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8" r:id="rId2"/>
    <p:sldMasterId id="2147483686" r:id="rId3"/>
  </p:sldMasterIdLst>
  <p:notesMasterIdLst>
    <p:notesMasterId r:id="rId57"/>
  </p:notesMasterIdLst>
  <p:handoutMasterIdLst>
    <p:handoutMasterId r:id="rId58"/>
  </p:handoutMasterIdLst>
  <p:sldIdLst>
    <p:sldId id="258" r:id="rId4"/>
    <p:sldId id="328" r:id="rId5"/>
    <p:sldId id="329" r:id="rId6"/>
    <p:sldId id="259" r:id="rId7"/>
    <p:sldId id="392" r:id="rId8"/>
    <p:sldId id="382" r:id="rId9"/>
    <p:sldId id="261" r:id="rId10"/>
    <p:sldId id="292" r:id="rId11"/>
    <p:sldId id="273" r:id="rId12"/>
    <p:sldId id="274" r:id="rId13"/>
    <p:sldId id="276" r:id="rId14"/>
    <p:sldId id="277" r:id="rId15"/>
    <p:sldId id="278" r:id="rId16"/>
    <p:sldId id="279" r:id="rId17"/>
    <p:sldId id="275" r:id="rId18"/>
    <p:sldId id="280" r:id="rId19"/>
    <p:sldId id="281" r:id="rId20"/>
    <p:sldId id="294" r:id="rId21"/>
    <p:sldId id="282" r:id="rId22"/>
    <p:sldId id="283" r:id="rId23"/>
    <p:sldId id="284" r:id="rId24"/>
    <p:sldId id="285" r:id="rId25"/>
    <p:sldId id="286" r:id="rId26"/>
    <p:sldId id="287" r:id="rId27"/>
    <p:sldId id="288" r:id="rId28"/>
    <p:sldId id="291" r:id="rId29"/>
    <p:sldId id="289" r:id="rId30"/>
    <p:sldId id="295" r:id="rId31"/>
    <p:sldId id="290" r:id="rId32"/>
    <p:sldId id="381" r:id="rId33"/>
    <p:sldId id="314" r:id="rId34"/>
    <p:sldId id="383" r:id="rId35"/>
    <p:sldId id="315" r:id="rId36"/>
    <p:sldId id="316" r:id="rId37"/>
    <p:sldId id="317" r:id="rId38"/>
    <p:sldId id="303" r:id="rId39"/>
    <p:sldId id="304" r:id="rId40"/>
    <p:sldId id="305" r:id="rId41"/>
    <p:sldId id="306" r:id="rId42"/>
    <p:sldId id="307" r:id="rId43"/>
    <p:sldId id="308" r:id="rId44"/>
    <p:sldId id="309" r:id="rId45"/>
    <p:sldId id="310" r:id="rId46"/>
    <p:sldId id="311" r:id="rId47"/>
    <p:sldId id="312" r:id="rId48"/>
    <p:sldId id="313" r:id="rId49"/>
    <p:sldId id="299" r:id="rId50"/>
    <p:sldId id="386" r:id="rId51"/>
    <p:sldId id="391" r:id="rId52"/>
    <p:sldId id="388" r:id="rId53"/>
    <p:sldId id="390" r:id="rId54"/>
    <p:sldId id="300" r:id="rId55"/>
    <p:sldId id="344"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2E54"/>
    <a:srgbClr val="0086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20" autoAdjust="0"/>
  </p:normalViewPr>
  <p:slideViewPr>
    <p:cSldViewPr>
      <p:cViewPr varScale="1">
        <p:scale>
          <a:sx n="114" d="100"/>
          <a:sy n="114" d="100"/>
        </p:scale>
        <p:origin x="150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34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01CCE5-BF8B-4699-9865-77AA47162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19B300-4512-4E0F-8DFE-0CC69E73E6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C312CC-FF60-4B7B-83EE-14AE31C28F8F}" type="datetimeFigureOut">
              <a:rPr lang="en-US" smtClean="0"/>
              <a:t>5/16/2019</a:t>
            </a:fld>
            <a:endParaRPr lang="en-US"/>
          </a:p>
        </p:txBody>
      </p:sp>
      <p:sp>
        <p:nvSpPr>
          <p:cNvPr id="4" name="Footer Placeholder 3">
            <a:extLst>
              <a:ext uri="{FF2B5EF4-FFF2-40B4-BE49-F238E27FC236}">
                <a16:creationId xmlns:a16="http://schemas.microsoft.com/office/drawing/2014/main" id="{21736F6F-73A4-4BA8-8902-747533D16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8F3008-F973-41F4-8528-DBB127E52C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7F2ED6-2706-41DB-BBF3-3D05DCD3838B}" type="slidenum">
              <a:rPr lang="en-US" smtClean="0"/>
              <a:t>‹#›</a:t>
            </a:fld>
            <a:endParaRPr lang="en-US"/>
          </a:p>
        </p:txBody>
      </p:sp>
    </p:spTree>
    <p:extLst>
      <p:ext uri="{BB962C8B-B14F-4D97-AF65-F5344CB8AC3E}">
        <p14:creationId xmlns:p14="http://schemas.microsoft.com/office/powerpoint/2010/main" val="3448474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2005C-CF68-406C-BFD9-D66C7C5EDAF8}" type="datetimeFigureOut">
              <a:rPr lang="en-US" smtClean="0"/>
              <a:pPr/>
              <a:t>5/16/2019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6EB7B-38EB-4113-8938-7852F77C677C}" type="slidenum">
              <a:rPr lang="en-US" smtClean="0"/>
              <a:pPr/>
              <a:t>‹#›</a:t>
            </a:fld>
            <a:endParaRPr lang="en-US"/>
          </a:p>
        </p:txBody>
      </p:sp>
    </p:spTree>
    <p:extLst>
      <p:ext uri="{BB962C8B-B14F-4D97-AF65-F5344CB8AC3E}">
        <p14:creationId xmlns:p14="http://schemas.microsoft.com/office/powerpoint/2010/main" val="345162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a:t>
            </a:fld>
            <a:endParaRPr lang="en-US"/>
          </a:p>
        </p:txBody>
      </p:sp>
    </p:spTree>
    <p:extLst>
      <p:ext uri="{BB962C8B-B14F-4D97-AF65-F5344CB8AC3E}">
        <p14:creationId xmlns:p14="http://schemas.microsoft.com/office/powerpoint/2010/main" val="3767601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2CC3AFAD-06F2-46E8-A468-BD81765109A5}"/>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7E2BE6E2-089F-45CD-AA19-5E5265FD5E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1508" name="Slide Number Placeholder 3">
            <a:extLst>
              <a:ext uri="{FF2B5EF4-FFF2-40B4-BE49-F238E27FC236}">
                <a16:creationId xmlns:a16="http://schemas.microsoft.com/office/drawing/2014/main" id="{B6D3D96B-DBE5-49FB-8922-D5EC0CE6D5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16">
              <a:spcBef>
                <a:spcPct val="30000"/>
              </a:spcBef>
              <a:defRPr sz="1200">
                <a:solidFill>
                  <a:schemeClr val="tx1"/>
                </a:solidFill>
                <a:latin typeface="Times New Roman" panose="02020603050405020304" pitchFamily="18" charset="0"/>
              </a:defRPr>
            </a:lvl1pPr>
            <a:lvl2pPr marL="756568" indent="-290125" defTabSz="948916">
              <a:spcBef>
                <a:spcPct val="30000"/>
              </a:spcBef>
              <a:defRPr sz="1200">
                <a:solidFill>
                  <a:schemeClr val="tx1"/>
                </a:solidFill>
                <a:latin typeface="Times New Roman" panose="02020603050405020304" pitchFamily="18" charset="0"/>
              </a:defRPr>
            </a:lvl2pPr>
            <a:lvl3pPr marL="1165308" indent="-232421" defTabSz="948916">
              <a:spcBef>
                <a:spcPct val="30000"/>
              </a:spcBef>
              <a:defRPr sz="1200">
                <a:solidFill>
                  <a:schemeClr val="tx1"/>
                </a:solidFill>
                <a:latin typeface="Times New Roman" panose="02020603050405020304" pitchFamily="18" charset="0"/>
              </a:defRPr>
            </a:lvl3pPr>
            <a:lvl4pPr marL="1631751" indent="-232421" defTabSz="948916">
              <a:spcBef>
                <a:spcPct val="30000"/>
              </a:spcBef>
              <a:defRPr sz="1200">
                <a:solidFill>
                  <a:schemeClr val="tx1"/>
                </a:solidFill>
                <a:latin typeface="Times New Roman" panose="02020603050405020304" pitchFamily="18" charset="0"/>
              </a:defRPr>
            </a:lvl4pPr>
            <a:lvl5pPr marL="2098195" indent="-232421" defTabSz="948916">
              <a:spcBef>
                <a:spcPct val="30000"/>
              </a:spcBef>
              <a:defRPr sz="1200">
                <a:solidFill>
                  <a:schemeClr val="tx1"/>
                </a:solidFill>
                <a:latin typeface="Times New Roman" panose="02020603050405020304" pitchFamily="18" charset="0"/>
              </a:defRPr>
            </a:lvl5pPr>
            <a:lvl6pPr marL="2559830" indent="-232421" defTabSz="948916" eaLnBrk="0" fontAlgn="base" hangingPunct="0">
              <a:spcBef>
                <a:spcPct val="30000"/>
              </a:spcBef>
              <a:spcAft>
                <a:spcPct val="0"/>
              </a:spcAft>
              <a:defRPr sz="1200">
                <a:solidFill>
                  <a:schemeClr val="tx1"/>
                </a:solidFill>
                <a:latin typeface="Times New Roman" panose="02020603050405020304" pitchFamily="18" charset="0"/>
              </a:defRPr>
            </a:lvl6pPr>
            <a:lvl7pPr marL="3021465" indent="-232421" defTabSz="948916" eaLnBrk="0" fontAlgn="base" hangingPunct="0">
              <a:spcBef>
                <a:spcPct val="30000"/>
              </a:spcBef>
              <a:spcAft>
                <a:spcPct val="0"/>
              </a:spcAft>
              <a:defRPr sz="1200">
                <a:solidFill>
                  <a:schemeClr val="tx1"/>
                </a:solidFill>
                <a:latin typeface="Times New Roman" panose="02020603050405020304" pitchFamily="18" charset="0"/>
              </a:defRPr>
            </a:lvl7pPr>
            <a:lvl8pPr marL="3483099" indent="-232421" defTabSz="948916" eaLnBrk="0" fontAlgn="base" hangingPunct="0">
              <a:spcBef>
                <a:spcPct val="30000"/>
              </a:spcBef>
              <a:spcAft>
                <a:spcPct val="0"/>
              </a:spcAft>
              <a:defRPr sz="1200">
                <a:solidFill>
                  <a:schemeClr val="tx1"/>
                </a:solidFill>
                <a:latin typeface="Times New Roman" panose="02020603050405020304" pitchFamily="18" charset="0"/>
              </a:defRPr>
            </a:lvl8pPr>
            <a:lvl9pPr marL="3944734" indent="-232421" defTabSz="94891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8916" rtl="0" eaLnBrk="1" fontAlgn="auto" latinLnBrk="0" hangingPunct="1">
              <a:lnSpc>
                <a:spcPct val="100000"/>
              </a:lnSpc>
              <a:spcBef>
                <a:spcPct val="0"/>
              </a:spcBef>
              <a:spcAft>
                <a:spcPts val="0"/>
              </a:spcAft>
              <a:buClrTx/>
              <a:buSzTx/>
              <a:buFontTx/>
              <a:buNone/>
              <a:tabLst/>
              <a:defRPr/>
            </a:pPr>
            <a:fld id="{5868DEEF-7717-4442-B823-903776A04062}"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48916" rtl="0" eaLnBrk="1" fontAlgn="auto" latinLnBrk="0" hangingPunct="1">
                <a:lnSpc>
                  <a:spcPct val="100000"/>
                </a:lnSpc>
                <a:spcBef>
                  <a:spcPct val="0"/>
                </a:spcBef>
                <a:spcAft>
                  <a:spcPts val="0"/>
                </a:spcAft>
                <a:buClrTx/>
                <a:buSzTx/>
                <a:buFontTx/>
                <a:buNone/>
                <a:tabLst/>
                <a:defRPr/>
              </a:pPr>
              <a:t>16</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77096FC7-3AD0-413B-B578-3A13138EF3DA}"/>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076B55F9-B5C7-4D0A-89F9-24A8BC7E20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3556" name="Slide Number Placeholder 3">
            <a:extLst>
              <a:ext uri="{FF2B5EF4-FFF2-40B4-BE49-F238E27FC236}">
                <a16:creationId xmlns:a16="http://schemas.microsoft.com/office/drawing/2014/main" id="{2CD9DC43-0173-4DEB-8417-48E4AA2EC6F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16">
              <a:spcBef>
                <a:spcPct val="30000"/>
              </a:spcBef>
              <a:defRPr sz="1200">
                <a:solidFill>
                  <a:schemeClr val="tx1"/>
                </a:solidFill>
                <a:latin typeface="Times New Roman" panose="02020603050405020304" pitchFamily="18" charset="0"/>
              </a:defRPr>
            </a:lvl1pPr>
            <a:lvl2pPr marL="756568" indent="-290125" defTabSz="948916">
              <a:spcBef>
                <a:spcPct val="30000"/>
              </a:spcBef>
              <a:defRPr sz="1200">
                <a:solidFill>
                  <a:schemeClr val="tx1"/>
                </a:solidFill>
                <a:latin typeface="Times New Roman" panose="02020603050405020304" pitchFamily="18" charset="0"/>
              </a:defRPr>
            </a:lvl2pPr>
            <a:lvl3pPr marL="1165308" indent="-232421" defTabSz="948916">
              <a:spcBef>
                <a:spcPct val="30000"/>
              </a:spcBef>
              <a:defRPr sz="1200">
                <a:solidFill>
                  <a:schemeClr val="tx1"/>
                </a:solidFill>
                <a:latin typeface="Times New Roman" panose="02020603050405020304" pitchFamily="18" charset="0"/>
              </a:defRPr>
            </a:lvl3pPr>
            <a:lvl4pPr marL="1631751" indent="-232421" defTabSz="948916">
              <a:spcBef>
                <a:spcPct val="30000"/>
              </a:spcBef>
              <a:defRPr sz="1200">
                <a:solidFill>
                  <a:schemeClr val="tx1"/>
                </a:solidFill>
                <a:latin typeface="Times New Roman" panose="02020603050405020304" pitchFamily="18" charset="0"/>
              </a:defRPr>
            </a:lvl4pPr>
            <a:lvl5pPr marL="2098195" indent="-232421" defTabSz="948916">
              <a:spcBef>
                <a:spcPct val="30000"/>
              </a:spcBef>
              <a:defRPr sz="1200">
                <a:solidFill>
                  <a:schemeClr val="tx1"/>
                </a:solidFill>
                <a:latin typeface="Times New Roman" panose="02020603050405020304" pitchFamily="18" charset="0"/>
              </a:defRPr>
            </a:lvl5pPr>
            <a:lvl6pPr marL="2559830" indent="-232421" defTabSz="948916" eaLnBrk="0" fontAlgn="base" hangingPunct="0">
              <a:spcBef>
                <a:spcPct val="30000"/>
              </a:spcBef>
              <a:spcAft>
                <a:spcPct val="0"/>
              </a:spcAft>
              <a:defRPr sz="1200">
                <a:solidFill>
                  <a:schemeClr val="tx1"/>
                </a:solidFill>
                <a:latin typeface="Times New Roman" panose="02020603050405020304" pitchFamily="18" charset="0"/>
              </a:defRPr>
            </a:lvl6pPr>
            <a:lvl7pPr marL="3021465" indent="-232421" defTabSz="948916" eaLnBrk="0" fontAlgn="base" hangingPunct="0">
              <a:spcBef>
                <a:spcPct val="30000"/>
              </a:spcBef>
              <a:spcAft>
                <a:spcPct val="0"/>
              </a:spcAft>
              <a:defRPr sz="1200">
                <a:solidFill>
                  <a:schemeClr val="tx1"/>
                </a:solidFill>
                <a:latin typeface="Times New Roman" panose="02020603050405020304" pitchFamily="18" charset="0"/>
              </a:defRPr>
            </a:lvl7pPr>
            <a:lvl8pPr marL="3483099" indent="-232421" defTabSz="948916" eaLnBrk="0" fontAlgn="base" hangingPunct="0">
              <a:spcBef>
                <a:spcPct val="30000"/>
              </a:spcBef>
              <a:spcAft>
                <a:spcPct val="0"/>
              </a:spcAft>
              <a:defRPr sz="1200">
                <a:solidFill>
                  <a:schemeClr val="tx1"/>
                </a:solidFill>
                <a:latin typeface="Times New Roman" panose="02020603050405020304" pitchFamily="18" charset="0"/>
              </a:defRPr>
            </a:lvl8pPr>
            <a:lvl9pPr marL="3944734" indent="-232421" defTabSz="94891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8916" rtl="0" eaLnBrk="1" fontAlgn="auto" latinLnBrk="0" hangingPunct="1">
              <a:lnSpc>
                <a:spcPct val="100000"/>
              </a:lnSpc>
              <a:spcBef>
                <a:spcPct val="0"/>
              </a:spcBef>
              <a:spcAft>
                <a:spcPts val="0"/>
              </a:spcAft>
              <a:buClrTx/>
              <a:buSzTx/>
              <a:buFontTx/>
              <a:buNone/>
              <a:tabLst/>
              <a:defRPr/>
            </a:pPr>
            <a:fld id="{77A3E2A4-A7C2-4807-84AA-E683DA3A5CAD}"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48916" rtl="0" eaLnBrk="1" fontAlgn="auto" latinLnBrk="0" hangingPunct="1">
                <a:lnSpc>
                  <a:spcPct val="100000"/>
                </a:lnSpc>
                <a:spcBef>
                  <a:spcPct val="0"/>
                </a:spcBef>
                <a:spcAft>
                  <a:spcPts val="0"/>
                </a:spcAft>
                <a:buClrTx/>
                <a:buSzTx/>
                <a:buFontTx/>
                <a:buNone/>
                <a:tabLst/>
                <a:defRPr/>
              </a:pPr>
              <a:t>17</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00F2AFE5-153F-4EB1-A04F-C887E1F029FD}"/>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EC0ABF50-3480-4A9D-BDEE-F7FCE06315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1988" name="Slide Number Placeholder 3">
            <a:extLst>
              <a:ext uri="{FF2B5EF4-FFF2-40B4-BE49-F238E27FC236}">
                <a16:creationId xmlns:a16="http://schemas.microsoft.com/office/drawing/2014/main" id="{918D7E8D-99D3-4F4E-B565-546575D8BD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16">
              <a:spcBef>
                <a:spcPct val="30000"/>
              </a:spcBef>
              <a:defRPr sz="1200">
                <a:solidFill>
                  <a:schemeClr val="tx1"/>
                </a:solidFill>
                <a:latin typeface="Times New Roman" panose="02020603050405020304" pitchFamily="18" charset="0"/>
              </a:defRPr>
            </a:lvl1pPr>
            <a:lvl2pPr marL="756568" indent="-290125" defTabSz="948916">
              <a:spcBef>
                <a:spcPct val="30000"/>
              </a:spcBef>
              <a:defRPr sz="1200">
                <a:solidFill>
                  <a:schemeClr val="tx1"/>
                </a:solidFill>
                <a:latin typeface="Times New Roman" panose="02020603050405020304" pitchFamily="18" charset="0"/>
              </a:defRPr>
            </a:lvl2pPr>
            <a:lvl3pPr marL="1165308" indent="-232421" defTabSz="948916">
              <a:spcBef>
                <a:spcPct val="30000"/>
              </a:spcBef>
              <a:defRPr sz="1200">
                <a:solidFill>
                  <a:schemeClr val="tx1"/>
                </a:solidFill>
                <a:latin typeface="Times New Roman" panose="02020603050405020304" pitchFamily="18" charset="0"/>
              </a:defRPr>
            </a:lvl3pPr>
            <a:lvl4pPr marL="1631751" indent="-232421" defTabSz="948916">
              <a:spcBef>
                <a:spcPct val="30000"/>
              </a:spcBef>
              <a:defRPr sz="1200">
                <a:solidFill>
                  <a:schemeClr val="tx1"/>
                </a:solidFill>
                <a:latin typeface="Times New Roman" panose="02020603050405020304" pitchFamily="18" charset="0"/>
              </a:defRPr>
            </a:lvl4pPr>
            <a:lvl5pPr marL="2098195" indent="-232421" defTabSz="948916">
              <a:spcBef>
                <a:spcPct val="30000"/>
              </a:spcBef>
              <a:defRPr sz="1200">
                <a:solidFill>
                  <a:schemeClr val="tx1"/>
                </a:solidFill>
                <a:latin typeface="Times New Roman" panose="02020603050405020304" pitchFamily="18" charset="0"/>
              </a:defRPr>
            </a:lvl5pPr>
            <a:lvl6pPr marL="2559830" indent="-232421" defTabSz="948916" eaLnBrk="0" fontAlgn="base" hangingPunct="0">
              <a:spcBef>
                <a:spcPct val="30000"/>
              </a:spcBef>
              <a:spcAft>
                <a:spcPct val="0"/>
              </a:spcAft>
              <a:defRPr sz="1200">
                <a:solidFill>
                  <a:schemeClr val="tx1"/>
                </a:solidFill>
                <a:latin typeface="Times New Roman" panose="02020603050405020304" pitchFamily="18" charset="0"/>
              </a:defRPr>
            </a:lvl6pPr>
            <a:lvl7pPr marL="3021465" indent="-232421" defTabSz="948916" eaLnBrk="0" fontAlgn="base" hangingPunct="0">
              <a:spcBef>
                <a:spcPct val="30000"/>
              </a:spcBef>
              <a:spcAft>
                <a:spcPct val="0"/>
              </a:spcAft>
              <a:defRPr sz="1200">
                <a:solidFill>
                  <a:schemeClr val="tx1"/>
                </a:solidFill>
                <a:latin typeface="Times New Roman" panose="02020603050405020304" pitchFamily="18" charset="0"/>
              </a:defRPr>
            </a:lvl7pPr>
            <a:lvl8pPr marL="3483099" indent="-232421" defTabSz="948916" eaLnBrk="0" fontAlgn="base" hangingPunct="0">
              <a:spcBef>
                <a:spcPct val="30000"/>
              </a:spcBef>
              <a:spcAft>
                <a:spcPct val="0"/>
              </a:spcAft>
              <a:defRPr sz="1200">
                <a:solidFill>
                  <a:schemeClr val="tx1"/>
                </a:solidFill>
                <a:latin typeface="Times New Roman" panose="02020603050405020304" pitchFamily="18" charset="0"/>
              </a:defRPr>
            </a:lvl8pPr>
            <a:lvl9pPr marL="3944734" indent="-232421" defTabSz="94891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8916" rtl="0" eaLnBrk="1" fontAlgn="auto" latinLnBrk="0" hangingPunct="1">
              <a:lnSpc>
                <a:spcPct val="100000"/>
              </a:lnSpc>
              <a:spcBef>
                <a:spcPct val="0"/>
              </a:spcBef>
              <a:spcAft>
                <a:spcPts val="0"/>
              </a:spcAft>
              <a:buClrTx/>
              <a:buSzTx/>
              <a:buFontTx/>
              <a:buNone/>
              <a:tabLst/>
              <a:defRPr/>
            </a:pPr>
            <a:fld id="{094DE814-E13C-4F31-BF40-CA9517DB6AE0}"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48916" rtl="0" eaLnBrk="1" fontAlgn="auto" latinLnBrk="0" hangingPunct="1">
                <a:lnSpc>
                  <a:spcPct val="100000"/>
                </a:lnSpc>
                <a:spcBef>
                  <a:spcPct val="0"/>
                </a:spcBef>
                <a:spcAft>
                  <a:spcPts val="0"/>
                </a:spcAft>
                <a:buClrTx/>
                <a:buSzTx/>
                <a:buFontTx/>
                <a:buNone/>
                <a:tabLst/>
                <a:defRPr/>
              </a:pPr>
              <a:t>18</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44134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0A29CA54-431F-4365-8562-5206CE41D7DC}"/>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70B8272C-31D9-4A85-8B56-B6435591A6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5604" name="Slide Number Placeholder 3">
            <a:extLst>
              <a:ext uri="{FF2B5EF4-FFF2-40B4-BE49-F238E27FC236}">
                <a16:creationId xmlns:a16="http://schemas.microsoft.com/office/drawing/2014/main" id="{EAA0F7CF-742E-4863-9B28-AD71552E3E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16">
              <a:spcBef>
                <a:spcPct val="30000"/>
              </a:spcBef>
              <a:defRPr sz="1200">
                <a:solidFill>
                  <a:schemeClr val="tx1"/>
                </a:solidFill>
                <a:latin typeface="Times New Roman" panose="02020603050405020304" pitchFamily="18" charset="0"/>
              </a:defRPr>
            </a:lvl1pPr>
            <a:lvl2pPr marL="756568" indent="-290125" defTabSz="948916">
              <a:spcBef>
                <a:spcPct val="30000"/>
              </a:spcBef>
              <a:defRPr sz="1200">
                <a:solidFill>
                  <a:schemeClr val="tx1"/>
                </a:solidFill>
                <a:latin typeface="Times New Roman" panose="02020603050405020304" pitchFamily="18" charset="0"/>
              </a:defRPr>
            </a:lvl2pPr>
            <a:lvl3pPr marL="1165308" indent="-232421" defTabSz="948916">
              <a:spcBef>
                <a:spcPct val="30000"/>
              </a:spcBef>
              <a:defRPr sz="1200">
                <a:solidFill>
                  <a:schemeClr val="tx1"/>
                </a:solidFill>
                <a:latin typeface="Times New Roman" panose="02020603050405020304" pitchFamily="18" charset="0"/>
              </a:defRPr>
            </a:lvl3pPr>
            <a:lvl4pPr marL="1631751" indent="-232421" defTabSz="948916">
              <a:spcBef>
                <a:spcPct val="30000"/>
              </a:spcBef>
              <a:defRPr sz="1200">
                <a:solidFill>
                  <a:schemeClr val="tx1"/>
                </a:solidFill>
                <a:latin typeface="Times New Roman" panose="02020603050405020304" pitchFamily="18" charset="0"/>
              </a:defRPr>
            </a:lvl4pPr>
            <a:lvl5pPr marL="2098195" indent="-232421" defTabSz="948916">
              <a:spcBef>
                <a:spcPct val="30000"/>
              </a:spcBef>
              <a:defRPr sz="1200">
                <a:solidFill>
                  <a:schemeClr val="tx1"/>
                </a:solidFill>
                <a:latin typeface="Times New Roman" panose="02020603050405020304" pitchFamily="18" charset="0"/>
              </a:defRPr>
            </a:lvl5pPr>
            <a:lvl6pPr marL="2559830" indent="-232421" defTabSz="948916" eaLnBrk="0" fontAlgn="base" hangingPunct="0">
              <a:spcBef>
                <a:spcPct val="30000"/>
              </a:spcBef>
              <a:spcAft>
                <a:spcPct val="0"/>
              </a:spcAft>
              <a:defRPr sz="1200">
                <a:solidFill>
                  <a:schemeClr val="tx1"/>
                </a:solidFill>
                <a:latin typeface="Times New Roman" panose="02020603050405020304" pitchFamily="18" charset="0"/>
              </a:defRPr>
            </a:lvl6pPr>
            <a:lvl7pPr marL="3021465" indent="-232421" defTabSz="948916" eaLnBrk="0" fontAlgn="base" hangingPunct="0">
              <a:spcBef>
                <a:spcPct val="30000"/>
              </a:spcBef>
              <a:spcAft>
                <a:spcPct val="0"/>
              </a:spcAft>
              <a:defRPr sz="1200">
                <a:solidFill>
                  <a:schemeClr val="tx1"/>
                </a:solidFill>
                <a:latin typeface="Times New Roman" panose="02020603050405020304" pitchFamily="18" charset="0"/>
              </a:defRPr>
            </a:lvl7pPr>
            <a:lvl8pPr marL="3483099" indent="-232421" defTabSz="948916" eaLnBrk="0" fontAlgn="base" hangingPunct="0">
              <a:spcBef>
                <a:spcPct val="30000"/>
              </a:spcBef>
              <a:spcAft>
                <a:spcPct val="0"/>
              </a:spcAft>
              <a:defRPr sz="1200">
                <a:solidFill>
                  <a:schemeClr val="tx1"/>
                </a:solidFill>
                <a:latin typeface="Times New Roman" panose="02020603050405020304" pitchFamily="18" charset="0"/>
              </a:defRPr>
            </a:lvl8pPr>
            <a:lvl9pPr marL="3944734" indent="-232421" defTabSz="94891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8916" rtl="0" eaLnBrk="1" fontAlgn="auto" latinLnBrk="0" hangingPunct="1">
              <a:lnSpc>
                <a:spcPct val="100000"/>
              </a:lnSpc>
              <a:spcBef>
                <a:spcPct val="0"/>
              </a:spcBef>
              <a:spcAft>
                <a:spcPts val="0"/>
              </a:spcAft>
              <a:buClrTx/>
              <a:buSzTx/>
              <a:buFontTx/>
              <a:buNone/>
              <a:tabLst/>
              <a:defRPr/>
            </a:pPr>
            <a:fld id="{2E1B4934-EBCF-4174-BBAE-F1337CCF9E28}"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48916" rtl="0" eaLnBrk="1" fontAlgn="auto" latinLnBrk="0" hangingPunct="1">
                <a:lnSpc>
                  <a:spcPct val="100000"/>
                </a:lnSpc>
                <a:spcBef>
                  <a:spcPct val="0"/>
                </a:spcBef>
                <a:spcAft>
                  <a:spcPts val="0"/>
                </a:spcAft>
                <a:buClrTx/>
                <a:buSzTx/>
                <a:buFontTx/>
                <a:buNone/>
                <a:tabLst/>
                <a:defRPr/>
              </a:pPr>
              <a:t>19</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40A64773-1A8F-4612-8C29-4AF33C404C34}"/>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468C2C79-848E-4AB6-A2F7-B9B71C0198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7652" name="Slide Number Placeholder 3">
            <a:extLst>
              <a:ext uri="{FF2B5EF4-FFF2-40B4-BE49-F238E27FC236}">
                <a16:creationId xmlns:a16="http://schemas.microsoft.com/office/drawing/2014/main" id="{87C12941-5B2D-404E-A1F3-CFECC637D3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16">
              <a:spcBef>
                <a:spcPct val="30000"/>
              </a:spcBef>
              <a:defRPr sz="1200">
                <a:solidFill>
                  <a:schemeClr val="tx1"/>
                </a:solidFill>
                <a:latin typeface="Times New Roman" panose="02020603050405020304" pitchFamily="18" charset="0"/>
              </a:defRPr>
            </a:lvl1pPr>
            <a:lvl2pPr marL="756568" indent="-290125" defTabSz="948916">
              <a:spcBef>
                <a:spcPct val="30000"/>
              </a:spcBef>
              <a:defRPr sz="1200">
                <a:solidFill>
                  <a:schemeClr val="tx1"/>
                </a:solidFill>
                <a:latin typeface="Times New Roman" panose="02020603050405020304" pitchFamily="18" charset="0"/>
              </a:defRPr>
            </a:lvl2pPr>
            <a:lvl3pPr marL="1165308" indent="-232421" defTabSz="948916">
              <a:spcBef>
                <a:spcPct val="30000"/>
              </a:spcBef>
              <a:defRPr sz="1200">
                <a:solidFill>
                  <a:schemeClr val="tx1"/>
                </a:solidFill>
                <a:latin typeface="Times New Roman" panose="02020603050405020304" pitchFamily="18" charset="0"/>
              </a:defRPr>
            </a:lvl3pPr>
            <a:lvl4pPr marL="1631751" indent="-232421" defTabSz="948916">
              <a:spcBef>
                <a:spcPct val="30000"/>
              </a:spcBef>
              <a:defRPr sz="1200">
                <a:solidFill>
                  <a:schemeClr val="tx1"/>
                </a:solidFill>
                <a:latin typeface="Times New Roman" panose="02020603050405020304" pitchFamily="18" charset="0"/>
              </a:defRPr>
            </a:lvl4pPr>
            <a:lvl5pPr marL="2098195" indent="-232421" defTabSz="948916">
              <a:spcBef>
                <a:spcPct val="30000"/>
              </a:spcBef>
              <a:defRPr sz="1200">
                <a:solidFill>
                  <a:schemeClr val="tx1"/>
                </a:solidFill>
                <a:latin typeface="Times New Roman" panose="02020603050405020304" pitchFamily="18" charset="0"/>
              </a:defRPr>
            </a:lvl5pPr>
            <a:lvl6pPr marL="2559830" indent="-232421" defTabSz="948916" eaLnBrk="0" fontAlgn="base" hangingPunct="0">
              <a:spcBef>
                <a:spcPct val="30000"/>
              </a:spcBef>
              <a:spcAft>
                <a:spcPct val="0"/>
              </a:spcAft>
              <a:defRPr sz="1200">
                <a:solidFill>
                  <a:schemeClr val="tx1"/>
                </a:solidFill>
                <a:latin typeface="Times New Roman" panose="02020603050405020304" pitchFamily="18" charset="0"/>
              </a:defRPr>
            </a:lvl6pPr>
            <a:lvl7pPr marL="3021465" indent="-232421" defTabSz="948916" eaLnBrk="0" fontAlgn="base" hangingPunct="0">
              <a:spcBef>
                <a:spcPct val="30000"/>
              </a:spcBef>
              <a:spcAft>
                <a:spcPct val="0"/>
              </a:spcAft>
              <a:defRPr sz="1200">
                <a:solidFill>
                  <a:schemeClr val="tx1"/>
                </a:solidFill>
                <a:latin typeface="Times New Roman" panose="02020603050405020304" pitchFamily="18" charset="0"/>
              </a:defRPr>
            </a:lvl7pPr>
            <a:lvl8pPr marL="3483099" indent="-232421" defTabSz="948916" eaLnBrk="0" fontAlgn="base" hangingPunct="0">
              <a:spcBef>
                <a:spcPct val="30000"/>
              </a:spcBef>
              <a:spcAft>
                <a:spcPct val="0"/>
              </a:spcAft>
              <a:defRPr sz="1200">
                <a:solidFill>
                  <a:schemeClr val="tx1"/>
                </a:solidFill>
                <a:latin typeface="Times New Roman" panose="02020603050405020304" pitchFamily="18" charset="0"/>
              </a:defRPr>
            </a:lvl8pPr>
            <a:lvl9pPr marL="3944734" indent="-232421" defTabSz="94891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8916" rtl="0" eaLnBrk="1" fontAlgn="auto" latinLnBrk="0" hangingPunct="1">
              <a:lnSpc>
                <a:spcPct val="100000"/>
              </a:lnSpc>
              <a:spcBef>
                <a:spcPct val="0"/>
              </a:spcBef>
              <a:spcAft>
                <a:spcPts val="0"/>
              </a:spcAft>
              <a:buClrTx/>
              <a:buSzTx/>
              <a:buFontTx/>
              <a:buNone/>
              <a:tabLst/>
              <a:defRPr/>
            </a:pPr>
            <a:fld id="{5EAE8A3C-83B8-4867-9492-0AB87464EE40}"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48916" rtl="0" eaLnBrk="1" fontAlgn="auto" latinLnBrk="0" hangingPunct="1">
                <a:lnSpc>
                  <a:spcPct val="100000"/>
                </a:lnSpc>
                <a:spcBef>
                  <a:spcPct val="0"/>
                </a:spcBef>
                <a:spcAft>
                  <a:spcPts val="0"/>
                </a:spcAft>
                <a:buClrTx/>
                <a:buSzTx/>
                <a:buFontTx/>
                <a:buNone/>
                <a:tabLst/>
                <a:defRPr/>
              </a:pPr>
              <a:t>20</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06F88721-609C-419D-A263-024F34F9F375}"/>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189EAEBD-38E2-48AB-87EB-C080313611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Adsorption will not take place at above 130°F</a:t>
            </a:r>
          </a:p>
          <a:p>
            <a:endParaRPr lang="en-US" altLang="en-US" dirty="0"/>
          </a:p>
          <a:p>
            <a:r>
              <a:rPr lang="en-US" altLang="en-US" dirty="0"/>
              <a:t>Will only remove water vapor – effective removal of “all liquid condensate” before entry into the drying towers is very important. </a:t>
            </a:r>
          </a:p>
          <a:p>
            <a:endParaRPr lang="en-US" altLang="en-US" dirty="0"/>
          </a:p>
        </p:txBody>
      </p:sp>
      <p:sp>
        <p:nvSpPr>
          <p:cNvPr id="29700" name="Slide Number Placeholder 3">
            <a:extLst>
              <a:ext uri="{FF2B5EF4-FFF2-40B4-BE49-F238E27FC236}">
                <a16:creationId xmlns:a16="http://schemas.microsoft.com/office/drawing/2014/main" id="{B71EE0D6-CDF0-4893-83D2-0684934B2F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16">
              <a:spcBef>
                <a:spcPct val="30000"/>
              </a:spcBef>
              <a:defRPr sz="1200">
                <a:solidFill>
                  <a:schemeClr val="tx1"/>
                </a:solidFill>
                <a:latin typeface="Times New Roman" panose="02020603050405020304" pitchFamily="18" charset="0"/>
              </a:defRPr>
            </a:lvl1pPr>
            <a:lvl2pPr marL="756568" indent="-290125" defTabSz="948916">
              <a:spcBef>
                <a:spcPct val="30000"/>
              </a:spcBef>
              <a:defRPr sz="1200">
                <a:solidFill>
                  <a:schemeClr val="tx1"/>
                </a:solidFill>
                <a:latin typeface="Times New Roman" panose="02020603050405020304" pitchFamily="18" charset="0"/>
              </a:defRPr>
            </a:lvl2pPr>
            <a:lvl3pPr marL="1165308" indent="-232421" defTabSz="948916">
              <a:spcBef>
                <a:spcPct val="30000"/>
              </a:spcBef>
              <a:defRPr sz="1200">
                <a:solidFill>
                  <a:schemeClr val="tx1"/>
                </a:solidFill>
                <a:latin typeface="Times New Roman" panose="02020603050405020304" pitchFamily="18" charset="0"/>
              </a:defRPr>
            </a:lvl3pPr>
            <a:lvl4pPr marL="1631751" indent="-232421" defTabSz="948916">
              <a:spcBef>
                <a:spcPct val="30000"/>
              </a:spcBef>
              <a:defRPr sz="1200">
                <a:solidFill>
                  <a:schemeClr val="tx1"/>
                </a:solidFill>
                <a:latin typeface="Times New Roman" panose="02020603050405020304" pitchFamily="18" charset="0"/>
              </a:defRPr>
            </a:lvl4pPr>
            <a:lvl5pPr marL="2098195" indent="-232421" defTabSz="948916">
              <a:spcBef>
                <a:spcPct val="30000"/>
              </a:spcBef>
              <a:defRPr sz="1200">
                <a:solidFill>
                  <a:schemeClr val="tx1"/>
                </a:solidFill>
                <a:latin typeface="Times New Roman" panose="02020603050405020304" pitchFamily="18" charset="0"/>
              </a:defRPr>
            </a:lvl5pPr>
            <a:lvl6pPr marL="2559830" indent="-232421" defTabSz="948916" eaLnBrk="0" fontAlgn="base" hangingPunct="0">
              <a:spcBef>
                <a:spcPct val="30000"/>
              </a:spcBef>
              <a:spcAft>
                <a:spcPct val="0"/>
              </a:spcAft>
              <a:defRPr sz="1200">
                <a:solidFill>
                  <a:schemeClr val="tx1"/>
                </a:solidFill>
                <a:latin typeface="Times New Roman" panose="02020603050405020304" pitchFamily="18" charset="0"/>
              </a:defRPr>
            </a:lvl6pPr>
            <a:lvl7pPr marL="3021465" indent="-232421" defTabSz="948916" eaLnBrk="0" fontAlgn="base" hangingPunct="0">
              <a:spcBef>
                <a:spcPct val="30000"/>
              </a:spcBef>
              <a:spcAft>
                <a:spcPct val="0"/>
              </a:spcAft>
              <a:defRPr sz="1200">
                <a:solidFill>
                  <a:schemeClr val="tx1"/>
                </a:solidFill>
                <a:latin typeface="Times New Roman" panose="02020603050405020304" pitchFamily="18" charset="0"/>
              </a:defRPr>
            </a:lvl7pPr>
            <a:lvl8pPr marL="3483099" indent="-232421" defTabSz="948916" eaLnBrk="0" fontAlgn="base" hangingPunct="0">
              <a:spcBef>
                <a:spcPct val="30000"/>
              </a:spcBef>
              <a:spcAft>
                <a:spcPct val="0"/>
              </a:spcAft>
              <a:defRPr sz="1200">
                <a:solidFill>
                  <a:schemeClr val="tx1"/>
                </a:solidFill>
                <a:latin typeface="Times New Roman" panose="02020603050405020304" pitchFamily="18" charset="0"/>
              </a:defRPr>
            </a:lvl8pPr>
            <a:lvl9pPr marL="3944734" indent="-232421" defTabSz="94891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8916" rtl="0" eaLnBrk="1" fontAlgn="auto" latinLnBrk="0" hangingPunct="1">
              <a:lnSpc>
                <a:spcPct val="100000"/>
              </a:lnSpc>
              <a:spcBef>
                <a:spcPct val="0"/>
              </a:spcBef>
              <a:spcAft>
                <a:spcPts val="0"/>
              </a:spcAft>
              <a:buClrTx/>
              <a:buSzTx/>
              <a:buFontTx/>
              <a:buNone/>
              <a:tabLst/>
              <a:defRPr/>
            </a:pPr>
            <a:fld id="{68AB422C-1804-4D50-837B-DA4B2C81EE1C}"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48916" rtl="0" eaLnBrk="1" fontAlgn="auto" latinLnBrk="0" hangingPunct="1">
                <a:lnSpc>
                  <a:spcPct val="100000"/>
                </a:lnSpc>
                <a:spcBef>
                  <a:spcPct val="0"/>
                </a:spcBef>
                <a:spcAft>
                  <a:spcPts val="0"/>
                </a:spcAft>
                <a:buClrTx/>
                <a:buSzTx/>
                <a:buFontTx/>
                <a:buNone/>
                <a:tabLst/>
                <a:defRPr/>
              </a:pPr>
              <a:t>21</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3BB81268-C53C-45B0-9E00-6ECEE51256B1}"/>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11C0B47B-B374-492D-9E76-FA2F947D11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1748" name="Slide Number Placeholder 3">
            <a:extLst>
              <a:ext uri="{FF2B5EF4-FFF2-40B4-BE49-F238E27FC236}">
                <a16:creationId xmlns:a16="http://schemas.microsoft.com/office/drawing/2014/main" id="{B8D46F48-4940-42B5-B4F3-127988FD4B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16">
              <a:spcBef>
                <a:spcPct val="30000"/>
              </a:spcBef>
              <a:defRPr sz="1200">
                <a:solidFill>
                  <a:schemeClr val="tx1"/>
                </a:solidFill>
                <a:latin typeface="Times New Roman" panose="02020603050405020304" pitchFamily="18" charset="0"/>
              </a:defRPr>
            </a:lvl1pPr>
            <a:lvl2pPr marL="756568" indent="-290125" defTabSz="948916">
              <a:spcBef>
                <a:spcPct val="30000"/>
              </a:spcBef>
              <a:defRPr sz="1200">
                <a:solidFill>
                  <a:schemeClr val="tx1"/>
                </a:solidFill>
                <a:latin typeface="Times New Roman" panose="02020603050405020304" pitchFamily="18" charset="0"/>
              </a:defRPr>
            </a:lvl2pPr>
            <a:lvl3pPr marL="1165308" indent="-232421" defTabSz="948916">
              <a:spcBef>
                <a:spcPct val="30000"/>
              </a:spcBef>
              <a:defRPr sz="1200">
                <a:solidFill>
                  <a:schemeClr val="tx1"/>
                </a:solidFill>
                <a:latin typeface="Times New Roman" panose="02020603050405020304" pitchFamily="18" charset="0"/>
              </a:defRPr>
            </a:lvl3pPr>
            <a:lvl4pPr marL="1631751" indent="-232421" defTabSz="948916">
              <a:spcBef>
                <a:spcPct val="30000"/>
              </a:spcBef>
              <a:defRPr sz="1200">
                <a:solidFill>
                  <a:schemeClr val="tx1"/>
                </a:solidFill>
                <a:latin typeface="Times New Roman" panose="02020603050405020304" pitchFamily="18" charset="0"/>
              </a:defRPr>
            </a:lvl4pPr>
            <a:lvl5pPr marL="2098195" indent="-232421" defTabSz="948916">
              <a:spcBef>
                <a:spcPct val="30000"/>
              </a:spcBef>
              <a:defRPr sz="1200">
                <a:solidFill>
                  <a:schemeClr val="tx1"/>
                </a:solidFill>
                <a:latin typeface="Times New Roman" panose="02020603050405020304" pitchFamily="18" charset="0"/>
              </a:defRPr>
            </a:lvl5pPr>
            <a:lvl6pPr marL="2559830" indent="-232421" defTabSz="948916" eaLnBrk="0" fontAlgn="base" hangingPunct="0">
              <a:spcBef>
                <a:spcPct val="30000"/>
              </a:spcBef>
              <a:spcAft>
                <a:spcPct val="0"/>
              </a:spcAft>
              <a:defRPr sz="1200">
                <a:solidFill>
                  <a:schemeClr val="tx1"/>
                </a:solidFill>
                <a:latin typeface="Times New Roman" panose="02020603050405020304" pitchFamily="18" charset="0"/>
              </a:defRPr>
            </a:lvl6pPr>
            <a:lvl7pPr marL="3021465" indent="-232421" defTabSz="948916" eaLnBrk="0" fontAlgn="base" hangingPunct="0">
              <a:spcBef>
                <a:spcPct val="30000"/>
              </a:spcBef>
              <a:spcAft>
                <a:spcPct val="0"/>
              </a:spcAft>
              <a:defRPr sz="1200">
                <a:solidFill>
                  <a:schemeClr val="tx1"/>
                </a:solidFill>
                <a:latin typeface="Times New Roman" panose="02020603050405020304" pitchFamily="18" charset="0"/>
              </a:defRPr>
            </a:lvl7pPr>
            <a:lvl8pPr marL="3483099" indent="-232421" defTabSz="948916" eaLnBrk="0" fontAlgn="base" hangingPunct="0">
              <a:spcBef>
                <a:spcPct val="30000"/>
              </a:spcBef>
              <a:spcAft>
                <a:spcPct val="0"/>
              </a:spcAft>
              <a:defRPr sz="1200">
                <a:solidFill>
                  <a:schemeClr val="tx1"/>
                </a:solidFill>
                <a:latin typeface="Times New Roman" panose="02020603050405020304" pitchFamily="18" charset="0"/>
              </a:defRPr>
            </a:lvl8pPr>
            <a:lvl9pPr marL="3944734" indent="-232421" defTabSz="94891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8916" rtl="0" eaLnBrk="1" fontAlgn="auto" latinLnBrk="0" hangingPunct="1">
              <a:lnSpc>
                <a:spcPct val="100000"/>
              </a:lnSpc>
              <a:spcBef>
                <a:spcPct val="0"/>
              </a:spcBef>
              <a:spcAft>
                <a:spcPts val="0"/>
              </a:spcAft>
              <a:buClrTx/>
              <a:buSzTx/>
              <a:buFontTx/>
              <a:buNone/>
              <a:tabLst/>
              <a:defRPr/>
            </a:pPr>
            <a:fld id="{59D0318B-14FD-4732-A4FF-02980E64F76C}"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48916" rtl="0" eaLnBrk="1" fontAlgn="auto" latinLnBrk="0" hangingPunct="1">
                <a:lnSpc>
                  <a:spcPct val="100000"/>
                </a:lnSpc>
                <a:spcBef>
                  <a:spcPct val="0"/>
                </a:spcBef>
                <a:spcAft>
                  <a:spcPts val="0"/>
                </a:spcAft>
                <a:buClrTx/>
                <a:buSzTx/>
                <a:buFontTx/>
                <a:buNone/>
                <a:tabLst/>
                <a:defRPr/>
              </a:pPr>
              <a:t>22</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604938CC-9C8C-4720-B246-AB99E45056BF}"/>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0DB3C94D-7CC8-4857-82FC-759A0E4302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3796" name="Slide Number Placeholder 3">
            <a:extLst>
              <a:ext uri="{FF2B5EF4-FFF2-40B4-BE49-F238E27FC236}">
                <a16:creationId xmlns:a16="http://schemas.microsoft.com/office/drawing/2014/main" id="{19F04A40-0563-4738-8291-0CA2BA56C8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16">
              <a:spcBef>
                <a:spcPct val="30000"/>
              </a:spcBef>
              <a:defRPr sz="1200">
                <a:solidFill>
                  <a:schemeClr val="tx1"/>
                </a:solidFill>
                <a:latin typeface="Times New Roman" panose="02020603050405020304" pitchFamily="18" charset="0"/>
              </a:defRPr>
            </a:lvl1pPr>
            <a:lvl2pPr marL="756568" indent="-290125" defTabSz="948916">
              <a:spcBef>
                <a:spcPct val="30000"/>
              </a:spcBef>
              <a:defRPr sz="1200">
                <a:solidFill>
                  <a:schemeClr val="tx1"/>
                </a:solidFill>
                <a:latin typeface="Times New Roman" panose="02020603050405020304" pitchFamily="18" charset="0"/>
              </a:defRPr>
            </a:lvl2pPr>
            <a:lvl3pPr marL="1165308" indent="-232421" defTabSz="948916">
              <a:spcBef>
                <a:spcPct val="30000"/>
              </a:spcBef>
              <a:defRPr sz="1200">
                <a:solidFill>
                  <a:schemeClr val="tx1"/>
                </a:solidFill>
                <a:latin typeface="Times New Roman" panose="02020603050405020304" pitchFamily="18" charset="0"/>
              </a:defRPr>
            </a:lvl3pPr>
            <a:lvl4pPr marL="1631751" indent="-232421" defTabSz="948916">
              <a:spcBef>
                <a:spcPct val="30000"/>
              </a:spcBef>
              <a:defRPr sz="1200">
                <a:solidFill>
                  <a:schemeClr val="tx1"/>
                </a:solidFill>
                <a:latin typeface="Times New Roman" panose="02020603050405020304" pitchFamily="18" charset="0"/>
              </a:defRPr>
            </a:lvl4pPr>
            <a:lvl5pPr marL="2098195" indent="-232421" defTabSz="948916">
              <a:spcBef>
                <a:spcPct val="30000"/>
              </a:spcBef>
              <a:defRPr sz="1200">
                <a:solidFill>
                  <a:schemeClr val="tx1"/>
                </a:solidFill>
                <a:latin typeface="Times New Roman" panose="02020603050405020304" pitchFamily="18" charset="0"/>
              </a:defRPr>
            </a:lvl5pPr>
            <a:lvl6pPr marL="2559830" indent="-232421" defTabSz="948916" eaLnBrk="0" fontAlgn="base" hangingPunct="0">
              <a:spcBef>
                <a:spcPct val="30000"/>
              </a:spcBef>
              <a:spcAft>
                <a:spcPct val="0"/>
              </a:spcAft>
              <a:defRPr sz="1200">
                <a:solidFill>
                  <a:schemeClr val="tx1"/>
                </a:solidFill>
                <a:latin typeface="Times New Roman" panose="02020603050405020304" pitchFamily="18" charset="0"/>
              </a:defRPr>
            </a:lvl6pPr>
            <a:lvl7pPr marL="3021465" indent="-232421" defTabSz="948916" eaLnBrk="0" fontAlgn="base" hangingPunct="0">
              <a:spcBef>
                <a:spcPct val="30000"/>
              </a:spcBef>
              <a:spcAft>
                <a:spcPct val="0"/>
              </a:spcAft>
              <a:defRPr sz="1200">
                <a:solidFill>
                  <a:schemeClr val="tx1"/>
                </a:solidFill>
                <a:latin typeface="Times New Roman" panose="02020603050405020304" pitchFamily="18" charset="0"/>
              </a:defRPr>
            </a:lvl7pPr>
            <a:lvl8pPr marL="3483099" indent="-232421" defTabSz="948916" eaLnBrk="0" fontAlgn="base" hangingPunct="0">
              <a:spcBef>
                <a:spcPct val="30000"/>
              </a:spcBef>
              <a:spcAft>
                <a:spcPct val="0"/>
              </a:spcAft>
              <a:defRPr sz="1200">
                <a:solidFill>
                  <a:schemeClr val="tx1"/>
                </a:solidFill>
                <a:latin typeface="Times New Roman" panose="02020603050405020304" pitchFamily="18" charset="0"/>
              </a:defRPr>
            </a:lvl8pPr>
            <a:lvl9pPr marL="3944734" indent="-232421" defTabSz="94891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8916" rtl="0" eaLnBrk="1" fontAlgn="auto" latinLnBrk="0" hangingPunct="1">
              <a:lnSpc>
                <a:spcPct val="100000"/>
              </a:lnSpc>
              <a:spcBef>
                <a:spcPct val="0"/>
              </a:spcBef>
              <a:spcAft>
                <a:spcPts val="0"/>
              </a:spcAft>
              <a:buClrTx/>
              <a:buSzTx/>
              <a:buFontTx/>
              <a:buNone/>
              <a:tabLst/>
              <a:defRPr/>
            </a:pPr>
            <a:fld id="{12839B8B-85B2-459A-BC43-2797D14520D1}"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48916" rtl="0" eaLnBrk="1" fontAlgn="auto" latinLnBrk="0" hangingPunct="1">
                <a:lnSpc>
                  <a:spcPct val="100000"/>
                </a:lnSpc>
                <a:spcBef>
                  <a:spcPct val="0"/>
                </a:spcBef>
                <a:spcAft>
                  <a:spcPts val="0"/>
                </a:spcAft>
                <a:buClrTx/>
                <a:buSzTx/>
                <a:buFontTx/>
                <a:buNone/>
                <a:tabLst/>
                <a:defRPr/>
              </a:pPr>
              <a:t>23</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BE356AF2-0E98-4BA5-AE33-C037D130EF2A}"/>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46CAB191-DFF7-4AD1-85F0-392F87E3A3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800 Cu Ft inlet air 84.5 psia / 8,832Gr/ft3</a:t>
            </a:r>
          </a:p>
          <a:p>
            <a:endParaRPr lang="en-US" altLang="en-US" dirty="0"/>
          </a:p>
          <a:p>
            <a:r>
              <a:rPr lang="en-US" altLang="en-US" dirty="0"/>
              <a:t>Intercoolers removed moisture down to about 35gr / 100 Cu Ft – Total moisture delivered 3500 gr. </a:t>
            </a:r>
          </a:p>
          <a:p>
            <a:endParaRPr lang="en-US" altLang="en-US" dirty="0"/>
          </a:p>
          <a:p>
            <a:r>
              <a:rPr lang="en-US" altLang="en-US" dirty="0"/>
              <a:t>Regeneration – 100 Cu Ft actual at 105 psig – moisture holding capacity at 250°F 48,200 gr / 100 ft. = 7.3% RH</a:t>
            </a:r>
          </a:p>
          <a:p>
            <a:endParaRPr lang="en-US" altLang="en-US" dirty="0"/>
          </a:p>
          <a:p>
            <a:r>
              <a:rPr lang="en-US" altLang="en-US" dirty="0"/>
              <a:t>FICKS LAW!! Moisture moves</a:t>
            </a:r>
          </a:p>
          <a:p>
            <a:endParaRPr lang="en-US" altLang="en-US" dirty="0"/>
          </a:p>
        </p:txBody>
      </p:sp>
      <p:sp>
        <p:nvSpPr>
          <p:cNvPr id="35844" name="Slide Number Placeholder 3">
            <a:extLst>
              <a:ext uri="{FF2B5EF4-FFF2-40B4-BE49-F238E27FC236}">
                <a16:creationId xmlns:a16="http://schemas.microsoft.com/office/drawing/2014/main" id="{6004B59D-F7BC-447C-8F57-7239C5FAEA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16">
              <a:spcBef>
                <a:spcPct val="30000"/>
              </a:spcBef>
              <a:defRPr sz="1200">
                <a:solidFill>
                  <a:schemeClr val="tx1"/>
                </a:solidFill>
                <a:latin typeface="Times New Roman" panose="02020603050405020304" pitchFamily="18" charset="0"/>
              </a:defRPr>
            </a:lvl1pPr>
            <a:lvl2pPr marL="756568" indent="-290125" defTabSz="948916">
              <a:spcBef>
                <a:spcPct val="30000"/>
              </a:spcBef>
              <a:defRPr sz="1200">
                <a:solidFill>
                  <a:schemeClr val="tx1"/>
                </a:solidFill>
                <a:latin typeface="Times New Roman" panose="02020603050405020304" pitchFamily="18" charset="0"/>
              </a:defRPr>
            </a:lvl2pPr>
            <a:lvl3pPr marL="1165308" indent="-232421" defTabSz="948916">
              <a:spcBef>
                <a:spcPct val="30000"/>
              </a:spcBef>
              <a:defRPr sz="1200">
                <a:solidFill>
                  <a:schemeClr val="tx1"/>
                </a:solidFill>
                <a:latin typeface="Times New Roman" panose="02020603050405020304" pitchFamily="18" charset="0"/>
              </a:defRPr>
            </a:lvl3pPr>
            <a:lvl4pPr marL="1631751" indent="-232421" defTabSz="948916">
              <a:spcBef>
                <a:spcPct val="30000"/>
              </a:spcBef>
              <a:defRPr sz="1200">
                <a:solidFill>
                  <a:schemeClr val="tx1"/>
                </a:solidFill>
                <a:latin typeface="Times New Roman" panose="02020603050405020304" pitchFamily="18" charset="0"/>
              </a:defRPr>
            </a:lvl4pPr>
            <a:lvl5pPr marL="2098195" indent="-232421" defTabSz="948916">
              <a:spcBef>
                <a:spcPct val="30000"/>
              </a:spcBef>
              <a:defRPr sz="1200">
                <a:solidFill>
                  <a:schemeClr val="tx1"/>
                </a:solidFill>
                <a:latin typeface="Times New Roman" panose="02020603050405020304" pitchFamily="18" charset="0"/>
              </a:defRPr>
            </a:lvl5pPr>
            <a:lvl6pPr marL="2559830" indent="-232421" defTabSz="948916" eaLnBrk="0" fontAlgn="base" hangingPunct="0">
              <a:spcBef>
                <a:spcPct val="30000"/>
              </a:spcBef>
              <a:spcAft>
                <a:spcPct val="0"/>
              </a:spcAft>
              <a:defRPr sz="1200">
                <a:solidFill>
                  <a:schemeClr val="tx1"/>
                </a:solidFill>
                <a:latin typeface="Times New Roman" panose="02020603050405020304" pitchFamily="18" charset="0"/>
              </a:defRPr>
            </a:lvl6pPr>
            <a:lvl7pPr marL="3021465" indent="-232421" defTabSz="948916" eaLnBrk="0" fontAlgn="base" hangingPunct="0">
              <a:spcBef>
                <a:spcPct val="30000"/>
              </a:spcBef>
              <a:spcAft>
                <a:spcPct val="0"/>
              </a:spcAft>
              <a:defRPr sz="1200">
                <a:solidFill>
                  <a:schemeClr val="tx1"/>
                </a:solidFill>
                <a:latin typeface="Times New Roman" panose="02020603050405020304" pitchFamily="18" charset="0"/>
              </a:defRPr>
            </a:lvl7pPr>
            <a:lvl8pPr marL="3483099" indent="-232421" defTabSz="948916" eaLnBrk="0" fontAlgn="base" hangingPunct="0">
              <a:spcBef>
                <a:spcPct val="30000"/>
              </a:spcBef>
              <a:spcAft>
                <a:spcPct val="0"/>
              </a:spcAft>
              <a:defRPr sz="1200">
                <a:solidFill>
                  <a:schemeClr val="tx1"/>
                </a:solidFill>
                <a:latin typeface="Times New Roman" panose="02020603050405020304" pitchFamily="18" charset="0"/>
              </a:defRPr>
            </a:lvl8pPr>
            <a:lvl9pPr marL="3944734" indent="-232421" defTabSz="94891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8916" rtl="0" eaLnBrk="1" fontAlgn="auto" latinLnBrk="0" hangingPunct="1">
              <a:lnSpc>
                <a:spcPct val="100000"/>
              </a:lnSpc>
              <a:spcBef>
                <a:spcPct val="0"/>
              </a:spcBef>
              <a:spcAft>
                <a:spcPts val="0"/>
              </a:spcAft>
              <a:buClrTx/>
              <a:buSzTx/>
              <a:buFontTx/>
              <a:buNone/>
              <a:tabLst/>
              <a:defRPr/>
            </a:pPr>
            <a:fld id="{C5C036A7-8F81-48E2-8F5E-9E6742D5A9E7}"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48916" rtl="0" eaLnBrk="1" fontAlgn="auto" latinLnBrk="0" hangingPunct="1">
                <a:lnSpc>
                  <a:spcPct val="100000"/>
                </a:lnSpc>
                <a:spcBef>
                  <a:spcPct val="0"/>
                </a:spcBef>
                <a:spcAft>
                  <a:spcPts val="0"/>
                </a:spcAft>
                <a:buClrTx/>
                <a:buSzTx/>
                <a:buFontTx/>
                <a:buNone/>
                <a:tabLst/>
                <a:defRPr/>
              </a:pPr>
              <a:t>24</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D734E7EC-3D62-4193-BE22-E4C468E72A03}"/>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BAA16AAA-A850-423B-9D15-49F7F9DB68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heat of compression supplies the temperature differential to create the “relative humidity” imbalance and allows the removal of the water vapor from the regenerating bed to the air stream. </a:t>
            </a:r>
          </a:p>
          <a:p>
            <a:endParaRPr lang="en-US" altLang="en-US" dirty="0"/>
          </a:p>
          <a:p>
            <a:r>
              <a:rPr lang="en-US" altLang="en-US" dirty="0"/>
              <a:t>The air stream goes through the water-cooled aftercooler / separator when the moisture in the air stream is condensed to liquid and removed. </a:t>
            </a:r>
          </a:p>
          <a:p>
            <a:endParaRPr lang="en-US" altLang="en-US" dirty="0"/>
          </a:p>
          <a:p>
            <a:r>
              <a:rPr lang="en-US" altLang="en-US" dirty="0"/>
              <a:t>The air stream then goes to the drying tower where all the discharge air is dried and sent to the air system. </a:t>
            </a:r>
          </a:p>
          <a:p>
            <a:endParaRPr lang="en-US" altLang="en-US" dirty="0"/>
          </a:p>
        </p:txBody>
      </p:sp>
      <p:sp>
        <p:nvSpPr>
          <p:cNvPr id="37892" name="Slide Number Placeholder 3">
            <a:extLst>
              <a:ext uri="{FF2B5EF4-FFF2-40B4-BE49-F238E27FC236}">
                <a16:creationId xmlns:a16="http://schemas.microsoft.com/office/drawing/2014/main" id="{F6C78089-E1EB-4BFC-82E9-3F0BAAFC4F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16">
              <a:spcBef>
                <a:spcPct val="30000"/>
              </a:spcBef>
              <a:defRPr sz="1200">
                <a:solidFill>
                  <a:schemeClr val="tx1"/>
                </a:solidFill>
                <a:latin typeface="Times New Roman" panose="02020603050405020304" pitchFamily="18" charset="0"/>
              </a:defRPr>
            </a:lvl1pPr>
            <a:lvl2pPr marL="756568" indent="-290125" defTabSz="948916">
              <a:spcBef>
                <a:spcPct val="30000"/>
              </a:spcBef>
              <a:defRPr sz="1200">
                <a:solidFill>
                  <a:schemeClr val="tx1"/>
                </a:solidFill>
                <a:latin typeface="Times New Roman" panose="02020603050405020304" pitchFamily="18" charset="0"/>
              </a:defRPr>
            </a:lvl2pPr>
            <a:lvl3pPr marL="1165308" indent="-232421" defTabSz="948916">
              <a:spcBef>
                <a:spcPct val="30000"/>
              </a:spcBef>
              <a:defRPr sz="1200">
                <a:solidFill>
                  <a:schemeClr val="tx1"/>
                </a:solidFill>
                <a:latin typeface="Times New Roman" panose="02020603050405020304" pitchFamily="18" charset="0"/>
              </a:defRPr>
            </a:lvl3pPr>
            <a:lvl4pPr marL="1631751" indent="-232421" defTabSz="948916">
              <a:spcBef>
                <a:spcPct val="30000"/>
              </a:spcBef>
              <a:defRPr sz="1200">
                <a:solidFill>
                  <a:schemeClr val="tx1"/>
                </a:solidFill>
                <a:latin typeface="Times New Roman" panose="02020603050405020304" pitchFamily="18" charset="0"/>
              </a:defRPr>
            </a:lvl4pPr>
            <a:lvl5pPr marL="2098195" indent="-232421" defTabSz="948916">
              <a:spcBef>
                <a:spcPct val="30000"/>
              </a:spcBef>
              <a:defRPr sz="1200">
                <a:solidFill>
                  <a:schemeClr val="tx1"/>
                </a:solidFill>
                <a:latin typeface="Times New Roman" panose="02020603050405020304" pitchFamily="18" charset="0"/>
              </a:defRPr>
            </a:lvl5pPr>
            <a:lvl6pPr marL="2559830" indent="-232421" defTabSz="948916" eaLnBrk="0" fontAlgn="base" hangingPunct="0">
              <a:spcBef>
                <a:spcPct val="30000"/>
              </a:spcBef>
              <a:spcAft>
                <a:spcPct val="0"/>
              </a:spcAft>
              <a:defRPr sz="1200">
                <a:solidFill>
                  <a:schemeClr val="tx1"/>
                </a:solidFill>
                <a:latin typeface="Times New Roman" panose="02020603050405020304" pitchFamily="18" charset="0"/>
              </a:defRPr>
            </a:lvl6pPr>
            <a:lvl7pPr marL="3021465" indent="-232421" defTabSz="948916" eaLnBrk="0" fontAlgn="base" hangingPunct="0">
              <a:spcBef>
                <a:spcPct val="30000"/>
              </a:spcBef>
              <a:spcAft>
                <a:spcPct val="0"/>
              </a:spcAft>
              <a:defRPr sz="1200">
                <a:solidFill>
                  <a:schemeClr val="tx1"/>
                </a:solidFill>
                <a:latin typeface="Times New Roman" panose="02020603050405020304" pitchFamily="18" charset="0"/>
              </a:defRPr>
            </a:lvl7pPr>
            <a:lvl8pPr marL="3483099" indent="-232421" defTabSz="948916" eaLnBrk="0" fontAlgn="base" hangingPunct="0">
              <a:spcBef>
                <a:spcPct val="30000"/>
              </a:spcBef>
              <a:spcAft>
                <a:spcPct val="0"/>
              </a:spcAft>
              <a:defRPr sz="1200">
                <a:solidFill>
                  <a:schemeClr val="tx1"/>
                </a:solidFill>
                <a:latin typeface="Times New Roman" panose="02020603050405020304" pitchFamily="18" charset="0"/>
              </a:defRPr>
            </a:lvl8pPr>
            <a:lvl9pPr marL="3944734" indent="-232421" defTabSz="94891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8916" rtl="0" eaLnBrk="1" fontAlgn="auto" latinLnBrk="0" hangingPunct="1">
              <a:lnSpc>
                <a:spcPct val="100000"/>
              </a:lnSpc>
              <a:spcBef>
                <a:spcPct val="0"/>
              </a:spcBef>
              <a:spcAft>
                <a:spcPts val="0"/>
              </a:spcAft>
              <a:buClrTx/>
              <a:buSzTx/>
              <a:buFontTx/>
              <a:buNone/>
              <a:tabLst/>
              <a:defRPr/>
            </a:pPr>
            <a:fld id="{40E5EE6E-D574-45CE-B0D2-F73D073CCD23}"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48916" rtl="0" eaLnBrk="1" fontAlgn="auto" latinLnBrk="0" hangingPunct="1">
                <a:lnSpc>
                  <a:spcPct val="100000"/>
                </a:lnSpc>
                <a:spcBef>
                  <a:spcPct val="0"/>
                </a:spcBef>
                <a:spcAft>
                  <a:spcPts val="0"/>
                </a:spcAft>
                <a:buClrTx/>
                <a:buSzTx/>
                <a:buFontTx/>
                <a:buNone/>
                <a:tabLst/>
                <a:defRPr/>
              </a:pPr>
              <a:t>25</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DC4987DD-D00C-4931-8A7F-E59A8B705B8D}"/>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35218FCE-DA50-4B16-B725-5440D9B2624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4036" name="Slide Number Placeholder 3">
            <a:extLst>
              <a:ext uri="{FF2B5EF4-FFF2-40B4-BE49-F238E27FC236}">
                <a16:creationId xmlns:a16="http://schemas.microsoft.com/office/drawing/2014/main" id="{FB5338C8-88C6-4FEE-B720-637734261F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16">
              <a:spcBef>
                <a:spcPct val="30000"/>
              </a:spcBef>
              <a:defRPr sz="1200">
                <a:solidFill>
                  <a:schemeClr val="tx1"/>
                </a:solidFill>
                <a:latin typeface="Times New Roman" panose="02020603050405020304" pitchFamily="18" charset="0"/>
              </a:defRPr>
            </a:lvl1pPr>
            <a:lvl2pPr marL="756568" indent="-290125" defTabSz="948916">
              <a:spcBef>
                <a:spcPct val="30000"/>
              </a:spcBef>
              <a:defRPr sz="1200">
                <a:solidFill>
                  <a:schemeClr val="tx1"/>
                </a:solidFill>
                <a:latin typeface="Times New Roman" panose="02020603050405020304" pitchFamily="18" charset="0"/>
              </a:defRPr>
            </a:lvl2pPr>
            <a:lvl3pPr marL="1165308" indent="-232421" defTabSz="948916">
              <a:spcBef>
                <a:spcPct val="30000"/>
              </a:spcBef>
              <a:defRPr sz="1200">
                <a:solidFill>
                  <a:schemeClr val="tx1"/>
                </a:solidFill>
                <a:latin typeface="Times New Roman" panose="02020603050405020304" pitchFamily="18" charset="0"/>
              </a:defRPr>
            </a:lvl3pPr>
            <a:lvl4pPr marL="1631751" indent="-232421" defTabSz="948916">
              <a:spcBef>
                <a:spcPct val="30000"/>
              </a:spcBef>
              <a:defRPr sz="1200">
                <a:solidFill>
                  <a:schemeClr val="tx1"/>
                </a:solidFill>
                <a:latin typeface="Times New Roman" panose="02020603050405020304" pitchFamily="18" charset="0"/>
              </a:defRPr>
            </a:lvl4pPr>
            <a:lvl5pPr marL="2098195" indent="-232421" defTabSz="948916">
              <a:spcBef>
                <a:spcPct val="30000"/>
              </a:spcBef>
              <a:defRPr sz="1200">
                <a:solidFill>
                  <a:schemeClr val="tx1"/>
                </a:solidFill>
                <a:latin typeface="Times New Roman" panose="02020603050405020304" pitchFamily="18" charset="0"/>
              </a:defRPr>
            </a:lvl5pPr>
            <a:lvl6pPr marL="2559830" indent="-232421" defTabSz="948916" eaLnBrk="0" fontAlgn="base" hangingPunct="0">
              <a:spcBef>
                <a:spcPct val="30000"/>
              </a:spcBef>
              <a:spcAft>
                <a:spcPct val="0"/>
              </a:spcAft>
              <a:defRPr sz="1200">
                <a:solidFill>
                  <a:schemeClr val="tx1"/>
                </a:solidFill>
                <a:latin typeface="Times New Roman" panose="02020603050405020304" pitchFamily="18" charset="0"/>
              </a:defRPr>
            </a:lvl6pPr>
            <a:lvl7pPr marL="3021465" indent="-232421" defTabSz="948916" eaLnBrk="0" fontAlgn="base" hangingPunct="0">
              <a:spcBef>
                <a:spcPct val="30000"/>
              </a:spcBef>
              <a:spcAft>
                <a:spcPct val="0"/>
              </a:spcAft>
              <a:defRPr sz="1200">
                <a:solidFill>
                  <a:schemeClr val="tx1"/>
                </a:solidFill>
                <a:latin typeface="Times New Roman" panose="02020603050405020304" pitchFamily="18" charset="0"/>
              </a:defRPr>
            </a:lvl7pPr>
            <a:lvl8pPr marL="3483099" indent="-232421" defTabSz="948916" eaLnBrk="0" fontAlgn="base" hangingPunct="0">
              <a:spcBef>
                <a:spcPct val="30000"/>
              </a:spcBef>
              <a:spcAft>
                <a:spcPct val="0"/>
              </a:spcAft>
              <a:defRPr sz="1200">
                <a:solidFill>
                  <a:schemeClr val="tx1"/>
                </a:solidFill>
                <a:latin typeface="Times New Roman" panose="02020603050405020304" pitchFamily="18" charset="0"/>
              </a:defRPr>
            </a:lvl8pPr>
            <a:lvl9pPr marL="3944734" indent="-232421" defTabSz="94891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8916" rtl="0" eaLnBrk="1" fontAlgn="auto" latinLnBrk="0" hangingPunct="1">
              <a:lnSpc>
                <a:spcPct val="100000"/>
              </a:lnSpc>
              <a:spcBef>
                <a:spcPct val="0"/>
              </a:spcBef>
              <a:spcAft>
                <a:spcPts val="0"/>
              </a:spcAft>
              <a:buClrTx/>
              <a:buSzTx/>
              <a:buFontTx/>
              <a:buNone/>
              <a:tabLst/>
              <a:defRPr/>
            </a:pPr>
            <a:fld id="{1E94E244-BA5D-43B6-BE41-7B8ED17EF393}"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48916" rtl="0" eaLnBrk="1" fontAlgn="auto" latinLnBrk="0" hangingPunct="1">
                <a:lnSpc>
                  <a:spcPct val="100000"/>
                </a:lnSpc>
                <a:spcBef>
                  <a:spcPct val="0"/>
                </a:spcBef>
                <a:spcAft>
                  <a:spcPts val="0"/>
                </a:spcAft>
                <a:buClrTx/>
                <a:buSzTx/>
                <a:buFontTx/>
                <a:buNone/>
                <a:tabLst/>
                <a:defRPr/>
              </a:pPr>
              <a:t>8</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27848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00F2AFE5-153F-4EB1-A04F-C887E1F029FD}"/>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EC0ABF50-3480-4A9D-BDEE-F7FCE06315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1988" name="Slide Number Placeholder 3">
            <a:extLst>
              <a:ext uri="{FF2B5EF4-FFF2-40B4-BE49-F238E27FC236}">
                <a16:creationId xmlns:a16="http://schemas.microsoft.com/office/drawing/2014/main" id="{918D7E8D-99D3-4F4E-B565-546575D8BD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16">
              <a:spcBef>
                <a:spcPct val="30000"/>
              </a:spcBef>
              <a:defRPr sz="1200">
                <a:solidFill>
                  <a:schemeClr val="tx1"/>
                </a:solidFill>
                <a:latin typeface="Times New Roman" panose="02020603050405020304" pitchFamily="18" charset="0"/>
              </a:defRPr>
            </a:lvl1pPr>
            <a:lvl2pPr marL="756568" indent="-290125" defTabSz="948916">
              <a:spcBef>
                <a:spcPct val="30000"/>
              </a:spcBef>
              <a:defRPr sz="1200">
                <a:solidFill>
                  <a:schemeClr val="tx1"/>
                </a:solidFill>
                <a:latin typeface="Times New Roman" panose="02020603050405020304" pitchFamily="18" charset="0"/>
              </a:defRPr>
            </a:lvl2pPr>
            <a:lvl3pPr marL="1165308" indent="-232421" defTabSz="948916">
              <a:spcBef>
                <a:spcPct val="30000"/>
              </a:spcBef>
              <a:defRPr sz="1200">
                <a:solidFill>
                  <a:schemeClr val="tx1"/>
                </a:solidFill>
                <a:latin typeface="Times New Roman" panose="02020603050405020304" pitchFamily="18" charset="0"/>
              </a:defRPr>
            </a:lvl3pPr>
            <a:lvl4pPr marL="1631751" indent="-232421" defTabSz="948916">
              <a:spcBef>
                <a:spcPct val="30000"/>
              </a:spcBef>
              <a:defRPr sz="1200">
                <a:solidFill>
                  <a:schemeClr val="tx1"/>
                </a:solidFill>
                <a:latin typeface="Times New Roman" panose="02020603050405020304" pitchFamily="18" charset="0"/>
              </a:defRPr>
            </a:lvl4pPr>
            <a:lvl5pPr marL="2098195" indent="-232421" defTabSz="948916">
              <a:spcBef>
                <a:spcPct val="30000"/>
              </a:spcBef>
              <a:defRPr sz="1200">
                <a:solidFill>
                  <a:schemeClr val="tx1"/>
                </a:solidFill>
                <a:latin typeface="Times New Roman" panose="02020603050405020304" pitchFamily="18" charset="0"/>
              </a:defRPr>
            </a:lvl5pPr>
            <a:lvl6pPr marL="2559830" indent="-232421" defTabSz="948916" eaLnBrk="0" fontAlgn="base" hangingPunct="0">
              <a:spcBef>
                <a:spcPct val="30000"/>
              </a:spcBef>
              <a:spcAft>
                <a:spcPct val="0"/>
              </a:spcAft>
              <a:defRPr sz="1200">
                <a:solidFill>
                  <a:schemeClr val="tx1"/>
                </a:solidFill>
                <a:latin typeface="Times New Roman" panose="02020603050405020304" pitchFamily="18" charset="0"/>
              </a:defRPr>
            </a:lvl6pPr>
            <a:lvl7pPr marL="3021465" indent="-232421" defTabSz="948916" eaLnBrk="0" fontAlgn="base" hangingPunct="0">
              <a:spcBef>
                <a:spcPct val="30000"/>
              </a:spcBef>
              <a:spcAft>
                <a:spcPct val="0"/>
              </a:spcAft>
              <a:defRPr sz="1200">
                <a:solidFill>
                  <a:schemeClr val="tx1"/>
                </a:solidFill>
                <a:latin typeface="Times New Roman" panose="02020603050405020304" pitchFamily="18" charset="0"/>
              </a:defRPr>
            </a:lvl7pPr>
            <a:lvl8pPr marL="3483099" indent="-232421" defTabSz="948916" eaLnBrk="0" fontAlgn="base" hangingPunct="0">
              <a:spcBef>
                <a:spcPct val="30000"/>
              </a:spcBef>
              <a:spcAft>
                <a:spcPct val="0"/>
              </a:spcAft>
              <a:defRPr sz="1200">
                <a:solidFill>
                  <a:schemeClr val="tx1"/>
                </a:solidFill>
                <a:latin typeface="Times New Roman" panose="02020603050405020304" pitchFamily="18" charset="0"/>
              </a:defRPr>
            </a:lvl8pPr>
            <a:lvl9pPr marL="3944734" indent="-232421" defTabSz="94891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8916" rtl="0" eaLnBrk="1" fontAlgn="auto" latinLnBrk="0" hangingPunct="1">
              <a:lnSpc>
                <a:spcPct val="100000"/>
              </a:lnSpc>
              <a:spcBef>
                <a:spcPct val="0"/>
              </a:spcBef>
              <a:spcAft>
                <a:spcPts val="0"/>
              </a:spcAft>
              <a:buClrTx/>
              <a:buSzTx/>
              <a:buFontTx/>
              <a:buNone/>
              <a:tabLst/>
              <a:defRPr/>
            </a:pPr>
            <a:fld id="{094DE814-E13C-4F31-BF40-CA9517DB6AE0}"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48916" rtl="0" eaLnBrk="1" fontAlgn="auto" latinLnBrk="0" hangingPunct="1">
                <a:lnSpc>
                  <a:spcPct val="100000"/>
                </a:lnSpc>
                <a:spcBef>
                  <a:spcPct val="0"/>
                </a:spcBef>
                <a:spcAft>
                  <a:spcPts val="0"/>
                </a:spcAft>
                <a:buClrTx/>
                <a:buSzTx/>
                <a:buFontTx/>
                <a:buNone/>
                <a:tabLst/>
                <a:defRPr/>
              </a:pPr>
              <a:t>26</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1E550B66-9784-4224-BDE1-43F92C963E32}"/>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EBF46F8E-268D-4097-8687-3126D1B698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Air moving into the wet tower</a:t>
            </a:r>
          </a:p>
          <a:p>
            <a:r>
              <a:rPr lang="en-US" altLang="en-US" dirty="0"/>
              <a:t>Oil-free / 100 psig / 250-350°F with pressure dewpoint of about 160°F</a:t>
            </a:r>
          </a:p>
          <a:p>
            <a:r>
              <a:rPr lang="en-US" altLang="en-US" dirty="0"/>
              <a:t>Air to aftercooler</a:t>
            </a:r>
          </a:p>
          <a:p>
            <a:r>
              <a:rPr lang="en-US" altLang="en-US" dirty="0"/>
              <a:t>200-300°F saturated air</a:t>
            </a:r>
          </a:p>
          <a:p>
            <a:r>
              <a:rPr lang="en-US" altLang="en-US" dirty="0"/>
              <a:t>This air is then cooled to 100°F or less in the aftercooler</a:t>
            </a:r>
          </a:p>
          <a:p>
            <a:r>
              <a:rPr lang="en-US" altLang="en-US" dirty="0"/>
              <a:t>The water vapor condenses to liquid and removed by separator and drain, then the air then goes to the drying tower</a:t>
            </a:r>
          </a:p>
          <a:p>
            <a:r>
              <a:rPr lang="en-US" altLang="en-US" dirty="0"/>
              <a:t>Leaves the drying tower with a -40°F rated pressure dewpoint at about 100°F temperature with a full flow design</a:t>
            </a:r>
          </a:p>
          <a:p>
            <a:r>
              <a:rPr lang="en-US" altLang="en-US" dirty="0"/>
              <a:t>Nominally has the same 8 hour cycle (4 hours drying and 4 hours regeneration) as other heated dryers without the purge air. </a:t>
            </a:r>
          </a:p>
          <a:p>
            <a:r>
              <a:rPr lang="en-US" altLang="en-US" dirty="0"/>
              <a:t>There is normally a dewpoint spike or a temperature bump as in all heated dryers, which is a 20-30 minute duration but usually can be well controlled by a dry air cooling cycle and/or inlet air auxiliary cooling during extreme weather. </a:t>
            </a:r>
          </a:p>
          <a:p>
            <a:r>
              <a:rPr lang="en-US" altLang="en-US" dirty="0"/>
              <a:t>To always achieve a continuous -40°F PDP or lower may require the use of auxiliary heat and dry air cooling, depending on the demand – under these conditions a full flow HOC dryer will be very economical to run. </a:t>
            </a:r>
          </a:p>
          <a:p>
            <a:endParaRPr lang="en-US" altLang="en-US" dirty="0"/>
          </a:p>
        </p:txBody>
      </p:sp>
      <p:sp>
        <p:nvSpPr>
          <p:cNvPr id="39940" name="Slide Number Placeholder 3">
            <a:extLst>
              <a:ext uri="{FF2B5EF4-FFF2-40B4-BE49-F238E27FC236}">
                <a16:creationId xmlns:a16="http://schemas.microsoft.com/office/drawing/2014/main" id="{14CAE4D2-80C8-4230-A447-7003D657E9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16">
              <a:spcBef>
                <a:spcPct val="30000"/>
              </a:spcBef>
              <a:defRPr sz="1200">
                <a:solidFill>
                  <a:schemeClr val="tx1"/>
                </a:solidFill>
                <a:latin typeface="Times New Roman" panose="02020603050405020304" pitchFamily="18" charset="0"/>
              </a:defRPr>
            </a:lvl1pPr>
            <a:lvl2pPr marL="756568" indent="-290125" defTabSz="948916">
              <a:spcBef>
                <a:spcPct val="30000"/>
              </a:spcBef>
              <a:defRPr sz="1200">
                <a:solidFill>
                  <a:schemeClr val="tx1"/>
                </a:solidFill>
                <a:latin typeface="Times New Roman" panose="02020603050405020304" pitchFamily="18" charset="0"/>
              </a:defRPr>
            </a:lvl2pPr>
            <a:lvl3pPr marL="1165308" indent="-232421" defTabSz="948916">
              <a:spcBef>
                <a:spcPct val="30000"/>
              </a:spcBef>
              <a:defRPr sz="1200">
                <a:solidFill>
                  <a:schemeClr val="tx1"/>
                </a:solidFill>
                <a:latin typeface="Times New Roman" panose="02020603050405020304" pitchFamily="18" charset="0"/>
              </a:defRPr>
            </a:lvl3pPr>
            <a:lvl4pPr marL="1631751" indent="-232421" defTabSz="948916">
              <a:spcBef>
                <a:spcPct val="30000"/>
              </a:spcBef>
              <a:defRPr sz="1200">
                <a:solidFill>
                  <a:schemeClr val="tx1"/>
                </a:solidFill>
                <a:latin typeface="Times New Roman" panose="02020603050405020304" pitchFamily="18" charset="0"/>
              </a:defRPr>
            </a:lvl4pPr>
            <a:lvl5pPr marL="2098195" indent="-232421" defTabSz="948916">
              <a:spcBef>
                <a:spcPct val="30000"/>
              </a:spcBef>
              <a:defRPr sz="1200">
                <a:solidFill>
                  <a:schemeClr val="tx1"/>
                </a:solidFill>
                <a:latin typeface="Times New Roman" panose="02020603050405020304" pitchFamily="18" charset="0"/>
              </a:defRPr>
            </a:lvl5pPr>
            <a:lvl6pPr marL="2559830" indent="-232421" defTabSz="948916" eaLnBrk="0" fontAlgn="base" hangingPunct="0">
              <a:spcBef>
                <a:spcPct val="30000"/>
              </a:spcBef>
              <a:spcAft>
                <a:spcPct val="0"/>
              </a:spcAft>
              <a:defRPr sz="1200">
                <a:solidFill>
                  <a:schemeClr val="tx1"/>
                </a:solidFill>
                <a:latin typeface="Times New Roman" panose="02020603050405020304" pitchFamily="18" charset="0"/>
              </a:defRPr>
            </a:lvl6pPr>
            <a:lvl7pPr marL="3021465" indent="-232421" defTabSz="948916" eaLnBrk="0" fontAlgn="base" hangingPunct="0">
              <a:spcBef>
                <a:spcPct val="30000"/>
              </a:spcBef>
              <a:spcAft>
                <a:spcPct val="0"/>
              </a:spcAft>
              <a:defRPr sz="1200">
                <a:solidFill>
                  <a:schemeClr val="tx1"/>
                </a:solidFill>
                <a:latin typeface="Times New Roman" panose="02020603050405020304" pitchFamily="18" charset="0"/>
              </a:defRPr>
            </a:lvl7pPr>
            <a:lvl8pPr marL="3483099" indent="-232421" defTabSz="948916" eaLnBrk="0" fontAlgn="base" hangingPunct="0">
              <a:spcBef>
                <a:spcPct val="30000"/>
              </a:spcBef>
              <a:spcAft>
                <a:spcPct val="0"/>
              </a:spcAft>
              <a:defRPr sz="1200">
                <a:solidFill>
                  <a:schemeClr val="tx1"/>
                </a:solidFill>
                <a:latin typeface="Times New Roman" panose="02020603050405020304" pitchFamily="18" charset="0"/>
              </a:defRPr>
            </a:lvl8pPr>
            <a:lvl9pPr marL="3944734" indent="-232421" defTabSz="94891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8916" rtl="0" eaLnBrk="1" fontAlgn="auto" latinLnBrk="0" hangingPunct="1">
              <a:lnSpc>
                <a:spcPct val="100000"/>
              </a:lnSpc>
              <a:spcBef>
                <a:spcPct val="0"/>
              </a:spcBef>
              <a:spcAft>
                <a:spcPts val="0"/>
              </a:spcAft>
              <a:buClrTx/>
              <a:buSzTx/>
              <a:buFontTx/>
              <a:buNone/>
              <a:tabLst/>
              <a:defRPr/>
            </a:pPr>
            <a:fld id="{A6994998-181E-4ECB-97B1-FBA6FF02BD19}"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48916" rtl="0" eaLnBrk="1" fontAlgn="auto" latinLnBrk="0" hangingPunct="1">
                <a:lnSpc>
                  <a:spcPct val="100000"/>
                </a:lnSpc>
                <a:spcBef>
                  <a:spcPct val="0"/>
                </a:spcBef>
                <a:spcAft>
                  <a:spcPts val="0"/>
                </a:spcAft>
                <a:buClrTx/>
                <a:buSzTx/>
                <a:buFontTx/>
                <a:buNone/>
                <a:tabLst/>
                <a:defRPr/>
              </a:pPr>
              <a:t>27</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DC4987DD-D00C-4931-8A7F-E59A8B705B8D}"/>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35218FCE-DA50-4B16-B725-5440D9B2624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4036" name="Slide Number Placeholder 3">
            <a:extLst>
              <a:ext uri="{FF2B5EF4-FFF2-40B4-BE49-F238E27FC236}">
                <a16:creationId xmlns:a16="http://schemas.microsoft.com/office/drawing/2014/main" id="{FB5338C8-88C6-4FEE-B720-637734261F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16">
              <a:spcBef>
                <a:spcPct val="30000"/>
              </a:spcBef>
              <a:defRPr sz="1200">
                <a:solidFill>
                  <a:schemeClr val="tx1"/>
                </a:solidFill>
                <a:latin typeface="Times New Roman" panose="02020603050405020304" pitchFamily="18" charset="0"/>
              </a:defRPr>
            </a:lvl1pPr>
            <a:lvl2pPr marL="756568" indent="-290125" defTabSz="948916">
              <a:spcBef>
                <a:spcPct val="30000"/>
              </a:spcBef>
              <a:defRPr sz="1200">
                <a:solidFill>
                  <a:schemeClr val="tx1"/>
                </a:solidFill>
                <a:latin typeface="Times New Roman" panose="02020603050405020304" pitchFamily="18" charset="0"/>
              </a:defRPr>
            </a:lvl2pPr>
            <a:lvl3pPr marL="1165308" indent="-232421" defTabSz="948916">
              <a:spcBef>
                <a:spcPct val="30000"/>
              </a:spcBef>
              <a:defRPr sz="1200">
                <a:solidFill>
                  <a:schemeClr val="tx1"/>
                </a:solidFill>
                <a:latin typeface="Times New Roman" panose="02020603050405020304" pitchFamily="18" charset="0"/>
              </a:defRPr>
            </a:lvl3pPr>
            <a:lvl4pPr marL="1631751" indent="-232421" defTabSz="948916">
              <a:spcBef>
                <a:spcPct val="30000"/>
              </a:spcBef>
              <a:defRPr sz="1200">
                <a:solidFill>
                  <a:schemeClr val="tx1"/>
                </a:solidFill>
                <a:latin typeface="Times New Roman" panose="02020603050405020304" pitchFamily="18" charset="0"/>
              </a:defRPr>
            </a:lvl4pPr>
            <a:lvl5pPr marL="2098195" indent="-232421" defTabSz="948916">
              <a:spcBef>
                <a:spcPct val="30000"/>
              </a:spcBef>
              <a:defRPr sz="1200">
                <a:solidFill>
                  <a:schemeClr val="tx1"/>
                </a:solidFill>
                <a:latin typeface="Times New Roman" panose="02020603050405020304" pitchFamily="18" charset="0"/>
              </a:defRPr>
            </a:lvl5pPr>
            <a:lvl6pPr marL="2559830" indent="-232421" defTabSz="948916" eaLnBrk="0" fontAlgn="base" hangingPunct="0">
              <a:spcBef>
                <a:spcPct val="30000"/>
              </a:spcBef>
              <a:spcAft>
                <a:spcPct val="0"/>
              </a:spcAft>
              <a:defRPr sz="1200">
                <a:solidFill>
                  <a:schemeClr val="tx1"/>
                </a:solidFill>
                <a:latin typeface="Times New Roman" panose="02020603050405020304" pitchFamily="18" charset="0"/>
              </a:defRPr>
            </a:lvl6pPr>
            <a:lvl7pPr marL="3021465" indent="-232421" defTabSz="948916" eaLnBrk="0" fontAlgn="base" hangingPunct="0">
              <a:spcBef>
                <a:spcPct val="30000"/>
              </a:spcBef>
              <a:spcAft>
                <a:spcPct val="0"/>
              </a:spcAft>
              <a:defRPr sz="1200">
                <a:solidFill>
                  <a:schemeClr val="tx1"/>
                </a:solidFill>
                <a:latin typeface="Times New Roman" panose="02020603050405020304" pitchFamily="18" charset="0"/>
              </a:defRPr>
            </a:lvl7pPr>
            <a:lvl8pPr marL="3483099" indent="-232421" defTabSz="948916" eaLnBrk="0" fontAlgn="base" hangingPunct="0">
              <a:spcBef>
                <a:spcPct val="30000"/>
              </a:spcBef>
              <a:spcAft>
                <a:spcPct val="0"/>
              </a:spcAft>
              <a:defRPr sz="1200">
                <a:solidFill>
                  <a:schemeClr val="tx1"/>
                </a:solidFill>
                <a:latin typeface="Times New Roman" panose="02020603050405020304" pitchFamily="18" charset="0"/>
              </a:defRPr>
            </a:lvl8pPr>
            <a:lvl9pPr marL="3944734" indent="-232421" defTabSz="94891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8916" rtl="0" eaLnBrk="1" fontAlgn="auto" latinLnBrk="0" hangingPunct="1">
              <a:lnSpc>
                <a:spcPct val="100000"/>
              </a:lnSpc>
              <a:spcBef>
                <a:spcPct val="0"/>
              </a:spcBef>
              <a:spcAft>
                <a:spcPts val="0"/>
              </a:spcAft>
              <a:buClrTx/>
              <a:buSzTx/>
              <a:buFontTx/>
              <a:buNone/>
              <a:tabLst/>
              <a:defRPr/>
            </a:pPr>
            <a:fld id="{1E94E244-BA5D-43B6-BE41-7B8ED17EF393}"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48916" rtl="0" eaLnBrk="1" fontAlgn="auto" latinLnBrk="0" hangingPunct="1">
                <a:lnSpc>
                  <a:spcPct val="100000"/>
                </a:lnSpc>
                <a:spcBef>
                  <a:spcPct val="0"/>
                </a:spcBef>
                <a:spcAft>
                  <a:spcPts val="0"/>
                </a:spcAft>
                <a:buClrTx/>
                <a:buSzTx/>
                <a:buFontTx/>
                <a:buNone/>
                <a:tabLst/>
                <a:defRPr/>
              </a:pPr>
              <a:t>29</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46">
              <a:spcBef>
                <a:spcPct val="30000"/>
              </a:spcBef>
              <a:defRPr sz="1200">
                <a:solidFill>
                  <a:schemeClr val="tx1"/>
                </a:solidFill>
                <a:latin typeface="Times New Roman" panose="02020603050405020304" pitchFamily="18" charset="0"/>
              </a:defRPr>
            </a:lvl1pPr>
            <a:lvl2pPr marL="727868" indent="-279949" defTabSz="912946">
              <a:spcBef>
                <a:spcPct val="30000"/>
              </a:spcBef>
              <a:defRPr sz="1200">
                <a:solidFill>
                  <a:schemeClr val="tx1"/>
                </a:solidFill>
                <a:latin typeface="Times New Roman" panose="02020603050405020304" pitchFamily="18" charset="0"/>
              </a:defRPr>
            </a:lvl2pPr>
            <a:lvl3pPr marL="1121353" indent="-223959" defTabSz="912946">
              <a:spcBef>
                <a:spcPct val="30000"/>
              </a:spcBef>
              <a:defRPr sz="1200">
                <a:solidFill>
                  <a:schemeClr val="tx1"/>
                </a:solidFill>
                <a:latin typeface="Times New Roman" panose="02020603050405020304" pitchFamily="18" charset="0"/>
              </a:defRPr>
            </a:lvl3pPr>
            <a:lvl4pPr marL="1569272" indent="-223959" defTabSz="912946">
              <a:spcBef>
                <a:spcPct val="30000"/>
              </a:spcBef>
              <a:defRPr sz="1200">
                <a:solidFill>
                  <a:schemeClr val="tx1"/>
                </a:solidFill>
                <a:latin typeface="Times New Roman" panose="02020603050405020304" pitchFamily="18" charset="0"/>
              </a:defRPr>
            </a:lvl4pPr>
            <a:lvl5pPr marL="2017191" indent="-223959" defTabSz="912946">
              <a:spcBef>
                <a:spcPct val="30000"/>
              </a:spcBef>
              <a:defRPr sz="1200">
                <a:solidFill>
                  <a:schemeClr val="tx1"/>
                </a:solidFill>
                <a:latin typeface="Times New Roman" panose="02020603050405020304" pitchFamily="18" charset="0"/>
              </a:defRPr>
            </a:lvl5pPr>
            <a:lvl6pPr marL="2465109" indent="-223959" defTabSz="912946" eaLnBrk="0" fontAlgn="base" hangingPunct="0">
              <a:spcBef>
                <a:spcPct val="30000"/>
              </a:spcBef>
              <a:spcAft>
                <a:spcPct val="0"/>
              </a:spcAft>
              <a:defRPr sz="1200">
                <a:solidFill>
                  <a:schemeClr val="tx1"/>
                </a:solidFill>
                <a:latin typeface="Times New Roman" panose="02020603050405020304" pitchFamily="18" charset="0"/>
              </a:defRPr>
            </a:lvl6pPr>
            <a:lvl7pPr marL="2913028" indent="-223959" defTabSz="912946" eaLnBrk="0" fontAlgn="base" hangingPunct="0">
              <a:spcBef>
                <a:spcPct val="30000"/>
              </a:spcBef>
              <a:spcAft>
                <a:spcPct val="0"/>
              </a:spcAft>
              <a:defRPr sz="1200">
                <a:solidFill>
                  <a:schemeClr val="tx1"/>
                </a:solidFill>
                <a:latin typeface="Times New Roman" panose="02020603050405020304" pitchFamily="18" charset="0"/>
              </a:defRPr>
            </a:lvl7pPr>
            <a:lvl8pPr marL="3360947" indent="-223959" defTabSz="912946" eaLnBrk="0" fontAlgn="base" hangingPunct="0">
              <a:spcBef>
                <a:spcPct val="30000"/>
              </a:spcBef>
              <a:spcAft>
                <a:spcPct val="0"/>
              </a:spcAft>
              <a:defRPr sz="1200">
                <a:solidFill>
                  <a:schemeClr val="tx1"/>
                </a:solidFill>
                <a:latin typeface="Times New Roman" panose="02020603050405020304" pitchFamily="18" charset="0"/>
              </a:defRPr>
            </a:lvl8pPr>
            <a:lvl9pPr marL="3808866" indent="-223959" defTabSz="91294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2946" rtl="0" eaLnBrk="1" fontAlgn="base" latinLnBrk="0" hangingPunct="1">
              <a:lnSpc>
                <a:spcPct val="100000"/>
              </a:lnSpc>
              <a:spcBef>
                <a:spcPct val="0"/>
              </a:spcBef>
              <a:spcAft>
                <a:spcPct val="0"/>
              </a:spcAft>
              <a:buClrTx/>
              <a:buSzTx/>
              <a:buFontTx/>
              <a:buNone/>
              <a:tabLst/>
              <a:defRPr/>
            </a:pPr>
            <a:fld id="{51832795-8085-4F88-914E-09CD96C9DF97}"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2946"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83962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794842" y="8528059"/>
            <a:ext cx="2901939" cy="44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663" tIns="0" rIns="18663" bIns="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5E5B6A-1B5F-4379-A5E6-AEB97D741475}" type="slidenum">
              <a:rPr kumimoji="0" lang="en-US" altLang="en-US" sz="1000" b="0" i="1" u="sng" strike="noStrike" kern="1200" cap="none" spc="0" normalizeH="0" baseline="0" noProof="0">
                <a:ln>
                  <a:noFill/>
                </a:ln>
                <a:solidFill>
                  <a:srgbClr val="969696"/>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000" b="0" i="1" u="sng" strike="noStrike" kern="1200" cap="none" spc="0" normalizeH="0" baseline="0" noProof="0">
              <a:ln>
                <a:noFill/>
              </a:ln>
              <a:solidFill>
                <a:srgbClr val="969696"/>
              </a:solidFill>
              <a:effectLst/>
              <a:uLnTx/>
              <a:uFillTx/>
              <a:latin typeface="Times New Roman" panose="02020603050405020304" pitchFamily="18" charset="0"/>
              <a:ea typeface="+mn-ea"/>
              <a:cs typeface="Arial" panose="020B0604020202020204"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532458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794842" y="8528059"/>
            <a:ext cx="2901939" cy="44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663" tIns="0" rIns="18663" bIns="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A2B9EB-9EB3-42FA-A216-8BEF4ECD122A}" type="slidenum">
              <a:rPr kumimoji="0" lang="en-US" altLang="en-US" sz="1000" b="0" i="1" u="sng" strike="noStrike" kern="1200" cap="none" spc="0" normalizeH="0" baseline="0" noProof="0">
                <a:ln>
                  <a:noFill/>
                </a:ln>
                <a:solidFill>
                  <a:srgbClr val="969696"/>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000" b="0" i="1" u="sng" strike="noStrike" kern="1200" cap="none" spc="0" normalizeH="0" baseline="0" noProof="0">
              <a:ln>
                <a:noFill/>
              </a:ln>
              <a:solidFill>
                <a:srgbClr val="969696"/>
              </a:solidFill>
              <a:effectLst/>
              <a:uLnTx/>
              <a:uFillTx/>
              <a:latin typeface="Times New Roman" panose="02020603050405020304" pitchFamily="18" charset="0"/>
              <a:ea typeface="+mn-ea"/>
              <a:cs typeface="Arial" panose="020B0604020202020204"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2169192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46">
              <a:spcBef>
                <a:spcPct val="30000"/>
              </a:spcBef>
              <a:defRPr sz="1200">
                <a:solidFill>
                  <a:schemeClr val="tx1"/>
                </a:solidFill>
                <a:latin typeface="Times New Roman" panose="02020603050405020304" pitchFamily="18" charset="0"/>
              </a:defRPr>
            </a:lvl1pPr>
            <a:lvl2pPr marL="727868" indent="-279949" defTabSz="912946">
              <a:spcBef>
                <a:spcPct val="30000"/>
              </a:spcBef>
              <a:defRPr sz="1200">
                <a:solidFill>
                  <a:schemeClr val="tx1"/>
                </a:solidFill>
                <a:latin typeface="Times New Roman" panose="02020603050405020304" pitchFamily="18" charset="0"/>
              </a:defRPr>
            </a:lvl2pPr>
            <a:lvl3pPr marL="1121353" indent="-223959" defTabSz="912946">
              <a:spcBef>
                <a:spcPct val="30000"/>
              </a:spcBef>
              <a:defRPr sz="1200">
                <a:solidFill>
                  <a:schemeClr val="tx1"/>
                </a:solidFill>
                <a:latin typeface="Times New Roman" panose="02020603050405020304" pitchFamily="18" charset="0"/>
              </a:defRPr>
            </a:lvl3pPr>
            <a:lvl4pPr marL="1569272" indent="-223959" defTabSz="912946">
              <a:spcBef>
                <a:spcPct val="30000"/>
              </a:spcBef>
              <a:defRPr sz="1200">
                <a:solidFill>
                  <a:schemeClr val="tx1"/>
                </a:solidFill>
                <a:latin typeface="Times New Roman" panose="02020603050405020304" pitchFamily="18" charset="0"/>
              </a:defRPr>
            </a:lvl4pPr>
            <a:lvl5pPr marL="2017191" indent="-223959" defTabSz="912946">
              <a:spcBef>
                <a:spcPct val="30000"/>
              </a:spcBef>
              <a:defRPr sz="1200">
                <a:solidFill>
                  <a:schemeClr val="tx1"/>
                </a:solidFill>
                <a:latin typeface="Times New Roman" panose="02020603050405020304" pitchFamily="18" charset="0"/>
              </a:defRPr>
            </a:lvl5pPr>
            <a:lvl6pPr marL="2465109" indent="-223959" defTabSz="912946" eaLnBrk="0" fontAlgn="base" hangingPunct="0">
              <a:spcBef>
                <a:spcPct val="30000"/>
              </a:spcBef>
              <a:spcAft>
                <a:spcPct val="0"/>
              </a:spcAft>
              <a:defRPr sz="1200">
                <a:solidFill>
                  <a:schemeClr val="tx1"/>
                </a:solidFill>
                <a:latin typeface="Times New Roman" panose="02020603050405020304" pitchFamily="18" charset="0"/>
              </a:defRPr>
            </a:lvl6pPr>
            <a:lvl7pPr marL="2913028" indent="-223959" defTabSz="912946" eaLnBrk="0" fontAlgn="base" hangingPunct="0">
              <a:spcBef>
                <a:spcPct val="30000"/>
              </a:spcBef>
              <a:spcAft>
                <a:spcPct val="0"/>
              </a:spcAft>
              <a:defRPr sz="1200">
                <a:solidFill>
                  <a:schemeClr val="tx1"/>
                </a:solidFill>
                <a:latin typeface="Times New Roman" panose="02020603050405020304" pitchFamily="18" charset="0"/>
              </a:defRPr>
            </a:lvl7pPr>
            <a:lvl8pPr marL="3360947" indent="-223959" defTabSz="912946" eaLnBrk="0" fontAlgn="base" hangingPunct="0">
              <a:spcBef>
                <a:spcPct val="30000"/>
              </a:spcBef>
              <a:spcAft>
                <a:spcPct val="0"/>
              </a:spcAft>
              <a:defRPr sz="1200">
                <a:solidFill>
                  <a:schemeClr val="tx1"/>
                </a:solidFill>
                <a:latin typeface="Times New Roman" panose="02020603050405020304" pitchFamily="18" charset="0"/>
              </a:defRPr>
            </a:lvl8pPr>
            <a:lvl9pPr marL="3808866" indent="-223959" defTabSz="91294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2946" rtl="0" eaLnBrk="1" fontAlgn="base" latinLnBrk="0" hangingPunct="1">
              <a:lnSpc>
                <a:spcPct val="100000"/>
              </a:lnSpc>
              <a:spcBef>
                <a:spcPct val="0"/>
              </a:spcBef>
              <a:spcAft>
                <a:spcPct val="0"/>
              </a:spcAft>
              <a:buClrTx/>
              <a:buSzTx/>
              <a:buFontTx/>
              <a:buNone/>
              <a:tabLst/>
              <a:defRPr/>
            </a:pPr>
            <a:fld id="{D5974127-E2AD-451A-BE31-BEACC6E19704}"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2946"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27118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36B15CF-923B-4079-B450-1D2F3D04B781}"/>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2664B9D2-6A52-4E5D-AE5D-8D6E716B0A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172" name="Slide Number Placeholder 3">
            <a:extLst>
              <a:ext uri="{FF2B5EF4-FFF2-40B4-BE49-F238E27FC236}">
                <a16:creationId xmlns:a16="http://schemas.microsoft.com/office/drawing/2014/main" id="{C7C5B5ED-6F02-4E27-8B15-CAA58CE0DE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16">
              <a:spcBef>
                <a:spcPct val="30000"/>
              </a:spcBef>
              <a:defRPr sz="1200">
                <a:solidFill>
                  <a:schemeClr val="tx1"/>
                </a:solidFill>
                <a:latin typeface="Times New Roman" panose="02020603050405020304" pitchFamily="18" charset="0"/>
              </a:defRPr>
            </a:lvl1pPr>
            <a:lvl2pPr marL="756568" indent="-290125" defTabSz="948916">
              <a:spcBef>
                <a:spcPct val="30000"/>
              </a:spcBef>
              <a:defRPr sz="1200">
                <a:solidFill>
                  <a:schemeClr val="tx1"/>
                </a:solidFill>
                <a:latin typeface="Times New Roman" panose="02020603050405020304" pitchFamily="18" charset="0"/>
              </a:defRPr>
            </a:lvl2pPr>
            <a:lvl3pPr marL="1165308" indent="-232421" defTabSz="948916">
              <a:spcBef>
                <a:spcPct val="30000"/>
              </a:spcBef>
              <a:defRPr sz="1200">
                <a:solidFill>
                  <a:schemeClr val="tx1"/>
                </a:solidFill>
                <a:latin typeface="Times New Roman" panose="02020603050405020304" pitchFamily="18" charset="0"/>
              </a:defRPr>
            </a:lvl3pPr>
            <a:lvl4pPr marL="1631751" indent="-232421" defTabSz="948916">
              <a:spcBef>
                <a:spcPct val="30000"/>
              </a:spcBef>
              <a:defRPr sz="1200">
                <a:solidFill>
                  <a:schemeClr val="tx1"/>
                </a:solidFill>
                <a:latin typeface="Times New Roman" panose="02020603050405020304" pitchFamily="18" charset="0"/>
              </a:defRPr>
            </a:lvl4pPr>
            <a:lvl5pPr marL="2098195" indent="-232421" defTabSz="948916">
              <a:spcBef>
                <a:spcPct val="30000"/>
              </a:spcBef>
              <a:defRPr sz="1200">
                <a:solidFill>
                  <a:schemeClr val="tx1"/>
                </a:solidFill>
                <a:latin typeface="Times New Roman" panose="02020603050405020304" pitchFamily="18" charset="0"/>
              </a:defRPr>
            </a:lvl5pPr>
            <a:lvl6pPr marL="2559830" indent="-232421" defTabSz="948916" eaLnBrk="0" fontAlgn="base" hangingPunct="0">
              <a:spcBef>
                <a:spcPct val="30000"/>
              </a:spcBef>
              <a:spcAft>
                <a:spcPct val="0"/>
              </a:spcAft>
              <a:defRPr sz="1200">
                <a:solidFill>
                  <a:schemeClr val="tx1"/>
                </a:solidFill>
                <a:latin typeface="Times New Roman" panose="02020603050405020304" pitchFamily="18" charset="0"/>
              </a:defRPr>
            </a:lvl6pPr>
            <a:lvl7pPr marL="3021465" indent="-232421" defTabSz="948916" eaLnBrk="0" fontAlgn="base" hangingPunct="0">
              <a:spcBef>
                <a:spcPct val="30000"/>
              </a:spcBef>
              <a:spcAft>
                <a:spcPct val="0"/>
              </a:spcAft>
              <a:defRPr sz="1200">
                <a:solidFill>
                  <a:schemeClr val="tx1"/>
                </a:solidFill>
                <a:latin typeface="Times New Roman" panose="02020603050405020304" pitchFamily="18" charset="0"/>
              </a:defRPr>
            </a:lvl7pPr>
            <a:lvl8pPr marL="3483099" indent="-232421" defTabSz="948916" eaLnBrk="0" fontAlgn="base" hangingPunct="0">
              <a:spcBef>
                <a:spcPct val="30000"/>
              </a:spcBef>
              <a:spcAft>
                <a:spcPct val="0"/>
              </a:spcAft>
              <a:defRPr sz="1200">
                <a:solidFill>
                  <a:schemeClr val="tx1"/>
                </a:solidFill>
                <a:latin typeface="Times New Roman" panose="02020603050405020304" pitchFamily="18" charset="0"/>
              </a:defRPr>
            </a:lvl8pPr>
            <a:lvl9pPr marL="3944734" indent="-232421" defTabSz="94891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8916" rtl="0" eaLnBrk="1" fontAlgn="auto" latinLnBrk="0" hangingPunct="1">
              <a:lnSpc>
                <a:spcPct val="100000"/>
              </a:lnSpc>
              <a:spcBef>
                <a:spcPct val="0"/>
              </a:spcBef>
              <a:spcAft>
                <a:spcPts val="0"/>
              </a:spcAft>
              <a:buClrTx/>
              <a:buSzTx/>
              <a:buFontTx/>
              <a:buNone/>
              <a:tabLst/>
              <a:defRPr/>
            </a:pPr>
            <a:fld id="{3642BC92-DF8B-4225-8EB2-74FBCFB4B537}"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48916" rtl="0" eaLnBrk="1" fontAlgn="auto" latinLnBrk="0" hangingPunct="1">
                <a:lnSpc>
                  <a:spcPct val="100000"/>
                </a:lnSpc>
                <a:spcBef>
                  <a:spcPct val="0"/>
                </a:spcBef>
                <a:spcAft>
                  <a:spcPts val="0"/>
                </a:spcAft>
                <a:buClrTx/>
                <a:buSzTx/>
                <a:buFontTx/>
                <a:buNone/>
                <a:tabLst/>
                <a:defRPr/>
              </a:pPr>
              <a:t>9</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548525E0-8E28-49A6-9DCF-D6BCE8FE900E}"/>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05C981AD-1F37-483F-8513-DE2E2FF7CD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220" name="Slide Number Placeholder 3">
            <a:extLst>
              <a:ext uri="{FF2B5EF4-FFF2-40B4-BE49-F238E27FC236}">
                <a16:creationId xmlns:a16="http://schemas.microsoft.com/office/drawing/2014/main" id="{78839EA9-2C7B-4F45-A3CF-70D5B9852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16">
              <a:spcBef>
                <a:spcPct val="30000"/>
              </a:spcBef>
              <a:defRPr sz="1200">
                <a:solidFill>
                  <a:schemeClr val="tx1"/>
                </a:solidFill>
                <a:latin typeface="Times New Roman" panose="02020603050405020304" pitchFamily="18" charset="0"/>
              </a:defRPr>
            </a:lvl1pPr>
            <a:lvl2pPr marL="756568" indent="-290125" defTabSz="948916">
              <a:spcBef>
                <a:spcPct val="30000"/>
              </a:spcBef>
              <a:defRPr sz="1200">
                <a:solidFill>
                  <a:schemeClr val="tx1"/>
                </a:solidFill>
                <a:latin typeface="Times New Roman" panose="02020603050405020304" pitchFamily="18" charset="0"/>
              </a:defRPr>
            </a:lvl2pPr>
            <a:lvl3pPr marL="1165308" indent="-232421" defTabSz="948916">
              <a:spcBef>
                <a:spcPct val="30000"/>
              </a:spcBef>
              <a:defRPr sz="1200">
                <a:solidFill>
                  <a:schemeClr val="tx1"/>
                </a:solidFill>
                <a:latin typeface="Times New Roman" panose="02020603050405020304" pitchFamily="18" charset="0"/>
              </a:defRPr>
            </a:lvl3pPr>
            <a:lvl4pPr marL="1631751" indent="-232421" defTabSz="948916">
              <a:spcBef>
                <a:spcPct val="30000"/>
              </a:spcBef>
              <a:defRPr sz="1200">
                <a:solidFill>
                  <a:schemeClr val="tx1"/>
                </a:solidFill>
                <a:latin typeface="Times New Roman" panose="02020603050405020304" pitchFamily="18" charset="0"/>
              </a:defRPr>
            </a:lvl4pPr>
            <a:lvl5pPr marL="2098195" indent="-232421" defTabSz="948916">
              <a:spcBef>
                <a:spcPct val="30000"/>
              </a:spcBef>
              <a:defRPr sz="1200">
                <a:solidFill>
                  <a:schemeClr val="tx1"/>
                </a:solidFill>
                <a:latin typeface="Times New Roman" panose="02020603050405020304" pitchFamily="18" charset="0"/>
              </a:defRPr>
            </a:lvl5pPr>
            <a:lvl6pPr marL="2559830" indent="-232421" defTabSz="948916" eaLnBrk="0" fontAlgn="base" hangingPunct="0">
              <a:spcBef>
                <a:spcPct val="30000"/>
              </a:spcBef>
              <a:spcAft>
                <a:spcPct val="0"/>
              </a:spcAft>
              <a:defRPr sz="1200">
                <a:solidFill>
                  <a:schemeClr val="tx1"/>
                </a:solidFill>
                <a:latin typeface="Times New Roman" panose="02020603050405020304" pitchFamily="18" charset="0"/>
              </a:defRPr>
            </a:lvl6pPr>
            <a:lvl7pPr marL="3021465" indent="-232421" defTabSz="948916" eaLnBrk="0" fontAlgn="base" hangingPunct="0">
              <a:spcBef>
                <a:spcPct val="30000"/>
              </a:spcBef>
              <a:spcAft>
                <a:spcPct val="0"/>
              </a:spcAft>
              <a:defRPr sz="1200">
                <a:solidFill>
                  <a:schemeClr val="tx1"/>
                </a:solidFill>
                <a:latin typeface="Times New Roman" panose="02020603050405020304" pitchFamily="18" charset="0"/>
              </a:defRPr>
            </a:lvl7pPr>
            <a:lvl8pPr marL="3483099" indent="-232421" defTabSz="948916" eaLnBrk="0" fontAlgn="base" hangingPunct="0">
              <a:spcBef>
                <a:spcPct val="30000"/>
              </a:spcBef>
              <a:spcAft>
                <a:spcPct val="0"/>
              </a:spcAft>
              <a:defRPr sz="1200">
                <a:solidFill>
                  <a:schemeClr val="tx1"/>
                </a:solidFill>
                <a:latin typeface="Times New Roman" panose="02020603050405020304" pitchFamily="18" charset="0"/>
              </a:defRPr>
            </a:lvl8pPr>
            <a:lvl9pPr marL="3944734" indent="-232421" defTabSz="94891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8916" rtl="0" eaLnBrk="1" fontAlgn="auto" latinLnBrk="0" hangingPunct="1">
              <a:lnSpc>
                <a:spcPct val="100000"/>
              </a:lnSpc>
              <a:spcBef>
                <a:spcPct val="0"/>
              </a:spcBef>
              <a:spcAft>
                <a:spcPts val="0"/>
              </a:spcAft>
              <a:buClrTx/>
              <a:buSzTx/>
              <a:buFontTx/>
              <a:buNone/>
              <a:tabLst/>
              <a:defRPr/>
            </a:pPr>
            <a:fld id="{E4864FED-BEBC-4531-9210-99ABEFBCCB7B}"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48916" rtl="0" eaLnBrk="1" fontAlgn="auto" latinLnBrk="0" hangingPunct="1">
                <a:lnSpc>
                  <a:spcPct val="100000"/>
                </a:lnSpc>
                <a:spcBef>
                  <a:spcPct val="0"/>
                </a:spcBef>
                <a:spcAft>
                  <a:spcPts val="0"/>
                </a:spcAft>
                <a:buClrTx/>
                <a:buSzTx/>
                <a:buFontTx/>
                <a:buNone/>
                <a:tabLst/>
                <a:defRPr/>
              </a:pPr>
              <a:t>10</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64944930-D86D-4E0D-A8FF-4600A13B5568}"/>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1BF36844-80A1-4EC2-B104-2AD9B16118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268" name="Slide Number Placeholder 3">
            <a:extLst>
              <a:ext uri="{FF2B5EF4-FFF2-40B4-BE49-F238E27FC236}">
                <a16:creationId xmlns:a16="http://schemas.microsoft.com/office/drawing/2014/main" id="{FEE4C7A7-C9C1-4D5D-999B-B7D0B7AFF5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16">
              <a:spcBef>
                <a:spcPct val="30000"/>
              </a:spcBef>
              <a:defRPr sz="1200">
                <a:solidFill>
                  <a:schemeClr val="tx1"/>
                </a:solidFill>
                <a:latin typeface="Times New Roman" panose="02020603050405020304" pitchFamily="18" charset="0"/>
              </a:defRPr>
            </a:lvl1pPr>
            <a:lvl2pPr marL="756568" indent="-290125" defTabSz="948916">
              <a:spcBef>
                <a:spcPct val="30000"/>
              </a:spcBef>
              <a:defRPr sz="1200">
                <a:solidFill>
                  <a:schemeClr val="tx1"/>
                </a:solidFill>
                <a:latin typeface="Times New Roman" panose="02020603050405020304" pitchFamily="18" charset="0"/>
              </a:defRPr>
            </a:lvl2pPr>
            <a:lvl3pPr marL="1165308" indent="-232421" defTabSz="948916">
              <a:spcBef>
                <a:spcPct val="30000"/>
              </a:spcBef>
              <a:defRPr sz="1200">
                <a:solidFill>
                  <a:schemeClr val="tx1"/>
                </a:solidFill>
                <a:latin typeface="Times New Roman" panose="02020603050405020304" pitchFamily="18" charset="0"/>
              </a:defRPr>
            </a:lvl3pPr>
            <a:lvl4pPr marL="1631751" indent="-232421" defTabSz="948916">
              <a:spcBef>
                <a:spcPct val="30000"/>
              </a:spcBef>
              <a:defRPr sz="1200">
                <a:solidFill>
                  <a:schemeClr val="tx1"/>
                </a:solidFill>
                <a:latin typeface="Times New Roman" panose="02020603050405020304" pitchFamily="18" charset="0"/>
              </a:defRPr>
            </a:lvl4pPr>
            <a:lvl5pPr marL="2098195" indent="-232421" defTabSz="948916">
              <a:spcBef>
                <a:spcPct val="30000"/>
              </a:spcBef>
              <a:defRPr sz="1200">
                <a:solidFill>
                  <a:schemeClr val="tx1"/>
                </a:solidFill>
                <a:latin typeface="Times New Roman" panose="02020603050405020304" pitchFamily="18" charset="0"/>
              </a:defRPr>
            </a:lvl5pPr>
            <a:lvl6pPr marL="2559830" indent="-232421" defTabSz="948916" eaLnBrk="0" fontAlgn="base" hangingPunct="0">
              <a:spcBef>
                <a:spcPct val="30000"/>
              </a:spcBef>
              <a:spcAft>
                <a:spcPct val="0"/>
              </a:spcAft>
              <a:defRPr sz="1200">
                <a:solidFill>
                  <a:schemeClr val="tx1"/>
                </a:solidFill>
                <a:latin typeface="Times New Roman" panose="02020603050405020304" pitchFamily="18" charset="0"/>
              </a:defRPr>
            </a:lvl6pPr>
            <a:lvl7pPr marL="3021465" indent="-232421" defTabSz="948916" eaLnBrk="0" fontAlgn="base" hangingPunct="0">
              <a:spcBef>
                <a:spcPct val="30000"/>
              </a:spcBef>
              <a:spcAft>
                <a:spcPct val="0"/>
              </a:spcAft>
              <a:defRPr sz="1200">
                <a:solidFill>
                  <a:schemeClr val="tx1"/>
                </a:solidFill>
                <a:latin typeface="Times New Roman" panose="02020603050405020304" pitchFamily="18" charset="0"/>
              </a:defRPr>
            </a:lvl7pPr>
            <a:lvl8pPr marL="3483099" indent="-232421" defTabSz="948916" eaLnBrk="0" fontAlgn="base" hangingPunct="0">
              <a:spcBef>
                <a:spcPct val="30000"/>
              </a:spcBef>
              <a:spcAft>
                <a:spcPct val="0"/>
              </a:spcAft>
              <a:defRPr sz="1200">
                <a:solidFill>
                  <a:schemeClr val="tx1"/>
                </a:solidFill>
                <a:latin typeface="Times New Roman" panose="02020603050405020304" pitchFamily="18" charset="0"/>
              </a:defRPr>
            </a:lvl8pPr>
            <a:lvl9pPr marL="3944734" indent="-232421" defTabSz="94891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8916" rtl="0" eaLnBrk="1" fontAlgn="auto" latinLnBrk="0" hangingPunct="1">
              <a:lnSpc>
                <a:spcPct val="100000"/>
              </a:lnSpc>
              <a:spcBef>
                <a:spcPct val="0"/>
              </a:spcBef>
              <a:spcAft>
                <a:spcPts val="0"/>
              </a:spcAft>
              <a:buClrTx/>
              <a:buSzTx/>
              <a:buFontTx/>
              <a:buNone/>
              <a:tabLst/>
              <a:defRPr/>
            </a:pPr>
            <a:fld id="{88D54BDC-0D7B-46CB-9E9E-DC3EE6B50C86}"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48916" rtl="0" eaLnBrk="1" fontAlgn="auto" latinLnBrk="0" hangingPunct="1">
                <a:lnSpc>
                  <a:spcPct val="100000"/>
                </a:lnSpc>
                <a:spcBef>
                  <a:spcPct val="0"/>
                </a:spcBef>
                <a:spcAft>
                  <a:spcPts val="0"/>
                </a:spcAft>
                <a:buClrTx/>
                <a:buSzTx/>
                <a:buFontTx/>
                <a:buNone/>
                <a:tabLst/>
                <a:defRPr/>
              </a:pPr>
              <a:t>11</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313C251-FA80-4AEF-9CBE-96069E358B30}"/>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86119597-AD8D-4A92-BCE7-E393B0380E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3316" name="Slide Number Placeholder 3">
            <a:extLst>
              <a:ext uri="{FF2B5EF4-FFF2-40B4-BE49-F238E27FC236}">
                <a16:creationId xmlns:a16="http://schemas.microsoft.com/office/drawing/2014/main" id="{5F2FB2D7-1615-4E31-85EF-0BA52338EA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16">
              <a:spcBef>
                <a:spcPct val="30000"/>
              </a:spcBef>
              <a:defRPr sz="1200">
                <a:solidFill>
                  <a:schemeClr val="tx1"/>
                </a:solidFill>
                <a:latin typeface="Times New Roman" panose="02020603050405020304" pitchFamily="18" charset="0"/>
              </a:defRPr>
            </a:lvl1pPr>
            <a:lvl2pPr marL="756568" indent="-290125" defTabSz="948916">
              <a:spcBef>
                <a:spcPct val="30000"/>
              </a:spcBef>
              <a:defRPr sz="1200">
                <a:solidFill>
                  <a:schemeClr val="tx1"/>
                </a:solidFill>
                <a:latin typeface="Times New Roman" panose="02020603050405020304" pitchFamily="18" charset="0"/>
              </a:defRPr>
            </a:lvl2pPr>
            <a:lvl3pPr marL="1165308" indent="-232421" defTabSz="948916">
              <a:spcBef>
                <a:spcPct val="30000"/>
              </a:spcBef>
              <a:defRPr sz="1200">
                <a:solidFill>
                  <a:schemeClr val="tx1"/>
                </a:solidFill>
                <a:latin typeface="Times New Roman" panose="02020603050405020304" pitchFamily="18" charset="0"/>
              </a:defRPr>
            </a:lvl3pPr>
            <a:lvl4pPr marL="1631751" indent="-232421" defTabSz="948916">
              <a:spcBef>
                <a:spcPct val="30000"/>
              </a:spcBef>
              <a:defRPr sz="1200">
                <a:solidFill>
                  <a:schemeClr val="tx1"/>
                </a:solidFill>
                <a:latin typeface="Times New Roman" panose="02020603050405020304" pitchFamily="18" charset="0"/>
              </a:defRPr>
            </a:lvl4pPr>
            <a:lvl5pPr marL="2098195" indent="-232421" defTabSz="948916">
              <a:spcBef>
                <a:spcPct val="30000"/>
              </a:spcBef>
              <a:defRPr sz="1200">
                <a:solidFill>
                  <a:schemeClr val="tx1"/>
                </a:solidFill>
                <a:latin typeface="Times New Roman" panose="02020603050405020304" pitchFamily="18" charset="0"/>
              </a:defRPr>
            </a:lvl5pPr>
            <a:lvl6pPr marL="2559830" indent="-232421" defTabSz="948916" eaLnBrk="0" fontAlgn="base" hangingPunct="0">
              <a:spcBef>
                <a:spcPct val="30000"/>
              </a:spcBef>
              <a:spcAft>
                <a:spcPct val="0"/>
              </a:spcAft>
              <a:defRPr sz="1200">
                <a:solidFill>
                  <a:schemeClr val="tx1"/>
                </a:solidFill>
                <a:latin typeface="Times New Roman" panose="02020603050405020304" pitchFamily="18" charset="0"/>
              </a:defRPr>
            </a:lvl6pPr>
            <a:lvl7pPr marL="3021465" indent="-232421" defTabSz="948916" eaLnBrk="0" fontAlgn="base" hangingPunct="0">
              <a:spcBef>
                <a:spcPct val="30000"/>
              </a:spcBef>
              <a:spcAft>
                <a:spcPct val="0"/>
              </a:spcAft>
              <a:defRPr sz="1200">
                <a:solidFill>
                  <a:schemeClr val="tx1"/>
                </a:solidFill>
                <a:latin typeface="Times New Roman" panose="02020603050405020304" pitchFamily="18" charset="0"/>
              </a:defRPr>
            </a:lvl7pPr>
            <a:lvl8pPr marL="3483099" indent="-232421" defTabSz="948916" eaLnBrk="0" fontAlgn="base" hangingPunct="0">
              <a:spcBef>
                <a:spcPct val="30000"/>
              </a:spcBef>
              <a:spcAft>
                <a:spcPct val="0"/>
              </a:spcAft>
              <a:defRPr sz="1200">
                <a:solidFill>
                  <a:schemeClr val="tx1"/>
                </a:solidFill>
                <a:latin typeface="Times New Roman" panose="02020603050405020304" pitchFamily="18" charset="0"/>
              </a:defRPr>
            </a:lvl8pPr>
            <a:lvl9pPr marL="3944734" indent="-232421" defTabSz="94891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8916" rtl="0" eaLnBrk="1" fontAlgn="auto" latinLnBrk="0" hangingPunct="1">
              <a:lnSpc>
                <a:spcPct val="100000"/>
              </a:lnSpc>
              <a:spcBef>
                <a:spcPct val="0"/>
              </a:spcBef>
              <a:spcAft>
                <a:spcPts val="0"/>
              </a:spcAft>
              <a:buClrTx/>
              <a:buSzTx/>
              <a:buFontTx/>
              <a:buNone/>
              <a:tabLst/>
              <a:defRPr/>
            </a:pPr>
            <a:fld id="{C697249A-FC39-42D7-9B92-DC8EA2DB16FE}"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48916" rtl="0" eaLnBrk="1" fontAlgn="auto" latinLnBrk="0" hangingPunct="1">
                <a:lnSpc>
                  <a:spcPct val="100000"/>
                </a:lnSpc>
                <a:spcBef>
                  <a:spcPct val="0"/>
                </a:spcBef>
                <a:spcAft>
                  <a:spcPts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727853A0-180C-4584-BF77-7E4D150A0AB1}"/>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9FC23626-AFDA-47B8-A3FE-F0A9DA07D6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364" name="Slide Number Placeholder 3">
            <a:extLst>
              <a:ext uri="{FF2B5EF4-FFF2-40B4-BE49-F238E27FC236}">
                <a16:creationId xmlns:a16="http://schemas.microsoft.com/office/drawing/2014/main" id="{EA9B5D3C-7335-43F3-BC55-7530F358D9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16">
              <a:spcBef>
                <a:spcPct val="30000"/>
              </a:spcBef>
              <a:defRPr sz="1200">
                <a:solidFill>
                  <a:schemeClr val="tx1"/>
                </a:solidFill>
                <a:latin typeface="Times New Roman" panose="02020603050405020304" pitchFamily="18" charset="0"/>
              </a:defRPr>
            </a:lvl1pPr>
            <a:lvl2pPr marL="756568" indent="-290125" defTabSz="948916">
              <a:spcBef>
                <a:spcPct val="30000"/>
              </a:spcBef>
              <a:defRPr sz="1200">
                <a:solidFill>
                  <a:schemeClr val="tx1"/>
                </a:solidFill>
                <a:latin typeface="Times New Roman" panose="02020603050405020304" pitchFamily="18" charset="0"/>
              </a:defRPr>
            </a:lvl2pPr>
            <a:lvl3pPr marL="1165308" indent="-232421" defTabSz="948916">
              <a:spcBef>
                <a:spcPct val="30000"/>
              </a:spcBef>
              <a:defRPr sz="1200">
                <a:solidFill>
                  <a:schemeClr val="tx1"/>
                </a:solidFill>
                <a:latin typeface="Times New Roman" panose="02020603050405020304" pitchFamily="18" charset="0"/>
              </a:defRPr>
            </a:lvl3pPr>
            <a:lvl4pPr marL="1631751" indent="-232421" defTabSz="948916">
              <a:spcBef>
                <a:spcPct val="30000"/>
              </a:spcBef>
              <a:defRPr sz="1200">
                <a:solidFill>
                  <a:schemeClr val="tx1"/>
                </a:solidFill>
                <a:latin typeface="Times New Roman" panose="02020603050405020304" pitchFamily="18" charset="0"/>
              </a:defRPr>
            </a:lvl4pPr>
            <a:lvl5pPr marL="2098195" indent="-232421" defTabSz="948916">
              <a:spcBef>
                <a:spcPct val="30000"/>
              </a:spcBef>
              <a:defRPr sz="1200">
                <a:solidFill>
                  <a:schemeClr val="tx1"/>
                </a:solidFill>
                <a:latin typeface="Times New Roman" panose="02020603050405020304" pitchFamily="18" charset="0"/>
              </a:defRPr>
            </a:lvl5pPr>
            <a:lvl6pPr marL="2559830" indent="-232421" defTabSz="948916" eaLnBrk="0" fontAlgn="base" hangingPunct="0">
              <a:spcBef>
                <a:spcPct val="30000"/>
              </a:spcBef>
              <a:spcAft>
                <a:spcPct val="0"/>
              </a:spcAft>
              <a:defRPr sz="1200">
                <a:solidFill>
                  <a:schemeClr val="tx1"/>
                </a:solidFill>
                <a:latin typeface="Times New Roman" panose="02020603050405020304" pitchFamily="18" charset="0"/>
              </a:defRPr>
            </a:lvl6pPr>
            <a:lvl7pPr marL="3021465" indent="-232421" defTabSz="948916" eaLnBrk="0" fontAlgn="base" hangingPunct="0">
              <a:spcBef>
                <a:spcPct val="30000"/>
              </a:spcBef>
              <a:spcAft>
                <a:spcPct val="0"/>
              </a:spcAft>
              <a:defRPr sz="1200">
                <a:solidFill>
                  <a:schemeClr val="tx1"/>
                </a:solidFill>
                <a:latin typeface="Times New Roman" panose="02020603050405020304" pitchFamily="18" charset="0"/>
              </a:defRPr>
            </a:lvl7pPr>
            <a:lvl8pPr marL="3483099" indent="-232421" defTabSz="948916" eaLnBrk="0" fontAlgn="base" hangingPunct="0">
              <a:spcBef>
                <a:spcPct val="30000"/>
              </a:spcBef>
              <a:spcAft>
                <a:spcPct val="0"/>
              </a:spcAft>
              <a:defRPr sz="1200">
                <a:solidFill>
                  <a:schemeClr val="tx1"/>
                </a:solidFill>
                <a:latin typeface="Times New Roman" panose="02020603050405020304" pitchFamily="18" charset="0"/>
              </a:defRPr>
            </a:lvl8pPr>
            <a:lvl9pPr marL="3944734" indent="-232421" defTabSz="94891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8916" rtl="0" eaLnBrk="1" fontAlgn="auto" latinLnBrk="0" hangingPunct="1">
              <a:lnSpc>
                <a:spcPct val="100000"/>
              </a:lnSpc>
              <a:spcBef>
                <a:spcPct val="0"/>
              </a:spcBef>
              <a:spcAft>
                <a:spcPts val="0"/>
              </a:spcAft>
              <a:buClrTx/>
              <a:buSzTx/>
              <a:buFontTx/>
              <a:buNone/>
              <a:tabLst/>
              <a:defRPr/>
            </a:pPr>
            <a:fld id="{5641B7B4-8A86-4683-BCF6-9DD0385071B6}"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48916" rtl="0" eaLnBrk="1" fontAlgn="auto" latinLnBrk="0" hangingPunct="1">
                <a:lnSpc>
                  <a:spcPct val="100000"/>
                </a:lnSpc>
                <a:spcBef>
                  <a:spcPct val="0"/>
                </a:spcBef>
                <a:spcAft>
                  <a:spcPts val="0"/>
                </a:spcAft>
                <a:buClrTx/>
                <a:buSzTx/>
                <a:buFontTx/>
                <a:buNone/>
                <a:tabLst/>
                <a:defRPr/>
              </a:pPr>
              <a:t>13</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F3BE58DF-8AD7-43A6-8273-BC4A618FA827}"/>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EBF7D754-9594-410B-9348-34A8C5F288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7412" name="Slide Number Placeholder 3">
            <a:extLst>
              <a:ext uri="{FF2B5EF4-FFF2-40B4-BE49-F238E27FC236}">
                <a16:creationId xmlns:a16="http://schemas.microsoft.com/office/drawing/2014/main" id="{E6E728CD-108A-4361-BA93-9F5EEC0578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16">
              <a:spcBef>
                <a:spcPct val="30000"/>
              </a:spcBef>
              <a:defRPr sz="1200">
                <a:solidFill>
                  <a:schemeClr val="tx1"/>
                </a:solidFill>
                <a:latin typeface="Times New Roman" panose="02020603050405020304" pitchFamily="18" charset="0"/>
              </a:defRPr>
            </a:lvl1pPr>
            <a:lvl2pPr marL="756568" indent="-290125" defTabSz="948916">
              <a:spcBef>
                <a:spcPct val="30000"/>
              </a:spcBef>
              <a:defRPr sz="1200">
                <a:solidFill>
                  <a:schemeClr val="tx1"/>
                </a:solidFill>
                <a:latin typeface="Times New Roman" panose="02020603050405020304" pitchFamily="18" charset="0"/>
              </a:defRPr>
            </a:lvl2pPr>
            <a:lvl3pPr marL="1165308" indent="-232421" defTabSz="948916">
              <a:spcBef>
                <a:spcPct val="30000"/>
              </a:spcBef>
              <a:defRPr sz="1200">
                <a:solidFill>
                  <a:schemeClr val="tx1"/>
                </a:solidFill>
                <a:latin typeface="Times New Roman" panose="02020603050405020304" pitchFamily="18" charset="0"/>
              </a:defRPr>
            </a:lvl3pPr>
            <a:lvl4pPr marL="1631751" indent="-232421" defTabSz="948916">
              <a:spcBef>
                <a:spcPct val="30000"/>
              </a:spcBef>
              <a:defRPr sz="1200">
                <a:solidFill>
                  <a:schemeClr val="tx1"/>
                </a:solidFill>
                <a:latin typeface="Times New Roman" panose="02020603050405020304" pitchFamily="18" charset="0"/>
              </a:defRPr>
            </a:lvl4pPr>
            <a:lvl5pPr marL="2098195" indent="-232421" defTabSz="948916">
              <a:spcBef>
                <a:spcPct val="30000"/>
              </a:spcBef>
              <a:defRPr sz="1200">
                <a:solidFill>
                  <a:schemeClr val="tx1"/>
                </a:solidFill>
                <a:latin typeface="Times New Roman" panose="02020603050405020304" pitchFamily="18" charset="0"/>
              </a:defRPr>
            </a:lvl5pPr>
            <a:lvl6pPr marL="2559830" indent="-232421" defTabSz="948916" eaLnBrk="0" fontAlgn="base" hangingPunct="0">
              <a:spcBef>
                <a:spcPct val="30000"/>
              </a:spcBef>
              <a:spcAft>
                <a:spcPct val="0"/>
              </a:spcAft>
              <a:defRPr sz="1200">
                <a:solidFill>
                  <a:schemeClr val="tx1"/>
                </a:solidFill>
                <a:latin typeface="Times New Roman" panose="02020603050405020304" pitchFamily="18" charset="0"/>
              </a:defRPr>
            </a:lvl6pPr>
            <a:lvl7pPr marL="3021465" indent="-232421" defTabSz="948916" eaLnBrk="0" fontAlgn="base" hangingPunct="0">
              <a:spcBef>
                <a:spcPct val="30000"/>
              </a:spcBef>
              <a:spcAft>
                <a:spcPct val="0"/>
              </a:spcAft>
              <a:defRPr sz="1200">
                <a:solidFill>
                  <a:schemeClr val="tx1"/>
                </a:solidFill>
                <a:latin typeface="Times New Roman" panose="02020603050405020304" pitchFamily="18" charset="0"/>
              </a:defRPr>
            </a:lvl7pPr>
            <a:lvl8pPr marL="3483099" indent="-232421" defTabSz="948916" eaLnBrk="0" fontAlgn="base" hangingPunct="0">
              <a:spcBef>
                <a:spcPct val="30000"/>
              </a:spcBef>
              <a:spcAft>
                <a:spcPct val="0"/>
              </a:spcAft>
              <a:defRPr sz="1200">
                <a:solidFill>
                  <a:schemeClr val="tx1"/>
                </a:solidFill>
                <a:latin typeface="Times New Roman" panose="02020603050405020304" pitchFamily="18" charset="0"/>
              </a:defRPr>
            </a:lvl8pPr>
            <a:lvl9pPr marL="3944734" indent="-232421" defTabSz="94891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8916" rtl="0" eaLnBrk="1" fontAlgn="auto" latinLnBrk="0" hangingPunct="1">
              <a:lnSpc>
                <a:spcPct val="100000"/>
              </a:lnSpc>
              <a:spcBef>
                <a:spcPct val="0"/>
              </a:spcBef>
              <a:spcAft>
                <a:spcPts val="0"/>
              </a:spcAft>
              <a:buClrTx/>
              <a:buSzTx/>
              <a:buFontTx/>
              <a:buNone/>
              <a:tabLst/>
              <a:defRPr/>
            </a:pPr>
            <a:fld id="{B43890FE-B278-4736-9119-B7F7225006AB}"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48916" rtl="0" eaLnBrk="1" fontAlgn="auto" latinLnBrk="0" hangingPunct="1">
                <a:lnSpc>
                  <a:spcPct val="100000"/>
                </a:lnSpc>
                <a:spcBef>
                  <a:spcPct val="0"/>
                </a:spcBef>
                <a:spcAft>
                  <a:spcPts val="0"/>
                </a:spcAft>
                <a:buClrTx/>
                <a:buSzTx/>
                <a:buFontTx/>
                <a:buNone/>
                <a:tabLst/>
                <a:defRPr/>
              </a:pPr>
              <a:t>14</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68C7E069-AD5E-4E9B-A812-B6D1B3B026C9}"/>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2944F15A-1020-4BFB-B683-F34488DD41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9460" name="Slide Number Placeholder 3">
            <a:extLst>
              <a:ext uri="{FF2B5EF4-FFF2-40B4-BE49-F238E27FC236}">
                <a16:creationId xmlns:a16="http://schemas.microsoft.com/office/drawing/2014/main" id="{4A67F48B-5801-4C7C-BBA3-325B565302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16">
              <a:spcBef>
                <a:spcPct val="30000"/>
              </a:spcBef>
              <a:defRPr sz="1200">
                <a:solidFill>
                  <a:schemeClr val="tx1"/>
                </a:solidFill>
                <a:latin typeface="Times New Roman" panose="02020603050405020304" pitchFamily="18" charset="0"/>
              </a:defRPr>
            </a:lvl1pPr>
            <a:lvl2pPr marL="756568" indent="-290125" defTabSz="948916">
              <a:spcBef>
                <a:spcPct val="30000"/>
              </a:spcBef>
              <a:defRPr sz="1200">
                <a:solidFill>
                  <a:schemeClr val="tx1"/>
                </a:solidFill>
                <a:latin typeface="Times New Roman" panose="02020603050405020304" pitchFamily="18" charset="0"/>
              </a:defRPr>
            </a:lvl2pPr>
            <a:lvl3pPr marL="1165308" indent="-232421" defTabSz="948916">
              <a:spcBef>
                <a:spcPct val="30000"/>
              </a:spcBef>
              <a:defRPr sz="1200">
                <a:solidFill>
                  <a:schemeClr val="tx1"/>
                </a:solidFill>
                <a:latin typeface="Times New Roman" panose="02020603050405020304" pitchFamily="18" charset="0"/>
              </a:defRPr>
            </a:lvl3pPr>
            <a:lvl4pPr marL="1631751" indent="-232421" defTabSz="948916">
              <a:spcBef>
                <a:spcPct val="30000"/>
              </a:spcBef>
              <a:defRPr sz="1200">
                <a:solidFill>
                  <a:schemeClr val="tx1"/>
                </a:solidFill>
                <a:latin typeface="Times New Roman" panose="02020603050405020304" pitchFamily="18" charset="0"/>
              </a:defRPr>
            </a:lvl4pPr>
            <a:lvl5pPr marL="2098195" indent="-232421" defTabSz="948916">
              <a:spcBef>
                <a:spcPct val="30000"/>
              </a:spcBef>
              <a:defRPr sz="1200">
                <a:solidFill>
                  <a:schemeClr val="tx1"/>
                </a:solidFill>
                <a:latin typeface="Times New Roman" panose="02020603050405020304" pitchFamily="18" charset="0"/>
              </a:defRPr>
            </a:lvl5pPr>
            <a:lvl6pPr marL="2559830" indent="-232421" defTabSz="948916" eaLnBrk="0" fontAlgn="base" hangingPunct="0">
              <a:spcBef>
                <a:spcPct val="30000"/>
              </a:spcBef>
              <a:spcAft>
                <a:spcPct val="0"/>
              </a:spcAft>
              <a:defRPr sz="1200">
                <a:solidFill>
                  <a:schemeClr val="tx1"/>
                </a:solidFill>
                <a:latin typeface="Times New Roman" panose="02020603050405020304" pitchFamily="18" charset="0"/>
              </a:defRPr>
            </a:lvl6pPr>
            <a:lvl7pPr marL="3021465" indent="-232421" defTabSz="948916" eaLnBrk="0" fontAlgn="base" hangingPunct="0">
              <a:spcBef>
                <a:spcPct val="30000"/>
              </a:spcBef>
              <a:spcAft>
                <a:spcPct val="0"/>
              </a:spcAft>
              <a:defRPr sz="1200">
                <a:solidFill>
                  <a:schemeClr val="tx1"/>
                </a:solidFill>
                <a:latin typeface="Times New Roman" panose="02020603050405020304" pitchFamily="18" charset="0"/>
              </a:defRPr>
            </a:lvl7pPr>
            <a:lvl8pPr marL="3483099" indent="-232421" defTabSz="948916" eaLnBrk="0" fontAlgn="base" hangingPunct="0">
              <a:spcBef>
                <a:spcPct val="30000"/>
              </a:spcBef>
              <a:spcAft>
                <a:spcPct val="0"/>
              </a:spcAft>
              <a:defRPr sz="1200">
                <a:solidFill>
                  <a:schemeClr val="tx1"/>
                </a:solidFill>
                <a:latin typeface="Times New Roman" panose="02020603050405020304" pitchFamily="18" charset="0"/>
              </a:defRPr>
            </a:lvl8pPr>
            <a:lvl9pPr marL="3944734" indent="-232421" defTabSz="948916"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8916" rtl="0" eaLnBrk="1" fontAlgn="auto" latinLnBrk="0" hangingPunct="1">
              <a:lnSpc>
                <a:spcPct val="100000"/>
              </a:lnSpc>
              <a:spcBef>
                <a:spcPct val="0"/>
              </a:spcBef>
              <a:spcAft>
                <a:spcPts val="0"/>
              </a:spcAft>
              <a:buClrTx/>
              <a:buSzTx/>
              <a:buFontTx/>
              <a:buNone/>
              <a:tabLst/>
              <a:defRPr/>
            </a:pPr>
            <a:fld id="{B24DCBF2-2E75-42B4-88CB-A6D9ECAAF4EF}"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48916" rtl="0" eaLnBrk="1" fontAlgn="auto" latinLnBrk="0" hangingPunct="1">
                <a:lnSpc>
                  <a:spcPct val="100000"/>
                </a:lnSpc>
                <a:spcBef>
                  <a:spcPct val="0"/>
                </a:spcBef>
                <a:spcAft>
                  <a:spcPts val="0"/>
                </a:spcAft>
                <a:buClrTx/>
                <a:buSzTx/>
                <a:buFontTx/>
                <a:buNone/>
                <a:tabLst/>
                <a:defRPr/>
              </a:pPr>
              <a:t>15</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1600200" y="2286000"/>
            <a:ext cx="6172200" cy="1894362"/>
          </a:xfrm>
        </p:spPr>
        <p:txBody>
          <a:bodyPr/>
          <a:lstStyle>
            <a:lvl1pPr>
              <a:defRPr b="1"/>
            </a:lvl1pPr>
          </a:lstStyle>
          <a:p>
            <a:r>
              <a:rPr kumimoji="0" lang="en-US" dirty="0"/>
              <a:t>Click to edit Master title style</a:t>
            </a:r>
          </a:p>
        </p:txBody>
      </p:sp>
      <p:sp>
        <p:nvSpPr>
          <p:cNvPr id="9" name="Subtitle 8"/>
          <p:cNvSpPr>
            <a:spLocks noGrp="1"/>
          </p:cNvSpPr>
          <p:nvPr>
            <p:ph type="subTitle" idx="1"/>
          </p:nvPr>
        </p:nvSpPr>
        <p:spPr>
          <a:xfrm>
            <a:off x="1600200" y="4165122"/>
            <a:ext cx="6172200" cy="1371600"/>
          </a:xfrm>
        </p:spPr>
        <p:txBody>
          <a:bodyPr/>
          <a:lstStyle>
            <a:lvl1pPr marL="0" indent="0" algn="l">
              <a:buNone/>
              <a:defRPr sz="1800" b="1">
                <a:solidFill>
                  <a:schemeClr val="accent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pic>
        <p:nvPicPr>
          <p:cNvPr id="5" name="Picture 4">
            <a:extLst>
              <a:ext uri="{FF2B5EF4-FFF2-40B4-BE49-F238E27FC236}">
                <a16:creationId xmlns:a16="http://schemas.microsoft.com/office/drawing/2014/main" id="{0CFB124B-E344-4C87-AB68-12CB6E907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6" name="Picture 5">
            <a:extLst>
              <a:ext uri="{FF2B5EF4-FFF2-40B4-BE49-F238E27FC236}">
                <a16:creationId xmlns:a16="http://schemas.microsoft.com/office/drawing/2014/main" id="{EF32EF83-ADE0-4865-8D0A-D22FADD8CD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5/16/2019</a:t>
            </a:fld>
            <a:endParaRPr lang="en-US"/>
          </a:p>
        </p:txBody>
      </p:sp>
      <p:sp>
        <p:nvSpPr>
          <p:cNvPr id="8" name="Footer Placeholder 7"/>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11" name="Content Placeholder 10"/>
          <p:cNvSpPr>
            <a:spLocks noGrp="1"/>
          </p:cNvSpPr>
          <p:nvPr>
            <p:ph sz="quarter" idx="2"/>
          </p:nvPr>
        </p:nvSpPr>
        <p:spPr>
          <a:xfrm>
            <a:off x="457200"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420728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8151876" y="531876"/>
            <a:ext cx="1447800" cy="384048"/>
          </a:xfrm>
          <a:prstGeom prst="rect">
            <a:avLst/>
          </a:prstGeom>
        </p:spPr>
        <p:txBody>
          <a:bodyPr rtlCol="0"/>
          <a:lstStyle/>
          <a:p>
            <a:fld id="{2736994D-1C0E-4F38-8305-B404FD786FF8}" type="datetimeFigureOut">
              <a:rPr lang="en-US" smtClean="0"/>
              <a:pPr/>
              <a:t>5/16/2019</a:t>
            </a:fld>
            <a:endParaRPr lang="en-US"/>
          </a:p>
        </p:txBody>
      </p:sp>
      <p:sp>
        <p:nvSpPr>
          <p:cNvPr id="8" name="Footer Placeholder 7"/>
          <p:cNvSpPr>
            <a:spLocks noGrp="1"/>
          </p:cNvSpPr>
          <p:nvPr>
            <p:ph type="ftr" sz="quarter" idx="12"/>
          </p:nvPr>
        </p:nvSpPr>
        <p:spPr>
          <a:xfrm rot="5400000">
            <a:off x="6584802" y="3703320"/>
            <a:ext cx="4572000" cy="365760"/>
          </a:xfrm>
          <a:prstGeom prst="rect">
            <a:avLst/>
          </a:prstGeom>
        </p:spPr>
        <p:txBody>
          <a:bodyPr rtlCol="0"/>
          <a:lstStyle/>
          <a:p>
            <a:endParaRPr lang="en-US"/>
          </a:p>
        </p:txBody>
      </p:sp>
    </p:spTree>
    <p:extLst>
      <p:ext uri="{BB962C8B-B14F-4D97-AF65-F5344CB8AC3E}">
        <p14:creationId xmlns:p14="http://schemas.microsoft.com/office/powerpoint/2010/main" val="3030100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5/16/2019</a:t>
            </a:fld>
            <a:endParaRPr lang="en-US"/>
          </a:p>
        </p:txBody>
      </p:sp>
      <p:sp>
        <p:nvSpPr>
          <p:cNvPr id="3" name="Footer Placeholder 2"/>
          <p:cNvSpPr>
            <a:spLocks noGrp="1"/>
          </p:cNvSpPr>
          <p:nvPr>
            <p:ph type="ftr" sz="quarter" idx="11"/>
          </p:nvPr>
        </p:nvSpPr>
        <p:spPr>
          <a:xfrm rot="5400000">
            <a:off x="6584802" y="3703320"/>
            <a:ext cx="4572000" cy="365760"/>
          </a:xfrm>
          <a:prstGeom prst="rect">
            <a:avLst/>
          </a:prstGeom>
        </p:spPr>
        <p:txBody>
          <a:bodyPr/>
          <a:lstStyle/>
          <a:p>
            <a:endParaRPr lang="en-US"/>
          </a:p>
        </p:txBody>
      </p:sp>
    </p:spTree>
    <p:extLst>
      <p:ext uri="{BB962C8B-B14F-4D97-AF65-F5344CB8AC3E}">
        <p14:creationId xmlns:p14="http://schemas.microsoft.com/office/powerpoint/2010/main" val="1278998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39254"/>
          </a:xfrm>
        </p:spPr>
        <p:txBody>
          <a:bodyPr/>
          <a:lstStyle>
            <a:lvl1pPr algn="l">
              <a:defRPr sz="3600" b="1">
                <a:latin typeface="Arial Narrow" panose="020B060602020203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2667000"/>
            <a:ext cx="6400800" cy="685800"/>
          </a:xfrm>
        </p:spPr>
        <p:txBody>
          <a:bodyPr/>
          <a:lstStyle>
            <a:lvl1pPr marL="0" indent="0" algn="ctr">
              <a:buNone/>
              <a:defRPr sz="3200" b="1">
                <a:latin typeface="Arial Narrow" panose="020B060602020203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Rectangle 5">
            <a:extLst>
              <a:ext uri="{FF2B5EF4-FFF2-40B4-BE49-F238E27FC236}">
                <a16:creationId xmlns:a16="http://schemas.microsoft.com/office/drawing/2014/main" id="{6DED149A-0172-4146-BB03-051E1E9AC62E}"/>
              </a:ext>
            </a:extLst>
          </p:cNvPr>
          <p:cNvSpPr>
            <a:spLocks noGrp="1" noChangeArrowheads="1"/>
          </p:cNvSpPr>
          <p:nvPr>
            <p:ph type="ftr" sz="quarter" idx="10"/>
          </p:nvPr>
        </p:nvSpPr>
        <p:spPr>
          <a:ln/>
        </p:spPr>
        <p:txBody>
          <a:bodyPr/>
          <a:lstStyle>
            <a:lvl1pPr>
              <a:defRPr/>
            </a:lvl1pPr>
          </a:lstStyle>
          <a:p>
            <a:pPr>
              <a:defRPr/>
            </a:pPr>
            <a:r>
              <a:rPr lang="en-US" dirty="0"/>
              <a:t>(#)</a:t>
            </a:r>
          </a:p>
        </p:txBody>
      </p:sp>
    </p:spTree>
    <p:extLst>
      <p:ext uri="{BB962C8B-B14F-4D97-AF65-F5344CB8AC3E}">
        <p14:creationId xmlns:p14="http://schemas.microsoft.com/office/powerpoint/2010/main" val="2998081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93601"/>
            <a:ext cx="7772400" cy="1143000"/>
          </a:xfrm>
          <a:prstGeom prst="rect">
            <a:avLst/>
          </a:prstGeom>
        </p:spPr>
        <p:txBody>
          <a:bodyPr/>
          <a:lstStyle>
            <a:lvl1pPr>
              <a:defRPr lang="en-US" altLang="en-US" sz="3200" u="none" kern="1200" noProof="0" dirty="0" smtClean="0">
                <a:ln>
                  <a:solidFill>
                    <a:srgbClr val="000000"/>
                  </a:solidFill>
                </a:ln>
                <a:solidFill>
                  <a:srgbClr val="203864"/>
                </a:solidFill>
                <a:latin typeface="Myriad Pro" panose="020B0503030403020204" pitchFamily="34" charset="0"/>
                <a:ea typeface="+mn-ea"/>
                <a:cs typeface="+mn-cs"/>
              </a:defRPr>
            </a:lvl1pPr>
          </a:lstStyle>
          <a:p>
            <a:pPr lvl="0"/>
            <a:r>
              <a:rPr lang="en-US" dirty="0"/>
              <a:t>Click to edit Master title style</a:t>
            </a:r>
          </a:p>
        </p:txBody>
      </p:sp>
      <p:sp>
        <p:nvSpPr>
          <p:cNvPr id="3" name="Content Placeholder 2"/>
          <p:cNvSpPr>
            <a:spLocks noGrp="1"/>
          </p:cNvSpPr>
          <p:nvPr>
            <p:ph idx="1"/>
          </p:nvPr>
        </p:nvSpPr>
        <p:spPr>
          <a:xfrm>
            <a:off x="619125" y="1422400"/>
            <a:ext cx="7772400" cy="4114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p:cNvPr>
          <p:cNvSpPr>
            <a:spLocks noGrp="1"/>
          </p:cNvSpPr>
          <p:nvPr>
            <p:ph type="dt" sz="half" idx="10"/>
          </p:nvPr>
        </p:nvSpPr>
        <p:spPr>
          <a:xfrm>
            <a:off x="685800" y="6400800"/>
            <a:ext cx="1905000" cy="457200"/>
          </a:xfrm>
        </p:spPr>
        <p:txBody>
          <a:bodyPr/>
          <a:lstStyle>
            <a:lvl1pPr eaLnBrk="1" fontAlgn="auto" hangingPunct="1">
              <a:spcBef>
                <a:spcPts val="0"/>
              </a:spcBef>
              <a:spcAft>
                <a:spcPts val="0"/>
              </a:spcAft>
              <a:defRPr u="none"/>
            </a:lvl1pPr>
          </a:lstStyle>
          <a:p>
            <a:pPr>
              <a:defRPr/>
            </a:pPr>
            <a:endParaRPr lang="en-US" altLang="en-US"/>
          </a:p>
        </p:txBody>
      </p:sp>
      <p:sp>
        <p:nvSpPr>
          <p:cNvPr id="5" name="Footer Placeholder 4">
            <a:extLst/>
          </p:cNvPr>
          <p:cNvSpPr>
            <a:spLocks noGrp="1"/>
          </p:cNvSpPr>
          <p:nvPr>
            <p:ph type="ftr" sz="quarter" idx="11"/>
          </p:nvPr>
        </p:nvSpPr>
        <p:spPr>
          <a:xfrm>
            <a:off x="3065463" y="6400800"/>
            <a:ext cx="2895600" cy="457200"/>
          </a:xfrm>
        </p:spPr>
        <p:txBody>
          <a:bodyPr/>
          <a:lstStyle>
            <a:lvl1pPr eaLnBrk="1" fontAlgn="auto" hangingPunct="1">
              <a:spcBef>
                <a:spcPts val="0"/>
              </a:spcBef>
              <a:spcAft>
                <a:spcPts val="0"/>
              </a:spcAft>
              <a:defRPr u="none"/>
            </a:lvl1pPr>
          </a:lstStyle>
          <a:p>
            <a:pPr>
              <a:defRPr/>
            </a:pPr>
            <a:endParaRPr lang="en-US" altLang="en-US"/>
          </a:p>
        </p:txBody>
      </p:sp>
      <p:sp>
        <p:nvSpPr>
          <p:cNvPr id="6" name="Slide Number Placeholder 5">
            <a:extLst/>
          </p:cNvPr>
          <p:cNvSpPr>
            <a:spLocks noGrp="1"/>
          </p:cNvSpPr>
          <p:nvPr>
            <p:ph type="sldNum" sz="quarter" idx="12"/>
          </p:nvPr>
        </p:nvSpPr>
        <p:spPr>
          <a:xfrm>
            <a:off x="6553200" y="6399213"/>
            <a:ext cx="1905000" cy="457200"/>
          </a:xfrm>
        </p:spPr>
        <p:txBody>
          <a:bodyPr/>
          <a:lstStyle>
            <a:lvl1pPr eaLnBrk="1" hangingPunct="1">
              <a:defRPr u="none"/>
            </a:lvl1pPr>
          </a:lstStyle>
          <a:p>
            <a:pPr>
              <a:defRPr/>
            </a:pPr>
            <a:fld id="{FA1A95F8-3C7E-4743-9C28-9FBDDFA47E8E}" type="slidenum">
              <a:rPr lang="en-US" altLang="en-US"/>
              <a:pPr>
                <a:defRPr/>
              </a:pPr>
              <a:t>‹#›</a:t>
            </a:fld>
            <a:endParaRPr lang="en-US" altLang="en-US"/>
          </a:p>
        </p:txBody>
      </p:sp>
    </p:spTree>
    <p:extLst>
      <p:ext uri="{BB962C8B-B14F-4D97-AF65-F5344CB8AC3E}">
        <p14:creationId xmlns:p14="http://schemas.microsoft.com/office/powerpoint/2010/main" val="3071092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p:cNvPr>
          <p:cNvSpPr>
            <a:spLocks noGrp="1" noChangeArrowheads="1"/>
          </p:cNvSpPr>
          <p:nvPr>
            <p:ph type="sldNum" sz="quarter" idx="12"/>
          </p:nvPr>
        </p:nvSpPr>
        <p:spPr>
          <a:ln/>
        </p:spPr>
        <p:txBody>
          <a:bodyPr/>
          <a:lstStyle>
            <a:lvl1pPr>
              <a:defRPr/>
            </a:lvl1pPr>
          </a:lstStyle>
          <a:p>
            <a:pPr>
              <a:defRPr/>
            </a:pPr>
            <a:fld id="{0B841D7A-DBAB-4252-B9D2-A64890F8CBBA}" type="slidenum">
              <a:rPr lang="en-US" altLang="en-US"/>
              <a:pPr>
                <a:defRPr/>
              </a:pPr>
              <a:t>‹#›</a:t>
            </a:fld>
            <a:endParaRPr lang="en-US" altLang="en-US"/>
          </a:p>
        </p:txBody>
      </p:sp>
    </p:spTree>
    <p:extLst>
      <p:ext uri="{BB962C8B-B14F-4D97-AF65-F5344CB8AC3E}">
        <p14:creationId xmlns:p14="http://schemas.microsoft.com/office/powerpoint/2010/main" val="684701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39254"/>
          </a:xfrm>
          <a:prstGeom prst="rect">
            <a:avLst/>
          </a:prstGeom>
        </p:spPr>
        <p:txBody>
          <a:bodyPr/>
          <a:lstStyle>
            <a:lvl1pPr algn="l">
              <a:defRPr sz="3600" b="1">
                <a:latin typeface="Arial Narrow" panose="020B060602020203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1600" y="2667000"/>
            <a:ext cx="6400800" cy="685800"/>
          </a:xfrm>
        </p:spPr>
        <p:txBody>
          <a:bodyPr/>
          <a:lstStyle>
            <a:lvl1pPr marL="0" indent="0" algn="ctr">
              <a:buNone/>
              <a:defRPr sz="3200" b="1">
                <a:latin typeface="Arial Narrow" panose="020B060602020203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Rectangle 5">
            <a:extLst/>
          </p:cNvPr>
          <p:cNvSpPr>
            <a:spLocks noGrp="1" noChangeArrowheads="1"/>
          </p:cNvSpPr>
          <p:nvPr>
            <p:ph type="ftr" sz="quarter" idx="10"/>
          </p:nvPr>
        </p:nvSpPr>
        <p:spPr/>
        <p:txBody>
          <a:bodyPr/>
          <a:lstStyle>
            <a:lvl1pPr>
              <a:defRPr/>
            </a:lvl1pPr>
          </a:lstStyle>
          <a:p>
            <a:pPr>
              <a:defRPr/>
            </a:pPr>
            <a:r>
              <a:rPr lang="en-US"/>
              <a:t>(#)</a:t>
            </a:r>
          </a:p>
        </p:txBody>
      </p:sp>
    </p:spTree>
    <p:extLst>
      <p:ext uri="{BB962C8B-B14F-4D97-AF65-F5344CB8AC3E}">
        <p14:creationId xmlns:p14="http://schemas.microsoft.com/office/powerpoint/2010/main" val="1849916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8229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8154924" y="531876"/>
            <a:ext cx="1447800" cy="384048"/>
          </a:xfrm>
          <a:prstGeom prst="rect">
            <a:avLst/>
          </a:prstGeom>
        </p:spPr>
        <p:txBody>
          <a:bodyPr rtlCol="0"/>
          <a:lstStyle/>
          <a:p>
            <a:fld id="{2736994D-1C0E-4F38-8305-B404FD786FF8}" type="datetimeFigureOut">
              <a:rPr lang="en-US" smtClean="0"/>
              <a:pPr/>
              <a:t>5/16/2019</a:t>
            </a:fld>
            <a:endParaRPr lang="en-US"/>
          </a:p>
        </p:txBody>
      </p:sp>
      <p:sp>
        <p:nvSpPr>
          <p:cNvPr id="9" name="Slide Number Placeholder 8"/>
          <p:cNvSpPr>
            <a:spLocks noGrp="1"/>
          </p:cNvSpPr>
          <p:nvPr>
            <p:ph type="sldNum" sz="quarter" idx="15"/>
          </p:nvPr>
        </p:nvSpPr>
        <p:spPr>
          <a:xfrm>
            <a:off x="8534400" y="6336792"/>
            <a:ext cx="6096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6590607" y="3700563"/>
            <a:ext cx="4566485" cy="365760"/>
          </a:xfrm>
          <a:prstGeom prst="rect">
            <a:avLst/>
          </a:prstGeom>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5/16/2019</a:t>
            </a:fld>
            <a:endParaRPr lang="en-US"/>
          </a:p>
        </p:txBody>
      </p:sp>
      <p:sp>
        <p:nvSpPr>
          <p:cNvPr id="6" name="Footer Placeholder 5"/>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9" name="Content Placeholder 8"/>
          <p:cNvSpPr>
            <a:spLocks noGrp="1"/>
          </p:cNvSpPr>
          <p:nvPr>
            <p:ph sz="quarter" idx="1"/>
          </p:nvPr>
        </p:nvSpPr>
        <p:spPr>
          <a:xfrm>
            <a:off x="457200" y="1600200"/>
            <a:ext cx="36576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5/16/2019</a:t>
            </a:fld>
            <a:endParaRPr lang="en-US"/>
          </a:p>
        </p:txBody>
      </p:sp>
      <p:sp>
        <p:nvSpPr>
          <p:cNvPr id="8" name="Footer Placeholder 7"/>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11" name="Content Placeholder 10"/>
          <p:cNvSpPr>
            <a:spLocks noGrp="1"/>
          </p:cNvSpPr>
          <p:nvPr>
            <p:ph sz="quarter" idx="2"/>
          </p:nvPr>
        </p:nvSpPr>
        <p:spPr>
          <a:xfrm>
            <a:off x="457200"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8151876" y="531876"/>
            <a:ext cx="1447800" cy="384048"/>
          </a:xfrm>
          <a:prstGeom prst="rect">
            <a:avLst/>
          </a:prstGeom>
        </p:spPr>
        <p:txBody>
          <a:bodyPr rtlCol="0"/>
          <a:lstStyle/>
          <a:p>
            <a:fld id="{2736994D-1C0E-4F38-8305-B404FD786FF8}" type="datetimeFigureOut">
              <a:rPr lang="en-US" smtClean="0"/>
              <a:pPr/>
              <a:t>5/16/2019</a:t>
            </a:fld>
            <a:endParaRPr lang="en-US"/>
          </a:p>
        </p:txBody>
      </p:sp>
      <p:sp>
        <p:nvSpPr>
          <p:cNvPr id="8" name="Footer Placeholder 7"/>
          <p:cNvSpPr>
            <a:spLocks noGrp="1"/>
          </p:cNvSpPr>
          <p:nvPr>
            <p:ph type="ftr" sz="quarter" idx="12"/>
          </p:nvPr>
        </p:nvSpPr>
        <p:spPr>
          <a:xfrm rot="5400000">
            <a:off x="6584802" y="3703320"/>
            <a:ext cx="4572000" cy="365760"/>
          </a:xfrm>
          <a:prstGeom prst="rect">
            <a:avLst/>
          </a:prstGeom>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5/16/2019</a:t>
            </a:fld>
            <a:endParaRPr lang="en-US"/>
          </a:p>
        </p:txBody>
      </p:sp>
      <p:sp>
        <p:nvSpPr>
          <p:cNvPr id="3" name="Footer Placeholder 2"/>
          <p:cNvSpPr>
            <a:spLocks noGrp="1"/>
          </p:cNvSpPr>
          <p:nvPr>
            <p:ph type="ftr" sz="quarter" idx="11"/>
          </p:nvPr>
        </p:nvSpPr>
        <p:spPr>
          <a:xfrm rot="5400000">
            <a:off x="6584802" y="3703320"/>
            <a:ext cx="4572000" cy="365760"/>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1524000" y="1610838"/>
            <a:ext cx="61722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5900" y="2932039"/>
            <a:ext cx="6248400" cy="202799"/>
          </a:xfrm>
          <a:prstGeom prst="rect">
            <a:avLst/>
          </a:prstGeom>
        </p:spPr>
      </p:pic>
    </p:spTree>
    <p:extLst>
      <p:ext uri="{BB962C8B-B14F-4D97-AF65-F5344CB8AC3E}">
        <p14:creationId xmlns:p14="http://schemas.microsoft.com/office/powerpoint/2010/main" val="45378805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8229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8154924" y="531876"/>
            <a:ext cx="1447800" cy="384048"/>
          </a:xfrm>
          <a:prstGeom prst="rect">
            <a:avLst/>
          </a:prstGeom>
        </p:spPr>
        <p:txBody>
          <a:bodyPr rtlCol="0"/>
          <a:lstStyle/>
          <a:p>
            <a:fld id="{2736994D-1C0E-4F38-8305-B404FD786FF8}" type="datetimeFigureOut">
              <a:rPr lang="en-US" smtClean="0"/>
              <a:pPr/>
              <a:t>5/16/2019</a:t>
            </a:fld>
            <a:endParaRPr lang="en-US"/>
          </a:p>
        </p:txBody>
      </p:sp>
      <p:sp>
        <p:nvSpPr>
          <p:cNvPr id="9" name="Slide Number Placeholder 8"/>
          <p:cNvSpPr>
            <a:spLocks noGrp="1"/>
          </p:cNvSpPr>
          <p:nvPr>
            <p:ph type="sldNum" sz="quarter" idx="15"/>
          </p:nvPr>
        </p:nvSpPr>
        <p:spPr>
          <a:xfrm>
            <a:off x="8534400" y="6336792"/>
            <a:ext cx="6096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6590607" y="3700563"/>
            <a:ext cx="4566485" cy="365760"/>
          </a:xfrm>
          <a:prstGeom prst="rect">
            <a:avLst/>
          </a:prstGeom>
        </p:spPr>
        <p:txBody>
          <a:bodyPr rtlCol="0"/>
          <a:lstStyle/>
          <a:p>
            <a:endParaRPr lang="en-US"/>
          </a:p>
        </p:txBody>
      </p:sp>
    </p:spTree>
    <p:extLst>
      <p:ext uri="{BB962C8B-B14F-4D97-AF65-F5344CB8AC3E}">
        <p14:creationId xmlns:p14="http://schemas.microsoft.com/office/powerpoint/2010/main" val="365031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5/16/2019</a:t>
            </a:fld>
            <a:endParaRPr lang="en-US"/>
          </a:p>
        </p:txBody>
      </p:sp>
      <p:sp>
        <p:nvSpPr>
          <p:cNvPr id="6" name="Footer Placeholder 5"/>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9" name="Content Placeholder 8"/>
          <p:cNvSpPr>
            <a:spLocks noGrp="1"/>
          </p:cNvSpPr>
          <p:nvPr>
            <p:ph sz="quarter" idx="1"/>
          </p:nvPr>
        </p:nvSpPr>
        <p:spPr>
          <a:xfrm>
            <a:off x="457200" y="1600200"/>
            <a:ext cx="36576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082250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www.airbestpractices.com/" TargetMode="Externa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hyperlink" Target="http://www.cabpexpo.com/"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6.xml"/><Relationship Id="rId7"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3058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57200" y="1143000"/>
            <a:ext cx="83058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7200" y="718553"/>
            <a:ext cx="8382000" cy="272047"/>
          </a:xfrm>
          <a:prstGeom prst="rect">
            <a:avLst/>
          </a:prstGeom>
        </p:spPr>
      </p:pic>
      <p:pic>
        <p:nvPicPr>
          <p:cNvPr id="5" name="Picture 4">
            <a:hlinkClick r:id="rId9"/>
            <a:extLst>
              <a:ext uri="{FF2B5EF4-FFF2-40B4-BE49-F238E27FC236}">
                <a16:creationId xmlns:a16="http://schemas.microsoft.com/office/drawing/2014/main" id="{CB014A05-9C1D-434E-85A4-5A0B2F4B81C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10" name="Picture 9">
            <a:hlinkClick r:id="rId11"/>
            <a:extLst>
              <a:ext uri="{FF2B5EF4-FFF2-40B4-BE49-F238E27FC236}">
                <a16:creationId xmlns:a16="http://schemas.microsoft.com/office/drawing/2014/main" id="{58D621D8-CCE4-4090-9A9B-FC40F12BBE2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3058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57200" y="1143000"/>
            <a:ext cx="83058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200" y="718553"/>
            <a:ext cx="8382000" cy="272047"/>
          </a:xfrm>
          <a:prstGeom prst="rect">
            <a:avLst/>
          </a:prstGeom>
        </p:spPr>
      </p:pic>
    </p:spTree>
    <p:extLst>
      <p:ext uri="{BB962C8B-B14F-4D97-AF65-F5344CB8AC3E}">
        <p14:creationId xmlns:p14="http://schemas.microsoft.com/office/powerpoint/2010/main" val="285559613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 name="Rectangle 4">
            <a:extLst/>
          </p:cNvPr>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1050" u="sng">
                <a:solidFill>
                  <a:srgbClr val="000000"/>
                </a:solidFill>
                <a:latin typeface="+mn-lt"/>
                <a:cs typeface="+mn-cs"/>
              </a:defRPr>
            </a:lvl1pPr>
          </a:lstStyle>
          <a:p>
            <a:pPr>
              <a:defRPr/>
            </a:pPr>
            <a:endParaRPr lang="en-US" altLang="en-US"/>
          </a:p>
        </p:txBody>
      </p:sp>
      <p:sp>
        <p:nvSpPr>
          <p:cNvPr id="51" name="Rectangle 5">
            <a:extLst/>
          </p:cNvPr>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1050" u="sng">
                <a:solidFill>
                  <a:srgbClr val="000000"/>
                </a:solidFill>
                <a:latin typeface="+mn-lt"/>
                <a:cs typeface="+mn-cs"/>
              </a:defRPr>
            </a:lvl1pPr>
          </a:lstStyle>
          <a:p>
            <a:pPr>
              <a:defRPr/>
            </a:pPr>
            <a:endParaRPr lang="en-US" altLang="en-US"/>
          </a:p>
        </p:txBody>
      </p:sp>
      <p:sp>
        <p:nvSpPr>
          <p:cNvPr id="52" name="Rectangle 6">
            <a:extLst/>
          </p:cNvPr>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050" u="sng">
                <a:solidFill>
                  <a:srgbClr val="000000"/>
                </a:solidFill>
                <a:latin typeface="Times New Roman" panose="02020603050405020304" pitchFamily="18" charset="0"/>
              </a:defRPr>
            </a:lvl1pPr>
          </a:lstStyle>
          <a:p>
            <a:pPr>
              <a:defRPr/>
            </a:pPr>
            <a:fld id="{50E0D262-0DC9-437B-A176-A5D8F5C565E3}" type="slidenum">
              <a:rPr lang="en-US" altLang="en-US"/>
              <a:pPr>
                <a:defRPr/>
              </a:pPr>
              <a:t>‹#›</a:t>
            </a:fld>
            <a:endParaRPr lang="en-US" altLang="en-US"/>
          </a:p>
        </p:txBody>
      </p:sp>
      <p:pic>
        <p:nvPicPr>
          <p:cNvPr id="2054" name="Picture 7"/>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350" y="4425950"/>
            <a:ext cx="91503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53">
            <a:extLst/>
          </p:cNvPr>
          <p:cNvSpPr/>
          <p:nvPr userDrawn="1"/>
        </p:nvSpPr>
        <p:spPr>
          <a:xfrm>
            <a:off x="0" y="6257184"/>
            <a:ext cx="9137650" cy="235352"/>
          </a:xfrm>
          <a:prstGeom prst="rect">
            <a:avLst/>
          </a:prstGeom>
          <a:gradFill flip="none" rotWithShape="1">
            <a:gsLst>
              <a:gs pos="100000">
                <a:srgbClr val="0563C1"/>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u="sng">
              <a:solidFill>
                <a:srgbClr val="FFFFFF"/>
              </a:solidFill>
            </a:endParaRPr>
          </a:p>
        </p:txBody>
      </p:sp>
      <p:pic>
        <p:nvPicPr>
          <p:cNvPr id="2058" name="Picture 14" descr="Sahara Logo Rev 10 Transparent - 305 height"/>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819650" y="5792788"/>
            <a:ext cx="15240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0"/>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770188" y="5862638"/>
            <a:ext cx="2205037"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6082872"/>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anose="02020603050405020304" pitchFamily="18" charset="0"/>
        </a:defRPr>
      </a:lvl2pPr>
      <a:lvl3pPr algn="ctr" rtl="0" eaLnBrk="0" fontAlgn="base" hangingPunct="0">
        <a:spcBef>
          <a:spcPct val="0"/>
        </a:spcBef>
        <a:spcAft>
          <a:spcPct val="0"/>
        </a:spcAft>
        <a:defRPr sz="3300">
          <a:solidFill>
            <a:schemeClr val="tx2"/>
          </a:solidFill>
          <a:latin typeface="Times New Roman" panose="02020603050405020304" pitchFamily="18" charset="0"/>
        </a:defRPr>
      </a:lvl3pPr>
      <a:lvl4pPr algn="ctr" rtl="0" eaLnBrk="0" fontAlgn="base" hangingPunct="0">
        <a:spcBef>
          <a:spcPct val="0"/>
        </a:spcBef>
        <a:spcAft>
          <a:spcPct val="0"/>
        </a:spcAft>
        <a:defRPr sz="3300">
          <a:solidFill>
            <a:schemeClr val="tx2"/>
          </a:solidFill>
          <a:latin typeface="Times New Roman" panose="02020603050405020304" pitchFamily="18" charset="0"/>
        </a:defRPr>
      </a:lvl4pPr>
      <a:lvl5pPr algn="ctr" rtl="0" eaLnBrk="0" fontAlgn="base" hangingPunct="0">
        <a:spcBef>
          <a:spcPct val="0"/>
        </a:spcBef>
        <a:spcAft>
          <a:spcPct val="0"/>
        </a:spcAft>
        <a:defRPr sz="3300">
          <a:solidFill>
            <a:schemeClr val="tx2"/>
          </a:solidFill>
          <a:latin typeface="Times New Roman" panose="02020603050405020304" pitchFamily="18" charset="0"/>
        </a:defRPr>
      </a:lvl5pPr>
      <a:lvl6pPr marL="342892" algn="ctr" rtl="0" eaLnBrk="0" fontAlgn="base" hangingPunct="0">
        <a:spcBef>
          <a:spcPct val="0"/>
        </a:spcBef>
        <a:spcAft>
          <a:spcPct val="0"/>
        </a:spcAft>
        <a:defRPr sz="3300">
          <a:solidFill>
            <a:schemeClr val="tx2"/>
          </a:solidFill>
          <a:latin typeface="Times New Roman" panose="02020603050405020304" pitchFamily="18" charset="0"/>
        </a:defRPr>
      </a:lvl6pPr>
      <a:lvl7pPr marL="685783" algn="ctr" rtl="0" eaLnBrk="0" fontAlgn="base" hangingPunct="0">
        <a:spcBef>
          <a:spcPct val="0"/>
        </a:spcBef>
        <a:spcAft>
          <a:spcPct val="0"/>
        </a:spcAft>
        <a:defRPr sz="3300">
          <a:solidFill>
            <a:schemeClr val="tx2"/>
          </a:solidFill>
          <a:latin typeface="Times New Roman" panose="02020603050405020304" pitchFamily="18" charset="0"/>
        </a:defRPr>
      </a:lvl7pPr>
      <a:lvl8pPr marL="1028675" algn="ctr" rtl="0" eaLnBrk="0" fontAlgn="base" hangingPunct="0">
        <a:spcBef>
          <a:spcPct val="0"/>
        </a:spcBef>
        <a:spcAft>
          <a:spcPct val="0"/>
        </a:spcAft>
        <a:defRPr sz="3300">
          <a:solidFill>
            <a:schemeClr val="tx2"/>
          </a:solidFill>
          <a:latin typeface="Times New Roman" panose="02020603050405020304" pitchFamily="18" charset="0"/>
        </a:defRPr>
      </a:lvl8pPr>
      <a:lvl9pPr marL="1371566" algn="ctr" rtl="0" eaLnBrk="0" fontAlgn="base" hangingPunct="0">
        <a:spcBef>
          <a:spcPct val="0"/>
        </a:spcBef>
        <a:spcAft>
          <a:spcPct val="0"/>
        </a:spcAft>
        <a:defRPr sz="3300">
          <a:solidFill>
            <a:schemeClr val="tx2"/>
          </a:solidFill>
          <a:latin typeface="Times New Roman" panose="02020603050405020304" pitchFamily="18" charset="0"/>
        </a:defRPr>
      </a:lvl9pPr>
    </p:titleStyle>
    <p:bodyStyle>
      <a:lvl1pPr marL="255588" indent="-255588" algn="l" rtl="0" eaLnBrk="0" fontAlgn="base" hangingPunct="0">
        <a:spcBef>
          <a:spcPct val="20000"/>
        </a:spcBef>
        <a:spcAft>
          <a:spcPct val="0"/>
        </a:spcAft>
        <a:buClr>
          <a:schemeClr val="tx2"/>
        </a:buClr>
        <a:buSzPct val="75000"/>
        <a:buFont typeface="Monotype Sorts" panose="01010601010101010101" pitchFamily="2" charset="2"/>
        <a:buChar char="F"/>
        <a:defRPr sz="2400" kern="1200">
          <a:solidFill>
            <a:schemeClr val="bg2"/>
          </a:solidFill>
          <a:latin typeface="Myriad Pro" panose="020B0503030403020204" pitchFamily="34" charset="0"/>
          <a:ea typeface="+mn-ea"/>
          <a:cs typeface="+mn-cs"/>
        </a:defRPr>
      </a:lvl1pPr>
      <a:lvl2pPr marL="555625" indent="-212725" algn="l" rtl="0" eaLnBrk="0" fontAlgn="base" hangingPunct="0">
        <a:spcBef>
          <a:spcPct val="20000"/>
        </a:spcBef>
        <a:spcAft>
          <a:spcPct val="0"/>
        </a:spcAft>
        <a:buClr>
          <a:schemeClr val="tx1"/>
        </a:buClr>
        <a:buChar char="–"/>
        <a:defRPr sz="2100" kern="1200">
          <a:solidFill>
            <a:schemeClr val="bg2"/>
          </a:solidFill>
          <a:latin typeface="Myriad Pro" panose="020B0503030403020204" pitchFamily="34" charset="0"/>
          <a:ea typeface="+mn-ea"/>
          <a:cs typeface="+mn-cs"/>
        </a:defRPr>
      </a:lvl2pPr>
      <a:lvl3pPr marL="855663" indent="-169863" algn="l" rtl="0" eaLnBrk="0" fontAlgn="base" hangingPunct="0">
        <a:spcBef>
          <a:spcPct val="20000"/>
        </a:spcBef>
        <a:spcAft>
          <a:spcPct val="0"/>
        </a:spcAft>
        <a:buClr>
          <a:schemeClr val="accent2"/>
        </a:buClr>
        <a:buSzPct val="65000"/>
        <a:buFont typeface="Monotype Sorts" panose="01010601010101010101" pitchFamily="2" charset="2"/>
        <a:buChar char="u"/>
        <a:defRPr kern="1200">
          <a:solidFill>
            <a:schemeClr val="bg2"/>
          </a:solidFill>
          <a:latin typeface="Myriad Pro" panose="020B0503030403020204" pitchFamily="34" charset="0"/>
          <a:ea typeface="+mn-ea"/>
          <a:cs typeface="+mn-cs"/>
        </a:defRPr>
      </a:lvl3pPr>
      <a:lvl4pPr marL="1198563" indent="-169863" algn="l" rtl="0" eaLnBrk="0" fontAlgn="base" hangingPunct="0">
        <a:spcBef>
          <a:spcPct val="20000"/>
        </a:spcBef>
        <a:spcAft>
          <a:spcPct val="0"/>
        </a:spcAft>
        <a:buClr>
          <a:schemeClr val="tx1"/>
        </a:buClr>
        <a:buChar char="–"/>
        <a:defRPr sz="1500" kern="1200">
          <a:solidFill>
            <a:schemeClr val="bg2"/>
          </a:solidFill>
          <a:latin typeface="Myriad Pro" panose="020B0503030403020204" pitchFamily="34" charset="0"/>
          <a:ea typeface="+mn-ea"/>
          <a:cs typeface="+mn-cs"/>
        </a:defRPr>
      </a:lvl4pPr>
      <a:lvl5pPr marL="1541463" indent="-169863" algn="l" rtl="0" eaLnBrk="0" fontAlgn="base" hangingPunct="0">
        <a:spcBef>
          <a:spcPct val="20000"/>
        </a:spcBef>
        <a:spcAft>
          <a:spcPct val="0"/>
        </a:spcAft>
        <a:buClr>
          <a:schemeClr val="tx2"/>
        </a:buClr>
        <a:buChar char="•"/>
        <a:defRPr sz="1500" kern="1200">
          <a:solidFill>
            <a:schemeClr val="bg2"/>
          </a:solidFill>
          <a:latin typeface="Myriad Pro" panose="020B0503030403020204" pitchFamily="34"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4.png"/><Relationship Id="rId4" Type="http://schemas.openxmlformats.org/officeDocument/2006/relationships/image" Target="../media/image27.png"/><Relationship Id="rId9"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emf"/><Relationship Id="rId11" Type="http://schemas.openxmlformats.org/officeDocument/2006/relationships/image" Target="../media/image15.png"/><Relationship Id="rId5" Type="http://schemas.openxmlformats.org/officeDocument/2006/relationships/oleObject" Target="../embeddings/oleObject1.bin"/><Relationship Id="rId10" Type="http://schemas.openxmlformats.org/officeDocument/2006/relationships/image" Target="../media/image14.emf"/><Relationship Id="rId4" Type="http://schemas.openxmlformats.org/officeDocument/2006/relationships/hyperlink" Target="http://www.cabpexpo.com/" TargetMode="External"/><Relationship Id="rId9"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airbestpractices.com/magazine/subscription" TargetMode="External"/><Relationship Id="rId2" Type="http://schemas.openxmlformats.org/officeDocument/2006/relationships/image" Target="../media/image42.jpeg"/><Relationship Id="rId1" Type="http://schemas.openxmlformats.org/officeDocument/2006/relationships/slideLayout" Target="../slideLayouts/slideLayout16.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airbestpractices.com/magazine/webinars" TargetMode="External"/><Relationship Id="rId2" Type="http://schemas.openxmlformats.org/officeDocument/2006/relationships/hyperlink" Target="http://www.coolingbestpractices.com/magazine/webinars" TargetMode="Externa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
          <p:cNvSpPr txBox="1">
            <a:spLocks noChangeArrowheads="1"/>
          </p:cNvSpPr>
          <p:nvPr/>
        </p:nvSpPr>
        <p:spPr bwMode="auto">
          <a:xfrm>
            <a:off x="2866317" y="2988694"/>
            <a:ext cx="3653653" cy="138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ts val="1680"/>
              </a:lnSpc>
              <a:spcBef>
                <a:spcPct val="0"/>
              </a:spcBef>
              <a:spcAft>
                <a:spcPct val="0"/>
              </a:spcAft>
              <a:buClrTx/>
              <a:buSzTx/>
              <a:buFontTx/>
              <a:buNone/>
              <a:tabLst/>
              <a:defRPr/>
            </a:pPr>
            <a:r>
              <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rPr>
              <a:t>The recording and slides of this webinar will be made available to attendees via email later today.</a:t>
            </a:r>
          </a:p>
          <a:p>
            <a:pPr marL="0" marR="0" lvl="0" indent="0" algn="ctr" defTabSz="914400" rtl="0" eaLnBrk="0" fontAlgn="base" latinLnBrk="0" hangingPunct="0">
              <a:lnSpc>
                <a:spcPts val="1680"/>
              </a:lnSpc>
              <a:spcBef>
                <a:spcPct val="0"/>
              </a:spcBef>
              <a:spcAft>
                <a:spcPct val="0"/>
              </a:spcAft>
              <a:buClrTx/>
              <a:buSzTx/>
              <a:buFontTx/>
              <a:buNone/>
              <a:tabLst/>
              <a:defRPr/>
            </a:pPr>
            <a:endPar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endParaRPr>
          </a:p>
          <a:p>
            <a:pPr marL="0" marR="0" lvl="0" indent="0" algn="ctr" defTabSz="914400" rtl="0" eaLnBrk="0" fontAlgn="base" latinLnBrk="0" hangingPunct="0">
              <a:lnSpc>
                <a:spcPts val="1680"/>
              </a:lnSpc>
              <a:spcBef>
                <a:spcPct val="0"/>
              </a:spcBef>
              <a:spcAft>
                <a:spcPct val="0"/>
              </a:spcAft>
              <a:buClrTx/>
              <a:buSzTx/>
              <a:buFontTx/>
              <a:buNone/>
              <a:tabLst/>
              <a:defRPr/>
            </a:pPr>
            <a:r>
              <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rPr>
              <a:t>PDH Certificates will be e-mailed to attendees within two days.</a:t>
            </a:r>
            <a:endParaRPr kumimoji="0" lang="en-US" altLang="en-US" sz="1300" b="1" i="0" u="none" strike="noStrike" kern="0" cap="none" spc="0" normalizeH="0" baseline="0" noProof="0" dirty="0">
              <a:ln>
                <a:noFill/>
              </a:ln>
              <a:solidFill>
                <a:prstClr val="black"/>
              </a:solidFill>
              <a:effectLst/>
              <a:uLnTx/>
              <a:uFillTx/>
              <a:latin typeface="+mj-lt"/>
              <a:cs typeface="Calibri" panose="020F0502020204030204" pitchFamily="34" charset="0"/>
            </a:endParaRPr>
          </a:p>
        </p:txBody>
      </p:sp>
      <p:sp>
        <p:nvSpPr>
          <p:cNvPr id="22" name="Title 1">
            <a:extLst>
              <a:ext uri="{FF2B5EF4-FFF2-40B4-BE49-F238E27FC236}">
                <a16:creationId xmlns:a16="http://schemas.microsoft.com/office/drawing/2014/main" id="{9E778030-676D-4375-9DE3-C5E6CA3A0FBF}"/>
              </a:ext>
            </a:extLst>
          </p:cNvPr>
          <p:cNvSpPr txBox="1">
            <a:spLocks/>
          </p:cNvSpPr>
          <p:nvPr/>
        </p:nvSpPr>
        <p:spPr bwMode="auto">
          <a:xfrm>
            <a:off x="1104900" y="1387937"/>
            <a:ext cx="69342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Heat Recovery Project: Heat of Compression Desiccant Dryers</a:t>
            </a:r>
          </a:p>
        </p:txBody>
      </p:sp>
      <p:sp>
        <p:nvSpPr>
          <p:cNvPr id="23" name="object 3">
            <a:extLst>
              <a:ext uri="{FF2B5EF4-FFF2-40B4-BE49-F238E27FC236}">
                <a16:creationId xmlns:a16="http://schemas.microsoft.com/office/drawing/2014/main" id="{DD6E8466-892C-4836-B71C-1D12F3F42E0F}"/>
              </a:ext>
            </a:extLst>
          </p:cNvPr>
          <p:cNvSpPr txBox="1"/>
          <p:nvPr/>
        </p:nvSpPr>
        <p:spPr>
          <a:xfrm>
            <a:off x="1572967" y="2133600"/>
            <a:ext cx="5998067" cy="615553"/>
          </a:xfrm>
          <a:prstGeom prst="rect">
            <a:avLst/>
          </a:prstGeom>
        </p:spPr>
        <p:txBody>
          <a:bodyPr vert="horz" wrap="square" lIns="0" tIns="0" rIns="0" bIns="0" rtlCol="0">
            <a:spAutoFit/>
          </a:body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15" normalizeH="0" baseline="0" noProof="0" dirty="0">
                <a:ln>
                  <a:noFill/>
                </a:ln>
                <a:solidFill>
                  <a:prstClr val="black"/>
                </a:solidFill>
                <a:effectLst/>
                <a:uLnTx/>
                <a:uFillTx/>
                <a:latin typeface="+mj-lt"/>
                <a:ea typeface="+mn-ea"/>
                <a:cs typeface="Calibri"/>
              </a:rPr>
              <a:t>Hank van Ormer, </a:t>
            </a:r>
            <a:r>
              <a:rPr kumimoji="0" lang="en-US" sz="2000" b="0" i="1" u="none" strike="noStrike" kern="1200" cap="none" spc="-15" normalizeH="0" baseline="0" noProof="0" dirty="0">
                <a:ln>
                  <a:noFill/>
                </a:ln>
                <a:solidFill>
                  <a:prstClr val="black"/>
                </a:solidFill>
                <a:effectLst/>
                <a:uLnTx/>
                <a:uFillTx/>
                <a:latin typeface="+mj-lt"/>
                <a:ea typeface="+mn-ea"/>
                <a:cs typeface="Calibri"/>
              </a:rPr>
              <a:t>Air Power USA</a:t>
            </a:r>
          </a:p>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15" normalizeH="0" baseline="0" noProof="0" dirty="0">
                <a:ln>
                  <a:noFill/>
                </a:ln>
                <a:solidFill>
                  <a:prstClr val="black"/>
                </a:solidFill>
                <a:effectLst/>
                <a:uLnTx/>
                <a:uFillTx/>
                <a:latin typeface="+mj-lt"/>
                <a:ea typeface="+mn-ea"/>
                <a:cs typeface="Calibri"/>
              </a:rPr>
              <a:t>Keynote Speaker</a:t>
            </a:r>
            <a:endParaRPr kumimoji="0" sz="2000" b="0" i="1" u="none" strike="noStrike" kern="1200" cap="none" spc="0" normalizeH="0" baseline="0" noProof="0" dirty="0">
              <a:ln>
                <a:noFill/>
              </a:ln>
              <a:solidFill>
                <a:prstClr val="black"/>
              </a:solidFill>
              <a:effectLst/>
              <a:uLnTx/>
              <a:uFillTx/>
              <a:latin typeface="+mj-lt"/>
              <a:ea typeface="+mn-ea"/>
              <a:cs typeface="Calibri"/>
            </a:endParaRPr>
          </a:p>
        </p:txBody>
      </p:sp>
      <p:sp>
        <p:nvSpPr>
          <p:cNvPr id="5" name="TextBox 4">
            <a:extLst>
              <a:ext uri="{FF2B5EF4-FFF2-40B4-BE49-F238E27FC236}">
                <a16:creationId xmlns:a16="http://schemas.microsoft.com/office/drawing/2014/main" id="{422B3337-564F-42B7-9716-535CE518A54C}"/>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3" name="Picture 2">
            <a:extLst>
              <a:ext uri="{FF2B5EF4-FFF2-40B4-BE49-F238E27FC236}">
                <a16:creationId xmlns:a16="http://schemas.microsoft.com/office/drawing/2014/main" id="{A6C5E07E-2F4C-4335-91EF-928B0268E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4339" y="4322443"/>
            <a:ext cx="1389921" cy="1097529"/>
          </a:xfrm>
          <a:prstGeom prst="rect">
            <a:avLst/>
          </a:prstGeom>
        </p:spPr>
      </p:pic>
    </p:spTree>
    <p:extLst>
      <p:ext uri="{BB962C8B-B14F-4D97-AF65-F5344CB8AC3E}">
        <p14:creationId xmlns:p14="http://schemas.microsoft.com/office/powerpoint/2010/main" val="35460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7A4FC21-F422-441C-91D9-36BA5B49B370}"/>
              </a:ext>
            </a:extLst>
          </p:cNvPr>
          <p:cNvSpPr>
            <a:spLocks noGrp="1" noChangeArrowheads="1"/>
          </p:cNvSpPr>
          <p:nvPr>
            <p:ph type="ctrTitle"/>
          </p:nvPr>
        </p:nvSpPr>
        <p:spPr>
          <a:xfrm>
            <a:off x="609600" y="195262"/>
            <a:ext cx="7848600" cy="719138"/>
          </a:xfrm>
        </p:spPr>
        <p:txBody>
          <a:bodyPr/>
          <a:lstStyle/>
          <a:p>
            <a:pPr eaLnBrk="1" hangingPunct="1"/>
            <a:r>
              <a:rPr lang="en-US" altLang="en-US" sz="3000" dirty="0">
                <a:latin typeface="Arial" panose="020B0604020202020204" pitchFamily="34" charset="0"/>
              </a:rPr>
              <a:t>Where Does HOC Come From?</a:t>
            </a:r>
          </a:p>
        </p:txBody>
      </p:sp>
      <p:sp>
        <p:nvSpPr>
          <p:cNvPr id="8195" name="Rectangle 3">
            <a:extLst>
              <a:ext uri="{FF2B5EF4-FFF2-40B4-BE49-F238E27FC236}">
                <a16:creationId xmlns:a16="http://schemas.microsoft.com/office/drawing/2014/main" id="{93590D7B-91EF-4840-991F-E5EBF54CAA14}"/>
              </a:ext>
            </a:extLst>
          </p:cNvPr>
          <p:cNvSpPr>
            <a:spLocks noGrp="1" noChangeArrowheads="1"/>
          </p:cNvSpPr>
          <p:nvPr>
            <p:ph type="subTitle" idx="1"/>
          </p:nvPr>
        </p:nvSpPr>
        <p:spPr>
          <a:xfrm>
            <a:off x="304800" y="1219200"/>
            <a:ext cx="8534400" cy="4724400"/>
          </a:xfrm>
          <a:extLst/>
        </p:spPr>
        <p:txBody>
          <a:bodyPr/>
          <a:lstStyle/>
          <a:p>
            <a:pPr algn="l" eaLnBrk="1" hangingPunct="1">
              <a:spcBef>
                <a:spcPts val="0"/>
              </a:spcBef>
              <a:defRPr/>
            </a:pPr>
            <a:r>
              <a:rPr lang="en-US" altLang="en-US" sz="2000" b="0" dirty="0">
                <a:latin typeface="+mj-lt"/>
              </a:rPr>
              <a:t>The technical support for “Heat of compression” comes from “energy can neither be created nor destroyed”. Remember high school physics class?</a:t>
            </a:r>
            <a:r>
              <a:rPr lang="en-US" altLang="en-US" sz="1800" b="0" dirty="0">
                <a:latin typeface="+mj-lt"/>
              </a:rPr>
              <a:t>   </a:t>
            </a:r>
          </a:p>
          <a:p>
            <a:pPr algn="l" eaLnBrk="1" hangingPunct="1">
              <a:spcBef>
                <a:spcPts val="0"/>
              </a:spcBef>
              <a:defRPr/>
            </a:pPr>
            <a:endParaRPr lang="en-US" altLang="en-US" sz="1800" b="0" dirty="0">
              <a:latin typeface="+mj-lt"/>
            </a:endParaRPr>
          </a:p>
          <a:p>
            <a:pPr eaLnBrk="1" hangingPunct="1">
              <a:spcBef>
                <a:spcPts val="0"/>
              </a:spcBef>
              <a:defRPr/>
            </a:pPr>
            <a:r>
              <a:rPr lang="en-US" altLang="en-US" sz="1600" dirty="0">
                <a:latin typeface="+mj-lt"/>
              </a:rPr>
              <a:t>8hp of power in = 1hp of electric power delivered to the process for work</a:t>
            </a:r>
          </a:p>
          <a:p>
            <a:pPr eaLnBrk="1" hangingPunct="1">
              <a:spcBef>
                <a:spcPts val="0"/>
              </a:spcBef>
              <a:defRPr/>
            </a:pPr>
            <a:r>
              <a:rPr lang="en-US" altLang="en-US" sz="1600" b="0" dirty="0">
                <a:latin typeface="+mj-lt"/>
              </a:rPr>
              <a:t>(1hp = 2,546 BTU/hr. / 7hp = 17,852 BTU/hr. HOC stored and </a:t>
            </a:r>
            <a:r>
              <a:rPr lang="en-US" altLang="en-US" sz="1600" b="0" u="sng" dirty="0">
                <a:latin typeface="+mj-lt"/>
              </a:rPr>
              <a:t>not </a:t>
            </a:r>
            <a:r>
              <a:rPr lang="en-US" altLang="en-US" sz="1600" b="0" dirty="0">
                <a:latin typeface="+mj-lt"/>
              </a:rPr>
              <a:t>delivered to the process) </a:t>
            </a:r>
          </a:p>
          <a:p>
            <a:pPr algn="l" eaLnBrk="1" hangingPunct="1">
              <a:spcBef>
                <a:spcPts val="0"/>
              </a:spcBef>
              <a:defRPr/>
            </a:pPr>
            <a:endParaRPr lang="en-US" altLang="en-US" sz="1800" b="0" i="1" dirty="0">
              <a:latin typeface="+mj-lt"/>
            </a:endParaRPr>
          </a:p>
          <a:p>
            <a:pPr algn="l" eaLnBrk="1" hangingPunct="1">
              <a:spcBef>
                <a:spcPts val="0"/>
              </a:spcBef>
              <a:defRPr/>
            </a:pPr>
            <a:endParaRPr lang="en-US" altLang="en-US" sz="1600" b="0" i="1" dirty="0">
              <a:latin typeface="+mj-lt"/>
            </a:endParaRPr>
          </a:p>
          <a:p>
            <a:pPr algn="l" eaLnBrk="1" hangingPunct="1">
              <a:spcBef>
                <a:spcPts val="0"/>
              </a:spcBef>
              <a:defRPr/>
            </a:pPr>
            <a:r>
              <a:rPr lang="en-US" altLang="en-US" sz="1600" b="0" i="1" dirty="0">
                <a:latin typeface="+mj-lt"/>
              </a:rPr>
              <a:t>Example: 2,546 BTU/hr. -- 17,852 BTU/hr. = stored HOC energy which is still available to recover and use the energy in other projects. </a:t>
            </a:r>
          </a:p>
          <a:p>
            <a:pPr algn="l" eaLnBrk="1" hangingPunct="1">
              <a:spcBef>
                <a:spcPts val="0"/>
              </a:spcBef>
              <a:defRPr/>
            </a:pPr>
            <a:endParaRPr lang="en-US" altLang="en-US" sz="1800" b="0" dirty="0">
              <a:latin typeface="+mj-lt"/>
            </a:endParaRPr>
          </a:p>
          <a:p>
            <a:pPr algn="l" eaLnBrk="1" hangingPunct="1">
              <a:spcBef>
                <a:spcPts val="0"/>
              </a:spcBef>
              <a:defRPr/>
            </a:pPr>
            <a:endParaRPr lang="en-US" altLang="en-US" sz="1800" b="0" dirty="0">
              <a:latin typeface="+mj-lt"/>
            </a:endParaRPr>
          </a:p>
          <a:p>
            <a:pPr algn="l" eaLnBrk="1" hangingPunct="1">
              <a:spcBef>
                <a:spcPts val="0"/>
              </a:spcBef>
              <a:defRPr/>
            </a:pPr>
            <a:r>
              <a:rPr lang="en-US" altLang="en-US" sz="1800" b="0" dirty="0">
                <a:latin typeface="+mj-lt"/>
              </a:rPr>
              <a:t>This “heat” is often referred to as “free” since all the cost to produce it is the compression of the gas/air which is covered by the cost of operating the compressor.  </a:t>
            </a:r>
          </a:p>
          <a:p>
            <a:pPr algn="l" eaLnBrk="1" hangingPunct="1">
              <a:spcBef>
                <a:spcPts val="0"/>
              </a:spcBef>
              <a:defRPr/>
            </a:pPr>
            <a:endParaRPr lang="en-US" altLang="en-US" sz="1800" b="0" dirty="0">
              <a:latin typeface="+mj-lt"/>
            </a:endParaRPr>
          </a:p>
          <a:p>
            <a:pPr algn="l" eaLnBrk="1" hangingPunct="1">
              <a:spcBef>
                <a:spcPts val="0"/>
              </a:spcBef>
              <a:defRPr/>
            </a:pPr>
            <a:r>
              <a:rPr lang="en-US" altLang="en-US" sz="1800" b="0" dirty="0">
                <a:latin typeface="+mj-lt"/>
              </a:rPr>
              <a:t>Recovered heat will offer the plant another heat source and the opportunity will reduce plant operating energy costs. </a:t>
            </a:r>
          </a:p>
        </p:txBody>
      </p:sp>
      <p:sp>
        <p:nvSpPr>
          <p:cNvPr id="8196" name="Text Box 8">
            <a:extLst>
              <a:ext uri="{FF2B5EF4-FFF2-40B4-BE49-F238E27FC236}">
                <a16:creationId xmlns:a16="http://schemas.microsoft.com/office/drawing/2014/main" id="{20F361B0-5333-4ADD-A143-99D7796A18FA}"/>
              </a:ext>
            </a:extLst>
          </p:cNvPr>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197" name="TextBox 1">
            <a:extLst>
              <a:ext uri="{FF2B5EF4-FFF2-40B4-BE49-F238E27FC236}">
                <a16:creationId xmlns:a16="http://schemas.microsoft.com/office/drawing/2014/main" id="{E9B2F6AE-436A-449E-9128-00BC520550C4}"/>
              </a:ext>
            </a:extLst>
          </p:cNvPr>
          <p:cNvSpPr txBox="1">
            <a:spLocks noChangeArrowheads="1"/>
          </p:cNvSpPr>
          <p:nvPr/>
        </p:nvSpPr>
        <p:spPr bwMode="auto">
          <a:xfrm>
            <a:off x="7772400" y="6477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6111C5B-F2B8-422A-8C38-C2600A3064A8}" type="slidenum">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10</a:t>
            </a:fld>
            <a:endPar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D242A0A5-5826-4373-8CA4-46C4FE697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8" name="Picture 7">
            <a:extLst>
              <a:ext uri="{FF2B5EF4-FFF2-40B4-BE49-F238E27FC236}">
                <a16:creationId xmlns:a16="http://schemas.microsoft.com/office/drawing/2014/main" id="{C5591D24-5299-4DE0-A229-2BD0F4D404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
        <p:nvSpPr>
          <p:cNvPr id="9" name="TextBox 1">
            <a:extLst>
              <a:ext uri="{FF2B5EF4-FFF2-40B4-BE49-F238E27FC236}">
                <a16:creationId xmlns:a16="http://schemas.microsoft.com/office/drawing/2014/main" id="{DDCF5FFA-8EEB-4BBC-B41C-F37C9B19AA0F}"/>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6D14656-D97B-4315-8178-B1DB6AC93396}"/>
              </a:ext>
            </a:extLst>
          </p:cNvPr>
          <p:cNvSpPr>
            <a:spLocks noGrp="1" noChangeArrowheads="1"/>
          </p:cNvSpPr>
          <p:nvPr>
            <p:ph type="ctrTitle"/>
          </p:nvPr>
        </p:nvSpPr>
        <p:spPr>
          <a:xfrm>
            <a:off x="609600" y="152400"/>
            <a:ext cx="7848600" cy="719138"/>
          </a:xfrm>
        </p:spPr>
        <p:txBody>
          <a:bodyPr/>
          <a:lstStyle/>
          <a:p>
            <a:pPr eaLnBrk="1" hangingPunct="1"/>
            <a:r>
              <a:rPr lang="en-US" altLang="en-US" sz="3000" dirty="0">
                <a:latin typeface="Arial" panose="020B0604020202020204" pitchFamily="34" charset="0"/>
              </a:rPr>
              <a:t>Recoverable Heat of Compression</a:t>
            </a:r>
          </a:p>
        </p:txBody>
      </p:sp>
      <p:sp>
        <p:nvSpPr>
          <p:cNvPr id="10243" name="Rectangle 3">
            <a:extLst>
              <a:ext uri="{FF2B5EF4-FFF2-40B4-BE49-F238E27FC236}">
                <a16:creationId xmlns:a16="http://schemas.microsoft.com/office/drawing/2014/main" id="{62767D68-D38D-4B02-80BB-B7B535F78A20}"/>
              </a:ext>
            </a:extLst>
          </p:cNvPr>
          <p:cNvSpPr>
            <a:spLocks noGrp="1" noChangeArrowheads="1"/>
          </p:cNvSpPr>
          <p:nvPr>
            <p:ph type="subTitle" idx="1"/>
          </p:nvPr>
        </p:nvSpPr>
        <p:spPr>
          <a:xfrm>
            <a:off x="647700" y="1066801"/>
            <a:ext cx="7848600" cy="4938562"/>
          </a:xfrm>
          <a:extLst/>
        </p:spPr>
        <p:txBody>
          <a:bodyPr>
            <a:normAutofit fontScale="92500" lnSpcReduction="10000"/>
          </a:bodyPr>
          <a:lstStyle/>
          <a:p>
            <a:pPr algn="l" eaLnBrk="1" hangingPunct="1">
              <a:defRPr/>
            </a:pPr>
            <a:r>
              <a:rPr lang="en-US" altLang="en-US" sz="2000" dirty="0">
                <a:latin typeface="+mj-lt"/>
              </a:rPr>
              <a:t>All air compressors generate heat of compression. What they generate can be recovered and utilized.  </a:t>
            </a:r>
          </a:p>
          <a:p>
            <a:pPr algn="l" eaLnBrk="1" hangingPunct="1">
              <a:defRPr/>
            </a:pPr>
            <a:r>
              <a:rPr lang="en-US" altLang="en-US" sz="2000" b="0" dirty="0">
                <a:latin typeface="+mj-lt"/>
              </a:rPr>
              <a:t>HOC offers a potential energy recovery of up to 85-90% of the total motor hp in the form of heated cooling air, water or oil.</a:t>
            </a:r>
          </a:p>
          <a:p>
            <a:pPr marL="800100" lvl="1" indent="-342900" algn="l" eaLnBrk="1" hangingPunct="1">
              <a:buFont typeface="Wingdings" panose="05000000000000000000" pitchFamily="2" charset="2"/>
              <a:buChar char="§"/>
              <a:defRPr/>
            </a:pPr>
            <a:r>
              <a:rPr lang="en-US" altLang="en-US" sz="1800" dirty="0">
                <a:latin typeface="+mj-lt"/>
              </a:rPr>
              <a:t>Cooling water probable discharge temperature of up to 130°F</a:t>
            </a:r>
          </a:p>
          <a:p>
            <a:pPr marL="800100" lvl="1" indent="-342900" algn="l" eaLnBrk="1" hangingPunct="1">
              <a:buFont typeface="Wingdings" panose="05000000000000000000" pitchFamily="2" charset="2"/>
              <a:buChar char="§"/>
              <a:defRPr/>
            </a:pPr>
            <a:r>
              <a:rPr lang="en-US" altLang="en-US" sz="1800" dirty="0">
                <a:latin typeface="+mj-lt"/>
              </a:rPr>
              <a:t>Cooling air probable discharge temp 5°F to 20°F above ambient</a:t>
            </a:r>
          </a:p>
          <a:p>
            <a:pPr marL="800100" lvl="1" indent="-342900" algn="l" eaLnBrk="1" hangingPunct="1">
              <a:buFont typeface="Wingdings" panose="05000000000000000000" pitchFamily="2" charset="2"/>
              <a:buChar char="§"/>
              <a:defRPr/>
            </a:pPr>
            <a:r>
              <a:rPr lang="en-US" altLang="en-US" sz="1800" dirty="0">
                <a:latin typeface="+mj-lt"/>
              </a:rPr>
              <a:t>Coolant from injected lubricant cooling, rotary screw, scroll etc. - 150°F to 190</a:t>
            </a:r>
            <a:r>
              <a:rPr lang="en-US" altLang="en-US" sz="1600" dirty="0">
                <a:latin typeface="+mj-lt"/>
              </a:rPr>
              <a:t>°F</a:t>
            </a:r>
          </a:p>
          <a:p>
            <a:pPr algn="l" eaLnBrk="1" hangingPunct="1">
              <a:spcBef>
                <a:spcPts val="300"/>
              </a:spcBef>
              <a:defRPr/>
            </a:pPr>
            <a:endParaRPr lang="en-US" altLang="en-US" sz="2200" b="0" dirty="0">
              <a:latin typeface="+mj-lt"/>
            </a:endParaRPr>
          </a:p>
          <a:p>
            <a:pPr algn="l" eaLnBrk="1" hangingPunct="1">
              <a:spcBef>
                <a:spcPts val="300"/>
              </a:spcBef>
              <a:defRPr/>
            </a:pPr>
            <a:r>
              <a:rPr lang="en-US" altLang="en-US" sz="2000" b="0" dirty="0">
                <a:latin typeface="+mj-lt"/>
              </a:rPr>
              <a:t>Air compressors can be lubricated or non-lubricated. Non-lubricated  air compressors often run hotter than lubricated but taking advantage of this must be carefully applied and well maintained. High operating temperatures are often a path to early operating problems.  </a:t>
            </a:r>
          </a:p>
          <a:p>
            <a:pPr algn="l" eaLnBrk="1" hangingPunct="1">
              <a:spcBef>
                <a:spcPts val="300"/>
              </a:spcBef>
              <a:defRPr/>
            </a:pPr>
            <a:endParaRPr lang="en-US" altLang="en-US" sz="2000" dirty="0">
              <a:solidFill>
                <a:srgbClr val="A50021"/>
              </a:solidFill>
              <a:latin typeface="+mj-lt"/>
            </a:endParaRPr>
          </a:p>
          <a:p>
            <a:pPr algn="l" eaLnBrk="1" hangingPunct="1">
              <a:spcBef>
                <a:spcPts val="300"/>
              </a:spcBef>
              <a:defRPr/>
            </a:pPr>
            <a:r>
              <a:rPr lang="en-US" altLang="en-US" sz="2000" dirty="0">
                <a:solidFill>
                  <a:srgbClr val="A50021"/>
                </a:solidFill>
                <a:latin typeface="+mj-lt"/>
              </a:rPr>
              <a:t>There are some potential projects for recoverable energy with HOC that require non-lube air.  </a:t>
            </a:r>
          </a:p>
        </p:txBody>
      </p:sp>
      <p:sp>
        <p:nvSpPr>
          <p:cNvPr id="10244" name="Text Box 8">
            <a:extLst>
              <a:ext uri="{FF2B5EF4-FFF2-40B4-BE49-F238E27FC236}">
                <a16:creationId xmlns:a16="http://schemas.microsoft.com/office/drawing/2014/main" id="{3978EA37-09E3-46F1-B223-4ABE75B74507}"/>
              </a:ext>
            </a:extLst>
          </p:cNvPr>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9" name="TextBox 1">
            <a:extLst>
              <a:ext uri="{FF2B5EF4-FFF2-40B4-BE49-F238E27FC236}">
                <a16:creationId xmlns:a16="http://schemas.microsoft.com/office/drawing/2014/main" id="{F84DCC14-6452-4809-9724-14AD2C46DD0A}"/>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a:t>
            </a:r>
          </a:p>
        </p:txBody>
      </p:sp>
      <p:pic>
        <p:nvPicPr>
          <p:cNvPr id="10" name="Picture 9">
            <a:extLst>
              <a:ext uri="{FF2B5EF4-FFF2-40B4-BE49-F238E27FC236}">
                <a16:creationId xmlns:a16="http://schemas.microsoft.com/office/drawing/2014/main" id="{00BA51D9-6A58-4DCC-AA39-96401B23EC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11" name="Picture 10">
            <a:extLst>
              <a:ext uri="{FF2B5EF4-FFF2-40B4-BE49-F238E27FC236}">
                <a16:creationId xmlns:a16="http://schemas.microsoft.com/office/drawing/2014/main" id="{85570B7A-C647-4675-981A-4AD6699B20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D623A7A-589C-4E81-90F2-7714C939981A}"/>
              </a:ext>
            </a:extLst>
          </p:cNvPr>
          <p:cNvSpPr>
            <a:spLocks noGrp="1" noChangeArrowheads="1"/>
          </p:cNvSpPr>
          <p:nvPr>
            <p:ph type="ctrTitle"/>
          </p:nvPr>
        </p:nvSpPr>
        <p:spPr>
          <a:xfrm>
            <a:off x="605790" y="197550"/>
            <a:ext cx="7848600" cy="719138"/>
          </a:xfrm>
        </p:spPr>
        <p:txBody>
          <a:bodyPr/>
          <a:lstStyle/>
          <a:p>
            <a:pPr eaLnBrk="1" hangingPunct="1"/>
            <a:r>
              <a:rPr lang="en-US" altLang="en-US" sz="3000" dirty="0">
                <a:latin typeface="Arial" panose="020B0604020202020204" pitchFamily="34" charset="0"/>
              </a:rPr>
              <a:t>The Potential Values of HOC </a:t>
            </a:r>
          </a:p>
        </p:txBody>
      </p:sp>
      <p:sp>
        <p:nvSpPr>
          <p:cNvPr id="12291" name="Rectangle 3">
            <a:extLst>
              <a:ext uri="{FF2B5EF4-FFF2-40B4-BE49-F238E27FC236}">
                <a16:creationId xmlns:a16="http://schemas.microsoft.com/office/drawing/2014/main" id="{6A969154-C5F1-4C54-802D-C84EE12F075A}"/>
              </a:ext>
            </a:extLst>
          </p:cNvPr>
          <p:cNvSpPr>
            <a:spLocks noGrp="1" noChangeArrowheads="1"/>
          </p:cNvSpPr>
          <p:nvPr>
            <p:ph type="subTitle" idx="1"/>
          </p:nvPr>
        </p:nvSpPr>
        <p:spPr>
          <a:xfrm>
            <a:off x="609600" y="990600"/>
            <a:ext cx="7848600" cy="719138"/>
          </a:xfrm>
        </p:spPr>
        <p:txBody>
          <a:bodyPr/>
          <a:lstStyle/>
          <a:p>
            <a:pPr algn="l" eaLnBrk="1" hangingPunct="1"/>
            <a:r>
              <a:rPr lang="en-US" altLang="en-US" sz="1800" b="0" dirty="0">
                <a:latin typeface="+mj-lt"/>
              </a:rPr>
              <a:t>Provided in the table below are approximate and potential values of HOC in recoverable energy in BTU’s/hour, including probable transport losses. </a:t>
            </a:r>
          </a:p>
        </p:txBody>
      </p:sp>
      <p:sp>
        <p:nvSpPr>
          <p:cNvPr id="12292" name="Text Box 8">
            <a:extLst>
              <a:ext uri="{FF2B5EF4-FFF2-40B4-BE49-F238E27FC236}">
                <a16:creationId xmlns:a16="http://schemas.microsoft.com/office/drawing/2014/main" id="{B86684CA-996A-4C1F-862C-185710DB9763}"/>
              </a:ext>
            </a:extLst>
          </p:cNvPr>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2293" name="TextBox 1">
            <a:extLst>
              <a:ext uri="{FF2B5EF4-FFF2-40B4-BE49-F238E27FC236}">
                <a16:creationId xmlns:a16="http://schemas.microsoft.com/office/drawing/2014/main" id="{0A279CE2-5D9D-49EE-8924-9F1C67FBF5E7}"/>
              </a:ext>
            </a:extLst>
          </p:cNvPr>
          <p:cNvSpPr txBox="1">
            <a:spLocks noChangeArrowheads="1"/>
          </p:cNvSpPr>
          <p:nvPr/>
        </p:nvSpPr>
        <p:spPr bwMode="auto">
          <a:xfrm>
            <a:off x="7772400" y="6477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0D9FAC0-26A2-43A0-B77D-227460564819}" type="slidenum">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12</a:t>
            </a:fld>
            <a:endPar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3" name="Table 2">
            <a:extLst>
              <a:ext uri="{FF2B5EF4-FFF2-40B4-BE49-F238E27FC236}">
                <a16:creationId xmlns:a16="http://schemas.microsoft.com/office/drawing/2014/main" id="{AE5AE68E-C4DD-45C0-A043-C205CE2BDD50}"/>
              </a:ext>
            </a:extLst>
          </p:cNvPr>
          <p:cNvGraphicFramePr>
            <a:graphicFrameLocks noGrp="1"/>
          </p:cNvGraphicFramePr>
          <p:nvPr>
            <p:extLst/>
          </p:nvPr>
        </p:nvGraphicFramePr>
        <p:xfrm>
          <a:off x="923925" y="1636396"/>
          <a:ext cx="7219949" cy="4282056"/>
        </p:xfrm>
        <a:graphic>
          <a:graphicData uri="http://schemas.openxmlformats.org/drawingml/2006/table">
            <a:tbl>
              <a:tblPr firstRow="1" firstCol="1" bandRow="1"/>
              <a:tblGrid>
                <a:gridCol w="920912">
                  <a:extLst>
                    <a:ext uri="{9D8B030D-6E8A-4147-A177-3AD203B41FA5}">
                      <a16:colId xmlns:a16="http://schemas.microsoft.com/office/drawing/2014/main" val="2205695879"/>
                    </a:ext>
                  </a:extLst>
                </a:gridCol>
                <a:gridCol w="1141930">
                  <a:extLst>
                    <a:ext uri="{9D8B030D-6E8A-4147-A177-3AD203B41FA5}">
                      <a16:colId xmlns:a16="http://schemas.microsoft.com/office/drawing/2014/main" val="1525281220"/>
                    </a:ext>
                  </a:extLst>
                </a:gridCol>
                <a:gridCol w="1841824">
                  <a:extLst>
                    <a:ext uri="{9D8B030D-6E8A-4147-A177-3AD203B41FA5}">
                      <a16:colId xmlns:a16="http://schemas.microsoft.com/office/drawing/2014/main" val="2640914671"/>
                    </a:ext>
                  </a:extLst>
                </a:gridCol>
                <a:gridCol w="1252441">
                  <a:extLst>
                    <a:ext uri="{9D8B030D-6E8A-4147-A177-3AD203B41FA5}">
                      <a16:colId xmlns:a16="http://schemas.microsoft.com/office/drawing/2014/main" val="3401003203"/>
                    </a:ext>
                  </a:extLst>
                </a:gridCol>
                <a:gridCol w="994585">
                  <a:extLst>
                    <a:ext uri="{9D8B030D-6E8A-4147-A177-3AD203B41FA5}">
                      <a16:colId xmlns:a16="http://schemas.microsoft.com/office/drawing/2014/main" val="1429496333"/>
                    </a:ext>
                  </a:extLst>
                </a:gridCol>
                <a:gridCol w="1068257">
                  <a:extLst>
                    <a:ext uri="{9D8B030D-6E8A-4147-A177-3AD203B41FA5}">
                      <a16:colId xmlns:a16="http://schemas.microsoft.com/office/drawing/2014/main" val="1745128990"/>
                    </a:ext>
                  </a:extLst>
                </a:gridCol>
              </a:tblGrid>
              <a:tr h="466799">
                <a:tc gridSpan="6">
                  <a:txBody>
                    <a:bodyPr/>
                    <a:lstStyle/>
                    <a:p>
                      <a:pPr marL="0" marR="0" algn="ctr">
                        <a:lnSpc>
                          <a:spcPct val="107000"/>
                        </a:lnSpc>
                        <a:spcBef>
                          <a:spcPts val="240"/>
                        </a:spcBef>
                        <a:spcAft>
                          <a:spcPts val="240"/>
                        </a:spcAft>
                      </a:pPr>
                      <a:r>
                        <a:rPr lang="en-US" sz="1400" b="1" kern="1200" dirty="0">
                          <a:solidFill>
                            <a:srgbClr val="333333"/>
                          </a:solidFill>
                          <a:effectLst/>
                          <a:latin typeface="+mj-lt"/>
                          <a:ea typeface="Calibri" panose="020F0502020204030204" pitchFamily="34" charset="0"/>
                          <a:cs typeface="Calibri" panose="020F0502020204030204" pitchFamily="34" charset="0"/>
                        </a:rPr>
                        <a:t>APPROXIMATE VALUES FOR HEAT OF COMPRESSION RECOVERY </a:t>
                      </a:r>
                      <a:endParaRPr lang="en-US" sz="1400" dirty="0">
                        <a:effectLst/>
                        <a:latin typeface="+mj-lt"/>
                        <a:ea typeface="Calibri" panose="020F0502020204030204" pitchFamily="34" charset="0"/>
                        <a:cs typeface="Times New Roman" panose="02020603050405020304" pitchFamily="18" charset="0"/>
                      </a:endParaRPr>
                    </a:p>
                    <a:p>
                      <a:pPr marL="0" marR="0" algn="ctr">
                        <a:lnSpc>
                          <a:spcPct val="107000"/>
                        </a:lnSpc>
                        <a:spcBef>
                          <a:spcPts val="240"/>
                        </a:spcBef>
                        <a:spcAft>
                          <a:spcPts val="240"/>
                        </a:spcAft>
                      </a:pPr>
                      <a:r>
                        <a:rPr lang="en-US" sz="900" dirty="0">
                          <a:effectLst/>
                          <a:latin typeface="+mj-lt"/>
                          <a:ea typeface="Times New Roman" panose="02020603050405020304" pitchFamily="18" charset="0"/>
                          <a:cs typeface="Calibri" panose="020F0502020204030204" pitchFamily="34" charset="0"/>
                        </a:rPr>
                        <a:t>(PDP 0°F to -5°F) (Includes probable transfer losses)</a:t>
                      </a:r>
                      <a:endParaRPr lang="en-US" sz="9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6231663"/>
                  </a:ext>
                </a:extLst>
              </a:tr>
              <a:tr h="718314">
                <a:tc rowSpan="3">
                  <a:txBody>
                    <a:bodyPr/>
                    <a:lstStyle/>
                    <a:p>
                      <a:pPr marL="0" marR="0" algn="ctr">
                        <a:lnSpc>
                          <a:spcPct val="107000"/>
                        </a:lnSpc>
                        <a:spcBef>
                          <a:spcPts val="240"/>
                        </a:spcBef>
                        <a:spcAft>
                          <a:spcPts val="240"/>
                        </a:spcAft>
                      </a:pPr>
                      <a:r>
                        <a:rPr lang="en-US" sz="1100" b="1" kern="1200" dirty="0">
                          <a:solidFill>
                            <a:srgbClr val="333333"/>
                          </a:solidFill>
                          <a:effectLst/>
                          <a:latin typeface="+mj-lt"/>
                          <a:ea typeface="Calibri" panose="020F0502020204030204" pitchFamily="34" charset="0"/>
                          <a:cs typeface="Calibri" panose="020F0502020204030204" pitchFamily="34" charset="0"/>
                        </a:rPr>
                        <a:t>Capacity at</a:t>
                      </a:r>
                      <a:br>
                        <a:rPr lang="en-US" sz="1100" b="1" kern="1200" dirty="0">
                          <a:solidFill>
                            <a:srgbClr val="333333"/>
                          </a:solidFill>
                          <a:effectLst/>
                          <a:latin typeface="+mj-lt"/>
                          <a:ea typeface="Calibri" panose="020F0502020204030204" pitchFamily="34" charset="0"/>
                          <a:cs typeface="Calibri" panose="020F0502020204030204" pitchFamily="34" charset="0"/>
                        </a:rPr>
                      </a:br>
                      <a:r>
                        <a:rPr lang="en-US" sz="1100" b="1" kern="1200" dirty="0">
                          <a:solidFill>
                            <a:srgbClr val="333333"/>
                          </a:solidFill>
                          <a:effectLst/>
                          <a:latin typeface="+mj-lt"/>
                          <a:ea typeface="Calibri" panose="020F0502020204030204" pitchFamily="34" charset="0"/>
                          <a:cs typeface="Calibri" panose="020F0502020204030204" pitchFamily="34" charset="0"/>
                        </a:rPr>
                        <a:t>100 psig</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240"/>
                        </a:spcBef>
                        <a:spcAft>
                          <a:spcPts val="240"/>
                        </a:spcAft>
                      </a:pPr>
                      <a:r>
                        <a:rPr lang="en-US" sz="1100" b="1" kern="1200" dirty="0">
                          <a:solidFill>
                            <a:srgbClr val="333333"/>
                          </a:solidFill>
                          <a:effectLst/>
                          <a:latin typeface="+mj-lt"/>
                          <a:ea typeface="Calibri" panose="020F0502020204030204" pitchFamily="34" charset="0"/>
                          <a:cs typeface="Calibri" panose="020F0502020204030204" pitchFamily="34" charset="0"/>
                        </a:rPr>
                        <a:t>AIR Cooled Compressor / After-Coolers</a:t>
                      </a:r>
                      <a:br>
                        <a:rPr lang="en-US" sz="1100" b="1" kern="1200" dirty="0">
                          <a:solidFill>
                            <a:srgbClr val="333333"/>
                          </a:solidFill>
                          <a:effectLst/>
                          <a:latin typeface="+mj-lt"/>
                          <a:ea typeface="Calibri" panose="020F0502020204030204" pitchFamily="34" charset="0"/>
                          <a:cs typeface="Calibri" panose="020F0502020204030204" pitchFamily="34" charset="0"/>
                        </a:rPr>
                      </a:br>
                      <a:r>
                        <a:rPr lang="en-US" sz="1100" b="1" kern="1200" dirty="0">
                          <a:solidFill>
                            <a:srgbClr val="333333"/>
                          </a:solidFill>
                          <a:effectLst/>
                          <a:latin typeface="+mj-lt"/>
                          <a:ea typeface="Calibri" panose="020F0502020204030204" pitchFamily="34" charset="0"/>
                          <a:cs typeface="Calibri" panose="020F0502020204030204" pitchFamily="34" charset="0"/>
                        </a:rPr>
                        <a:t>Estimated Heat Rejection to Cooling Air</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hMerge="1">
                  <a:txBody>
                    <a:bodyPr/>
                    <a:lstStyle/>
                    <a:p>
                      <a:endParaRPr lang="en-US"/>
                    </a:p>
                  </a:txBody>
                  <a:tcPr/>
                </a:tc>
                <a:tc gridSpan="3">
                  <a:txBody>
                    <a:bodyPr/>
                    <a:lstStyle/>
                    <a:p>
                      <a:pPr marL="0" marR="0" algn="ctr">
                        <a:lnSpc>
                          <a:spcPct val="107000"/>
                        </a:lnSpc>
                        <a:spcBef>
                          <a:spcPts val="240"/>
                        </a:spcBef>
                        <a:spcAft>
                          <a:spcPts val="240"/>
                        </a:spcAft>
                      </a:pPr>
                      <a:r>
                        <a:rPr lang="en-US" sz="1100" b="1" kern="1200" dirty="0">
                          <a:solidFill>
                            <a:srgbClr val="333333"/>
                          </a:solidFill>
                          <a:effectLst/>
                          <a:latin typeface="+mj-lt"/>
                          <a:ea typeface="Calibri" panose="020F0502020204030204" pitchFamily="34" charset="0"/>
                          <a:cs typeface="Calibri" panose="020F0502020204030204" pitchFamily="34" charset="0"/>
                        </a:rPr>
                        <a:t>WATER Cooled Compressor  / After-Coolers</a:t>
                      </a:r>
                      <a:br>
                        <a:rPr lang="en-US" sz="1100" b="1" kern="1200" dirty="0">
                          <a:solidFill>
                            <a:srgbClr val="333333"/>
                          </a:solidFill>
                          <a:effectLst/>
                          <a:latin typeface="+mj-lt"/>
                          <a:ea typeface="Calibri" panose="020F0502020204030204" pitchFamily="34" charset="0"/>
                          <a:cs typeface="Calibri" panose="020F0502020204030204" pitchFamily="34" charset="0"/>
                        </a:rPr>
                      </a:br>
                      <a:r>
                        <a:rPr lang="en-US" sz="1100" b="1" kern="1200" dirty="0">
                          <a:solidFill>
                            <a:srgbClr val="333333"/>
                          </a:solidFill>
                          <a:effectLst/>
                          <a:latin typeface="+mj-lt"/>
                          <a:ea typeface="Calibri" panose="020F0502020204030204" pitchFamily="34" charset="0"/>
                          <a:cs typeface="Calibri" panose="020F0502020204030204" pitchFamily="34" charset="0"/>
                        </a:rPr>
                        <a:t>Estimated Heat Rejection to Cooling Water</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8638065"/>
                  </a:ext>
                </a:extLst>
              </a:tr>
              <a:tr h="772658">
                <a:tc vMerge="1">
                  <a:txBody>
                    <a:bodyPr/>
                    <a:lstStyle/>
                    <a:p>
                      <a:endParaRPr lang="en-US"/>
                    </a:p>
                  </a:txBody>
                  <a:tcPr/>
                </a:tc>
                <a:tc rowSpan="2">
                  <a:txBody>
                    <a:bodyPr/>
                    <a:lstStyle/>
                    <a:p>
                      <a:pPr marL="0" marR="0" algn="ctr">
                        <a:lnSpc>
                          <a:spcPct val="107000"/>
                        </a:lnSpc>
                        <a:spcBef>
                          <a:spcPts val="240"/>
                        </a:spcBef>
                        <a:spcAft>
                          <a:spcPts val="240"/>
                        </a:spcAft>
                      </a:pPr>
                      <a:r>
                        <a:rPr lang="en-US" sz="1100" b="1" kern="1200" dirty="0">
                          <a:solidFill>
                            <a:srgbClr val="333333"/>
                          </a:solidFill>
                          <a:effectLst/>
                          <a:latin typeface="+mj-lt"/>
                          <a:ea typeface="Calibri" panose="020F0502020204030204" pitchFamily="34" charset="0"/>
                          <a:cs typeface="Calibri" panose="020F0502020204030204" pitchFamily="34" charset="0"/>
                        </a:rPr>
                        <a:t>Compressor</a:t>
                      </a:r>
                      <a:br>
                        <a:rPr lang="en-US" sz="1100" b="1" kern="1200" dirty="0">
                          <a:solidFill>
                            <a:srgbClr val="333333"/>
                          </a:solidFill>
                          <a:effectLst/>
                          <a:latin typeface="+mj-lt"/>
                          <a:ea typeface="Calibri" panose="020F0502020204030204" pitchFamily="34" charset="0"/>
                          <a:cs typeface="Calibri" panose="020F0502020204030204" pitchFamily="34" charset="0"/>
                        </a:rPr>
                      </a:br>
                      <a:r>
                        <a:rPr lang="en-US" sz="1100" b="1" kern="1200" dirty="0">
                          <a:solidFill>
                            <a:srgbClr val="333333"/>
                          </a:solidFill>
                          <a:effectLst/>
                          <a:latin typeface="+mj-lt"/>
                          <a:ea typeface="Calibri" panose="020F0502020204030204" pitchFamily="34" charset="0"/>
                          <a:cs typeface="Calibri" panose="020F0502020204030204" pitchFamily="34" charset="0"/>
                        </a:rPr>
                        <a:t>AIR Cooler</a:t>
                      </a:r>
                      <a:br>
                        <a:rPr lang="en-US" sz="1100" b="1" kern="1200" dirty="0">
                          <a:solidFill>
                            <a:srgbClr val="333333"/>
                          </a:solidFill>
                          <a:effectLst/>
                          <a:latin typeface="+mj-lt"/>
                          <a:ea typeface="Calibri" panose="020F0502020204030204" pitchFamily="34" charset="0"/>
                          <a:cs typeface="Calibri" panose="020F0502020204030204" pitchFamily="34" charset="0"/>
                        </a:rPr>
                      </a:br>
                      <a:r>
                        <a:rPr lang="en-US" sz="1100" b="1" kern="1200" dirty="0">
                          <a:solidFill>
                            <a:srgbClr val="333333"/>
                          </a:solidFill>
                          <a:effectLst/>
                          <a:latin typeface="+mj-lt"/>
                          <a:ea typeface="Calibri" panose="020F0502020204030204" pitchFamily="34" charset="0"/>
                          <a:cs typeface="Calibri" panose="020F0502020204030204" pitchFamily="34" charset="0"/>
                        </a:rPr>
                        <a:t>and</a:t>
                      </a:r>
                      <a:br>
                        <a:rPr lang="en-US" sz="1100" b="1" kern="1200" dirty="0">
                          <a:solidFill>
                            <a:srgbClr val="333333"/>
                          </a:solidFill>
                          <a:effectLst/>
                          <a:latin typeface="+mj-lt"/>
                          <a:ea typeface="Calibri" panose="020F0502020204030204" pitchFamily="34" charset="0"/>
                          <a:cs typeface="Calibri" panose="020F0502020204030204" pitchFamily="34" charset="0"/>
                        </a:rPr>
                      </a:br>
                      <a:r>
                        <a:rPr lang="en-US" sz="1100" b="1" kern="1200" dirty="0">
                          <a:solidFill>
                            <a:srgbClr val="333333"/>
                          </a:solidFill>
                          <a:effectLst/>
                          <a:latin typeface="+mj-lt"/>
                          <a:ea typeface="Calibri" panose="020F0502020204030204" pitchFamily="34" charset="0"/>
                          <a:cs typeface="Calibri" panose="020F0502020204030204" pitchFamily="34" charset="0"/>
                        </a:rPr>
                        <a:t>After-Cooler</a:t>
                      </a:r>
                      <a:br>
                        <a:rPr lang="en-US" sz="1100" b="1" kern="1200" dirty="0">
                          <a:solidFill>
                            <a:srgbClr val="333333"/>
                          </a:solidFill>
                          <a:effectLst/>
                          <a:latin typeface="+mj-lt"/>
                          <a:ea typeface="Calibri" panose="020F0502020204030204" pitchFamily="34" charset="0"/>
                          <a:cs typeface="Calibri" panose="020F0502020204030204" pitchFamily="34" charset="0"/>
                        </a:rPr>
                      </a:br>
                      <a:r>
                        <a:rPr lang="en-US" sz="1100" b="1" kern="1200" dirty="0">
                          <a:solidFill>
                            <a:srgbClr val="333333"/>
                          </a:solidFill>
                          <a:effectLst/>
                          <a:latin typeface="+mj-lt"/>
                          <a:ea typeface="Calibri" panose="020F0502020204030204" pitchFamily="34" charset="0"/>
                          <a:cs typeface="Calibri" panose="020F0502020204030204" pitchFamily="34" charset="0"/>
                        </a:rPr>
                        <a:t>Btu/Hr</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lnSpc>
                          <a:spcPct val="107000"/>
                        </a:lnSpc>
                        <a:spcBef>
                          <a:spcPts val="240"/>
                        </a:spcBef>
                        <a:spcAft>
                          <a:spcPts val="240"/>
                        </a:spcAft>
                      </a:pPr>
                      <a:r>
                        <a:rPr lang="en-US" sz="1100" b="1" kern="1200" dirty="0">
                          <a:solidFill>
                            <a:srgbClr val="000000"/>
                          </a:solidFill>
                          <a:effectLst/>
                          <a:latin typeface="+mj-lt"/>
                          <a:ea typeface="Times New Roman" panose="02020603050405020304" pitchFamily="18" charset="0"/>
                          <a:cs typeface="Calibri" panose="020F0502020204030204" pitchFamily="34" charset="0"/>
                        </a:rPr>
                        <a:t>Heated AIR Maximum</a:t>
                      </a:r>
                      <a:br>
                        <a:rPr lang="en-US" sz="1100" b="1" kern="1200" dirty="0">
                          <a:solidFill>
                            <a:srgbClr val="000000"/>
                          </a:solidFill>
                          <a:effectLst/>
                          <a:latin typeface="+mj-lt"/>
                          <a:ea typeface="Times New Roman" panose="02020603050405020304" pitchFamily="18" charset="0"/>
                          <a:cs typeface="Calibri" panose="020F0502020204030204" pitchFamily="34" charset="0"/>
                        </a:rPr>
                      </a:br>
                      <a:r>
                        <a:rPr lang="en-US" sz="1100" b="1" kern="1200" dirty="0">
                          <a:solidFill>
                            <a:srgbClr val="000000"/>
                          </a:solidFill>
                          <a:effectLst/>
                          <a:latin typeface="+mj-lt"/>
                          <a:ea typeface="Times New Roman" panose="02020603050405020304" pitchFamily="18" charset="0"/>
                          <a:cs typeface="Calibri" panose="020F0502020204030204" pitchFamily="34" charset="0"/>
                        </a:rPr>
                        <a:t>Discharge Temperature</a:t>
                      </a:r>
                      <a:br>
                        <a:rPr lang="en-US" sz="1100" b="1" kern="1200" dirty="0">
                          <a:solidFill>
                            <a:srgbClr val="000000"/>
                          </a:solidFill>
                          <a:effectLst/>
                          <a:latin typeface="+mj-lt"/>
                          <a:ea typeface="Times New Roman" panose="02020603050405020304" pitchFamily="18" charset="0"/>
                          <a:cs typeface="Calibri" panose="020F0502020204030204" pitchFamily="34" charset="0"/>
                        </a:rPr>
                      </a:br>
                      <a:r>
                        <a:rPr lang="en-US" sz="1100" b="1" kern="1200" dirty="0">
                          <a:solidFill>
                            <a:srgbClr val="000000"/>
                          </a:solidFill>
                          <a:effectLst/>
                          <a:latin typeface="+mj-lt"/>
                          <a:ea typeface="Times New Roman" panose="02020603050405020304" pitchFamily="18" charset="0"/>
                          <a:cs typeface="Calibri" panose="020F0502020204030204" pitchFamily="34" charset="0"/>
                        </a:rPr>
                        <a:t>120°F / 49°C</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rowSpan="2">
                  <a:txBody>
                    <a:bodyPr/>
                    <a:lstStyle/>
                    <a:p>
                      <a:pPr marL="0" marR="0" algn="ctr">
                        <a:lnSpc>
                          <a:spcPct val="107000"/>
                        </a:lnSpc>
                        <a:spcBef>
                          <a:spcPts val="240"/>
                        </a:spcBef>
                        <a:spcAft>
                          <a:spcPts val="240"/>
                        </a:spcAft>
                      </a:pPr>
                      <a:r>
                        <a:rPr lang="en-US" sz="1100" b="1" kern="1200" dirty="0">
                          <a:solidFill>
                            <a:srgbClr val="333333"/>
                          </a:solidFill>
                          <a:effectLst/>
                          <a:latin typeface="+mj-lt"/>
                          <a:ea typeface="Calibri" panose="020F0502020204030204" pitchFamily="34" charset="0"/>
                          <a:cs typeface="Calibri" panose="020F0502020204030204" pitchFamily="34" charset="0"/>
                        </a:rPr>
                        <a:t>Compressor</a:t>
                      </a:r>
                      <a:br>
                        <a:rPr lang="en-US" sz="1100" b="1" kern="1200" dirty="0">
                          <a:solidFill>
                            <a:srgbClr val="333333"/>
                          </a:solidFill>
                          <a:effectLst/>
                          <a:latin typeface="+mj-lt"/>
                          <a:ea typeface="Calibri" panose="020F0502020204030204" pitchFamily="34" charset="0"/>
                          <a:cs typeface="Calibri" panose="020F0502020204030204" pitchFamily="34" charset="0"/>
                        </a:rPr>
                      </a:br>
                      <a:r>
                        <a:rPr lang="en-US" sz="1100" b="1" kern="1200" dirty="0">
                          <a:solidFill>
                            <a:srgbClr val="333333"/>
                          </a:solidFill>
                          <a:effectLst/>
                          <a:latin typeface="+mj-lt"/>
                          <a:ea typeface="Calibri" panose="020F0502020204030204" pitchFamily="34" charset="0"/>
                          <a:cs typeface="Calibri" panose="020F0502020204030204" pitchFamily="34" charset="0"/>
                        </a:rPr>
                        <a:t>WATER Cooler</a:t>
                      </a:r>
                      <a:br>
                        <a:rPr lang="en-US" sz="1100" b="1" kern="1200" dirty="0">
                          <a:solidFill>
                            <a:srgbClr val="333333"/>
                          </a:solidFill>
                          <a:effectLst/>
                          <a:latin typeface="+mj-lt"/>
                          <a:ea typeface="Calibri" panose="020F0502020204030204" pitchFamily="34" charset="0"/>
                          <a:cs typeface="Calibri" panose="020F0502020204030204" pitchFamily="34" charset="0"/>
                        </a:rPr>
                      </a:br>
                      <a:r>
                        <a:rPr lang="en-US" sz="1100" b="1" kern="1200" dirty="0">
                          <a:solidFill>
                            <a:srgbClr val="333333"/>
                          </a:solidFill>
                          <a:effectLst/>
                          <a:latin typeface="+mj-lt"/>
                          <a:ea typeface="Calibri" panose="020F0502020204030204" pitchFamily="34" charset="0"/>
                          <a:cs typeface="Calibri" panose="020F0502020204030204" pitchFamily="34" charset="0"/>
                        </a:rPr>
                        <a:t>and</a:t>
                      </a:r>
                      <a:br>
                        <a:rPr lang="en-US" sz="1100" b="1" kern="1200" dirty="0">
                          <a:solidFill>
                            <a:srgbClr val="333333"/>
                          </a:solidFill>
                          <a:effectLst/>
                          <a:latin typeface="+mj-lt"/>
                          <a:ea typeface="Calibri" panose="020F0502020204030204" pitchFamily="34" charset="0"/>
                          <a:cs typeface="Calibri" panose="020F0502020204030204" pitchFamily="34" charset="0"/>
                        </a:rPr>
                      </a:br>
                      <a:r>
                        <a:rPr lang="en-US" sz="1100" b="1" kern="1200" dirty="0">
                          <a:solidFill>
                            <a:srgbClr val="333333"/>
                          </a:solidFill>
                          <a:effectLst/>
                          <a:latin typeface="+mj-lt"/>
                          <a:ea typeface="Calibri" panose="020F0502020204030204" pitchFamily="34" charset="0"/>
                          <a:cs typeface="Calibri" panose="020F0502020204030204" pitchFamily="34" charset="0"/>
                        </a:rPr>
                        <a:t>After-Cooler</a:t>
                      </a:r>
                      <a:br>
                        <a:rPr lang="en-US" sz="1100" b="1" kern="1200" dirty="0">
                          <a:solidFill>
                            <a:srgbClr val="333333"/>
                          </a:solidFill>
                          <a:effectLst/>
                          <a:latin typeface="+mj-lt"/>
                          <a:ea typeface="Calibri" panose="020F0502020204030204" pitchFamily="34" charset="0"/>
                          <a:cs typeface="Calibri" panose="020F0502020204030204" pitchFamily="34" charset="0"/>
                        </a:rPr>
                      </a:br>
                      <a:r>
                        <a:rPr lang="en-US" sz="1100" b="1" kern="1200" dirty="0">
                          <a:solidFill>
                            <a:srgbClr val="333333"/>
                          </a:solidFill>
                          <a:effectLst/>
                          <a:latin typeface="+mj-lt"/>
                          <a:ea typeface="Calibri" panose="020F0502020204030204" pitchFamily="34" charset="0"/>
                          <a:cs typeface="Calibri" panose="020F0502020204030204" pitchFamily="34" charset="0"/>
                        </a:rPr>
                        <a:t>Btu/Hr</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gridSpan="2">
                  <a:txBody>
                    <a:bodyPr/>
                    <a:lstStyle/>
                    <a:p>
                      <a:pPr marL="0" marR="0" algn="ctr">
                        <a:lnSpc>
                          <a:spcPct val="107000"/>
                        </a:lnSpc>
                        <a:spcBef>
                          <a:spcPts val="0"/>
                        </a:spcBef>
                        <a:spcAft>
                          <a:spcPts val="0"/>
                        </a:spcAft>
                      </a:pPr>
                      <a:r>
                        <a:rPr lang="en-US" sz="1100" b="1" kern="1200" dirty="0">
                          <a:solidFill>
                            <a:srgbClr val="000000"/>
                          </a:solidFill>
                          <a:effectLst/>
                          <a:latin typeface="+mj-lt"/>
                          <a:ea typeface="Times New Roman" panose="02020603050405020304" pitchFamily="18" charset="0"/>
                          <a:cs typeface="Calibri" panose="020F0502020204030204" pitchFamily="34" charset="0"/>
                        </a:rPr>
                        <a:t>Heated WATER Maximum</a:t>
                      </a:r>
                      <a:br>
                        <a:rPr lang="en-US" sz="1100" b="1" kern="1200" dirty="0">
                          <a:solidFill>
                            <a:srgbClr val="000000"/>
                          </a:solidFill>
                          <a:effectLst/>
                          <a:latin typeface="+mj-lt"/>
                          <a:ea typeface="Times New Roman" panose="02020603050405020304" pitchFamily="18" charset="0"/>
                          <a:cs typeface="Calibri" panose="020F0502020204030204" pitchFamily="34" charset="0"/>
                        </a:rPr>
                      </a:br>
                      <a:r>
                        <a:rPr lang="en-US" sz="1100" b="1" kern="1200" dirty="0">
                          <a:solidFill>
                            <a:srgbClr val="000000"/>
                          </a:solidFill>
                          <a:effectLst/>
                          <a:latin typeface="+mj-lt"/>
                          <a:ea typeface="Times New Roman" panose="02020603050405020304" pitchFamily="18" charset="0"/>
                          <a:cs typeface="Calibri" panose="020F0502020204030204" pitchFamily="34" charset="0"/>
                        </a:rPr>
                        <a:t>Discharge Temperature</a:t>
                      </a:r>
                      <a:br>
                        <a:rPr lang="en-US" sz="1100" b="1" kern="1200" dirty="0">
                          <a:solidFill>
                            <a:srgbClr val="000000"/>
                          </a:solidFill>
                          <a:effectLst/>
                          <a:latin typeface="+mj-lt"/>
                          <a:ea typeface="Times New Roman" panose="02020603050405020304" pitchFamily="18" charset="0"/>
                          <a:cs typeface="Calibri" panose="020F0502020204030204" pitchFamily="34" charset="0"/>
                        </a:rPr>
                      </a:br>
                      <a:r>
                        <a:rPr lang="en-US" sz="1100" b="1" kern="1200" dirty="0">
                          <a:solidFill>
                            <a:srgbClr val="000000"/>
                          </a:solidFill>
                          <a:effectLst/>
                          <a:latin typeface="+mj-lt"/>
                          <a:ea typeface="Times New Roman" panose="02020603050405020304" pitchFamily="18" charset="0"/>
                          <a:cs typeface="Calibri" panose="020F0502020204030204" pitchFamily="34" charset="0"/>
                        </a:rPr>
                        <a:t>125°F / 52°C</a:t>
                      </a:r>
                      <a:endParaRPr lang="en-US" sz="1100" dirty="0">
                        <a:effectLst/>
                        <a:latin typeface="+mj-lt"/>
                        <a:ea typeface="Calibri" panose="020F0502020204030204" pitchFamily="34" charset="0"/>
                        <a:cs typeface="Times New Roman" panose="02020603050405020304" pitchFamily="18" charset="0"/>
                      </a:endParaRPr>
                    </a:p>
                  </a:txBody>
                  <a:tcPr marL="73676" marR="73676" marT="36843" marB="3684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hMerge="1">
                  <a:txBody>
                    <a:bodyPr/>
                    <a:lstStyle/>
                    <a:p>
                      <a:endParaRPr lang="en-US"/>
                    </a:p>
                  </a:txBody>
                  <a:tcPr/>
                </a:tc>
                <a:extLst>
                  <a:ext uri="{0D108BD9-81ED-4DB2-BD59-A6C34878D82A}">
                    <a16:rowId xmlns:a16="http://schemas.microsoft.com/office/drawing/2014/main" val="3642562464"/>
                  </a:ext>
                </a:extLst>
              </a:tr>
              <a:tr h="480629">
                <a:tc vMerge="1">
                  <a:txBody>
                    <a:bodyPr/>
                    <a:lstStyle/>
                    <a:p>
                      <a:endParaRPr lang="en-US"/>
                    </a:p>
                  </a:txBody>
                  <a:tcPr/>
                </a:tc>
                <a:tc vMerge="1">
                  <a:txBody>
                    <a:bodyPr/>
                    <a:lstStyle/>
                    <a:p>
                      <a:endParaRPr lang="en-US"/>
                    </a:p>
                  </a:txBody>
                  <a:tcPr/>
                </a:tc>
                <a:tc>
                  <a:txBody>
                    <a:bodyPr/>
                    <a:lstStyle/>
                    <a:p>
                      <a:pPr marL="0" marR="0" algn="ctr">
                        <a:lnSpc>
                          <a:spcPct val="107000"/>
                        </a:lnSpc>
                        <a:spcBef>
                          <a:spcPts val="240"/>
                        </a:spcBef>
                        <a:spcAft>
                          <a:spcPts val="240"/>
                        </a:spcAft>
                      </a:pPr>
                      <a:r>
                        <a:rPr lang="en-US" sz="1100" b="1" kern="1200" dirty="0">
                          <a:solidFill>
                            <a:srgbClr val="333333"/>
                          </a:solidFill>
                          <a:effectLst/>
                          <a:latin typeface="+mj-lt"/>
                          <a:ea typeface="Calibri" panose="020F0502020204030204" pitchFamily="34" charset="0"/>
                          <a:cs typeface="Calibri" panose="020F0502020204030204" pitchFamily="34" charset="0"/>
                        </a:rPr>
                        <a:t>Approx. cfm</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vMerge="1">
                  <a:txBody>
                    <a:bodyPr/>
                    <a:lstStyle/>
                    <a:p>
                      <a:endParaRPr lang="en-US"/>
                    </a:p>
                  </a:txBody>
                  <a:tcPr/>
                </a:tc>
                <a:tc>
                  <a:txBody>
                    <a:bodyPr/>
                    <a:lstStyle/>
                    <a:p>
                      <a:pPr marL="0" marR="0" algn="ctr">
                        <a:lnSpc>
                          <a:spcPct val="107000"/>
                        </a:lnSpc>
                        <a:spcBef>
                          <a:spcPts val="0"/>
                        </a:spcBef>
                        <a:spcAft>
                          <a:spcPts val="0"/>
                        </a:spcAft>
                      </a:pPr>
                      <a:r>
                        <a:rPr lang="en-US" sz="1100" b="1" kern="1200" dirty="0">
                          <a:solidFill>
                            <a:srgbClr val="000000"/>
                          </a:solidFill>
                          <a:effectLst/>
                          <a:latin typeface="+mj-lt"/>
                          <a:ea typeface="Times New Roman" panose="02020603050405020304" pitchFamily="18" charset="0"/>
                          <a:cs typeface="Calibri" panose="020F0502020204030204" pitchFamily="34" charset="0"/>
                        </a:rPr>
                        <a:t>Approx. gpm</a:t>
                      </a:r>
                      <a:br>
                        <a:rPr lang="en-US" sz="1100" b="1" kern="1200" dirty="0">
                          <a:solidFill>
                            <a:srgbClr val="000000"/>
                          </a:solidFill>
                          <a:effectLst/>
                          <a:latin typeface="+mj-lt"/>
                          <a:ea typeface="Times New Roman" panose="02020603050405020304" pitchFamily="18" charset="0"/>
                          <a:cs typeface="Calibri" panose="020F0502020204030204" pitchFamily="34" charset="0"/>
                        </a:rPr>
                      </a:br>
                      <a:r>
                        <a:rPr lang="en-US" sz="1100" b="1" kern="1200" dirty="0">
                          <a:solidFill>
                            <a:srgbClr val="000000"/>
                          </a:solidFill>
                          <a:effectLst/>
                          <a:latin typeface="+mj-lt"/>
                          <a:ea typeface="Times New Roman" panose="02020603050405020304" pitchFamily="18" charset="0"/>
                          <a:cs typeface="Calibri" panose="020F0502020204030204" pitchFamily="34" charset="0"/>
                        </a:rPr>
                        <a:t>70°F</a:t>
                      </a:r>
                      <a:endParaRPr lang="en-US" sz="1100" dirty="0">
                        <a:effectLst/>
                        <a:latin typeface="+mj-lt"/>
                        <a:ea typeface="Calibri" panose="020F0502020204030204" pitchFamily="34" charset="0"/>
                        <a:cs typeface="Times New Roman" panose="02020603050405020304" pitchFamily="18" charset="0"/>
                      </a:endParaRPr>
                    </a:p>
                  </a:txBody>
                  <a:tcPr marL="73676" marR="73676" marT="36843" marB="3684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r>
                        <a:rPr lang="en-US" sz="1100" b="1" kern="1200" dirty="0">
                          <a:solidFill>
                            <a:srgbClr val="000000"/>
                          </a:solidFill>
                          <a:effectLst/>
                          <a:latin typeface="+mj-lt"/>
                          <a:ea typeface="Times New Roman" panose="02020603050405020304" pitchFamily="18" charset="0"/>
                          <a:cs typeface="Calibri" panose="020F0502020204030204" pitchFamily="34" charset="0"/>
                        </a:rPr>
                        <a:t>Approx. gpm</a:t>
                      </a:r>
                      <a:br>
                        <a:rPr lang="en-US" sz="1100" b="1" kern="1200" dirty="0">
                          <a:solidFill>
                            <a:srgbClr val="000000"/>
                          </a:solidFill>
                          <a:effectLst/>
                          <a:latin typeface="+mj-lt"/>
                          <a:ea typeface="Times New Roman" panose="02020603050405020304" pitchFamily="18" charset="0"/>
                          <a:cs typeface="Calibri" panose="020F0502020204030204" pitchFamily="34" charset="0"/>
                        </a:rPr>
                      </a:br>
                      <a:r>
                        <a:rPr lang="en-US" sz="1100" b="1" kern="1200" dirty="0">
                          <a:solidFill>
                            <a:srgbClr val="000000"/>
                          </a:solidFill>
                          <a:effectLst/>
                          <a:latin typeface="+mj-lt"/>
                          <a:ea typeface="Times New Roman" panose="02020603050405020304" pitchFamily="18" charset="0"/>
                          <a:cs typeface="Calibri" panose="020F0502020204030204" pitchFamily="34" charset="0"/>
                        </a:rPr>
                        <a:t>85°F</a:t>
                      </a:r>
                      <a:endParaRPr lang="en-US" sz="1800" dirty="0"/>
                    </a:p>
                  </a:txBody>
                  <a:tcPr marL="73676" marR="73676" marT="36843" marB="3684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2321676409"/>
                  </a:ext>
                </a:extLst>
              </a:tr>
              <a:tr h="217439">
                <a:tc>
                  <a:txBody>
                    <a:bodyPr/>
                    <a:lstStyle/>
                    <a:p>
                      <a:pPr marL="0" marR="0" algn="ctr">
                        <a:lnSpc>
                          <a:spcPct val="107000"/>
                        </a:lnSpc>
                        <a:spcBef>
                          <a:spcPts val="240"/>
                        </a:spcBef>
                        <a:spcAft>
                          <a:spcPts val="240"/>
                        </a:spcAft>
                      </a:pPr>
                      <a:r>
                        <a:rPr lang="en-US" sz="1100" b="1" kern="1200" dirty="0">
                          <a:solidFill>
                            <a:srgbClr val="333333"/>
                          </a:solidFill>
                          <a:effectLst/>
                          <a:latin typeface="+mj-lt"/>
                          <a:ea typeface="Calibri" panose="020F0502020204030204" pitchFamily="34" charset="0"/>
                          <a:cs typeface="Calibri" panose="020F0502020204030204" pitchFamily="34" charset="0"/>
                        </a:rPr>
                        <a:t>250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156,300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8,400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150,900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6</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10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extLst>
                  <a:ext uri="{0D108BD9-81ED-4DB2-BD59-A6C34878D82A}">
                    <a16:rowId xmlns:a16="http://schemas.microsoft.com/office/drawing/2014/main" val="1883575487"/>
                  </a:ext>
                </a:extLst>
              </a:tr>
              <a:tr h="217439">
                <a:tc>
                  <a:txBody>
                    <a:bodyPr/>
                    <a:lstStyle/>
                    <a:p>
                      <a:pPr marL="0" marR="0" algn="ctr">
                        <a:lnSpc>
                          <a:spcPct val="107000"/>
                        </a:lnSpc>
                        <a:spcBef>
                          <a:spcPts val="240"/>
                        </a:spcBef>
                        <a:spcAft>
                          <a:spcPts val="240"/>
                        </a:spcAft>
                      </a:pPr>
                      <a:r>
                        <a:rPr lang="en-US" sz="1100" b="1" kern="1200" dirty="0">
                          <a:solidFill>
                            <a:srgbClr val="333333"/>
                          </a:solidFill>
                          <a:effectLst/>
                          <a:latin typeface="+mj-lt"/>
                          <a:ea typeface="Calibri" panose="020F0502020204030204" pitchFamily="34" charset="0"/>
                          <a:cs typeface="Calibri" panose="020F0502020204030204" pitchFamily="34" charset="0"/>
                        </a:rPr>
                        <a:t>350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208,500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8,400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200,300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7</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12</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extLst>
                  <a:ext uri="{0D108BD9-81ED-4DB2-BD59-A6C34878D82A}">
                    <a16:rowId xmlns:a16="http://schemas.microsoft.com/office/drawing/2014/main" val="404973831"/>
                  </a:ext>
                </a:extLst>
              </a:tr>
              <a:tr h="217439">
                <a:tc>
                  <a:txBody>
                    <a:bodyPr/>
                    <a:lstStyle/>
                    <a:p>
                      <a:pPr marL="0" marR="0" algn="ctr">
                        <a:lnSpc>
                          <a:spcPct val="107000"/>
                        </a:lnSpc>
                        <a:spcBef>
                          <a:spcPts val="240"/>
                        </a:spcBef>
                        <a:spcAft>
                          <a:spcPts val="240"/>
                        </a:spcAft>
                      </a:pPr>
                      <a:r>
                        <a:rPr lang="en-US" sz="1100" b="1" kern="1200" dirty="0">
                          <a:solidFill>
                            <a:srgbClr val="333333"/>
                          </a:solidFill>
                          <a:effectLst/>
                          <a:latin typeface="+mj-lt"/>
                          <a:ea typeface="Calibri" panose="020F0502020204030204" pitchFamily="34" charset="0"/>
                          <a:cs typeface="Calibri" panose="020F0502020204030204" pitchFamily="34" charset="0"/>
                        </a:rPr>
                        <a:t>500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287,700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12,000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276,700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11</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18</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extLst>
                  <a:ext uri="{0D108BD9-81ED-4DB2-BD59-A6C34878D82A}">
                    <a16:rowId xmlns:a16="http://schemas.microsoft.com/office/drawing/2014/main" val="3383038602"/>
                  </a:ext>
                </a:extLst>
              </a:tr>
              <a:tr h="217439">
                <a:tc>
                  <a:txBody>
                    <a:bodyPr/>
                    <a:lstStyle/>
                    <a:p>
                      <a:pPr marL="0" marR="0" algn="ctr">
                        <a:lnSpc>
                          <a:spcPct val="107000"/>
                        </a:lnSpc>
                        <a:spcBef>
                          <a:spcPts val="240"/>
                        </a:spcBef>
                        <a:spcAft>
                          <a:spcPts val="240"/>
                        </a:spcAft>
                      </a:pPr>
                      <a:r>
                        <a:rPr lang="en-US" sz="1100" b="1" kern="1200" dirty="0">
                          <a:solidFill>
                            <a:srgbClr val="333333"/>
                          </a:solidFill>
                          <a:effectLst/>
                          <a:latin typeface="+mj-lt"/>
                          <a:ea typeface="Calibri" panose="020F0502020204030204" pitchFamily="34" charset="0"/>
                          <a:cs typeface="Calibri" panose="020F0502020204030204" pitchFamily="34" charset="0"/>
                        </a:rPr>
                        <a:t>800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463,100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17,500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445,500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16</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27</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extLst>
                  <a:ext uri="{0D108BD9-81ED-4DB2-BD59-A6C34878D82A}">
                    <a16:rowId xmlns:a16="http://schemas.microsoft.com/office/drawing/2014/main" val="75699982"/>
                  </a:ext>
                </a:extLst>
              </a:tr>
              <a:tr h="217439">
                <a:tc>
                  <a:txBody>
                    <a:bodyPr/>
                    <a:lstStyle/>
                    <a:p>
                      <a:pPr marL="0" marR="0" algn="ctr">
                        <a:lnSpc>
                          <a:spcPct val="107000"/>
                        </a:lnSpc>
                        <a:spcBef>
                          <a:spcPts val="240"/>
                        </a:spcBef>
                        <a:spcAft>
                          <a:spcPts val="240"/>
                        </a:spcAft>
                      </a:pPr>
                      <a:r>
                        <a:rPr lang="en-US" sz="1100" b="1" kern="1200" dirty="0">
                          <a:solidFill>
                            <a:srgbClr val="333333"/>
                          </a:solidFill>
                          <a:effectLst/>
                          <a:latin typeface="+mj-lt"/>
                          <a:ea typeface="Calibri" panose="020F0502020204030204" pitchFamily="34" charset="0"/>
                          <a:cs typeface="Calibri" panose="020F0502020204030204" pitchFamily="34" charset="0"/>
                        </a:rPr>
                        <a:t>1,000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572,400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28,700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550,400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23</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39</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extLst>
                  <a:ext uri="{0D108BD9-81ED-4DB2-BD59-A6C34878D82A}">
                    <a16:rowId xmlns:a16="http://schemas.microsoft.com/office/drawing/2014/main" val="2835986578"/>
                  </a:ext>
                </a:extLst>
              </a:tr>
              <a:tr h="217439">
                <a:tc>
                  <a:txBody>
                    <a:bodyPr/>
                    <a:lstStyle/>
                    <a:p>
                      <a:pPr marL="0" marR="0" algn="ctr">
                        <a:lnSpc>
                          <a:spcPct val="107000"/>
                        </a:lnSpc>
                        <a:spcBef>
                          <a:spcPts val="240"/>
                        </a:spcBef>
                        <a:spcAft>
                          <a:spcPts val="240"/>
                        </a:spcAft>
                      </a:pPr>
                      <a:r>
                        <a:rPr lang="en-US" sz="1100" b="1" kern="1200" dirty="0">
                          <a:solidFill>
                            <a:srgbClr val="333333"/>
                          </a:solidFill>
                          <a:effectLst/>
                          <a:latin typeface="+mj-lt"/>
                          <a:ea typeface="Calibri" panose="020F0502020204030204" pitchFamily="34" charset="0"/>
                          <a:cs typeface="Calibri" panose="020F0502020204030204" pitchFamily="34" charset="0"/>
                        </a:rPr>
                        <a:t>1,200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694,700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28,700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668,200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33</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56</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extLst>
                  <a:ext uri="{0D108BD9-81ED-4DB2-BD59-A6C34878D82A}">
                    <a16:rowId xmlns:a16="http://schemas.microsoft.com/office/drawing/2014/main" val="3758432762"/>
                  </a:ext>
                </a:extLst>
              </a:tr>
              <a:tr h="217439">
                <a:tc>
                  <a:txBody>
                    <a:bodyPr/>
                    <a:lstStyle/>
                    <a:p>
                      <a:pPr marL="0" marR="0" algn="ctr">
                        <a:lnSpc>
                          <a:spcPct val="107000"/>
                        </a:lnSpc>
                        <a:spcBef>
                          <a:spcPts val="240"/>
                        </a:spcBef>
                        <a:spcAft>
                          <a:spcPts val="240"/>
                        </a:spcAft>
                      </a:pPr>
                      <a:r>
                        <a:rPr lang="en-US" sz="1100" b="1" kern="1200" dirty="0">
                          <a:solidFill>
                            <a:srgbClr val="333333"/>
                          </a:solidFill>
                          <a:effectLst/>
                          <a:latin typeface="+mj-lt"/>
                          <a:ea typeface="Calibri" panose="020F0502020204030204" pitchFamily="34" charset="0"/>
                          <a:cs typeface="Calibri" panose="020F0502020204030204" pitchFamily="34" charset="0"/>
                        </a:rPr>
                        <a:t>1,500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920,000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29,600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889,709</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33</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56</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extLst>
                  <a:ext uri="{0D108BD9-81ED-4DB2-BD59-A6C34878D82A}">
                    <a16:rowId xmlns:a16="http://schemas.microsoft.com/office/drawing/2014/main" val="1949508563"/>
                  </a:ext>
                </a:extLst>
              </a:tr>
              <a:tr h="202619">
                <a:tc>
                  <a:txBody>
                    <a:bodyPr/>
                    <a:lstStyle/>
                    <a:p>
                      <a:pPr marL="0" marR="0" algn="ctr">
                        <a:lnSpc>
                          <a:spcPct val="107000"/>
                        </a:lnSpc>
                        <a:spcBef>
                          <a:spcPts val="240"/>
                        </a:spcBef>
                        <a:spcAft>
                          <a:spcPts val="240"/>
                        </a:spcAft>
                      </a:pPr>
                      <a:r>
                        <a:rPr lang="en-US" sz="1100" b="1" kern="1200" dirty="0">
                          <a:solidFill>
                            <a:srgbClr val="333333"/>
                          </a:solidFill>
                          <a:effectLst/>
                          <a:latin typeface="+mj-lt"/>
                          <a:ea typeface="Calibri" panose="020F0502020204030204" pitchFamily="34" charset="0"/>
                          <a:cs typeface="Calibri" panose="020F0502020204030204" pitchFamily="34" charset="0"/>
                        </a:rPr>
                        <a:t>2,500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1,543,000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35,000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1,543,000</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49</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tc>
                  <a:txBody>
                    <a:bodyPr/>
                    <a:lstStyle/>
                    <a:p>
                      <a:pPr marL="0" marR="0" algn="ctr">
                        <a:lnSpc>
                          <a:spcPct val="107000"/>
                        </a:lnSpc>
                        <a:spcBef>
                          <a:spcPts val="240"/>
                        </a:spcBef>
                        <a:spcAft>
                          <a:spcPts val="240"/>
                        </a:spcAft>
                      </a:pPr>
                      <a:r>
                        <a:rPr lang="en-US" sz="1100" kern="1200" dirty="0">
                          <a:solidFill>
                            <a:srgbClr val="333333"/>
                          </a:solidFill>
                          <a:effectLst/>
                          <a:latin typeface="+mj-lt"/>
                          <a:ea typeface="Calibri" panose="020F0502020204030204" pitchFamily="34" charset="0"/>
                          <a:cs typeface="Calibri" panose="020F0502020204030204" pitchFamily="34" charset="0"/>
                        </a:rPr>
                        <a:t>79</a:t>
                      </a:r>
                      <a:endParaRPr lang="en-US" sz="1100" dirty="0">
                        <a:effectLst/>
                        <a:latin typeface="+mj-lt"/>
                        <a:ea typeface="Calibri" panose="020F0502020204030204" pitchFamily="34" charset="0"/>
                        <a:cs typeface="Times New Roman" panose="02020603050405020304" pitchFamily="18" charset="0"/>
                      </a:endParaRPr>
                    </a:p>
                  </a:txBody>
                  <a:tcPr marL="55257" marR="55257" marT="76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DEF"/>
                    </a:solidFill>
                  </a:tcPr>
                </a:tc>
                <a:extLst>
                  <a:ext uri="{0D108BD9-81ED-4DB2-BD59-A6C34878D82A}">
                    <a16:rowId xmlns:a16="http://schemas.microsoft.com/office/drawing/2014/main" val="1588224795"/>
                  </a:ext>
                </a:extLst>
              </a:tr>
            </a:tbl>
          </a:graphicData>
        </a:graphic>
      </p:graphicFrame>
      <p:pic>
        <p:nvPicPr>
          <p:cNvPr id="8" name="Picture 7">
            <a:extLst>
              <a:ext uri="{FF2B5EF4-FFF2-40B4-BE49-F238E27FC236}">
                <a16:creationId xmlns:a16="http://schemas.microsoft.com/office/drawing/2014/main" id="{181CD94A-9898-4D43-9F17-289A09278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9" name="Picture 8">
            <a:extLst>
              <a:ext uri="{FF2B5EF4-FFF2-40B4-BE49-F238E27FC236}">
                <a16:creationId xmlns:a16="http://schemas.microsoft.com/office/drawing/2014/main" id="{FE26B3EB-9A4C-4BBD-9C54-D7E0755C0B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
        <p:nvSpPr>
          <p:cNvPr id="10" name="TextBox 1">
            <a:extLst>
              <a:ext uri="{FF2B5EF4-FFF2-40B4-BE49-F238E27FC236}">
                <a16:creationId xmlns:a16="http://schemas.microsoft.com/office/drawing/2014/main" id="{B1A12020-CEBA-4EDD-A7B4-C5AAAD36AEA4}"/>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4AB56B2-EFA9-4E42-B018-261E66E9B919}"/>
              </a:ext>
            </a:extLst>
          </p:cNvPr>
          <p:cNvSpPr>
            <a:spLocks noGrp="1" noChangeArrowheads="1"/>
          </p:cNvSpPr>
          <p:nvPr>
            <p:ph type="ctrTitle"/>
          </p:nvPr>
        </p:nvSpPr>
        <p:spPr>
          <a:xfrm>
            <a:off x="609600" y="98199"/>
            <a:ext cx="7848600" cy="719138"/>
          </a:xfrm>
        </p:spPr>
        <p:txBody>
          <a:bodyPr/>
          <a:lstStyle/>
          <a:p>
            <a:pPr eaLnBrk="1" hangingPunct="1"/>
            <a:r>
              <a:rPr lang="en-US" altLang="en-US" sz="2800" dirty="0">
                <a:latin typeface="Arial" panose="020B0604020202020204" pitchFamily="34" charset="0"/>
              </a:rPr>
              <a:t>Converting BTU/Hour to Annual Electric Cost</a:t>
            </a:r>
          </a:p>
        </p:txBody>
      </p:sp>
      <p:sp>
        <p:nvSpPr>
          <p:cNvPr id="14339" name="Rectangle 3">
            <a:extLst>
              <a:ext uri="{FF2B5EF4-FFF2-40B4-BE49-F238E27FC236}">
                <a16:creationId xmlns:a16="http://schemas.microsoft.com/office/drawing/2014/main" id="{DAAC90AA-587A-4866-99DF-233C022C11B6}"/>
              </a:ext>
            </a:extLst>
          </p:cNvPr>
          <p:cNvSpPr>
            <a:spLocks noGrp="1" noChangeArrowheads="1"/>
          </p:cNvSpPr>
          <p:nvPr>
            <p:ph type="subTitle" idx="1"/>
          </p:nvPr>
        </p:nvSpPr>
        <p:spPr>
          <a:xfrm>
            <a:off x="514350" y="1152299"/>
            <a:ext cx="8115300" cy="4724400"/>
          </a:xfrm>
          <a:extLst/>
        </p:spPr>
        <p:txBody>
          <a:bodyPr/>
          <a:lstStyle/>
          <a:p>
            <a:pPr algn="l" eaLnBrk="1" hangingPunct="1">
              <a:spcBef>
                <a:spcPts val="0"/>
              </a:spcBef>
              <a:defRPr/>
            </a:pPr>
            <a:r>
              <a:rPr lang="en-US" altLang="en-US" sz="2000" dirty="0">
                <a:latin typeface="+mj-lt"/>
              </a:rPr>
              <a:t>How to convert BTU’s/hour into annual electric cost savings? </a:t>
            </a:r>
          </a:p>
          <a:p>
            <a:pPr algn="l" eaLnBrk="1" hangingPunct="1">
              <a:spcBef>
                <a:spcPts val="0"/>
              </a:spcBef>
              <a:defRPr/>
            </a:pPr>
            <a:endParaRPr lang="en-US" altLang="en-US" sz="2000" dirty="0">
              <a:latin typeface="+mj-lt"/>
            </a:endParaRPr>
          </a:p>
          <a:p>
            <a:pPr algn="l" eaLnBrk="1" hangingPunct="1">
              <a:spcBef>
                <a:spcPts val="0"/>
              </a:spcBef>
              <a:defRPr/>
            </a:pPr>
            <a:r>
              <a:rPr lang="en-US" altLang="en-US" sz="1800" dirty="0">
                <a:latin typeface="+mj-lt"/>
              </a:rPr>
              <a:t>Here's what you need to know to calculate potential savings:</a:t>
            </a:r>
          </a:p>
          <a:p>
            <a:pPr algn="l" eaLnBrk="1" hangingPunct="1">
              <a:spcBef>
                <a:spcPts val="0"/>
              </a:spcBef>
              <a:defRPr/>
            </a:pPr>
            <a:r>
              <a:rPr lang="en-US" altLang="en-US" sz="1800" dirty="0">
                <a:latin typeface="+mj-lt"/>
              </a:rPr>
              <a:t> </a:t>
            </a:r>
            <a:r>
              <a:rPr lang="en-US" altLang="en-US" sz="1000" dirty="0">
                <a:latin typeface="+mj-lt"/>
              </a:rPr>
              <a:t>(measured data from a fixed job)</a:t>
            </a:r>
          </a:p>
          <a:p>
            <a:pPr marL="800100" lvl="1" indent="-342900" algn="l" eaLnBrk="1" hangingPunct="1">
              <a:spcBef>
                <a:spcPts val="300"/>
              </a:spcBef>
              <a:buFont typeface="Wingdings" panose="05000000000000000000" pitchFamily="2" charset="2"/>
              <a:buChar char="§"/>
              <a:defRPr/>
            </a:pPr>
            <a:r>
              <a:rPr lang="en-US" altLang="en-US" sz="1600" dirty="0">
                <a:latin typeface="+mj-lt"/>
              </a:rPr>
              <a:t>System size i.e. scfm capacity and system pressure (2,500 scfm at 100 psig) </a:t>
            </a:r>
          </a:p>
          <a:p>
            <a:pPr marL="800100" lvl="1" indent="-342900" algn="l" eaLnBrk="1" hangingPunct="1">
              <a:spcBef>
                <a:spcPts val="300"/>
              </a:spcBef>
              <a:buFont typeface="Wingdings" panose="05000000000000000000" pitchFamily="2" charset="2"/>
              <a:buChar char="§"/>
              <a:defRPr/>
            </a:pPr>
            <a:r>
              <a:rPr lang="en-US" altLang="en-US" sz="1600" dirty="0">
                <a:latin typeface="+mj-lt"/>
              </a:rPr>
              <a:t>Annual operating hours (6,240 hours)</a:t>
            </a:r>
          </a:p>
          <a:p>
            <a:pPr marL="800100" lvl="1" indent="-342900" algn="l" eaLnBrk="1" hangingPunct="1">
              <a:spcBef>
                <a:spcPts val="300"/>
              </a:spcBef>
              <a:buFont typeface="Wingdings" panose="05000000000000000000" pitchFamily="2" charset="2"/>
              <a:buChar char="§"/>
              <a:defRPr/>
            </a:pPr>
            <a:r>
              <a:rPr lang="en-US" altLang="en-US" sz="1600" dirty="0">
                <a:latin typeface="+mj-lt"/>
              </a:rPr>
              <a:t>Blended electric rate or cost per kWh ($.07/kWh)</a:t>
            </a:r>
          </a:p>
          <a:p>
            <a:pPr marL="800100" lvl="1" indent="-342900" algn="l" eaLnBrk="1" hangingPunct="1">
              <a:spcBef>
                <a:spcPts val="300"/>
              </a:spcBef>
              <a:buFont typeface="Wingdings" panose="05000000000000000000" pitchFamily="2" charset="2"/>
              <a:buChar char="§"/>
              <a:defRPr/>
            </a:pPr>
            <a:r>
              <a:rPr lang="en-US" altLang="en-US" sz="1600" dirty="0">
                <a:latin typeface="+mj-lt"/>
              </a:rPr>
              <a:t>1 kWh = 3,414 BTU’s/hour (constant)</a:t>
            </a:r>
          </a:p>
          <a:p>
            <a:pPr marL="800100" lvl="1" indent="-342900" algn="l" eaLnBrk="1" hangingPunct="1">
              <a:spcBef>
                <a:spcPts val="300"/>
              </a:spcBef>
              <a:buFont typeface="Wingdings" panose="05000000000000000000" pitchFamily="2" charset="2"/>
              <a:buChar char="§"/>
              <a:defRPr/>
            </a:pPr>
            <a:r>
              <a:rPr lang="en-US" altLang="en-US" sz="1600" dirty="0">
                <a:latin typeface="+mj-lt"/>
              </a:rPr>
              <a:t>Total probable recovered BTU/hour at 75% efficiency = 1,157,250 BTU’s/hour 1,157,250 ÷ 3,414 = 339 kW recoverable energy</a:t>
            </a:r>
          </a:p>
          <a:p>
            <a:pPr algn="l" eaLnBrk="1" hangingPunct="1">
              <a:spcBef>
                <a:spcPts val="0"/>
              </a:spcBef>
              <a:defRPr/>
            </a:pPr>
            <a:endParaRPr lang="en-US" altLang="en-US" sz="2200" b="0" dirty="0">
              <a:latin typeface="+mj-lt"/>
            </a:endParaRPr>
          </a:p>
          <a:p>
            <a:pPr algn="l" eaLnBrk="1" hangingPunct="1">
              <a:spcBef>
                <a:spcPts val="0"/>
              </a:spcBef>
              <a:defRPr/>
            </a:pPr>
            <a:r>
              <a:rPr lang="en-US" altLang="en-US" sz="1600" dirty="0">
                <a:latin typeface="+mj-lt"/>
              </a:rPr>
              <a:t>Total recoverable value of $.07 kWh at 6,240 hrs./yr. = $148,075 savings annually</a:t>
            </a:r>
            <a:endParaRPr lang="en-US" altLang="en-US" sz="1800" dirty="0">
              <a:latin typeface="+mj-lt"/>
            </a:endParaRPr>
          </a:p>
          <a:p>
            <a:pPr algn="l" eaLnBrk="1" hangingPunct="1">
              <a:spcBef>
                <a:spcPts val="0"/>
              </a:spcBef>
              <a:defRPr/>
            </a:pPr>
            <a:endParaRPr lang="en-US" altLang="en-US" sz="1800" dirty="0">
              <a:latin typeface="+mj-lt"/>
            </a:endParaRPr>
          </a:p>
          <a:p>
            <a:pPr algn="l" eaLnBrk="1" hangingPunct="1">
              <a:spcBef>
                <a:spcPts val="0"/>
              </a:spcBef>
              <a:defRPr/>
            </a:pPr>
            <a:r>
              <a:rPr lang="en-US" altLang="en-US" sz="1800" b="0" dirty="0">
                <a:latin typeface="+mj-lt"/>
              </a:rPr>
              <a:t>Every compressed air system has excess heat of compression that is almost certainly recoverable. Look for areas in the plant where it can be utilized – its already paid for!  </a:t>
            </a:r>
          </a:p>
          <a:p>
            <a:pPr marL="800100" lvl="1" indent="-342900" algn="l" eaLnBrk="1" hangingPunct="1">
              <a:buFont typeface="Wingdings" panose="05000000000000000000" pitchFamily="2" charset="2"/>
              <a:buChar char="§"/>
              <a:defRPr/>
            </a:pPr>
            <a:endParaRPr lang="en-US" altLang="en-US" sz="1600" dirty="0"/>
          </a:p>
          <a:p>
            <a:pPr marL="800100" lvl="1" indent="-342900" algn="l" eaLnBrk="1" hangingPunct="1">
              <a:buFont typeface="Wingdings" panose="05000000000000000000" pitchFamily="2" charset="2"/>
              <a:buChar char="§"/>
              <a:defRPr/>
            </a:pPr>
            <a:endParaRPr lang="en-US" altLang="en-US" sz="1600" dirty="0"/>
          </a:p>
        </p:txBody>
      </p:sp>
      <p:sp>
        <p:nvSpPr>
          <p:cNvPr id="14340" name="Text Box 8">
            <a:extLst>
              <a:ext uri="{FF2B5EF4-FFF2-40B4-BE49-F238E27FC236}">
                <a16:creationId xmlns:a16="http://schemas.microsoft.com/office/drawing/2014/main" id="{53583587-AB72-4BEA-8E2A-5756B6B83EB7}"/>
              </a:ext>
            </a:extLst>
          </p:cNvPr>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4341" name="TextBox 1">
            <a:extLst>
              <a:ext uri="{FF2B5EF4-FFF2-40B4-BE49-F238E27FC236}">
                <a16:creationId xmlns:a16="http://schemas.microsoft.com/office/drawing/2014/main" id="{614C857D-3A4B-4F7A-8541-CB5BFB1EBC83}"/>
              </a:ext>
            </a:extLst>
          </p:cNvPr>
          <p:cNvSpPr txBox="1">
            <a:spLocks noChangeArrowheads="1"/>
          </p:cNvSpPr>
          <p:nvPr/>
        </p:nvSpPr>
        <p:spPr bwMode="auto">
          <a:xfrm>
            <a:off x="7772400" y="64008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DC39FE6-2A37-4140-9823-D82EF8357DA6}" type="slidenum">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13</a:t>
            </a:fld>
            <a:endPar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B8294931-3983-481A-A280-6DD92B0E91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8" name="Picture 7">
            <a:extLst>
              <a:ext uri="{FF2B5EF4-FFF2-40B4-BE49-F238E27FC236}">
                <a16:creationId xmlns:a16="http://schemas.microsoft.com/office/drawing/2014/main" id="{F4D07CE5-8962-4418-8548-C671C4FCC6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
        <p:nvSpPr>
          <p:cNvPr id="9" name="TextBox 1">
            <a:extLst>
              <a:ext uri="{FF2B5EF4-FFF2-40B4-BE49-F238E27FC236}">
                <a16:creationId xmlns:a16="http://schemas.microsoft.com/office/drawing/2014/main" id="{6FE3A8F8-8240-49FB-BDEA-156F20230F8F}"/>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1A1146B-746D-4567-B75D-07B64AD972AD}"/>
              </a:ext>
            </a:extLst>
          </p:cNvPr>
          <p:cNvSpPr>
            <a:spLocks noGrp="1" noChangeArrowheads="1"/>
          </p:cNvSpPr>
          <p:nvPr>
            <p:ph type="ctrTitle"/>
          </p:nvPr>
        </p:nvSpPr>
        <p:spPr>
          <a:xfrm>
            <a:off x="685800" y="119062"/>
            <a:ext cx="7848600" cy="719138"/>
          </a:xfrm>
        </p:spPr>
        <p:txBody>
          <a:bodyPr/>
          <a:lstStyle/>
          <a:p>
            <a:pPr eaLnBrk="1" hangingPunct="1"/>
            <a:r>
              <a:rPr lang="en-US" altLang="en-US" sz="2900" dirty="0">
                <a:latin typeface="Arial" panose="020B0604020202020204" pitchFamily="34" charset="0"/>
              </a:rPr>
              <a:t>Additional Energy Recovery Opportunities</a:t>
            </a:r>
          </a:p>
        </p:txBody>
      </p:sp>
      <p:sp>
        <p:nvSpPr>
          <p:cNvPr id="16387" name="Rectangle 3">
            <a:extLst>
              <a:ext uri="{FF2B5EF4-FFF2-40B4-BE49-F238E27FC236}">
                <a16:creationId xmlns:a16="http://schemas.microsoft.com/office/drawing/2014/main" id="{919BE0AE-0193-4873-8F03-F369926D4178}"/>
              </a:ext>
            </a:extLst>
          </p:cNvPr>
          <p:cNvSpPr>
            <a:spLocks noGrp="1" noChangeArrowheads="1"/>
          </p:cNvSpPr>
          <p:nvPr>
            <p:ph type="subTitle" idx="1"/>
          </p:nvPr>
        </p:nvSpPr>
        <p:spPr>
          <a:xfrm>
            <a:off x="685800" y="990601"/>
            <a:ext cx="7772400" cy="1676394"/>
          </a:xfrm>
          <a:extLst/>
        </p:spPr>
        <p:txBody>
          <a:bodyPr>
            <a:normAutofit lnSpcReduction="10000"/>
          </a:bodyPr>
          <a:lstStyle/>
          <a:p>
            <a:pPr algn="l" eaLnBrk="1" hangingPunct="1">
              <a:defRPr/>
            </a:pPr>
            <a:r>
              <a:rPr lang="en-US" altLang="en-US" sz="1700" dirty="0"/>
              <a:t>Other opportunities exist for energy recovery using heat of compression technology</a:t>
            </a:r>
            <a:r>
              <a:rPr lang="en-US" altLang="en-US" sz="1800" dirty="0"/>
              <a:t>. </a:t>
            </a:r>
          </a:p>
          <a:p>
            <a:pPr marL="800100" lvl="1" indent="-342900" algn="l" eaLnBrk="1" hangingPunct="1">
              <a:buFont typeface="Wingdings" panose="05000000000000000000" pitchFamily="2" charset="2"/>
              <a:buChar char="§"/>
              <a:defRPr/>
            </a:pPr>
            <a:r>
              <a:rPr lang="en-US" altLang="en-US" sz="1500" dirty="0"/>
              <a:t>Heat of compression stored does not have to be from an oil-free or non-lubricated compressed air – look for specific opportunities. </a:t>
            </a:r>
          </a:p>
          <a:p>
            <a:pPr marL="800100" lvl="1" indent="-342900" algn="l" eaLnBrk="1" hangingPunct="1">
              <a:buFont typeface="Wingdings" panose="05000000000000000000" pitchFamily="2" charset="2"/>
              <a:buChar char="§"/>
              <a:defRPr/>
            </a:pPr>
            <a:r>
              <a:rPr lang="en-US" altLang="en-US" sz="1500" dirty="0"/>
              <a:t>There are many successful applications that can implemented with lubricated compressed air primarily by using the heated cooling media to accomplish the final heating at the process.  Such as heating specific areas with a dedicated heat exchanger. </a:t>
            </a:r>
            <a:r>
              <a:rPr lang="en-US" altLang="en-US" sz="1500" b="0" dirty="0"/>
              <a:t> </a:t>
            </a:r>
          </a:p>
          <a:p>
            <a:pPr algn="l" eaLnBrk="1" hangingPunct="1">
              <a:defRPr/>
            </a:pPr>
            <a:endParaRPr lang="en-US" altLang="en-US" sz="1600" dirty="0"/>
          </a:p>
        </p:txBody>
      </p:sp>
      <p:sp>
        <p:nvSpPr>
          <p:cNvPr id="16388" name="Text Box 8">
            <a:extLst>
              <a:ext uri="{FF2B5EF4-FFF2-40B4-BE49-F238E27FC236}">
                <a16:creationId xmlns:a16="http://schemas.microsoft.com/office/drawing/2014/main" id="{E8D3D06B-B200-4E6D-9C41-F832ED5C6C95}"/>
              </a:ext>
            </a:extLst>
          </p:cNvPr>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389" name="TextBox 1">
            <a:extLst>
              <a:ext uri="{FF2B5EF4-FFF2-40B4-BE49-F238E27FC236}">
                <a16:creationId xmlns:a16="http://schemas.microsoft.com/office/drawing/2014/main" id="{9833803C-5F5E-4B03-8A10-49021BFCEC5D}"/>
              </a:ext>
            </a:extLst>
          </p:cNvPr>
          <p:cNvSpPr txBox="1">
            <a:spLocks noChangeArrowheads="1"/>
          </p:cNvSpPr>
          <p:nvPr/>
        </p:nvSpPr>
        <p:spPr bwMode="auto">
          <a:xfrm>
            <a:off x="7772400" y="6477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ECB612D-9ABD-4A1C-8524-4E30137EA65C}" type="slidenum">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14</a:t>
            </a:fld>
            <a:endPar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5F385575-14A7-4DF9-B9F1-DD6431C91F3E}"/>
              </a:ext>
            </a:extLst>
          </p:cNvPr>
          <p:cNvPicPr>
            <a:picLocks noChangeAspect="1"/>
          </p:cNvPicPr>
          <p:nvPr/>
        </p:nvPicPr>
        <p:blipFill rotWithShape="1">
          <a:blip r:embed="rId3"/>
          <a:srcRect r="3077" b="8422"/>
          <a:stretch/>
        </p:blipFill>
        <p:spPr>
          <a:xfrm>
            <a:off x="3888617" y="2697158"/>
            <a:ext cx="5060307" cy="3320892"/>
          </a:xfrm>
          <a:prstGeom prst="rect">
            <a:avLst/>
          </a:prstGeom>
        </p:spPr>
      </p:pic>
      <p:sp>
        <p:nvSpPr>
          <p:cNvPr id="3" name="TextBox 2">
            <a:extLst>
              <a:ext uri="{FF2B5EF4-FFF2-40B4-BE49-F238E27FC236}">
                <a16:creationId xmlns:a16="http://schemas.microsoft.com/office/drawing/2014/main" id="{152873D3-2080-4EAC-A9E7-74FC3C604932}"/>
              </a:ext>
            </a:extLst>
          </p:cNvPr>
          <p:cNvSpPr txBox="1"/>
          <p:nvPr/>
        </p:nvSpPr>
        <p:spPr>
          <a:xfrm>
            <a:off x="228600" y="2743200"/>
            <a:ext cx="350761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700" b="1" i="0" u="none" strike="noStrike" kern="1200" cap="none" spc="0" normalizeH="0" baseline="0" noProof="0" dirty="0">
                <a:ln>
                  <a:noFill/>
                </a:ln>
                <a:solidFill>
                  <a:srgbClr val="000000"/>
                </a:solidFill>
                <a:effectLst/>
                <a:uLnTx/>
                <a:uFillTx/>
                <a:latin typeface="Arial"/>
                <a:ea typeface="+mn-ea"/>
                <a:cs typeface="+mn-cs"/>
              </a:rPr>
              <a:t>Methods of Heat Recovery: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Arial"/>
                <a:ea typeface="+mn-ea"/>
                <a:cs typeface="+mn-cs"/>
              </a:rPr>
              <a:t>Air-cooled units collect all the air in one airstream and then duct the heated air to a desired location.  Examples would be like the space heating and heat barrier. Adding booster fans to ensure enough fan capacity to move air without restricting the cooling air flow may be required. Installing this type of ducting work closely with the installer or you could risk damaging the compressor by running too hot.  </a:t>
            </a:r>
          </a:p>
        </p:txBody>
      </p:sp>
      <p:pic>
        <p:nvPicPr>
          <p:cNvPr id="9" name="Picture 8">
            <a:extLst>
              <a:ext uri="{FF2B5EF4-FFF2-40B4-BE49-F238E27FC236}">
                <a16:creationId xmlns:a16="http://schemas.microsoft.com/office/drawing/2014/main" id="{A731781F-43E9-4D82-A8EB-0EC9971E6D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10" name="Picture 9">
            <a:extLst>
              <a:ext uri="{FF2B5EF4-FFF2-40B4-BE49-F238E27FC236}">
                <a16:creationId xmlns:a16="http://schemas.microsoft.com/office/drawing/2014/main" id="{728888E1-E003-4E5B-8F2C-A8511523C0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
        <p:nvSpPr>
          <p:cNvPr id="11" name="TextBox 1">
            <a:extLst>
              <a:ext uri="{FF2B5EF4-FFF2-40B4-BE49-F238E27FC236}">
                <a16:creationId xmlns:a16="http://schemas.microsoft.com/office/drawing/2014/main" id="{C23C313C-3204-49A8-A475-57AE446B0B4E}"/>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9" name="Picture 9" descr="Image result for dollar sign clipart transparent">
            <a:extLst>
              <a:ext uri="{FF2B5EF4-FFF2-40B4-BE49-F238E27FC236}">
                <a16:creationId xmlns:a16="http://schemas.microsoft.com/office/drawing/2014/main" id="{EE739AF3-693D-41EB-B8CE-1F5B12BD6A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48276">
            <a:off x="6825231" y="4862948"/>
            <a:ext cx="125095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a:extLst>
              <a:ext uri="{FF2B5EF4-FFF2-40B4-BE49-F238E27FC236}">
                <a16:creationId xmlns:a16="http://schemas.microsoft.com/office/drawing/2014/main" id="{498706A1-91EA-41F2-834C-A9A1FE3CBADC}"/>
              </a:ext>
            </a:extLst>
          </p:cNvPr>
          <p:cNvSpPr>
            <a:spLocks noGrp="1" noChangeArrowheads="1"/>
          </p:cNvSpPr>
          <p:nvPr>
            <p:ph type="ctrTitle"/>
          </p:nvPr>
        </p:nvSpPr>
        <p:spPr>
          <a:xfrm>
            <a:off x="621030" y="172402"/>
            <a:ext cx="7848600" cy="719138"/>
          </a:xfrm>
        </p:spPr>
        <p:txBody>
          <a:bodyPr/>
          <a:lstStyle/>
          <a:p>
            <a:pPr eaLnBrk="1" hangingPunct="1"/>
            <a:r>
              <a:rPr lang="en-US" altLang="en-US" sz="3000" dirty="0">
                <a:latin typeface="Arial" panose="020B0604020202020204" pitchFamily="34" charset="0"/>
              </a:rPr>
              <a:t>Case Study: Achieved Savings</a:t>
            </a:r>
          </a:p>
        </p:txBody>
      </p:sp>
      <p:sp>
        <p:nvSpPr>
          <p:cNvPr id="18435" name="Rectangle 3">
            <a:extLst>
              <a:ext uri="{FF2B5EF4-FFF2-40B4-BE49-F238E27FC236}">
                <a16:creationId xmlns:a16="http://schemas.microsoft.com/office/drawing/2014/main" id="{2FD36029-6035-429E-894A-564481972428}"/>
              </a:ext>
            </a:extLst>
          </p:cNvPr>
          <p:cNvSpPr>
            <a:spLocks noGrp="1" noChangeArrowheads="1"/>
          </p:cNvSpPr>
          <p:nvPr>
            <p:ph type="subTitle" idx="1"/>
          </p:nvPr>
        </p:nvSpPr>
        <p:spPr>
          <a:xfrm>
            <a:off x="647700" y="1066800"/>
            <a:ext cx="7848600" cy="3810000"/>
          </a:xfrm>
          <a:extLst/>
        </p:spPr>
        <p:txBody>
          <a:bodyPr>
            <a:normAutofit fontScale="92500" lnSpcReduction="10000"/>
          </a:bodyPr>
          <a:lstStyle/>
          <a:p>
            <a:pPr algn="l" eaLnBrk="1" hangingPunct="1">
              <a:defRPr/>
            </a:pPr>
            <a:r>
              <a:rPr lang="en-US" altLang="en-US" sz="2000" b="0" dirty="0">
                <a:latin typeface="+mj-lt"/>
              </a:rPr>
              <a:t>The system layout illustrated on the next slide shows two 250hp rotary screw compressors with a 2,500 scfm sized water-cooled refrigerated air dryer. The expected maximum energy recovery was $190,000 annually based on heating the river process water up from the average temperature of 60°F to a nominal 94°F. This takes an energy load off the current electric heater system, because of the varied heat and flow efficiencies. This goal was not met over a 5 year period.</a:t>
            </a:r>
            <a:r>
              <a:rPr lang="en-US" altLang="en-US" sz="2000" b="0" dirty="0">
                <a:highlight>
                  <a:srgbClr val="FFFF00"/>
                </a:highlight>
                <a:latin typeface="+mj-lt"/>
              </a:rPr>
              <a:t> </a:t>
            </a:r>
            <a:r>
              <a:rPr lang="en-US" altLang="en-US" sz="2000" b="0" dirty="0">
                <a:latin typeface="+mj-lt"/>
              </a:rPr>
              <a:t> </a:t>
            </a:r>
          </a:p>
          <a:p>
            <a:pPr algn="l" eaLnBrk="1" hangingPunct="1">
              <a:defRPr/>
            </a:pPr>
            <a:endParaRPr lang="en-US" altLang="en-US" sz="2000" b="0" dirty="0">
              <a:latin typeface="+mj-lt"/>
            </a:endParaRPr>
          </a:p>
          <a:p>
            <a:pPr algn="l" eaLnBrk="1" hangingPunct="1">
              <a:defRPr/>
            </a:pPr>
            <a:r>
              <a:rPr lang="en-US" altLang="en-US" sz="2000" b="0" dirty="0">
                <a:latin typeface="+mj-lt"/>
              </a:rPr>
              <a:t>The total annual savings from this project was measured at $128,000 due to much of the pre-cooling effect of the heat reclamation heat exchanger loop on the primary 10-fan closed 60 / 40 polyglycol air-cooled cooling system. Only 8 fans ran most of the summer and 1 -2 fans during cooler temperatures. </a:t>
            </a:r>
          </a:p>
          <a:p>
            <a:pPr algn="l" eaLnBrk="1" hangingPunct="1">
              <a:defRPr/>
            </a:pPr>
            <a:endParaRPr lang="en-US" altLang="en-US" sz="2000" dirty="0"/>
          </a:p>
        </p:txBody>
      </p:sp>
      <p:sp>
        <p:nvSpPr>
          <p:cNvPr id="18436" name="Text Box 8">
            <a:extLst>
              <a:ext uri="{FF2B5EF4-FFF2-40B4-BE49-F238E27FC236}">
                <a16:creationId xmlns:a16="http://schemas.microsoft.com/office/drawing/2014/main" id="{B44E16C6-0462-4B67-96B2-828CDDED2F0E}"/>
              </a:ext>
            </a:extLst>
          </p:cNvPr>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437" name="TextBox 1">
            <a:extLst>
              <a:ext uri="{FF2B5EF4-FFF2-40B4-BE49-F238E27FC236}">
                <a16:creationId xmlns:a16="http://schemas.microsoft.com/office/drawing/2014/main" id="{9E722C37-519F-4E19-BEB4-BD72C6D904F2}"/>
              </a:ext>
            </a:extLst>
          </p:cNvPr>
          <p:cNvSpPr txBox="1">
            <a:spLocks noChangeArrowheads="1"/>
          </p:cNvSpPr>
          <p:nvPr/>
        </p:nvSpPr>
        <p:spPr bwMode="auto">
          <a:xfrm>
            <a:off x="7772400" y="6477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7A924FD-DBE0-42EA-AA3F-F3ADB7980764}" type="slidenum">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15</a:t>
            </a:fld>
            <a:endPar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8FD2150D-AED7-47A1-B002-02E11FC34B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9" name="Picture 8">
            <a:extLst>
              <a:ext uri="{FF2B5EF4-FFF2-40B4-BE49-F238E27FC236}">
                <a16:creationId xmlns:a16="http://schemas.microsoft.com/office/drawing/2014/main" id="{153C05DA-12B6-48D3-A93C-BFF77FF292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
        <p:nvSpPr>
          <p:cNvPr id="10" name="TextBox 1">
            <a:extLst>
              <a:ext uri="{FF2B5EF4-FFF2-40B4-BE49-F238E27FC236}">
                <a16:creationId xmlns:a16="http://schemas.microsoft.com/office/drawing/2014/main" id="{6E0CAD7E-CF15-4C55-9E18-68D6AD1F0E0D}"/>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9C383E-59BE-45DF-A5B3-8B21A2667441}"/>
              </a:ext>
            </a:extLst>
          </p:cNvPr>
          <p:cNvPicPr>
            <a:picLocks noChangeAspect="1"/>
          </p:cNvPicPr>
          <p:nvPr/>
        </p:nvPicPr>
        <p:blipFill>
          <a:blip r:embed="rId3"/>
          <a:stretch>
            <a:fillRect/>
          </a:stretch>
        </p:blipFill>
        <p:spPr>
          <a:xfrm>
            <a:off x="149107" y="3904775"/>
            <a:ext cx="6322359" cy="2133590"/>
          </a:xfrm>
          <a:prstGeom prst="rect">
            <a:avLst/>
          </a:prstGeom>
        </p:spPr>
      </p:pic>
      <p:pic>
        <p:nvPicPr>
          <p:cNvPr id="6" name="Picture 5">
            <a:extLst>
              <a:ext uri="{FF2B5EF4-FFF2-40B4-BE49-F238E27FC236}">
                <a16:creationId xmlns:a16="http://schemas.microsoft.com/office/drawing/2014/main" id="{D7C1F6C2-629E-4F6C-9936-CE73B26DE634}"/>
              </a:ext>
            </a:extLst>
          </p:cNvPr>
          <p:cNvPicPr>
            <a:picLocks noChangeAspect="1"/>
          </p:cNvPicPr>
          <p:nvPr/>
        </p:nvPicPr>
        <p:blipFill>
          <a:blip r:embed="rId4"/>
          <a:stretch>
            <a:fillRect/>
          </a:stretch>
        </p:blipFill>
        <p:spPr>
          <a:xfrm>
            <a:off x="3962400" y="980284"/>
            <a:ext cx="5029535" cy="3972716"/>
          </a:xfrm>
          <a:prstGeom prst="rect">
            <a:avLst/>
          </a:prstGeom>
        </p:spPr>
      </p:pic>
      <p:sp>
        <p:nvSpPr>
          <p:cNvPr id="20482" name="Rectangle 2">
            <a:extLst>
              <a:ext uri="{FF2B5EF4-FFF2-40B4-BE49-F238E27FC236}">
                <a16:creationId xmlns:a16="http://schemas.microsoft.com/office/drawing/2014/main" id="{81A36617-7D70-4986-94AE-AD9D0C6A3170}"/>
              </a:ext>
            </a:extLst>
          </p:cNvPr>
          <p:cNvSpPr>
            <a:spLocks noGrp="1" noChangeArrowheads="1"/>
          </p:cNvSpPr>
          <p:nvPr>
            <p:ph type="ctrTitle"/>
          </p:nvPr>
        </p:nvSpPr>
        <p:spPr>
          <a:xfrm>
            <a:off x="609600" y="76200"/>
            <a:ext cx="7848600" cy="719138"/>
          </a:xfrm>
        </p:spPr>
        <p:txBody>
          <a:bodyPr/>
          <a:lstStyle/>
          <a:p>
            <a:pPr eaLnBrk="1" hangingPunct="1"/>
            <a:r>
              <a:rPr lang="en-US" altLang="en-US" sz="3000" dirty="0">
                <a:latin typeface="Arial" panose="020B0604020202020204" pitchFamily="34" charset="0"/>
              </a:rPr>
              <a:t>Case Study: Achieved Savings </a:t>
            </a:r>
          </a:p>
        </p:txBody>
      </p:sp>
      <p:sp>
        <p:nvSpPr>
          <p:cNvPr id="20483" name="Rectangle 3">
            <a:extLst>
              <a:ext uri="{FF2B5EF4-FFF2-40B4-BE49-F238E27FC236}">
                <a16:creationId xmlns:a16="http://schemas.microsoft.com/office/drawing/2014/main" id="{7105C4C6-F216-4A0E-806C-9B89C76FD32B}"/>
              </a:ext>
            </a:extLst>
          </p:cNvPr>
          <p:cNvSpPr>
            <a:spLocks noGrp="1" noChangeArrowheads="1"/>
          </p:cNvSpPr>
          <p:nvPr>
            <p:ph type="subTitle" idx="1"/>
          </p:nvPr>
        </p:nvSpPr>
        <p:spPr>
          <a:xfrm>
            <a:off x="685800" y="1142992"/>
            <a:ext cx="2362200" cy="1839126"/>
          </a:xfrm>
          <a:extLst/>
        </p:spPr>
        <p:txBody>
          <a:bodyPr/>
          <a:lstStyle/>
          <a:p>
            <a:pPr algn="l" eaLnBrk="1" hangingPunct="1">
              <a:defRPr/>
            </a:pPr>
            <a:r>
              <a:rPr lang="en-US" altLang="en-US" sz="2600" dirty="0"/>
              <a:t>Typical Heating Process Water at a Pet Food Plant</a:t>
            </a:r>
          </a:p>
        </p:txBody>
      </p:sp>
      <p:sp>
        <p:nvSpPr>
          <p:cNvPr id="20484" name="Text Box 8">
            <a:extLst>
              <a:ext uri="{FF2B5EF4-FFF2-40B4-BE49-F238E27FC236}">
                <a16:creationId xmlns:a16="http://schemas.microsoft.com/office/drawing/2014/main" id="{D08F9887-4327-4E4C-8C2E-2320EEDE1206}"/>
              </a:ext>
            </a:extLst>
          </p:cNvPr>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 name="TextBox 1">
            <a:extLst>
              <a:ext uri="{FF2B5EF4-FFF2-40B4-BE49-F238E27FC236}">
                <a16:creationId xmlns:a16="http://schemas.microsoft.com/office/drawing/2014/main" id="{C2C99590-8B90-40EB-AF2B-4982E588A2EA}"/>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p>
        </p:txBody>
      </p:sp>
      <p:pic>
        <p:nvPicPr>
          <p:cNvPr id="12" name="Picture 11">
            <a:extLst>
              <a:ext uri="{FF2B5EF4-FFF2-40B4-BE49-F238E27FC236}">
                <a16:creationId xmlns:a16="http://schemas.microsoft.com/office/drawing/2014/main" id="{6B538A56-52E9-43AF-A6A7-31EF6956DF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13" name="Picture 12">
            <a:extLst>
              <a:ext uri="{FF2B5EF4-FFF2-40B4-BE49-F238E27FC236}">
                <a16:creationId xmlns:a16="http://schemas.microsoft.com/office/drawing/2014/main" id="{059ECD63-0EFB-4833-9B87-0BB504DA50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8FF528-4AA3-4F76-995F-76A9381B2E2B}"/>
              </a:ext>
            </a:extLst>
          </p:cNvPr>
          <p:cNvPicPr>
            <a:picLocks noChangeAspect="1"/>
          </p:cNvPicPr>
          <p:nvPr/>
        </p:nvPicPr>
        <p:blipFill rotWithShape="1">
          <a:blip r:embed="rId3"/>
          <a:srcRect l="-833" t="48316" r="833" b="5886"/>
          <a:stretch/>
        </p:blipFill>
        <p:spPr>
          <a:xfrm>
            <a:off x="289573" y="3429000"/>
            <a:ext cx="8564855" cy="2514592"/>
          </a:xfrm>
          <a:prstGeom prst="rect">
            <a:avLst/>
          </a:prstGeom>
        </p:spPr>
      </p:pic>
      <p:sp>
        <p:nvSpPr>
          <p:cNvPr id="22531" name="Rectangle 2">
            <a:extLst>
              <a:ext uri="{FF2B5EF4-FFF2-40B4-BE49-F238E27FC236}">
                <a16:creationId xmlns:a16="http://schemas.microsoft.com/office/drawing/2014/main" id="{F3F1485F-EC8B-4383-A2E5-F4ED009098E5}"/>
              </a:ext>
            </a:extLst>
          </p:cNvPr>
          <p:cNvSpPr>
            <a:spLocks noGrp="1" noChangeArrowheads="1"/>
          </p:cNvSpPr>
          <p:nvPr>
            <p:ph type="ctrTitle"/>
          </p:nvPr>
        </p:nvSpPr>
        <p:spPr>
          <a:xfrm>
            <a:off x="609600" y="178754"/>
            <a:ext cx="9296400" cy="719138"/>
          </a:xfrm>
        </p:spPr>
        <p:txBody>
          <a:bodyPr>
            <a:normAutofit fontScale="90000"/>
          </a:bodyPr>
          <a:lstStyle/>
          <a:p>
            <a:pPr eaLnBrk="1" hangingPunct="1"/>
            <a:r>
              <a:rPr lang="en-US" altLang="en-US" sz="2600" dirty="0">
                <a:latin typeface="Arial" panose="020B0604020202020204" pitchFamily="34" charset="0"/>
              </a:rPr>
              <a:t>A Heat Recovery Application – </a:t>
            </a:r>
            <a:br>
              <a:rPr lang="en-US" altLang="en-US" sz="2600" dirty="0">
                <a:latin typeface="Arial" panose="020B0604020202020204" pitchFamily="34" charset="0"/>
              </a:rPr>
            </a:br>
            <a:r>
              <a:rPr lang="en-US" altLang="en-US" sz="2600" dirty="0">
                <a:latin typeface="Arial" panose="020B0604020202020204" pitchFamily="34" charset="0"/>
              </a:rPr>
              <a:t>Lubricated-Cooled Air Compressors</a:t>
            </a:r>
            <a:r>
              <a:rPr lang="en-US" altLang="en-US" sz="3200" dirty="0">
                <a:latin typeface="Arial" panose="020B0604020202020204" pitchFamily="34" charset="0"/>
              </a:rPr>
              <a:t> </a:t>
            </a:r>
          </a:p>
        </p:txBody>
      </p:sp>
      <p:sp>
        <p:nvSpPr>
          <p:cNvPr id="22532" name="Rectangle 3">
            <a:extLst>
              <a:ext uri="{FF2B5EF4-FFF2-40B4-BE49-F238E27FC236}">
                <a16:creationId xmlns:a16="http://schemas.microsoft.com/office/drawing/2014/main" id="{DF9896AA-4D93-42C8-AEB1-316213C9D55A}"/>
              </a:ext>
            </a:extLst>
          </p:cNvPr>
          <p:cNvSpPr>
            <a:spLocks noGrp="1" noChangeArrowheads="1"/>
          </p:cNvSpPr>
          <p:nvPr>
            <p:ph type="subTitle" idx="1"/>
          </p:nvPr>
        </p:nvSpPr>
        <p:spPr>
          <a:xfrm>
            <a:off x="76200" y="947739"/>
            <a:ext cx="8839199" cy="2633661"/>
          </a:xfrm>
        </p:spPr>
        <p:txBody>
          <a:bodyPr>
            <a:normAutofit fontScale="92500"/>
          </a:bodyPr>
          <a:lstStyle/>
          <a:p>
            <a:pPr algn="l" eaLnBrk="1" hangingPunct="1">
              <a:spcBef>
                <a:spcPts val="300"/>
              </a:spcBef>
              <a:spcAft>
                <a:spcPts val="600"/>
              </a:spcAft>
            </a:pPr>
            <a:r>
              <a:rPr lang="en-US" altLang="en-US" sz="1700" dirty="0"/>
              <a:t>Air Reheater</a:t>
            </a:r>
            <a:r>
              <a:rPr lang="en-US" altLang="en-US" sz="1700" b="0" dirty="0"/>
              <a:t>: </a:t>
            </a:r>
          </a:p>
          <a:p>
            <a:pPr algn="l" eaLnBrk="1" hangingPunct="1">
              <a:spcBef>
                <a:spcPts val="300"/>
              </a:spcBef>
              <a:spcAft>
                <a:spcPts val="600"/>
              </a:spcAft>
            </a:pPr>
            <a:r>
              <a:rPr lang="en-US" altLang="en-US" sz="1500" b="0" dirty="0"/>
              <a:t>Hot cooling oil (190-200°F) or cooling water (130°F) can be used to reheat saturated or high relative humidity compressed air to lower the relative humidity in the pipe. In some applications, this will not only eliminate outside pipe sweating, but also, under proper operating conditions delivering hot, dry air to the process. </a:t>
            </a:r>
          </a:p>
          <a:p>
            <a:pPr algn="l" eaLnBrk="1" hangingPunct="1">
              <a:spcBef>
                <a:spcPts val="300"/>
              </a:spcBef>
              <a:spcAft>
                <a:spcPts val="600"/>
              </a:spcAft>
            </a:pPr>
            <a:r>
              <a:rPr lang="en-US" altLang="en-US" sz="1500" b="0" dirty="0"/>
              <a:t>This hot air contains more usable energy because the heat raises the pressure with less air volume required and the water vapor is still in the form of a usable gas if it does not cool below the pressure dewpoint (when the vapor then falls out as water). </a:t>
            </a:r>
          </a:p>
          <a:p>
            <a:pPr algn="l">
              <a:spcBef>
                <a:spcPts val="300"/>
              </a:spcBef>
              <a:spcAft>
                <a:spcPts val="600"/>
              </a:spcAft>
              <a:defRPr/>
            </a:pPr>
            <a:r>
              <a:rPr lang="en-US" sz="1500" b="0" dirty="0"/>
              <a:t>This has been very popular in sawmill plants where the hot discharge oil from the lubricant-cooled rotary screw compressors (150-200°F) to another heat exchanger and heats the discharge air from the heated oil and delivers lower RH and hotter air to the compressed air system</a:t>
            </a:r>
            <a:r>
              <a:rPr lang="en-US" sz="1450" b="0" dirty="0"/>
              <a:t>. The hot air in the reheater also pre-cools the heated lubricant, which reduces the heat load on the cooling system.</a:t>
            </a:r>
          </a:p>
          <a:p>
            <a:pPr algn="l" eaLnBrk="1" hangingPunct="1">
              <a:spcBef>
                <a:spcPct val="0"/>
              </a:spcBef>
            </a:pPr>
            <a:endParaRPr lang="en-US" altLang="en-US" sz="1500" b="0" dirty="0"/>
          </a:p>
          <a:p>
            <a:pPr algn="l" eaLnBrk="1" hangingPunct="1">
              <a:spcBef>
                <a:spcPct val="0"/>
              </a:spcBef>
            </a:pPr>
            <a:endParaRPr lang="en-US" altLang="en-US" sz="1500" b="0" dirty="0"/>
          </a:p>
          <a:p>
            <a:pPr algn="l" eaLnBrk="1" hangingPunct="1">
              <a:spcBef>
                <a:spcPct val="0"/>
              </a:spcBef>
            </a:pPr>
            <a:endParaRPr lang="en-US" altLang="en-US" sz="1500" b="0" dirty="0"/>
          </a:p>
          <a:p>
            <a:pPr algn="l" eaLnBrk="1" hangingPunct="1">
              <a:spcBef>
                <a:spcPct val="0"/>
              </a:spcBef>
            </a:pPr>
            <a:endParaRPr lang="en-US" altLang="en-US" sz="1500" b="0" dirty="0"/>
          </a:p>
          <a:p>
            <a:pPr algn="l" eaLnBrk="1" hangingPunct="1">
              <a:spcBef>
                <a:spcPct val="0"/>
              </a:spcBef>
            </a:pPr>
            <a:endParaRPr lang="en-US" altLang="en-US" sz="1500" b="0" dirty="0"/>
          </a:p>
          <a:p>
            <a:pPr algn="l" eaLnBrk="1" hangingPunct="1"/>
            <a:endParaRPr lang="en-US" altLang="en-US" sz="1400" b="0" dirty="0"/>
          </a:p>
          <a:p>
            <a:pPr algn="l" eaLnBrk="1" hangingPunct="1"/>
            <a:endParaRPr lang="en-US" altLang="en-US" sz="1400" b="0" dirty="0"/>
          </a:p>
        </p:txBody>
      </p:sp>
      <p:sp>
        <p:nvSpPr>
          <p:cNvPr id="22533" name="Text Box 8">
            <a:extLst>
              <a:ext uri="{FF2B5EF4-FFF2-40B4-BE49-F238E27FC236}">
                <a16:creationId xmlns:a16="http://schemas.microsoft.com/office/drawing/2014/main" id="{DFC335ED-9387-4101-BF15-555C4128B6D4}"/>
              </a:ext>
            </a:extLst>
          </p:cNvPr>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C63CB733-1177-4B6A-8E66-045272210A72}"/>
              </a:ext>
            </a:extLst>
          </p:cNvPr>
          <p:cNvSpPr txBox="1"/>
          <p:nvPr/>
        </p:nvSpPr>
        <p:spPr>
          <a:xfrm>
            <a:off x="6134100" y="3455313"/>
            <a:ext cx="29337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Typical Lubricant-cooled Compressor Install with Reheater</a:t>
            </a:r>
          </a:p>
        </p:txBody>
      </p:sp>
      <p:sp>
        <p:nvSpPr>
          <p:cNvPr id="9" name="TextBox 1">
            <a:extLst>
              <a:ext uri="{FF2B5EF4-FFF2-40B4-BE49-F238E27FC236}">
                <a16:creationId xmlns:a16="http://schemas.microsoft.com/office/drawing/2014/main" id="{268EBEFD-3508-4633-8C04-2330C5E18E65}"/>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p>
        </p:txBody>
      </p:sp>
      <p:pic>
        <p:nvPicPr>
          <p:cNvPr id="8" name="Picture 7">
            <a:extLst>
              <a:ext uri="{FF2B5EF4-FFF2-40B4-BE49-F238E27FC236}">
                <a16:creationId xmlns:a16="http://schemas.microsoft.com/office/drawing/2014/main" id="{CA851502-A581-43D9-B19D-3D161687CD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10" name="Picture 9">
            <a:extLst>
              <a:ext uri="{FF2B5EF4-FFF2-40B4-BE49-F238E27FC236}">
                <a16:creationId xmlns:a16="http://schemas.microsoft.com/office/drawing/2014/main" id="{73CE65FA-1796-47EC-B4D1-4588647939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4B81DA54-CB9B-4BFE-B758-F7B29E3C5A82}"/>
              </a:ext>
            </a:extLst>
          </p:cNvPr>
          <p:cNvSpPr>
            <a:spLocks noGrp="1" noChangeArrowheads="1"/>
          </p:cNvSpPr>
          <p:nvPr>
            <p:ph type="ctrTitle"/>
          </p:nvPr>
        </p:nvSpPr>
        <p:spPr>
          <a:xfrm>
            <a:off x="590550" y="152400"/>
            <a:ext cx="7848600" cy="719137"/>
          </a:xfrm>
        </p:spPr>
        <p:txBody>
          <a:bodyPr/>
          <a:lstStyle/>
          <a:p>
            <a:pPr eaLnBrk="1" hangingPunct="1"/>
            <a:r>
              <a:rPr lang="en-US" altLang="en-US" sz="2700" dirty="0">
                <a:latin typeface="Arial" panose="020B0604020202020204" pitchFamily="34" charset="0"/>
              </a:rPr>
              <a:t>Charles’ Law and Calculating the Net Savings</a:t>
            </a:r>
          </a:p>
        </p:txBody>
      </p:sp>
      <p:sp>
        <p:nvSpPr>
          <p:cNvPr id="40964" name="Text Box 8">
            <a:extLst>
              <a:ext uri="{FF2B5EF4-FFF2-40B4-BE49-F238E27FC236}">
                <a16:creationId xmlns:a16="http://schemas.microsoft.com/office/drawing/2014/main" id="{F0225FCD-FD2E-461B-9E16-978B8630E263}"/>
              </a:ext>
            </a:extLst>
          </p:cNvPr>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0965" name="TextBox 1">
            <a:extLst>
              <a:ext uri="{FF2B5EF4-FFF2-40B4-BE49-F238E27FC236}">
                <a16:creationId xmlns:a16="http://schemas.microsoft.com/office/drawing/2014/main" id="{77C045B4-8481-4DC9-9D56-14500354777E}"/>
              </a:ext>
            </a:extLst>
          </p:cNvPr>
          <p:cNvSpPr txBox="1">
            <a:spLocks noChangeArrowheads="1"/>
          </p:cNvSpPr>
          <p:nvPr/>
        </p:nvSpPr>
        <p:spPr bwMode="auto">
          <a:xfrm>
            <a:off x="7772400" y="6477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39F71AE-A39F-4369-98C5-699B6D50BD3D}" type="slidenum">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18</a:t>
            </a:fld>
            <a:endPar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4BF86E62-1E32-4340-AD9B-11B2C961B742}"/>
              </a:ext>
            </a:extLst>
          </p:cNvPr>
          <p:cNvSpPr/>
          <p:nvPr/>
        </p:nvSpPr>
        <p:spPr>
          <a:xfrm>
            <a:off x="696119" y="1183437"/>
            <a:ext cx="7751763" cy="4912563"/>
          </a:xfrm>
          <a:prstGeom prst="rect">
            <a:avLst/>
          </a:prstGeom>
        </p:spPr>
        <p:txBody>
          <a:bodyPr wrap="square">
            <a:spAutoFit/>
          </a:bodyPr>
          <a:lstStyle/>
          <a:p>
            <a:pPr marL="0" marR="0" lvl="0" indent="0" algn="l" defTabSz="914400" rtl="0" eaLnBrk="1" fontAlgn="auto" latinLnBrk="0" hangingPunct="1">
              <a:lnSpc>
                <a:spcPct val="115000"/>
              </a:lnSpc>
              <a:spcBef>
                <a:spcPts val="30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Charles’ Law:</a:t>
            </a:r>
          </a:p>
          <a:p>
            <a:pPr marL="0" marR="0" lvl="0" indent="0" algn="l" defTabSz="914400" rtl="0" eaLnBrk="1" fontAlgn="auto" latinLnBrk="0" hangingPunct="1">
              <a:lnSpc>
                <a:spcPct val="115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At constant pressure, the volume of an ideal gas varies directly as the absolute temperature. Absolute temperature °F + 460°Rankin (constant utilized for these calculations) – °F R is also presented as absolute °F </a:t>
            </a:r>
          </a:p>
          <a:p>
            <a:pPr marL="0" marR="0" lvl="0" indent="0" algn="l" defTabSz="914400" rtl="0" eaLnBrk="1" fontAlgn="auto" latinLnBrk="0" hangingPunct="1">
              <a:lnSpc>
                <a:spcPct val="115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Charles’ Law states that in a confined volume - stored gas will increase in volume in pressure directly proportional to the rise in temperature. </a:t>
            </a:r>
          </a:p>
          <a:p>
            <a:pPr marL="0" marR="0" lvl="0" indent="0" algn="l" defTabSz="914400" rtl="0" eaLnBrk="1" fontAlgn="auto" latinLnBrk="0" hangingPunct="1">
              <a:lnSpc>
                <a:spcPct val="115000"/>
              </a:lnSpc>
              <a:spcBef>
                <a:spcPts val="3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In the example the airline being reheated started at 70°F/95 psig. Adding the 460°R value to the °F makes the absolute F value 520°R. When the reheater was operating these numbers changed to 120°F and 580°R. (520°R ÷ 580°R = 9% increase in pressure which is 95 psig to 104 psig with no change in energy input. </a:t>
            </a:r>
          </a:p>
          <a:p>
            <a:pPr marL="0" marR="0" lvl="0" indent="0" algn="l" defTabSz="914400" rtl="0" eaLnBrk="1" fontAlgn="auto" latinLnBrk="0" hangingPunct="1">
              <a:lnSpc>
                <a:spcPct val="115000"/>
              </a:lnSpc>
              <a:spcBef>
                <a:spcPts val="3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As you peruse deeper into heat recovery the opportunities will astound you!  </a:t>
            </a:r>
          </a:p>
          <a:p>
            <a:pPr marL="0" marR="0" lvl="0" indent="0" algn="ctr" defTabSz="914400" rtl="0" eaLnBrk="1" fontAlgn="auto" latinLnBrk="0" hangingPunct="1">
              <a:lnSpc>
                <a:spcPct val="115000"/>
              </a:lnSpc>
              <a:spcBef>
                <a:spcPts val="30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30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C0A2E3E-D6D5-463A-9241-D6B72903EC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8" name="Picture 7">
            <a:extLst>
              <a:ext uri="{FF2B5EF4-FFF2-40B4-BE49-F238E27FC236}">
                <a16:creationId xmlns:a16="http://schemas.microsoft.com/office/drawing/2014/main" id="{ACF3ED62-7FAA-4EC0-84E7-D8151391D9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
        <p:nvSpPr>
          <p:cNvPr id="9" name="TextBox 1">
            <a:extLst>
              <a:ext uri="{FF2B5EF4-FFF2-40B4-BE49-F238E27FC236}">
                <a16:creationId xmlns:a16="http://schemas.microsoft.com/office/drawing/2014/main" id="{EC0C6683-CCFC-43B2-8827-307D193619A2}"/>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a:t>
            </a:r>
          </a:p>
        </p:txBody>
      </p:sp>
    </p:spTree>
    <p:extLst>
      <p:ext uri="{BB962C8B-B14F-4D97-AF65-F5344CB8AC3E}">
        <p14:creationId xmlns:p14="http://schemas.microsoft.com/office/powerpoint/2010/main" val="1293111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31F1F32-6CC6-4EEB-975C-C00FCD447695}"/>
              </a:ext>
            </a:extLst>
          </p:cNvPr>
          <p:cNvSpPr>
            <a:spLocks noGrp="1" noChangeArrowheads="1"/>
          </p:cNvSpPr>
          <p:nvPr>
            <p:ph type="ctrTitle"/>
          </p:nvPr>
        </p:nvSpPr>
        <p:spPr>
          <a:xfrm>
            <a:off x="609600" y="160347"/>
            <a:ext cx="7848600" cy="719138"/>
          </a:xfrm>
        </p:spPr>
        <p:txBody>
          <a:bodyPr/>
          <a:lstStyle/>
          <a:p>
            <a:pPr eaLnBrk="1" hangingPunct="1"/>
            <a:r>
              <a:rPr lang="en-US" altLang="en-US" sz="3200" dirty="0">
                <a:latin typeface="Arial" panose="020B0604020202020204" pitchFamily="34" charset="0"/>
              </a:rPr>
              <a:t>Common Types of Cooling - Summary </a:t>
            </a:r>
          </a:p>
        </p:txBody>
      </p:sp>
      <p:sp>
        <p:nvSpPr>
          <p:cNvPr id="22531" name="Rectangle 3">
            <a:extLst>
              <a:ext uri="{FF2B5EF4-FFF2-40B4-BE49-F238E27FC236}">
                <a16:creationId xmlns:a16="http://schemas.microsoft.com/office/drawing/2014/main" id="{C562F9C3-DE23-442E-A2C3-DB136136274F}"/>
              </a:ext>
            </a:extLst>
          </p:cNvPr>
          <p:cNvSpPr>
            <a:spLocks noGrp="1" noChangeArrowheads="1"/>
          </p:cNvSpPr>
          <p:nvPr>
            <p:ph type="subTitle" idx="1"/>
          </p:nvPr>
        </p:nvSpPr>
        <p:spPr>
          <a:xfrm>
            <a:off x="647700" y="1069985"/>
            <a:ext cx="7848600" cy="4721215"/>
          </a:xfrm>
          <a:extLst/>
        </p:spPr>
        <p:txBody>
          <a:bodyPr/>
          <a:lstStyle/>
          <a:p>
            <a:pPr algn="l" eaLnBrk="1" hangingPunct="1">
              <a:spcBef>
                <a:spcPts val="0"/>
              </a:spcBef>
              <a:defRPr/>
            </a:pPr>
            <a:r>
              <a:rPr lang="en-US" altLang="en-US" sz="1800" dirty="0">
                <a:latin typeface="+mj-lt"/>
              </a:rPr>
              <a:t>Air Compressors Cooling Impact on Capturing Heat of Compression:</a:t>
            </a:r>
          </a:p>
          <a:p>
            <a:pPr algn="l" eaLnBrk="1" hangingPunct="1">
              <a:spcBef>
                <a:spcPts val="0"/>
              </a:spcBef>
              <a:defRPr/>
            </a:pPr>
            <a:r>
              <a:rPr lang="en-US" altLang="en-US" sz="2200" dirty="0">
                <a:latin typeface="+mj-lt"/>
              </a:rPr>
              <a:t> </a:t>
            </a:r>
          </a:p>
          <a:p>
            <a:pPr marL="800100" lvl="1" indent="-342900" algn="l" eaLnBrk="1" hangingPunct="1">
              <a:spcBef>
                <a:spcPts val="0"/>
              </a:spcBef>
              <a:buFont typeface="Wingdings" panose="05000000000000000000" pitchFamily="2" charset="2"/>
              <a:buChar char="§"/>
              <a:defRPr/>
            </a:pPr>
            <a:r>
              <a:rPr lang="en-US" altLang="en-US" sz="1600" dirty="0">
                <a:latin typeface="+mj-lt"/>
              </a:rPr>
              <a:t>Air-cooled air compressors – heat of compression trapped into the air to air heat exchanger and cooling system. Heat is available in the cooling air flows will usually discharge cooling air from 5-20°F above the inlet cooling air. To be effective, this cooling air may need thermostatic controls.</a:t>
            </a:r>
          </a:p>
          <a:p>
            <a:pPr lvl="1" algn="l" eaLnBrk="1" hangingPunct="1">
              <a:spcBef>
                <a:spcPts val="0"/>
              </a:spcBef>
              <a:defRPr/>
            </a:pPr>
            <a:r>
              <a:rPr lang="en-US" altLang="en-US" sz="1600" dirty="0">
                <a:latin typeface="+mj-lt"/>
              </a:rPr>
              <a:t> </a:t>
            </a:r>
          </a:p>
          <a:p>
            <a:pPr marL="800100" lvl="1" indent="-342900" algn="l" eaLnBrk="1" hangingPunct="1">
              <a:spcBef>
                <a:spcPts val="0"/>
              </a:spcBef>
              <a:buFont typeface="Wingdings" panose="05000000000000000000" pitchFamily="2" charset="2"/>
              <a:buChar char="§"/>
              <a:defRPr/>
            </a:pPr>
            <a:r>
              <a:rPr lang="en-US" altLang="en-US" sz="1600" dirty="0">
                <a:latin typeface="+mj-lt"/>
              </a:rPr>
              <a:t>Water-cooled air compressors – heat recovery energy savings and projects are often easier to implement with the heat being well trapped in a controlled water flow. Regardless of the type of air compressor, the maximum expected heated discharge cooling water temperature is about 130°F. </a:t>
            </a:r>
          </a:p>
          <a:p>
            <a:pPr lvl="1" algn="l" eaLnBrk="1" hangingPunct="1">
              <a:spcBef>
                <a:spcPts val="0"/>
              </a:spcBef>
              <a:defRPr/>
            </a:pPr>
            <a:endParaRPr lang="en-US" altLang="en-US" sz="1600" dirty="0">
              <a:latin typeface="+mj-lt"/>
            </a:endParaRPr>
          </a:p>
          <a:p>
            <a:pPr marL="800100" lvl="1" indent="-342900" algn="l" eaLnBrk="1" hangingPunct="1">
              <a:spcBef>
                <a:spcPts val="0"/>
              </a:spcBef>
              <a:buFont typeface="Wingdings" panose="05000000000000000000" pitchFamily="2" charset="2"/>
              <a:buChar char="§"/>
              <a:defRPr/>
            </a:pPr>
            <a:r>
              <a:rPr lang="en-US" altLang="en-US" sz="1600" dirty="0">
                <a:latin typeface="+mj-lt"/>
              </a:rPr>
              <a:t>Oil-injected/coolant-cooled – rotary vanes, screws, scrolls etc. The injected cooling lubricant about 150°F is atomized into the compression chamber absorbing the heat of compression while it is being generated. This generally holds the discharge temperature to about 190-200°F maximum or 165-180°F low. </a:t>
            </a:r>
          </a:p>
          <a:p>
            <a:pPr algn="l" eaLnBrk="1" hangingPunct="1">
              <a:spcBef>
                <a:spcPts val="0"/>
              </a:spcBef>
              <a:defRPr/>
            </a:pPr>
            <a:endParaRPr lang="en-US" altLang="en-US" sz="2400" dirty="0">
              <a:latin typeface="+mj-lt"/>
            </a:endParaRPr>
          </a:p>
          <a:p>
            <a:pPr algn="l" eaLnBrk="1" hangingPunct="1">
              <a:defRPr/>
            </a:pPr>
            <a:endParaRPr lang="en-US" altLang="en-US" sz="2400" dirty="0">
              <a:latin typeface="+mj-lt"/>
            </a:endParaRPr>
          </a:p>
        </p:txBody>
      </p:sp>
      <p:sp>
        <p:nvSpPr>
          <p:cNvPr id="24580" name="Text Box 8">
            <a:extLst>
              <a:ext uri="{FF2B5EF4-FFF2-40B4-BE49-F238E27FC236}">
                <a16:creationId xmlns:a16="http://schemas.microsoft.com/office/drawing/2014/main" id="{A8AFC8B8-CB76-411A-ABB7-1B93FE0731EC}"/>
              </a:ext>
            </a:extLst>
          </p:cNvPr>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4581" name="TextBox 1">
            <a:extLst>
              <a:ext uri="{FF2B5EF4-FFF2-40B4-BE49-F238E27FC236}">
                <a16:creationId xmlns:a16="http://schemas.microsoft.com/office/drawing/2014/main" id="{91BBC770-8D83-4E11-B813-0247C8275C9E}"/>
              </a:ext>
            </a:extLst>
          </p:cNvPr>
          <p:cNvSpPr txBox="1">
            <a:spLocks noChangeArrowheads="1"/>
          </p:cNvSpPr>
          <p:nvPr/>
        </p:nvSpPr>
        <p:spPr bwMode="auto">
          <a:xfrm>
            <a:off x="7772400" y="6477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17D0BDE-BAE7-4681-A1A2-9B08AF26618C}" type="slidenum">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19</a:t>
            </a:fld>
            <a:endPar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F0BBD957-E4F5-474A-AB81-63D21FAE8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8" name="Picture 7">
            <a:extLst>
              <a:ext uri="{FF2B5EF4-FFF2-40B4-BE49-F238E27FC236}">
                <a16:creationId xmlns:a16="http://schemas.microsoft.com/office/drawing/2014/main" id="{17E95ECE-534A-43C9-B3EE-9A6929D673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
        <p:nvSpPr>
          <p:cNvPr id="9" name="TextBox 1">
            <a:extLst>
              <a:ext uri="{FF2B5EF4-FFF2-40B4-BE49-F238E27FC236}">
                <a16:creationId xmlns:a16="http://schemas.microsoft.com/office/drawing/2014/main" id="{38544227-7C61-4B97-85CF-DC8DD47C052C}"/>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8671" y="1413209"/>
            <a:ext cx="2373312"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11"/>
          <p:cNvSpPr txBox="1">
            <a:spLocks noChangeArrowheads="1"/>
          </p:cNvSpPr>
          <p:nvPr/>
        </p:nvSpPr>
        <p:spPr bwMode="auto">
          <a:xfrm>
            <a:off x="3381162" y="1676400"/>
            <a:ext cx="3255947"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Panelists will answer your questions during the Q&amp;A session at the end of the Webinar.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Please post your questions in the Questions Window in your GoToWebinar interface.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prstClr val="black"/>
              </a:solidFill>
              <a:effectLst/>
              <a:uLnTx/>
              <a:uFillTx/>
              <a:latin typeface="+mj-lt"/>
              <a:ea typeface="+mn-ea"/>
              <a:cs typeface="+mn-cs"/>
            </a:endParaRPr>
          </a:p>
          <a:p>
            <a:pPr lvl="0" defTabSz="914400">
              <a:buFont typeface="Arial" panose="020B0604020202020204" pitchFamily="34" charset="0"/>
              <a:buChar char="•"/>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Direct all questions to Compressed Air Best Practices</a:t>
            </a:r>
            <a:r>
              <a:rPr lang="en-US" altLang="en-US" sz="1600" dirty="0">
                <a:latin typeface="+mj-lt"/>
                <a:cs typeface="Arial" panose="020B0604020202020204" pitchFamily="34" charset="0"/>
              </a:rPr>
              <a:t>®</a:t>
            </a:r>
            <a:r>
              <a:rPr kumimoji="0" lang="en-US" altLang="en-US" sz="1600" b="0" i="0" u="none" strike="noStrike" kern="0" cap="none" spc="0" normalizeH="0" baseline="0" noProof="0" dirty="0">
                <a:ln>
                  <a:noFill/>
                </a:ln>
                <a:solidFill>
                  <a:prstClr val="black"/>
                </a:solidFill>
                <a:effectLst/>
                <a:uLnTx/>
                <a:uFillTx/>
                <a:latin typeface="+mj-lt"/>
                <a:ea typeface="+mn-ea"/>
                <a:cs typeface="+mn-cs"/>
              </a:rPr>
              <a:t> Magazine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itle 1">
            <a:extLst>
              <a:ext uri="{FF2B5EF4-FFF2-40B4-BE49-F238E27FC236}">
                <a16:creationId xmlns:a16="http://schemas.microsoft.com/office/drawing/2014/main" id="{BE88808F-9F1A-4FAF-BF1A-4CC7D8AC96C8}"/>
              </a:ext>
            </a:extLst>
          </p:cNvPr>
          <p:cNvSpPr>
            <a:spLocks noGrp="1"/>
          </p:cNvSpPr>
          <p:nvPr>
            <p:ph type="title"/>
          </p:nvPr>
        </p:nvSpPr>
        <p:spPr/>
        <p:txBody>
          <a:bodyPr/>
          <a:lstStyle/>
          <a:p>
            <a:pPr algn="ctr"/>
            <a:r>
              <a:rPr lang="en-US" dirty="0"/>
              <a:t>Q&amp;A Format</a:t>
            </a:r>
          </a:p>
        </p:txBody>
      </p:sp>
      <p:sp>
        <p:nvSpPr>
          <p:cNvPr id="5" name="TextBox 4">
            <a:extLst>
              <a:ext uri="{FF2B5EF4-FFF2-40B4-BE49-F238E27FC236}">
                <a16:creationId xmlns:a16="http://schemas.microsoft.com/office/drawing/2014/main" id="{4A2D5583-CAD4-421D-BF67-D0AFC7329AAB}"/>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10" name="Picture 9">
            <a:extLst>
              <a:ext uri="{FF2B5EF4-FFF2-40B4-BE49-F238E27FC236}">
                <a16:creationId xmlns:a16="http://schemas.microsoft.com/office/drawing/2014/main" id="{AC77C3BF-AEBA-416E-A9DD-F74909B7B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339" y="4322443"/>
            <a:ext cx="1389921" cy="1097529"/>
          </a:xfrm>
          <a:prstGeom prst="rect">
            <a:avLst/>
          </a:prstGeom>
        </p:spPr>
      </p:pic>
    </p:spTree>
    <p:extLst>
      <p:ext uri="{BB962C8B-B14F-4D97-AF65-F5344CB8AC3E}">
        <p14:creationId xmlns:p14="http://schemas.microsoft.com/office/powerpoint/2010/main" val="18257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1" name="Picture 1">
            <a:extLst>
              <a:ext uri="{FF2B5EF4-FFF2-40B4-BE49-F238E27FC236}">
                <a16:creationId xmlns:a16="http://schemas.microsoft.com/office/drawing/2014/main" id="{8F0C1F2F-4FF3-474D-8E91-F510077E4A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396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a:extLst>
              <a:ext uri="{FF2B5EF4-FFF2-40B4-BE49-F238E27FC236}">
                <a16:creationId xmlns:a16="http://schemas.microsoft.com/office/drawing/2014/main" id="{9A8FCE0D-971D-4FB6-B089-08B3E3A2865D}"/>
              </a:ext>
            </a:extLst>
          </p:cNvPr>
          <p:cNvSpPr>
            <a:spLocks noGrp="1" noChangeArrowheads="1"/>
          </p:cNvSpPr>
          <p:nvPr>
            <p:ph type="ctrTitle"/>
          </p:nvPr>
        </p:nvSpPr>
        <p:spPr>
          <a:xfrm>
            <a:off x="609600" y="173834"/>
            <a:ext cx="7848600" cy="719138"/>
          </a:xfrm>
        </p:spPr>
        <p:txBody>
          <a:bodyPr/>
          <a:lstStyle/>
          <a:p>
            <a:pPr eaLnBrk="1" hangingPunct="1"/>
            <a:r>
              <a:rPr lang="en-US" altLang="en-US" sz="3000" dirty="0">
                <a:latin typeface="Arial" panose="020B0604020202020204" pitchFamily="34" charset="0"/>
              </a:rPr>
              <a:t>Checking Your Understanding</a:t>
            </a:r>
          </a:p>
        </p:txBody>
      </p:sp>
      <p:sp>
        <p:nvSpPr>
          <p:cNvPr id="22531" name="Rectangle 3">
            <a:extLst>
              <a:ext uri="{FF2B5EF4-FFF2-40B4-BE49-F238E27FC236}">
                <a16:creationId xmlns:a16="http://schemas.microsoft.com/office/drawing/2014/main" id="{C562F9C3-DE23-442E-A2C3-DB136136274F}"/>
              </a:ext>
            </a:extLst>
          </p:cNvPr>
          <p:cNvSpPr>
            <a:spLocks noGrp="1" noChangeArrowheads="1"/>
          </p:cNvSpPr>
          <p:nvPr>
            <p:ph type="subTitle" idx="1"/>
          </p:nvPr>
        </p:nvSpPr>
        <p:spPr>
          <a:xfrm>
            <a:off x="685800" y="947738"/>
            <a:ext cx="7772400" cy="5376859"/>
          </a:xfrm>
          <a:extLst/>
        </p:spPr>
        <p:txBody>
          <a:bodyPr/>
          <a:lstStyle/>
          <a:p>
            <a:pPr algn="l" eaLnBrk="1" hangingPunct="1">
              <a:spcBef>
                <a:spcPts val="0"/>
              </a:spcBef>
              <a:defRPr/>
            </a:pPr>
            <a:r>
              <a:rPr lang="en-US" altLang="en-US" sz="1800" dirty="0">
                <a:latin typeface="+mj-lt"/>
              </a:rPr>
              <a:t>Check Your Understanding on Heat of Compression Air Dryers – Why do they need oil-free air? </a:t>
            </a:r>
          </a:p>
          <a:p>
            <a:pPr marL="914400" lvl="1" indent="-457200" algn="l" eaLnBrk="1" hangingPunct="1">
              <a:spcBef>
                <a:spcPts val="600"/>
              </a:spcBef>
              <a:buFont typeface="Wingdings" panose="05000000000000000000" pitchFamily="2" charset="2"/>
              <a:buChar char="ü"/>
              <a:defRPr/>
            </a:pPr>
            <a:r>
              <a:rPr lang="en-US" altLang="en-US" sz="1600" b="0" dirty="0">
                <a:latin typeface="+mj-lt"/>
              </a:rPr>
              <a:t>HOC compressed air dryers require 200°F or more inlet air temperature to deliver optimum operating performance and not have to use extra heating or purge controls. </a:t>
            </a:r>
          </a:p>
          <a:p>
            <a:pPr marL="914400" lvl="1" indent="-457200" algn="l" eaLnBrk="1" hangingPunct="1">
              <a:spcBef>
                <a:spcPts val="600"/>
              </a:spcBef>
              <a:buFont typeface="Wingdings" panose="05000000000000000000" pitchFamily="2" charset="2"/>
              <a:buChar char="ü"/>
              <a:defRPr/>
            </a:pPr>
            <a:r>
              <a:rPr lang="en-US" altLang="en-US" sz="1600" b="0" dirty="0">
                <a:latin typeface="+mj-lt"/>
              </a:rPr>
              <a:t>The discharge temperature is generally not consistently available with conventional lubricated rotary screw compressors. </a:t>
            </a:r>
          </a:p>
          <a:p>
            <a:pPr marL="914400" lvl="1" indent="-457200" algn="l" eaLnBrk="1" hangingPunct="1">
              <a:spcBef>
                <a:spcPts val="600"/>
              </a:spcBef>
              <a:buFont typeface="Wingdings" panose="05000000000000000000" pitchFamily="2" charset="2"/>
              <a:buChar char="ü"/>
              <a:defRPr/>
            </a:pPr>
            <a:r>
              <a:rPr lang="en-US" altLang="en-US" sz="1600" b="0" dirty="0">
                <a:latin typeface="+mj-lt"/>
              </a:rPr>
              <a:t>The oil carryover to an desiccant dryer is very harmful to desiccant life and dryer performance. </a:t>
            </a:r>
          </a:p>
          <a:p>
            <a:pPr marL="914400" lvl="1" indent="-457200" algn="l" eaLnBrk="1" hangingPunct="1">
              <a:spcBef>
                <a:spcPts val="600"/>
              </a:spcBef>
              <a:buFont typeface="Wingdings" panose="05000000000000000000" pitchFamily="2" charset="2"/>
              <a:buChar char="ü"/>
              <a:defRPr/>
            </a:pPr>
            <a:r>
              <a:rPr lang="en-US" altLang="en-US" sz="1600" b="0" dirty="0">
                <a:latin typeface="+mj-lt"/>
              </a:rPr>
              <a:t>The availability of continuous duty non-lubricated compressors such as centrifugals and non-lubricated rotary screws rotary offer a very solid foundations for a long-life oil-free air system.  </a:t>
            </a:r>
          </a:p>
          <a:p>
            <a:pPr algn="l" eaLnBrk="1" hangingPunct="1">
              <a:spcBef>
                <a:spcPts val="0"/>
              </a:spcBef>
              <a:defRPr/>
            </a:pPr>
            <a:endParaRPr lang="en-US" altLang="en-US" sz="1800" b="0" dirty="0">
              <a:latin typeface="+mj-lt"/>
            </a:endParaRPr>
          </a:p>
          <a:p>
            <a:pPr algn="l" eaLnBrk="1" hangingPunct="1">
              <a:spcBef>
                <a:spcPts val="0"/>
              </a:spcBef>
              <a:defRPr/>
            </a:pPr>
            <a:endParaRPr lang="en-US" altLang="en-US" sz="1500" b="0" dirty="0">
              <a:latin typeface="+mj-lt"/>
            </a:endParaRPr>
          </a:p>
          <a:p>
            <a:pPr algn="l" eaLnBrk="1" hangingPunct="1">
              <a:spcBef>
                <a:spcPts val="0"/>
              </a:spcBef>
              <a:defRPr/>
            </a:pPr>
            <a:r>
              <a:rPr lang="en-US" altLang="en-US" sz="1600" b="0" dirty="0">
                <a:latin typeface="+mj-lt"/>
              </a:rPr>
              <a:t>There is no other dryer technology with lower operating energy costs and inherent low maintenance costs than </a:t>
            </a:r>
            <a:r>
              <a:rPr lang="en-US" altLang="en-US" sz="1600" b="0" dirty="0">
                <a:solidFill>
                  <a:srgbClr val="A50021"/>
                </a:solidFill>
                <a:latin typeface="+mj-lt"/>
              </a:rPr>
              <a:t>HEAT OF COMPRESSION</a:t>
            </a:r>
            <a:r>
              <a:rPr lang="en-US" altLang="en-US" sz="1600" b="0" dirty="0">
                <a:latin typeface="+mj-lt"/>
              </a:rPr>
              <a:t>, when operating conditions are correct. For most commercial plant air system the HOC is a viable choice when oil-free compressed air is available! </a:t>
            </a:r>
          </a:p>
          <a:p>
            <a:pPr algn="l" eaLnBrk="1" hangingPunct="1">
              <a:spcBef>
                <a:spcPts val="0"/>
              </a:spcBef>
              <a:defRPr/>
            </a:pPr>
            <a:endParaRPr lang="en-US" altLang="en-US" sz="2200" b="0" dirty="0">
              <a:latin typeface="+mj-lt"/>
            </a:endParaRPr>
          </a:p>
          <a:p>
            <a:pPr algn="l" eaLnBrk="1" hangingPunct="1">
              <a:spcBef>
                <a:spcPts val="0"/>
              </a:spcBef>
              <a:defRPr/>
            </a:pPr>
            <a:endParaRPr lang="en-US" altLang="en-US" sz="1400" b="0" dirty="0">
              <a:latin typeface="+mj-lt"/>
            </a:endParaRPr>
          </a:p>
          <a:p>
            <a:pPr algn="l" eaLnBrk="1" hangingPunct="1">
              <a:defRPr/>
            </a:pPr>
            <a:endParaRPr lang="en-US" altLang="en-US" sz="1400" b="0" dirty="0">
              <a:latin typeface="+mj-lt"/>
            </a:endParaRPr>
          </a:p>
        </p:txBody>
      </p:sp>
      <p:sp>
        <p:nvSpPr>
          <p:cNvPr id="26628" name="Text Box 8">
            <a:extLst>
              <a:ext uri="{FF2B5EF4-FFF2-40B4-BE49-F238E27FC236}">
                <a16:creationId xmlns:a16="http://schemas.microsoft.com/office/drawing/2014/main" id="{FEB1BC05-572E-4703-BACB-4F735B6424C5}"/>
              </a:ext>
            </a:extLst>
          </p:cNvPr>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6629" name="TextBox 1">
            <a:extLst>
              <a:ext uri="{FF2B5EF4-FFF2-40B4-BE49-F238E27FC236}">
                <a16:creationId xmlns:a16="http://schemas.microsoft.com/office/drawing/2014/main" id="{73E84CA8-E215-476D-9E40-F75A560F432D}"/>
              </a:ext>
            </a:extLst>
          </p:cNvPr>
          <p:cNvSpPr txBox="1">
            <a:spLocks noChangeArrowheads="1"/>
          </p:cNvSpPr>
          <p:nvPr/>
        </p:nvSpPr>
        <p:spPr bwMode="auto">
          <a:xfrm>
            <a:off x="7772400" y="6477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86B90E2-B1A5-4893-A665-3301BCB4F6C3}" type="slidenum">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a:t>
            </a:fld>
            <a:endPar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8150C969-2297-4F3D-9675-E1012A904F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9" name="Picture 8">
            <a:extLst>
              <a:ext uri="{FF2B5EF4-FFF2-40B4-BE49-F238E27FC236}">
                <a16:creationId xmlns:a16="http://schemas.microsoft.com/office/drawing/2014/main" id="{C51829B0-4938-48CD-88CB-0DFAF0BFEB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
        <p:nvSpPr>
          <p:cNvPr id="10" name="TextBox 1">
            <a:extLst>
              <a:ext uri="{FF2B5EF4-FFF2-40B4-BE49-F238E27FC236}">
                <a16:creationId xmlns:a16="http://schemas.microsoft.com/office/drawing/2014/main" id="{3CF2AA86-953E-47F0-80E8-A6E5804690A7}"/>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60D866C-C4BD-4D07-A93B-BA01A5B450C9}"/>
              </a:ext>
            </a:extLst>
          </p:cNvPr>
          <p:cNvSpPr>
            <a:spLocks noGrp="1" noChangeArrowheads="1"/>
          </p:cNvSpPr>
          <p:nvPr>
            <p:ph type="ctrTitle"/>
          </p:nvPr>
        </p:nvSpPr>
        <p:spPr>
          <a:xfrm>
            <a:off x="609600" y="135101"/>
            <a:ext cx="7848600" cy="719138"/>
          </a:xfrm>
        </p:spPr>
        <p:txBody>
          <a:bodyPr>
            <a:normAutofit fontScale="90000"/>
          </a:bodyPr>
          <a:lstStyle/>
          <a:p>
            <a:pPr eaLnBrk="1" hangingPunct="1"/>
            <a:r>
              <a:rPr lang="en-US" altLang="en-US" sz="2800" dirty="0">
                <a:latin typeface="Arial" panose="020B0604020202020204" pitchFamily="34" charset="0"/>
              </a:rPr>
              <a:t>Drying Process – Common Types of Heated Full Flow Desiccant Dryers</a:t>
            </a:r>
            <a:r>
              <a:rPr lang="en-US" altLang="en-US" sz="3000" dirty="0">
                <a:latin typeface="Arial" panose="020B0604020202020204" pitchFamily="34" charset="0"/>
              </a:rPr>
              <a:t> </a:t>
            </a:r>
          </a:p>
        </p:txBody>
      </p:sp>
      <p:sp>
        <p:nvSpPr>
          <p:cNvPr id="28675" name="Text Box 8">
            <a:extLst>
              <a:ext uri="{FF2B5EF4-FFF2-40B4-BE49-F238E27FC236}">
                <a16:creationId xmlns:a16="http://schemas.microsoft.com/office/drawing/2014/main" id="{8B66AB58-9B0F-44B0-9B48-00D3CB53A031}"/>
              </a:ext>
            </a:extLst>
          </p:cNvPr>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8678" name="Picture 1">
            <a:extLst>
              <a:ext uri="{FF2B5EF4-FFF2-40B4-BE49-F238E27FC236}">
                <a16:creationId xmlns:a16="http://schemas.microsoft.com/office/drawing/2014/main" id="{10D0D577-95F9-41E4-8634-A502F9DFB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468563"/>
            <a:ext cx="2416175"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2">
            <a:extLst>
              <a:ext uri="{FF2B5EF4-FFF2-40B4-BE49-F238E27FC236}">
                <a16:creationId xmlns:a16="http://schemas.microsoft.com/office/drawing/2014/main" id="{2B722BCC-B149-4D8E-954F-432D8D219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0" y="1125538"/>
            <a:ext cx="3143250"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3">
            <a:extLst>
              <a:ext uri="{FF2B5EF4-FFF2-40B4-BE49-F238E27FC236}">
                <a16:creationId xmlns:a16="http://schemas.microsoft.com/office/drawing/2014/main" id="{E827E0EB-6584-4914-AF4F-A53495D4DD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10000"/>
            <a:ext cx="2460625"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4">
            <a:extLst>
              <a:ext uri="{FF2B5EF4-FFF2-40B4-BE49-F238E27FC236}">
                <a16:creationId xmlns:a16="http://schemas.microsoft.com/office/drawing/2014/main" id="{55076B89-43E6-47E8-B430-FA71EFF082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7700" y="4953000"/>
            <a:ext cx="23495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2" name="Group 8">
            <a:extLst>
              <a:ext uri="{FF2B5EF4-FFF2-40B4-BE49-F238E27FC236}">
                <a16:creationId xmlns:a16="http://schemas.microsoft.com/office/drawing/2014/main" id="{08E0A665-16BD-4C49-861F-3105FDA71025}"/>
              </a:ext>
            </a:extLst>
          </p:cNvPr>
          <p:cNvGrpSpPr>
            <a:grpSpLocks/>
          </p:cNvGrpSpPr>
          <p:nvPr/>
        </p:nvGrpSpPr>
        <p:grpSpPr bwMode="auto">
          <a:xfrm>
            <a:off x="4267200" y="1041400"/>
            <a:ext cx="4379913" cy="2873375"/>
            <a:chOff x="3657601" y="1083455"/>
            <a:chExt cx="4989909" cy="2831415"/>
          </a:xfrm>
        </p:grpSpPr>
        <p:grpSp>
          <p:nvGrpSpPr>
            <p:cNvPr id="28684" name="Group 7">
              <a:extLst>
                <a:ext uri="{FF2B5EF4-FFF2-40B4-BE49-F238E27FC236}">
                  <a16:creationId xmlns:a16="http://schemas.microsoft.com/office/drawing/2014/main" id="{108C30D7-F27B-41DE-B427-FDF571B69B94}"/>
                </a:ext>
              </a:extLst>
            </p:cNvPr>
            <p:cNvGrpSpPr>
              <a:grpSpLocks/>
            </p:cNvGrpSpPr>
            <p:nvPr/>
          </p:nvGrpSpPr>
          <p:grpSpPr bwMode="auto">
            <a:xfrm>
              <a:off x="3657601" y="1083455"/>
              <a:ext cx="4800599" cy="2726541"/>
              <a:chOff x="3633850" y="2866210"/>
              <a:chExt cx="3538319" cy="2163128"/>
            </a:xfrm>
          </p:grpSpPr>
          <p:pic>
            <p:nvPicPr>
              <p:cNvPr id="28686" name="Picture 6">
                <a:extLst>
                  <a:ext uri="{FF2B5EF4-FFF2-40B4-BE49-F238E27FC236}">
                    <a16:creationId xmlns:a16="http://schemas.microsoft.com/office/drawing/2014/main" id="{3A154561-2D68-4A3B-A928-709571BBD9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1" y="2866210"/>
                <a:ext cx="3514568" cy="216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Picture 5">
                <a:extLst>
                  <a:ext uri="{FF2B5EF4-FFF2-40B4-BE49-F238E27FC236}">
                    <a16:creationId xmlns:a16="http://schemas.microsoft.com/office/drawing/2014/main" id="{84E09383-3E9B-4106-9634-9339AEE18C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3850" y="3572380"/>
                <a:ext cx="1577822" cy="123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85" name="TextBox 2">
              <a:extLst>
                <a:ext uri="{FF2B5EF4-FFF2-40B4-BE49-F238E27FC236}">
                  <a16:creationId xmlns:a16="http://schemas.microsoft.com/office/drawing/2014/main" id="{5FFDFEED-B35D-4A3C-B718-5917B579D969}"/>
                </a:ext>
              </a:extLst>
            </p:cNvPr>
            <p:cNvSpPr txBox="1">
              <a:spLocks noChangeArrowheads="1"/>
            </p:cNvSpPr>
            <p:nvPr/>
          </p:nvSpPr>
          <p:spPr bwMode="auto">
            <a:xfrm>
              <a:off x="4227910" y="3576732"/>
              <a:ext cx="441960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srgbClr val="A50021"/>
                  </a:solidFill>
                  <a:effectLst/>
                  <a:uLnTx/>
                  <a:uFillTx/>
                  <a:latin typeface="Arial Narrow" panose="020B0606020202030204" pitchFamily="34" charset="0"/>
                  <a:ea typeface="+mn-ea"/>
                  <a:cs typeface="+mn-cs"/>
                </a:rPr>
                <a:t>Note: Will not dry at all above 130°F</a:t>
              </a:r>
            </a:p>
          </p:txBody>
        </p:sp>
      </p:grpSp>
      <p:sp>
        <p:nvSpPr>
          <p:cNvPr id="17" name="Rectangle 3">
            <a:extLst>
              <a:ext uri="{FF2B5EF4-FFF2-40B4-BE49-F238E27FC236}">
                <a16:creationId xmlns:a16="http://schemas.microsoft.com/office/drawing/2014/main" id="{AA4340F7-75C6-48DA-B80A-AD4A1D6F2B14}"/>
              </a:ext>
            </a:extLst>
          </p:cNvPr>
          <p:cNvSpPr txBox="1">
            <a:spLocks noChangeArrowheads="1"/>
          </p:cNvSpPr>
          <p:nvPr/>
        </p:nvSpPr>
        <p:spPr bwMode="auto">
          <a:xfrm>
            <a:off x="4435475" y="4038600"/>
            <a:ext cx="409892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None/>
              <a:defRPr sz="3200" b="1">
                <a:solidFill>
                  <a:schemeClr val="tx1"/>
                </a:solidFill>
                <a:latin typeface="Arial Narrow" panose="020B0606020202030204" pitchFamily="34" charset="0"/>
                <a:ea typeface="+mn-ea"/>
                <a:cs typeface="Arial" panose="020B0604020202020204" pitchFamily="34" charset="0"/>
              </a:defRPr>
            </a:lvl1pPr>
            <a:lvl2pPr marL="457200" indent="0" algn="ctr" rtl="0" eaLnBrk="0" fontAlgn="base" hangingPunct="0">
              <a:spcBef>
                <a:spcPct val="20000"/>
              </a:spcBef>
              <a:spcAft>
                <a:spcPct val="0"/>
              </a:spcAft>
              <a:buNone/>
              <a:defRPr sz="2800">
                <a:solidFill>
                  <a:schemeClr val="tx1"/>
                </a:solidFill>
                <a:latin typeface="Arial Narrow" panose="020B0606020202030204" pitchFamily="34" charset="0"/>
              </a:defRPr>
            </a:lvl2pPr>
            <a:lvl3pPr marL="914400" indent="0" algn="ctr" rtl="0" eaLnBrk="0" fontAlgn="base" hangingPunct="0">
              <a:spcBef>
                <a:spcPct val="20000"/>
              </a:spcBef>
              <a:spcAft>
                <a:spcPct val="0"/>
              </a:spcAft>
              <a:buNone/>
              <a:defRPr sz="2400">
                <a:solidFill>
                  <a:schemeClr val="tx1"/>
                </a:solidFill>
                <a:latin typeface="Arial Narrow" panose="020B0606020202030204" pitchFamily="34" charset="0"/>
              </a:defRPr>
            </a:lvl3pPr>
            <a:lvl4pPr marL="1371600" indent="0" algn="ctr" rtl="0" eaLnBrk="0" fontAlgn="base" hangingPunct="0">
              <a:spcBef>
                <a:spcPct val="20000"/>
              </a:spcBef>
              <a:spcAft>
                <a:spcPct val="0"/>
              </a:spcAft>
              <a:buNone/>
              <a:defRPr sz="2000">
                <a:solidFill>
                  <a:schemeClr val="tx1"/>
                </a:solidFill>
                <a:latin typeface="Arial Narrow" panose="020B0606020202030204" pitchFamily="34" charset="0"/>
              </a:defRPr>
            </a:lvl4pPr>
            <a:lvl5pPr marL="1828800" indent="0" algn="ctr" rtl="0" eaLnBrk="0" fontAlgn="base" hangingPunct="0">
              <a:spcBef>
                <a:spcPct val="20000"/>
              </a:spcBef>
              <a:spcAft>
                <a:spcPct val="0"/>
              </a:spcAft>
              <a:buNone/>
              <a:defRPr sz="2000">
                <a:solidFill>
                  <a:schemeClr val="tx1"/>
                </a:solidFill>
                <a:latin typeface="Arial Narrow" panose="020B0606020202030204" pitchFamily="34" charset="0"/>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All desiccant dryers utilize the process of adsorption – water vapor moves from the saturated compressed air to the surface of the desiccant bead – in their drying cycle. </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They will NOT remove liquid water</a:t>
            </a:r>
            <a:r>
              <a:rPr kumimoji="0" lang="en-US" altLang="en-US" sz="18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t>
            </a:r>
          </a:p>
        </p:txBody>
      </p:sp>
      <p:sp>
        <p:nvSpPr>
          <p:cNvPr id="19" name="TextBox 1">
            <a:extLst>
              <a:ext uri="{FF2B5EF4-FFF2-40B4-BE49-F238E27FC236}">
                <a16:creationId xmlns:a16="http://schemas.microsoft.com/office/drawing/2014/main" id="{CFC9A77F-3EF8-4312-86B5-D5C116AD185E}"/>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p>
        </p:txBody>
      </p:sp>
      <p:pic>
        <p:nvPicPr>
          <p:cNvPr id="15" name="Picture 14">
            <a:extLst>
              <a:ext uri="{FF2B5EF4-FFF2-40B4-BE49-F238E27FC236}">
                <a16:creationId xmlns:a16="http://schemas.microsoft.com/office/drawing/2014/main" id="{6DEC1FD4-CC1F-407E-A4CC-4573FD12BB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5600" y="6022848"/>
            <a:ext cx="2224178" cy="758952"/>
          </a:xfrm>
          <a:prstGeom prst="rect">
            <a:avLst/>
          </a:prstGeom>
        </p:spPr>
      </p:pic>
      <p:pic>
        <p:nvPicPr>
          <p:cNvPr id="16" name="Picture 15">
            <a:extLst>
              <a:ext uri="{FF2B5EF4-FFF2-40B4-BE49-F238E27FC236}">
                <a16:creationId xmlns:a16="http://schemas.microsoft.com/office/drawing/2014/main" id="{1D13C3A2-B5C2-42EB-81CF-EC84543BDA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800" y="6248400"/>
            <a:ext cx="2231136" cy="50190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2D23B3EB-9457-4912-B310-D6932CAD5999}"/>
              </a:ext>
            </a:extLst>
          </p:cNvPr>
          <p:cNvSpPr>
            <a:spLocks noGrp="1" noChangeArrowheads="1"/>
          </p:cNvSpPr>
          <p:nvPr>
            <p:ph type="ctrTitle"/>
          </p:nvPr>
        </p:nvSpPr>
        <p:spPr>
          <a:xfrm>
            <a:off x="647700" y="169228"/>
            <a:ext cx="7848600" cy="719138"/>
          </a:xfrm>
        </p:spPr>
        <p:txBody>
          <a:bodyPr/>
          <a:lstStyle/>
          <a:p>
            <a:pPr eaLnBrk="1" hangingPunct="1"/>
            <a:r>
              <a:rPr lang="en-US" altLang="en-US" sz="3000" dirty="0">
                <a:latin typeface="Arial" panose="020B0604020202020204" pitchFamily="34" charset="0"/>
              </a:rPr>
              <a:t>Desiccant Regeneration Process</a:t>
            </a:r>
          </a:p>
        </p:txBody>
      </p:sp>
      <p:sp>
        <p:nvSpPr>
          <p:cNvPr id="30723" name="Rectangle 3">
            <a:extLst>
              <a:ext uri="{FF2B5EF4-FFF2-40B4-BE49-F238E27FC236}">
                <a16:creationId xmlns:a16="http://schemas.microsoft.com/office/drawing/2014/main" id="{7330F9D0-936E-4D06-A5E3-2E6A8B0BB432}"/>
              </a:ext>
            </a:extLst>
          </p:cNvPr>
          <p:cNvSpPr>
            <a:spLocks noGrp="1" noChangeArrowheads="1"/>
          </p:cNvSpPr>
          <p:nvPr>
            <p:ph type="subTitle" idx="1"/>
          </p:nvPr>
        </p:nvSpPr>
        <p:spPr>
          <a:xfrm>
            <a:off x="647700" y="941388"/>
            <a:ext cx="7848600" cy="1801812"/>
          </a:xfrm>
        </p:spPr>
        <p:txBody>
          <a:bodyPr>
            <a:normAutofit fontScale="92500"/>
          </a:bodyPr>
          <a:lstStyle/>
          <a:p>
            <a:pPr algn="l" eaLnBrk="1" hangingPunct="1">
              <a:spcBef>
                <a:spcPct val="0"/>
              </a:spcBef>
            </a:pPr>
            <a:r>
              <a:rPr lang="en-US" altLang="en-US" sz="1600" b="0" dirty="0">
                <a:latin typeface="+mj-lt"/>
              </a:rPr>
              <a:t>All desiccant dryers regenerate the wet bed by creating low relative humidity (RH) purge air to remove the water vapor on the surface of the beads. </a:t>
            </a:r>
          </a:p>
          <a:p>
            <a:pPr algn="l" eaLnBrk="1" hangingPunct="1">
              <a:spcBef>
                <a:spcPct val="0"/>
              </a:spcBef>
            </a:pPr>
            <a:endParaRPr lang="en-US" altLang="en-US" sz="1600" b="0" dirty="0">
              <a:latin typeface="+mj-lt"/>
            </a:endParaRPr>
          </a:p>
          <a:p>
            <a:pPr algn="l" eaLnBrk="1" hangingPunct="1">
              <a:spcBef>
                <a:spcPct val="0"/>
              </a:spcBef>
            </a:pPr>
            <a:r>
              <a:rPr lang="en-US" altLang="en-US" sz="1600" b="0" dirty="0">
                <a:latin typeface="+mj-lt"/>
              </a:rPr>
              <a:t>A common way of doing this is to add </a:t>
            </a:r>
            <a:r>
              <a:rPr lang="en-US" altLang="en-US" sz="1600" dirty="0">
                <a:solidFill>
                  <a:srgbClr val="A50021"/>
                </a:solidFill>
                <a:latin typeface="+mj-lt"/>
              </a:rPr>
              <a:t>heat</a:t>
            </a:r>
            <a:r>
              <a:rPr lang="en-US" altLang="en-US" sz="1600" b="0" dirty="0">
                <a:latin typeface="+mj-lt"/>
              </a:rPr>
              <a:t> to increase the RH differential. This is called “heated type” and a heated type of dryer the heat of compression or HOC is “heated” type dryer that utilizes stored heat of compression generated by the compressors or its primary source of regeneration heat.  Auxiliary heat is added when conditions call for it. </a:t>
            </a:r>
          </a:p>
          <a:p>
            <a:pPr algn="l" eaLnBrk="1" hangingPunct="1">
              <a:spcBef>
                <a:spcPct val="0"/>
              </a:spcBef>
            </a:pPr>
            <a:endParaRPr lang="en-US" altLang="en-US" sz="1600" b="0" dirty="0">
              <a:latin typeface="+mj-lt"/>
            </a:endParaRPr>
          </a:p>
          <a:p>
            <a:pPr algn="l" eaLnBrk="1" hangingPunct="1">
              <a:spcBef>
                <a:spcPct val="0"/>
              </a:spcBef>
            </a:pPr>
            <a:endParaRPr lang="en-US" altLang="en-US" sz="1600" b="0" dirty="0">
              <a:latin typeface="+mj-lt"/>
            </a:endParaRPr>
          </a:p>
          <a:p>
            <a:pPr algn="l" eaLnBrk="1" hangingPunct="1"/>
            <a:endParaRPr lang="en-US" altLang="en-US" sz="2000" b="0" dirty="0"/>
          </a:p>
        </p:txBody>
      </p:sp>
      <p:sp>
        <p:nvSpPr>
          <p:cNvPr id="30724" name="Text Box 8">
            <a:extLst>
              <a:ext uri="{FF2B5EF4-FFF2-40B4-BE49-F238E27FC236}">
                <a16:creationId xmlns:a16="http://schemas.microsoft.com/office/drawing/2014/main" id="{7FA7D6E1-A706-4464-98CD-7D57DCCCABB4}"/>
              </a:ext>
            </a:extLst>
          </p:cNvPr>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0725" name="TextBox 1">
            <a:extLst>
              <a:ext uri="{FF2B5EF4-FFF2-40B4-BE49-F238E27FC236}">
                <a16:creationId xmlns:a16="http://schemas.microsoft.com/office/drawing/2014/main" id="{E131F310-32B5-4D98-822D-B18B64783C8C}"/>
              </a:ext>
            </a:extLst>
          </p:cNvPr>
          <p:cNvSpPr txBox="1">
            <a:spLocks noChangeArrowheads="1"/>
          </p:cNvSpPr>
          <p:nvPr/>
        </p:nvSpPr>
        <p:spPr bwMode="auto">
          <a:xfrm>
            <a:off x="7772400" y="6477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6A0CF8A-E8B4-47FE-B3CF-ABC6461E52E5}" type="slidenum">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22</a:t>
            </a:fld>
            <a:endPar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0727" name="Picture 8">
            <a:extLst>
              <a:ext uri="{FF2B5EF4-FFF2-40B4-BE49-F238E27FC236}">
                <a16:creationId xmlns:a16="http://schemas.microsoft.com/office/drawing/2014/main" id="{5428E276-7BB4-47A5-8B8B-DCB4083B5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673" y="2667000"/>
            <a:ext cx="6404654" cy="3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5974EA65-A411-488E-BE57-873B7DB3BB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11" name="Picture 10">
            <a:extLst>
              <a:ext uri="{FF2B5EF4-FFF2-40B4-BE49-F238E27FC236}">
                <a16:creationId xmlns:a16="http://schemas.microsoft.com/office/drawing/2014/main" id="{F87BC92C-DF16-46D3-89DF-D0A33576EC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
        <p:nvSpPr>
          <p:cNvPr id="12" name="TextBox 1">
            <a:extLst>
              <a:ext uri="{FF2B5EF4-FFF2-40B4-BE49-F238E27FC236}">
                <a16:creationId xmlns:a16="http://schemas.microsoft.com/office/drawing/2014/main" id="{7E1EE234-5395-4275-8779-511765F4EBEC}"/>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169FE70-CB9E-467C-9C0D-594DD84FB7F0}"/>
              </a:ext>
            </a:extLst>
          </p:cNvPr>
          <p:cNvSpPr>
            <a:spLocks noGrp="1" noChangeArrowheads="1"/>
          </p:cNvSpPr>
          <p:nvPr>
            <p:ph type="ctrTitle"/>
          </p:nvPr>
        </p:nvSpPr>
        <p:spPr>
          <a:xfrm>
            <a:off x="621030" y="142081"/>
            <a:ext cx="7848600" cy="719138"/>
          </a:xfrm>
        </p:spPr>
        <p:txBody>
          <a:bodyPr/>
          <a:lstStyle/>
          <a:p>
            <a:pPr eaLnBrk="1" hangingPunct="1"/>
            <a:r>
              <a:rPr lang="en-US" altLang="en-US" sz="3000" dirty="0">
                <a:latin typeface="Arial" panose="020B0604020202020204" pitchFamily="34" charset="0"/>
              </a:rPr>
              <a:t>Why Does the Water Vapor Move? </a:t>
            </a:r>
          </a:p>
        </p:txBody>
      </p:sp>
      <p:sp>
        <p:nvSpPr>
          <p:cNvPr id="32771" name="Text Box 8">
            <a:extLst>
              <a:ext uri="{FF2B5EF4-FFF2-40B4-BE49-F238E27FC236}">
                <a16:creationId xmlns:a16="http://schemas.microsoft.com/office/drawing/2014/main" id="{38B22D16-1811-497E-9933-3AB0CBE49C05}"/>
              </a:ext>
            </a:extLst>
          </p:cNvPr>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32774" name="Picture 2">
            <a:extLst>
              <a:ext uri="{FF2B5EF4-FFF2-40B4-BE49-F238E27FC236}">
                <a16:creationId xmlns:a16="http://schemas.microsoft.com/office/drawing/2014/main" id="{7DB00501-4F9C-4D67-928E-D44A9211D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27"/>
          <a:stretch>
            <a:fillRect/>
          </a:stretch>
        </p:blipFill>
        <p:spPr bwMode="auto">
          <a:xfrm>
            <a:off x="723900" y="925513"/>
            <a:ext cx="2400300"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3">
            <a:extLst>
              <a:ext uri="{FF2B5EF4-FFF2-40B4-BE49-F238E27FC236}">
                <a16:creationId xmlns:a16="http://schemas.microsoft.com/office/drawing/2014/main" id="{80B302CA-948F-486E-841F-E58BB645E6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83" t="3101"/>
          <a:stretch>
            <a:fillRect/>
          </a:stretch>
        </p:blipFill>
        <p:spPr bwMode="auto">
          <a:xfrm>
            <a:off x="838200" y="2841625"/>
            <a:ext cx="213995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4">
            <a:extLst>
              <a:ext uri="{FF2B5EF4-FFF2-40B4-BE49-F238E27FC236}">
                <a16:creationId xmlns:a16="http://schemas.microsoft.com/office/drawing/2014/main" id="{4D6A1B17-0364-4745-ABCC-AF2B92CB76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638" y="4540250"/>
            <a:ext cx="2316162"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Rectangle 5">
            <a:extLst>
              <a:ext uri="{FF2B5EF4-FFF2-40B4-BE49-F238E27FC236}">
                <a16:creationId xmlns:a16="http://schemas.microsoft.com/office/drawing/2014/main" id="{6CCF2917-CC45-4DB8-A116-46EDFA6434B2}"/>
              </a:ext>
            </a:extLst>
          </p:cNvPr>
          <p:cNvSpPr>
            <a:spLocks noChangeArrowheads="1"/>
          </p:cNvSpPr>
          <p:nvPr/>
        </p:nvSpPr>
        <p:spPr bwMode="auto">
          <a:xfrm>
            <a:off x="3276600" y="4354262"/>
            <a:ext cx="3886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greater the imbalance the FASTER the transfer!</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endParaRPr kumimoji="0" lang="en-US"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2778" name="Rectangle 6">
            <a:extLst>
              <a:ext uri="{FF2B5EF4-FFF2-40B4-BE49-F238E27FC236}">
                <a16:creationId xmlns:a16="http://schemas.microsoft.com/office/drawing/2014/main" id="{5FA9E1F8-A296-419C-9AF9-FC1F551D2AAA}"/>
              </a:ext>
            </a:extLst>
          </p:cNvPr>
          <p:cNvSpPr>
            <a:spLocks noChangeArrowheads="1"/>
          </p:cNvSpPr>
          <p:nvPr/>
        </p:nvSpPr>
        <p:spPr bwMode="auto">
          <a:xfrm>
            <a:off x="3276600" y="1187450"/>
            <a:ext cx="5181600"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Fick’s Law of Dispersion: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When there is an imbalance in concentration – (water vapor / relative humidity) the vapor will always move from the high concentration level to the low concentration level to try to equalize regardless of flow direction.</a:t>
            </a: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3" name="TextBox 1">
            <a:extLst>
              <a:ext uri="{FF2B5EF4-FFF2-40B4-BE49-F238E27FC236}">
                <a16:creationId xmlns:a16="http://schemas.microsoft.com/office/drawing/2014/main" id="{2F9F7078-2F2B-455B-84C2-DA41DC56CF7F}"/>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p>
        </p:txBody>
      </p:sp>
      <p:pic>
        <p:nvPicPr>
          <p:cNvPr id="10" name="Picture 9">
            <a:extLst>
              <a:ext uri="{FF2B5EF4-FFF2-40B4-BE49-F238E27FC236}">
                <a16:creationId xmlns:a16="http://schemas.microsoft.com/office/drawing/2014/main" id="{F210EC53-D3A6-4C4E-B60B-47BDE0B349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5943600"/>
            <a:ext cx="2224178" cy="758952"/>
          </a:xfrm>
          <a:prstGeom prst="rect">
            <a:avLst/>
          </a:prstGeom>
        </p:spPr>
      </p:pic>
      <p:pic>
        <p:nvPicPr>
          <p:cNvPr id="11" name="Picture 10">
            <a:extLst>
              <a:ext uri="{FF2B5EF4-FFF2-40B4-BE49-F238E27FC236}">
                <a16:creationId xmlns:a16="http://schemas.microsoft.com/office/drawing/2014/main" id="{BFC37AE3-7604-4CE0-B72B-D673F6C29D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 y="6251448"/>
            <a:ext cx="2231136" cy="50190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F90AF0A-CCBA-4F4E-85BE-19D1544363D6}"/>
              </a:ext>
            </a:extLst>
          </p:cNvPr>
          <p:cNvSpPr>
            <a:spLocks noGrp="1" noChangeArrowheads="1"/>
          </p:cNvSpPr>
          <p:nvPr>
            <p:ph type="ctrTitle"/>
          </p:nvPr>
        </p:nvSpPr>
        <p:spPr>
          <a:xfrm>
            <a:off x="609600" y="149224"/>
            <a:ext cx="7848600" cy="719138"/>
          </a:xfrm>
        </p:spPr>
        <p:txBody>
          <a:bodyPr/>
          <a:lstStyle/>
          <a:p>
            <a:pPr eaLnBrk="1" hangingPunct="1"/>
            <a:r>
              <a:rPr lang="en-US" altLang="en-US" sz="3000" dirty="0">
                <a:latin typeface="Arial" panose="020B0604020202020204" pitchFamily="34" charset="0"/>
              </a:rPr>
              <a:t>HOC Desiccant Dryer Technology</a:t>
            </a:r>
          </a:p>
        </p:txBody>
      </p:sp>
      <p:sp>
        <p:nvSpPr>
          <p:cNvPr id="34819" name="Text Box 8">
            <a:extLst>
              <a:ext uri="{FF2B5EF4-FFF2-40B4-BE49-F238E27FC236}">
                <a16:creationId xmlns:a16="http://schemas.microsoft.com/office/drawing/2014/main" id="{459DEAEA-C76E-4F29-96E9-0DD2F9A27343}"/>
              </a:ext>
            </a:extLst>
          </p:cNvPr>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34822" name="Group 5">
            <a:extLst>
              <a:ext uri="{FF2B5EF4-FFF2-40B4-BE49-F238E27FC236}">
                <a16:creationId xmlns:a16="http://schemas.microsoft.com/office/drawing/2014/main" id="{746255F4-2C82-486D-984B-67A320E63C78}"/>
              </a:ext>
            </a:extLst>
          </p:cNvPr>
          <p:cNvGrpSpPr>
            <a:grpSpLocks/>
          </p:cNvGrpSpPr>
          <p:nvPr/>
        </p:nvGrpSpPr>
        <p:grpSpPr bwMode="auto">
          <a:xfrm>
            <a:off x="214222" y="914401"/>
            <a:ext cx="8715556" cy="5090962"/>
            <a:chOff x="685800" y="1447800"/>
            <a:chExt cx="8077200" cy="4800600"/>
          </a:xfrm>
        </p:grpSpPr>
        <p:pic>
          <p:nvPicPr>
            <p:cNvPr id="34823" name="Picture 3">
              <a:extLst>
                <a:ext uri="{FF2B5EF4-FFF2-40B4-BE49-F238E27FC236}">
                  <a16:creationId xmlns:a16="http://schemas.microsoft.com/office/drawing/2014/main" id="{3A5AC96C-8B8D-4F1C-B102-2362CB109C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1035" b="4263"/>
            <a:stretch>
              <a:fillRect/>
            </a:stretch>
          </p:blipFill>
          <p:spPr bwMode="auto">
            <a:xfrm>
              <a:off x="726280" y="1447800"/>
              <a:ext cx="8036719"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824" name="Group 3">
              <a:extLst>
                <a:ext uri="{FF2B5EF4-FFF2-40B4-BE49-F238E27FC236}">
                  <a16:creationId xmlns:a16="http://schemas.microsoft.com/office/drawing/2014/main" id="{A8FCCA81-6097-4326-84B7-008F8ED30923}"/>
                </a:ext>
              </a:extLst>
            </p:cNvPr>
            <p:cNvGrpSpPr>
              <a:grpSpLocks/>
            </p:cNvGrpSpPr>
            <p:nvPr/>
          </p:nvGrpSpPr>
          <p:grpSpPr bwMode="auto">
            <a:xfrm>
              <a:off x="3562526" y="2743200"/>
              <a:ext cx="1828800" cy="533400"/>
              <a:chOff x="3410126" y="2743200"/>
              <a:chExt cx="1828800" cy="533400"/>
            </a:xfrm>
          </p:grpSpPr>
          <p:sp>
            <p:nvSpPr>
              <p:cNvPr id="2" name="Arrow: Striped Right 1">
                <a:extLst>
                  <a:ext uri="{FF2B5EF4-FFF2-40B4-BE49-F238E27FC236}">
                    <a16:creationId xmlns:a16="http://schemas.microsoft.com/office/drawing/2014/main" id="{7813AAB7-DACC-4DB2-9177-93BBAB97A1A1}"/>
                  </a:ext>
                </a:extLst>
              </p:cNvPr>
              <p:cNvSpPr/>
              <p:nvPr/>
            </p:nvSpPr>
            <p:spPr>
              <a:xfrm>
                <a:off x="3409513" y="2743550"/>
                <a:ext cx="1829412" cy="532420"/>
              </a:xfrm>
              <a:prstGeom prst="stripedRightArrow">
                <a:avLst/>
              </a:prstGeom>
              <a:solidFill>
                <a:srgbClr val="CC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7AA4EB24-1F6D-48CE-A84A-E95BA81A5BF7}"/>
                  </a:ext>
                </a:extLst>
              </p:cNvPr>
              <p:cNvSpPr txBox="1"/>
              <p:nvPr/>
            </p:nvSpPr>
            <p:spPr>
              <a:xfrm>
                <a:off x="3471266" y="2895039"/>
                <a:ext cx="1448092" cy="25444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Compressed 8 Ratios</a:t>
                </a:r>
              </a:p>
            </p:txBody>
          </p:sp>
        </p:grpSp>
        <p:sp>
          <p:nvSpPr>
            <p:cNvPr id="34825" name="TextBox 4">
              <a:extLst>
                <a:ext uri="{FF2B5EF4-FFF2-40B4-BE49-F238E27FC236}">
                  <a16:creationId xmlns:a16="http://schemas.microsoft.com/office/drawing/2014/main" id="{199B27AE-3AFD-49B7-BF68-9C5E3B148A18}"/>
                </a:ext>
              </a:extLst>
            </p:cNvPr>
            <p:cNvSpPr txBox="1">
              <a:spLocks noChangeArrowheads="1"/>
            </p:cNvSpPr>
            <p:nvPr/>
          </p:nvSpPr>
          <p:spPr bwMode="auto">
            <a:xfrm>
              <a:off x="685800" y="1496433"/>
              <a:ext cx="327660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80°F / 800 acfm Inlet Air / 0 psig (14.5 psia)</a:t>
              </a:r>
            </a:p>
          </p:txBody>
        </p:sp>
        <p:sp>
          <p:nvSpPr>
            <p:cNvPr id="34826" name="TextBox 11">
              <a:extLst>
                <a:ext uri="{FF2B5EF4-FFF2-40B4-BE49-F238E27FC236}">
                  <a16:creationId xmlns:a16="http://schemas.microsoft.com/office/drawing/2014/main" id="{9E129975-E90B-4008-9356-EB87244C07E1}"/>
                </a:ext>
              </a:extLst>
            </p:cNvPr>
            <p:cNvSpPr txBox="1">
              <a:spLocks noChangeArrowheads="1"/>
            </p:cNvSpPr>
            <p:nvPr/>
          </p:nvSpPr>
          <p:spPr bwMode="auto">
            <a:xfrm>
              <a:off x="4431568" y="1489006"/>
              <a:ext cx="4331432"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250°F / 800 acfm Inlet Discharge Air / 105 psig (119.5 psia)</a:t>
              </a:r>
            </a:p>
          </p:txBody>
        </p:sp>
      </p:grpSp>
      <p:sp>
        <p:nvSpPr>
          <p:cNvPr id="15" name="TextBox 1">
            <a:extLst>
              <a:ext uri="{FF2B5EF4-FFF2-40B4-BE49-F238E27FC236}">
                <a16:creationId xmlns:a16="http://schemas.microsoft.com/office/drawing/2014/main" id="{D75CC516-7E7B-481C-AC05-74847F0B68A3}"/>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17</a:t>
            </a:r>
          </a:p>
        </p:txBody>
      </p:sp>
      <p:pic>
        <p:nvPicPr>
          <p:cNvPr id="18" name="Picture 17">
            <a:extLst>
              <a:ext uri="{FF2B5EF4-FFF2-40B4-BE49-F238E27FC236}">
                <a16:creationId xmlns:a16="http://schemas.microsoft.com/office/drawing/2014/main" id="{11ABCDAB-939C-4CC6-AB6B-62C5EE60A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19" name="Picture 18">
            <a:extLst>
              <a:ext uri="{FF2B5EF4-FFF2-40B4-BE49-F238E27FC236}">
                <a16:creationId xmlns:a16="http://schemas.microsoft.com/office/drawing/2014/main" id="{0826ABCE-6B9E-4FCB-AC3A-D8FB3044F8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77020E-7404-4569-B30F-2F140A3E535A}"/>
              </a:ext>
            </a:extLst>
          </p:cNvPr>
          <p:cNvGrpSpPr/>
          <p:nvPr/>
        </p:nvGrpSpPr>
        <p:grpSpPr>
          <a:xfrm>
            <a:off x="228599" y="977590"/>
            <a:ext cx="8382001" cy="5096562"/>
            <a:chOff x="-114207" y="1003240"/>
            <a:chExt cx="8853396" cy="5400249"/>
          </a:xfrm>
        </p:grpSpPr>
        <p:sp>
          <p:nvSpPr>
            <p:cNvPr id="10" name="TextBox 2">
              <a:extLst>
                <a:ext uri="{FF2B5EF4-FFF2-40B4-BE49-F238E27FC236}">
                  <a16:creationId xmlns:a16="http://schemas.microsoft.com/office/drawing/2014/main" id="{DF992711-A46F-4E3A-8401-44697E645D52}"/>
                </a:ext>
              </a:extLst>
            </p:cNvPr>
            <p:cNvSpPr txBox="1">
              <a:spLocks noChangeArrowheads="1"/>
            </p:cNvSpPr>
            <p:nvPr/>
          </p:nvSpPr>
          <p:spPr bwMode="auto">
            <a:xfrm>
              <a:off x="-114207" y="5457753"/>
              <a:ext cx="4829126" cy="9457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a:ea typeface="+mn-ea"/>
                  <a:cs typeface="+mn-cs"/>
                </a:rPr>
                <a:t>In most continental USA areas a 200°F discharge temperature in a standard HOC w/o auxiliary heat can delivery at +40°F PDP to a -5° PDP with little or no operating energy costs. </a:t>
              </a:r>
            </a:p>
          </p:txBody>
        </p:sp>
        <p:pic>
          <p:nvPicPr>
            <p:cNvPr id="36866" name="Picture 8">
              <a:extLst>
                <a:ext uri="{FF2B5EF4-FFF2-40B4-BE49-F238E27FC236}">
                  <a16:creationId xmlns:a16="http://schemas.microsoft.com/office/drawing/2014/main" id="{783475D5-391A-42BD-8441-288B9D5A82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7250"/>
            <a:stretch>
              <a:fillRect/>
            </a:stretch>
          </p:blipFill>
          <p:spPr bwMode="auto">
            <a:xfrm>
              <a:off x="253188" y="1011237"/>
              <a:ext cx="8486001" cy="533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1" name="TextBox 2">
              <a:extLst>
                <a:ext uri="{FF2B5EF4-FFF2-40B4-BE49-F238E27FC236}">
                  <a16:creationId xmlns:a16="http://schemas.microsoft.com/office/drawing/2014/main" id="{527B7024-B0D0-4873-B00E-6FB32F4199F3}"/>
                </a:ext>
              </a:extLst>
            </p:cNvPr>
            <p:cNvSpPr txBox="1">
              <a:spLocks noChangeArrowheads="1"/>
            </p:cNvSpPr>
            <p:nvPr/>
          </p:nvSpPr>
          <p:spPr bwMode="auto">
            <a:xfrm>
              <a:off x="1066800" y="1003536"/>
              <a:ext cx="21336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Regeneration</a:t>
              </a:r>
            </a:p>
          </p:txBody>
        </p:sp>
        <p:sp>
          <p:nvSpPr>
            <p:cNvPr id="9" name="TextBox 2">
              <a:extLst>
                <a:ext uri="{FF2B5EF4-FFF2-40B4-BE49-F238E27FC236}">
                  <a16:creationId xmlns:a16="http://schemas.microsoft.com/office/drawing/2014/main" id="{897196A5-104D-4930-A5FB-34D057BE5E26}"/>
                </a:ext>
              </a:extLst>
            </p:cNvPr>
            <p:cNvSpPr txBox="1">
              <a:spLocks noChangeArrowheads="1"/>
            </p:cNvSpPr>
            <p:nvPr/>
          </p:nvSpPr>
          <p:spPr bwMode="auto">
            <a:xfrm>
              <a:off x="2819400" y="1752600"/>
              <a:ext cx="3048000"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Arial"/>
                  <a:ea typeface="+mn-ea"/>
                  <a:cs typeface="+mn-cs"/>
                </a:rPr>
                <a:t>View the Difference!</a:t>
              </a:r>
            </a:p>
          </p:txBody>
        </p:sp>
        <p:sp>
          <p:nvSpPr>
            <p:cNvPr id="36872" name="TextBox 9">
              <a:extLst>
                <a:ext uri="{FF2B5EF4-FFF2-40B4-BE49-F238E27FC236}">
                  <a16:creationId xmlns:a16="http://schemas.microsoft.com/office/drawing/2014/main" id="{A416E005-5A95-4BC4-B5A7-0AD4F93B3503}"/>
                </a:ext>
              </a:extLst>
            </p:cNvPr>
            <p:cNvSpPr txBox="1">
              <a:spLocks noChangeArrowheads="1"/>
            </p:cNvSpPr>
            <p:nvPr/>
          </p:nvSpPr>
          <p:spPr bwMode="auto">
            <a:xfrm>
              <a:off x="5439286" y="1003240"/>
              <a:ext cx="19812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200" b="0" i="0" u="none" strike="noStrike" kern="1200" cap="none" spc="0" normalizeH="0" baseline="0" noProof="0" dirty="0">
                  <a:ln>
                    <a:noFill/>
                  </a:ln>
                  <a:solidFill>
                    <a:srgbClr val="000000"/>
                  </a:solidFill>
                  <a:effectLst/>
                  <a:uLnTx/>
                  <a:uFillTx/>
                  <a:latin typeface="Arial"/>
                  <a:ea typeface="+mn-ea"/>
                  <a:cs typeface="+mn-cs"/>
                </a:rPr>
                <a:t>Drying</a:t>
              </a:r>
            </a:p>
          </p:txBody>
        </p:sp>
      </p:grpSp>
      <p:sp>
        <p:nvSpPr>
          <p:cNvPr id="36867" name="Rectangle 2">
            <a:extLst>
              <a:ext uri="{FF2B5EF4-FFF2-40B4-BE49-F238E27FC236}">
                <a16:creationId xmlns:a16="http://schemas.microsoft.com/office/drawing/2014/main" id="{E9E1CC15-1DBE-412A-9E4D-E51BABD5FD86}"/>
              </a:ext>
            </a:extLst>
          </p:cNvPr>
          <p:cNvSpPr>
            <a:spLocks noGrp="1" noChangeArrowheads="1"/>
          </p:cNvSpPr>
          <p:nvPr>
            <p:ph type="ctrTitle"/>
          </p:nvPr>
        </p:nvSpPr>
        <p:spPr>
          <a:xfrm>
            <a:off x="614533" y="148025"/>
            <a:ext cx="7848600" cy="719138"/>
          </a:xfrm>
        </p:spPr>
        <p:txBody>
          <a:bodyPr/>
          <a:lstStyle/>
          <a:p>
            <a:pPr eaLnBrk="1" hangingPunct="1"/>
            <a:r>
              <a:rPr lang="en-US" altLang="en-US" sz="3000" dirty="0">
                <a:latin typeface="Arial" panose="020B0604020202020204" pitchFamily="34" charset="0"/>
              </a:rPr>
              <a:t>HOC Desiccant Dryer Technology</a:t>
            </a:r>
          </a:p>
        </p:txBody>
      </p:sp>
      <p:sp>
        <p:nvSpPr>
          <p:cNvPr id="36868" name="Text Box 8">
            <a:extLst>
              <a:ext uri="{FF2B5EF4-FFF2-40B4-BE49-F238E27FC236}">
                <a16:creationId xmlns:a16="http://schemas.microsoft.com/office/drawing/2014/main" id="{9A34865D-3F03-47E9-9271-DA31B96EB060}"/>
              </a:ext>
            </a:extLst>
          </p:cNvPr>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4" name="TextBox 1">
            <a:extLst>
              <a:ext uri="{FF2B5EF4-FFF2-40B4-BE49-F238E27FC236}">
                <a16:creationId xmlns:a16="http://schemas.microsoft.com/office/drawing/2014/main" id="{E516A339-1FC0-451D-9B5F-E150E20F9330}"/>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p>
        </p:txBody>
      </p:sp>
      <p:pic>
        <p:nvPicPr>
          <p:cNvPr id="11" name="Picture 10">
            <a:extLst>
              <a:ext uri="{FF2B5EF4-FFF2-40B4-BE49-F238E27FC236}">
                <a16:creationId xmlns:a16="http://schemas.microsoft.com/office/drawing/2014/main" id="{8C39805C-9C23-47D5-8546-FEBE07E424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203693"/>
            <a:ext cx="2231136" cy="501907"/>
          </a:xfrm>
          <a:prstGeom prst="rect">
            <a:avLst/>
          </a:prstGeom>
        </p:spPr>
      </p:pic>
      <p:pic>
        <p:nvPicPr>
          <p:cNvPr id="12" name="Picture 11">
            <a:extLst>
              <a:ext uri="{FF2B5EF4-FFF2-40B4-BE49-F238E27FC236}">
                <a16:creationId xmlns:a16="http://schemas.microsoft.com/office/drawing/2014/main" id="{0F7C50CA-1396-4C75-A5B9-631DC6A739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4B81DA54-CB9B-4BFE-B758-F7B29E3C5A82}"/>
              </a:ext>
            </a:extLst>
          </p:cNvPr>
          <p:cNvSpPr>
            <a:spLocks noGrp="1" noChangeArrowheads="1"/>
          </p:cNvSpPr>
          <p:nvPr>
            <p:ph type="ctrTitle"/>
          </p:nvPr>
        </p:nvSpPr>
        <p:spPr>
          <a:xfrm>
            <a:off x="605790" y="128906"/>
            <a:ext cx="7848600" cy="719137"/>
          </a:xfrm>
        </p:spPr>
        <p:txBody>
          <a:bodyPr/>
          <a:lstStyle/>
          <a:p>
            <a:pPr eaLnBrk="1" hangingPunct="1"/>
            <a:r>
              <a:rPr lang="en-US" altLang="en-US" sz="3000" dirty="0">
                <a:latin typeface="Arial" panose="020B0604020202020204" pitchFamily="34" charset="0"/>
              </a:rPr>
              <a:t>Conventional vs. Heat of Compression</a:t>
            </a:r>
          </a:p>
        </p:txBody>
      </p:sp>
      <p:sp>
        <p:nvSpPr>
          <p:cNvPr id="40963" name="Rectangle 3">
            <a:extLst>
              <a:ext uri="{FF2B5EF4-FFF2-40B4-BE49-F238E27FC236}">
                <a16:creationId xmlns:a16="http://schemas.microsoft.com/office/drawing/2014/main" id="{0A7F3572-2D24-453C-BD29-038AC8C0BF3D}"/>
              </a:ext>
            </a:extLst>
          </p:cNvPr>
          <p:cNvSpPr>
            <a:spLocks noGrp="1" noChangeArrowheads="1"/>
          </p:cNvSpPr>
          <p:nvPr>
            <p:ph type="subTitle" idx="1"/>
          </p:nvPr>
        </p:nvSpPr>
        <p:spPr>
          <a:xfrm>
            <a:off x="6497638" y="3429000"/>
            <a:ext cx="2341562" cy="2057400"/>
          </a:xfrm>
        </p:spPr>
        <p:txBody>
          <a:bodyPr/>
          <a:lstStyle/>
          <a:p>
            <a:pPr eaLnBrk="1" hangingPunct="1">
              <a:spcBef>
                <a:spcPct val="0"/>
              </a:spcBef>
            </a:pPr>
            <a:r>
              <a:rPr lang="en-US" altLang="en-US" sz="2000" dirty="0">
                <a:latin typeface="+mj-lt"/>
              </a:rPr>
              <a:t>Twin Tower Full Flow Heated Regenerative </a:t>
            </a:r>
          </a:p>
          <a:p>
            <a:pPr eaLnBrk="1" hangingPunct="1">
              <a:spcBef>
                <a:spcPct val="0"/>
              </a:spcBef>
            </a:pPr>
            <a:r>
              <a:rPr lang="en-US" altLang="en-US" sz="2000" dirty="0">
                <a:latin typeface="+mj-lt"/>
              </a:rPr>
              <a:t>Compressed Air Dryer Application Comparison </a:t>
            </a:r>
          </a:p>
          <a:p>
            <a:pPr eaLnBrk="1" hangingPunct="1"/>
            <a:endParaRPr lang="en-US" altLang="en-US" sz="1800" b="0" dirty="0"/>
          </a:p>
        </p:txBody>
      </p:sp>
      <p:sp>
        <p:nvSpPr>
          <p:cNvPr id="40964" name="Text Box 8">
            <a:extLst>
              <a:ext uri="{FF2B5EF4-FFF2-40B4-BE49-F238E27FC236}">
                <a16:creationId xmlns:a16="http://schemas.microsoft.com/office/drawing/2014/main" id="{F0225FCD-FD2E-461B-9E16-978B8630E263}"/>
              </a:ext>
            </a:extLst>
          </p:cNvPr>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0965" name="TextBox 1">
            <a:extLst>
              <a:ext uri="{FF2B5EF4-FFF2-40B4-BE49-F238E27FC236}">
                <a16:creationId xmlns:a16="http://schemas.microsoft.com/office/drawing/2014/main" id="{77C045B4-8481-4DC9-9D56-14500354777E}"/>
              </a:ext>
            </a:extLst>
          </p:cNvPr>
          <p:cNvSpPr txBox="1">
            <a:spLocks noChangeArrowheads="1"/>
          </p:cNvSpPr>
          <p:nvPr/>
        </p:nvSpPr>
        <p:spPr bwMode="auto">
          <a:xfrm>
            <a:off x="7772400" y="6477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39F71AE-A39F-4369-98C5-699B6D50BD3D}" type="slidenum">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26</a:t>
            </a:fld>
            <a:endPar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67" name="Picture 3">
            <a:extLst>
              <a:ext uri="{FF2B5EF4-FFF2-40B4-BE49-F238E27FC236}">
                <a16:creationId xmlns:a16="http://schemas.microsoft.com/office/drawing/2014/main" id="{8DD1A81A-D7E6-4926-BB42-151B5FC88A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8250" t="23967" r="10275" b="2"/>
          <a:stretch>
            <a:fillRect/>
          </a:stretch>
        </p:blipFill>
        <p:spPr bwMode="auto">
          <a:xfrm>
            <a:off x="605790" y="960437"/>
            <a:ext cx="70104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59B53AE5-82A5-48F6-BD92-FCB0566C33A6}"/>
              </a:ext>
            </a:extLst>
          </p:cNvPr>
          <p:cNvSpPr txBox="1">
            <a:spLocks noChangeArrowheads="1"/>
          </p:cNvSpPr>
          <p:nvPr/>
        </p:nvSpPr>
        <p:spPr bwMode="auto">
          <a:xfrm>
            <a:off x="605790" y="5605779"/>
            <a:ext cx="4191000" cy="44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b="1">
                <a:solidFill>
                  <a:schemeClr val="tx1"/>
                </a:solidFill>
                <a:latin typeface="Arial Narrow" panose="020B0606020202030204" pitchFamily="34" charset="0"/>
                <a:ea typeface="+mn-ea"/>
                <a:cs typeface="Arial" panose="020B0604020202020204" pitchFamily="34" charset="0"/>
              </a:defRPr>
            </a:lvl1pPr>
            <a:lvl2pPr marL="457200" indent="0" algn="ctr" rtl="0" eaLnBrk="0" fontAlgn="base" hangingPunct="0">
              <a:spcBef>
                <a:spcPct val="20000"/>
              </a:spcBef>
              <a:spcAft>
                <a:spcPct val="0"/>
              </a:spcAft>
              <a:buNone/>
              <a:defRPr sz="2800">
                <a:solidFill>
                  <a:schemeClr val="tx1"/>
                </a:solidFill>
                <a:latin typeface="Arial Narrow" panose="020B0606020202030204" pitchFamily="34" charset="0"/>
              </a:defRPr>
            </a:lvl2pPr>
            <a:lvl3pPr marL="914400" indent="0" algn="ctr" rtl="0" eaLnBrk="0" fontAlgn="base" hangingPunct="0">
              <a:spcBef>
                <a:spcPct val="20000"/>
              </a:spcBef>
              <a:spcAft>
                <a:spcPct val="0"/>
              </a:spcAft>
              <a:buNone/>
              <a:defRPr sz="2400">
                <a:solidFill>
                  <a:schemeClr val="tx1"/>
                </a:solidFill>
                <a:latin typeface="Arial Narrow" panose="020B0606020202030204" pitchFamily="34" charset="0"/>
              </a:defRPr>
            </a:lvl3pPr>
            <a:lvl4pPr marL="1371600" indent="0" algn="ctr" rtl="0" eaLnBrk="0" fontAlgn="base" hangingPunct="0">
              <a:spcBef>
                <a:spcPct val="20000"/>
              </a:spcBef>
              <a:spcAft>
                <a:spcPct val="0"/>
              </a:spcAft>
              <a:buNone/>
              <a:defRPr sz="2000">
                <a:solidFill>
                  <a:schemeClr val="tx1"/>
                </a:solidFill>
                <a:latin typeface="Arial Narrow" panose="020B0606020202030204" pitchFamily="34" charset="0"/>
              </a:defRPr>
            </a:lvl4pPr>
            <a:lvl5pPr marL="1828800" indent="0" algn="ctr" rtl="0" eaLnBrk="0" fontAlgn="base" hangingPunct="0">
              <a:spcBef>
                <a:spcPct val="20000"/>
              </a:spcBef>
              <a:spcAft>
                <a:spcPct val="0"/>
              </a:spcAft>
              <a:buNone/>
              <a:defRPr sz="2000">
                <a:solidFill>
                  <a:schemeClr val="tx1"/>
                </a:solidFill>
                <a:latin typeface="Arial Narrow" panose="020B0606020202030204" pitchFamily="34" charset="0"/>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Note the location of the aftercooler</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382FB504-8DFF-4E34-BD3D-C1ED8DFAF2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10" name="Picture 9">
            <a:extLst>
              <a:ext uri="{FF2B5EF4-FFF2-40B4-BE49-F238E27FC236}">
                <a16:creationId xmlns:a16="http://schemas.microsoft.com/office/drawing/2014/main" id="{A356999F-EA2B-493B-B61E-E532B67DF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
        <p:nvSpPr>
          <p:cNvPr id="11" name="TextBox 1">
            <a:extLst>
              <a:ext uri="{FF2B5EF4-FFF2-40B4-BE49-F238E27FC236}">
                <a16:creationId xmlns:a16="http://schemas.microsoft.com/office/drawing/2014/main" id="{7848088D-0CBC-4483-9D44-898569746F34}"/>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19</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72C286E8-CB7E-4BE2-B6E5-5A89DC67FB4F}"/>
              </a:ext>
            </a:extLst>
          </p:cNvPr>
          <p:cNvSpPr>
            <a:spLocks noGrp="1" noChangeArrowheads="1"/>
          </p:cNvSpPr>
          <p:nvPr>
            <p:ph type="ctrTitle"/>
          </p:nvPr>
        </p:nvSpPr>
        <p:spPr>
          <a:xfrm>
            <a:off x="647700" y="120592"/>
            <a:ext cx="7848600" cy="719138"/>
          </a:xfrm>
        </p:spPr>
        <p:txBody>
          <a:bodyPr/>
          <a:lstStyle/>
          <a:p>
            <a:pPr eaLnBrk="1" hangingPunct="1"/>
            <a:r>
              <a:rPr lang="en-US" altLang="en-US" sz="3000" dirty="0">
                <a:latin typeface="Arial" panose="020B0604020202020204" pitchFamily="34" charset="0"/>
              </a:rPr>
              <a:t>Summary: HOC Dryers </a:t>
            </a:r>
          </a:p>
        </p:txBody>
      </p:sp>
      <p:sp>
        <p:nvSpPr>
          <p:cNvPr id="22531" name="Rectangle 3">
            <a:extLst>
              <a:ext uri="{FF2B5EF4-FFF2-40B4-BE49-F238E27FC236}">
                <a16:creationId xmlns:a16="http://schemas.microsoft.com/office/drawing/2014/main" id="{C562F9C3-DE23-442E-A2C3-DB136136274F}"/>
              </a:ext>
            </a:extLst>
          </p:cNvPr>
          <p:cNvSpPr>
            <a:spLocks noGrp="1" noChangeArrowheads="1"/>
          </p:cNvSpPr>
          <p:nvPr>
            <p:ph type="subTitle" idx="1"/>
          </p:nvPr>
        </p:nvSpPr>
        <p:spPr>
          <a:xfrm>
            <a:off x="609600" y="947738"/>
            <a:ext cx="7848600" cy="3679825"/>
          </a:xfrm>
        </p:spPr>
        <p:txBody>
          <a:bodyPr/>
          <a:lstStyle/>
          <a:p>
            <a:pPr marL="342900" indent="-342900" algn="l" eaLnBrk="1" hangingPunct="1">
              <a:spcBef>
                <a:spcPts val="600"/>
              </a:spcBef>
              <a:buFont typeface="Wingdings" panose="05000000000000000000" pitchFamily="2" charset="2"/>
              <a:buChar char="§"/>
              <a:defRPr/>
            </a:pPr>
            <a:r>
              <a:rPr lang="en-US" altLang="en-US" sz="1600" b="0" dirty="0">
                <a:latin typeface="Arial" panose="020B0604020202020204" pitchFamily="34" charset="0"/>
              </a:rPr>
              <a:t>Hot air discharges from the oil-free air compressors and enters the dryer at a very low RH, where it picks up the water vapor.</a:t>
            </a:r>
          </a:p>
          <a:p>
            <a:pPr marL="342900" indent="-342900" algn="l" eaLnBrk="1" hangingPunct="1">
              <a:spcBef>
                <a:spcPts val="600"/>
              </a:spcBef>
              <a:buFont typeface="Wingdings" panose="05000000000000000000" pitchFamily="2" charset="2"/>
              <a:buChar char="§"/>
              <a:defRPr/>
            </a:pPr>
            <a:r>
              <a:rPr lang="en-US" altLang="en-US" sz="1600" b="0" dirty="0">
                <a:latin typeface="Arial" panose="020B0604020202020204" pitchFamily="34" charset="0"/>
              </a:rPr>
              <a:t>The hot, wet air then goes to the aftercooler where the temperature is reduced to 100°F or less.</a:t>
            </a:r>
          </a:p>
          <a:p>
            <a:pPr marL="342900" indent="-342900" algn="l" eaLnBrk="1" hangingPunct="1">
              <a:spcBef>
                <a:spcPts val="600"/>
              </a:spcBef>
              <a:buFont typeface="Wingdings" panose="05000000000000000000" pitchFamily="2" charset="2"/>
              <a:buChar char="§"/>
              <a:defRPr/>
            </a:pPr>
            <a:r>
              <a:rPr lang="en-US" altLang="en-US" sz="1600" b="0" dirty="0">
                <a:latin typeface="Arial" panose="020B0604020202020204" pitchFamily="34" charset="0"/>
              </a:rPr>
              <a:t>The cool after-cooled air then enters the drying tower where the remaining moisture is removed from the air. </a:t>
            </a:r>
          </a:p>
          <a:p>
            <a:pPr marL="342900" indent="-342900" algn="l" eaLnBrk="1" hangingPunct="1">
              <a:spcBef>
                <a:spcPts val="600"/>
              </a:spcBef>
              <a:buFont typeface="Wingdings" panose="05000000000000000000" pitchFamily="2" charset="2"/>
              <a:buChar char="§"/>
              <a:defRPr/>
            </a:pPr>
            <a:r>
              <a:rPr lang="en-US" altLang="en-US" sz="1600" b="0" dirty="0">
                <a:latin typeface="Arial" panose="020B0604020202020204" pitchFamily="34" charset="0"/>
              </a:rPr>
              <a:t>After this cycle is completed, the towers switch and the process is repeated.</a:t>
            </a:r>
          </a:p>
          <a:p>
            <a:pPr marL="342900" indent="-342900" algn="l" eaLnBrk="1" hangingPunct="1">
              <a:spcBef>
                <a:spcPts val="600"/>
              </a:spcBef>
              <a:buFont typeface="Wingdings" panose="05000000000000000000" pitchFamily="2" charset="2"/>
              <a:buChar char="§"/>
              <a:defRPr/>
            </a:pPr>
            <a:r>
              <a:rPr lang="en-US" altLang="en-US" sz="1600" dirty="0">
                <a:solidFill>
                  <a:srgbClr val="A50021"/>
                </a:solidFill>
                <a:latin typeface="Arial" panose="020B0604020202020204" pitchFamily="34" charset="0"/>
              </a:rPr>
              <a:t>NO LOST PURGE AIR! </a:t>
            </a:r>
          </a:p>
          <a:p>
            <a:pPr algn="l" eaLnBrk="1" hangingPunct="1">
              <a:spcBef>
                <a:spcPts val="0"/>
              </a:spcBef>
              <a:defRPr/>
            </a:pPr>
            <a:endParaRPr lang="en-US" altLang="en-US" sz="1400" b="0" dirty="0"/>
          </a:p>
          <a:p>
            <a:pPr algn="l" eaLnBrk="1" hangingPunct="1">
              <a:defRPr/>
            </a:pPr>
            <a:endParaRPr lang="en-US" altLang="en-US" sz="1400" b="0" dirty="0"/>
          </a:p>
        </p:txBody>
      </p:sp>
      <p:sp>
        <p:nvSpPr>
          <p:cNvPr id="38916" name="Text Box 8">
            <a:extLst>
              <a:ext uri="{FF2B5EF4-FFF2-40B4-BE49-F238E27FC236}">
                <a16:creationId xmlns:a16="http://schemas.microsoft.com/office/drawing/2014/main" id="{E1C3DD72-921F-47D2-B9C0-9C00592EB046}"/>
              </a:ext>
            </a:extLst>
          </p:cNvPr>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8917" name="TextBox 1">
            <a:extLst>
              <a:ext uri="{FF2B5EF4-FFF2-40B4-BE49-F238E27FC236}">
                <a16:creationId xmlns:a16="http://schemas.microsoft.com/office/drawing/2014/main" id="{73517941-EEBB-48B2-B28C-AEDBE9D9006D}"/>
              </a:ext>
            </a:extLst>
          </p:cNvPr>
          <p:cNvSpPr txBox="1">
            <a:spLocks noChangeArrowheads="1"/>
          </p:cNvSpPr>
          <p:nvPr/>
        </p:nvSpPr>
        <p:spPr bwMode="auto">
          <a:xfrm>
            <a:off x="7772400" y="6477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241530F-8AEA-4026-84B7-4A148C8D33FD}" type="slidenum">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27</a:t>
            </a:fld>
            <a:endPar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8919" name="Picture 1">
            <a:extLst>
              <a:ext uri="{FF2B5EF4-FFF2-40B4-BE49-F238E27FC236}">
                <a16:creationId xmlns:a16="http://schemas.microsoft.com/office/drawing/2014/main" id="{EE45A3C3-3B67-451F-84E1-F90260DAA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74"/>
          <a:stretch>
            <a:fillRect/>
          </a:stretch>
        </p:blipFill>
        <p:spPr bwMode="auto">
          <a:xfrm>
            <a:off x="2895600" y="3505200"/>
            <a:ext cx="5692775" cy="275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7D4A8A9-8A94-481E-AB67-31788ABD9B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9" name="Picture 8">
            <a:extLst>
              <a:ext uri="{FF2B5EF4-FFF2-40B4-BE49-F238E27FC236}">
                <a16:creationId xmlns:a16="http://schemas.microsoft.com/office/drawing/2014/main" id="{A5B9EBCA-F0FD-4087-AE80-7ADBF4F49A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
        <p:nvSpPr>
          <p:cNvPr id="10" name="TextBox 1">
            <a:extLst>
              <a:ext uri="{FF2B5EF4-FFF2-40B4-BE49-F238E27FC236}">
                <a16:creationId xmlns:a16="http://schemas.microsoft.com/office/drawing/2014/main" id="{FD0BF1D9-04BD-4EC2-953F-E9A333EAB729}"/>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C9D1C-AB46-4E65-B09C-DE790A3397C8}"/>
              </a:ext>
            </a:extLst>
          </p:cNvPr>
          <p:cNvSpPr>
            <a:spLocks noGrp="1"/>
          </p:cNvSpPr>
          <p:nvPr>
            <p:ph type="ctrTitle"/>
          </p:nvPr>
        </p:nvSpPr>
        <p:spPr>
          <a:xfrm>
            <a:off x="712470" y="76200"/>
            <a:ext cx="7772400" cy="739254"/>
          </a:xfrm>
        </p:spPr>
        <p:txBody>
          <a:bodyPr/>
          <a:lstStyle/>
          <a:p>
            <a:r>
              <a:rPr lang="en-US" sz="3000" dirty="0">
                <a:latin typeface="+mj-lt"/>
              </a:rPr>
              <a:t>Final Thoughts</a:t>
            </a:r>
          </a:p>
        </p:txBody>
      </p:sp>
      <p:sp>
        <p:nvSpPr>
          <p:cNvPr id="3" name="Subtitle 2">
            <a:extLst>
              <a:ext uri="{FF2B5EF4-FFF2-40B4-BE49-F238E27FC236}">
                <a16:creationId xmlns:a16="http://schemas.microsoft.com/office/drawing/2014/main" id="{03227CF3-7424-4E34-BD47-2864112431C8}"/>
              </a:ext>
            </a:extLst>
          </p:cNvPr>
          <p:cNvSpPr>
            <a:spLocks noGrp="1"/>
          </p:cNvSpPr>
          <p:nvPr>
            <p:ph type="subTitle" idx="1"/>
          </p:nvPr>
        </p:nvSpPr>
        <p:spPr>
          <a:xfrm>
            <a:off x="685800" y="1143000"/>
            <a:ext cx="7772400" cy="4114800"/>
          </a:xfrm>
        </p:spPr>
        <p:txBody>
          <a:bodyPr/>
          <a:lstStyle/>
          <a:p>
            <a:pPr algn="l"/>
            <a:r>
              <a:rPr lang="en-US" sz="2200" b="0" dirty="0">
                <a:latin typeface="+mj-lt"/>
              </a:rPr>
              <a:t>This is where we turn the presentation over to one the most knowledgeable men in the country on heat of compression dryers -- Mr. Chuck Henderson of Henderson Engineering. </a:t>
            </a:r>
          </a:p>
          <a:p>
            <a:pPr algn="l"/>
            <a:endParaRPr lang="en-US" sz="2200" b="0" dirty="0">
              <a:latin typeface="+mj-lt"/>
            </a:endParaRPr>
          </a:p>
          <a:p>
            <a:pPr algn="l"/>
            <a:r>
              <a:rPr lang="en-US" sz="2200" b="0" dirty="0">
                <a:latin typeface="+mj-lt"/>
              </a:rPr>
              <a:t>Chuck and his team have taught me more about desiccant dryers than any group I’ve worked with.  </a:t>
            </a:r>
          </a:p>
          <a:p>
            <a:pPr algn="l"/>
            <a:endParaRPr lang="en-US" sz="2200" b="0" dirty="0">
              <a:latin typeface="+mj-lt"/>
            </a:endParaRPr>
          </a:p>
          <a:p>
            <a:pPr algn="l"/>
            <a:r>
              <a:rPr lang="en-US" sz="2200" b="0" dirty="0">
                <a:latin typeface="+mj-lt"/>
              </a:rPr>
              <a:t>I hope our presentation has taken some of the mystery out of heat of compression and helped clarify this technology for you.   </a:t>
            </a:r>
          </a:p>
        </p:txBody>
      </p:sp>
      <p:pic>
        <p:nvPicPr>
          <p:cNvPr id="6" name="Picture 5">
            <a:extLst>
              <a:ext uri="{FF2B5EF4-FFF2-40B4-BE49-F238E27FC236}">
                <a16:creationId xmlns:a16="http://schemas.microsoft.com/office/drawing/2014/main" id="{DA39D8A7-CF3C-4FA0-9F42-56DC7372C00F}"/>
              </a:ext>
            </a:extLst>
          </p:cNvPr>
          <p:cNvPicPr>
            <a:picLocks noChangeAspect="1"/>
          </p:cNvPicPr>
          <p:nvPr/>
        </p:nvPicPr>
        <p:blipFill>
          <a:blip r:embed="rId2"/>
          <a:stretch>
            <a:fillRect/>
          </a:stretch>
        </p:blipFill>
        <p:spPr>
          <a:xfrm>
            <a:off x="3852863" y="4724400"/>
            <a:ext cx="1438275" cy="1614488"/>
          </a:xfrm>
          <a:prstGeom prst="rect">
            <a:avLst/>
          </a:prstGeom>
        </p:spPr>
      </p:pic>
      <p:pic>
        <p:nvPicPr>
          <p:cNvPr id="7" name="Picture 6">
            <a:extLst>
              <a:ext uri="{FF2B5EF4-FFF2-40B4-BE49-F238E27FC236}">
                <a16:creationId xmlns:a16="http://schemas.microsoft.com/office/drawing/2014/main" id="{2FD956D6-A9B1-42CB-A685-14B430EE6D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8" name="Picture 7">
            <a:extLst>
              <a:ext uri="{FF2B5EF4-FFF2-40B4-BE49-F238E27FC236}">
                <a16:creationId xmlns:a16="http://schemas.microsoft.com/office/drawing/2014/main" id="{54F6C4A5-B888-4602-9BA9-ACC2B57D6D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6203693"/>
            <a:ext cx="2231136" cy="501907"/>
          </a:xfrm>
          <a:prstGeom prst="rect">
            <a:avLst/>
          </a:prstGeom>
        </p:spPr>
      </p:pic>
      <p:sp>
        <p:nvSpPr>
          <p:cNvPr id="9" name="TextBox 1">
            <a:extLst>
              <a:ext uri="{FF2B5EF4-FFF2-40B4-BE49-F238E27FC236}">
                <a16:creationId xmlns:a16="http://schemas.microsoft.com/office/drawing/2014/main" id="{F0B245ED-C511-4779-9ADE-0FBA200689D2}"/>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p>
        </p:txBody>
      </p:sp>
    </p:spTree>
    <p:extLst>
      <p:ext uri="{BB962C8B-B14F-4D97-AF65-F5344CB8AC3E}">
        <p14:creationId xmlns:p14="http://schemas.microsoft.com/office/powerpoint/2010/main" val="692166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1985E2BC-0A00-4E93-BFA3-258675347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8" y="1484313"/>
            <a:ext cx="774382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2">
            <a:extLst>
              <a:ext uri="{FF2B5EF4-FFF2-40B4-BE49-F238E27FC236}">
                <a16:creationId xmlns:a16="http://schemas.microsoft.com/office/drawing/2014/main" id="{E2E3264C-B164-4A25-AACB-AF62EF567F4C}"/>
              </a:ext>
            </a:extLst>
          </p:cNvPr>
          <p:cNvSpPr>
            <a:spLocks noGrp="1" noChangeArrowheads="1"/>
          </p:cNvSpPr>
          <p:nvPr>
            <p:ph type="ctrTitle"/>
          </p:nvPr>
        </p:nvSpPr>
        <p:spPr>
          <a:xfrm>
            <a:off x="609600" y="228600"/>
            <a:ext cx="7848600" cy="719138"/>
          </a:xfrm>
        </p:spPr>
        <p:txBody>
          <a:bodyPr/>
          <a:lstStyle/>
          <a:p>
            <a:pPr eaLnBrk="1" hangingPunct="1"/>
            <a:r>
              <a:rPr lang="en-US" altLang="en-US" sz="3400" dirty="0">
                <a:latin typeface="Arial" panose="020B0604020202020204" pitchFamily="34" charset="0"/>
              </a:rPr>
              <a:t> </a:t>
            </a:r>
          </a:p>
        </p:txBody>
      </p:sp>
      <p:sp>
        <p:nvSpPr>
          <p:cNvPr id="43012" name="Rectangle 3">
            <a:extLst>
              <a:ext uri="{FF2B5EF4-FFF2-40B4-BE49-F238E27FC236}">
                <a16:creationId xmlns:a16="http://schemas.microsoft.com/office/drawing/2014/main" id="{185A0D04-5CF3-4B7E-A8D4-E89E4F2DBEE5}"/>
              </a:ext>
            </a:extLst>
          </p:cNvPr>
          <p:cNvSpPr>
            <a:spLocks noGrp="1" noChangeArrowheads="1"/>
          </p:cNvSpPr>
          <p:nvPr>
            <p:ph type="subTitle" idx="1"/>
          </p:nvPr>
        </p:nvSpPr>
        <p:spPr>
          <a:xfrm>
            <a:off x="647700" y="947738"/>
            <a:ext cx="7848600" cy="5327650"/>
          </a:xfrm>
        </p:spPr>
        <p:txBody>
          <a:bodyPr>
            <a:normAutofit fontScale="92500" lnSpcReduction="20000"/>
          </a:bodyPr>
          <a:lstStyle/>
          <a:p>
            <a:pPr algn="l" eaLnBrk="1" hangingPunct="1">
              <a:spcBef>
                <a:spcPct val="0"/>
              </a:spcBef>
            </a:pPr>
            <a:r>
              <a:rPr lang="en-US" altLang="en-US" sz="1800" dirty="0"/>
              <a:t> </a:t>
            </a:r>
            <a:endParaRPr lang="en-US" altLang="en-US" sz="1400" b="0" dirty="0"/>
          </a:p>
          <a:p>
            <a:pPr eaLnBrk="1" hangingPunct="1">
              <a:spcBef>
                <a:spcPct val="0"/>
              </a:spcBef>
            </a:pPr>
            <a:r>
              <a:rPr lang="en-US" altLang="en-US" sz="2800" dirty="0">
                <a:latin typeface="+mj-lt"/>
              </a:rPr>
              <a:t>We thank you for the opportunity to present! </a:t>
            </a:r>
          </a:p>
          <a:p>
            <a:pPr eaLnBrk="1" hangingPunct="1">
              <a:spcBef>
                <a:spcPct val="0"/>
              </a:spcBef>
            </a:pPr>
            <a:r>
              <a:rPr lang="en-US" altLang="en-US" sz="2800" dirty="0">
                <a:latin typeface="+mj-lt"/>
              </a:rPr>
              <a:t>We hope you found our presentation informative. </a:t>
            </a:r>
          </a:p>
          <a:p>
            <a:pPr eaLnBrk="1" hangingPunct="1"/>
            <a:endParaRPr lang="en-US" altLang="en-US" b="0" dirty="0">
              <a:latin typeface="+mj-lt"/>
            </a:endParaRPr>
          </a:p>
          <a:p>
            <a:pPr eaLnBrk="1" hangingPunct="1">
              <a:spcBef>
                <a:spcPct val="0"/>
              </a:spcBef>
            </a:pPr>
            <a:r>
              <a:rPr lang="en-US" altLang="en-US" sz="2200" b="0" dirty="0">
                <a:latin typeface="+mj-lt"/>
              </a:rPr>
              <a:t>Please contact Air Power USA at (740) 862-4112 </a:t>
            </a:r>
          </a:p>
          <a:p>
            <a:pPr eaLnBrk="1" hangingPunct="1">
              <a:spcBef>
                <a:spcPct val="0"/>
              </a:spcBef>
            </a:pPr>
            <a:r>
              <a:rPr lang="en-US" altLang="en-US" sz="2200" b="0" dirty="0">
                <a:latin typeface="+mj-lt"/>
              </a:rPr>
              <a:t>if you have any questions. </a:t>
            </a:r>
          </a:p>
          <a:p>
            <a:pPr eaLnBrk="1" hangingPunct="1"/>
            <a:endParaRPr lang="en-US" altLang="en-US" sz="2800" b="0" dirty="0">
              <a:latin typeface="+mj-lt"/>
            </a:endParaRPr>
          </a:p>
          <a:p>
            <a:pPr algn="l" eaLnBrk="1" hangingPunct="1"/>
            <a:endParaRPr lang="en-US" altLang="en-US" sz="1400" b="0" dirty="0">
              <a:latin typeface="+mj-lt"/>
            </a:endParaRPr>
          </a:p>
          <a:p>
            <a:pPr algn="l" eaLnBrk="1" hangingPunct="1"/>
            <a:endParaRPr lang="en-US" altLang="en-US" sz="1400" b="0" dirty="0">
              <a:latin typeface="+mj-lt"/>
            </a:endParaRPr>
          </a:p>
          <a:p>
            <a:pPr algn="l" eaLnBrk="1" hangingPunct="1"/>
            <a:endParaRPr lang="en-US" altLang="en-US" sz="1400" b="0" dirty="0">
              <a:latin typeface="+mj-lt"/>
            </a:endParaRPr>
          </a:p>
          <a:p>
            <a:pPr algn="l" eaLnBrk="1" hangingPunct="1"/>
            <a:endParaRPr lang="en-US" altLang="en-US" sz="2200" dirty="0">
              <a:latin typeface="+mj-lt"/>
            </a:endParaRPr>
          </a:p>
          <a:p>
            <a:pPr algn="l" eaLnBrk="1" hangingPunct="1"/>
            <a:endParaRPr lang="en-US" altLang="en-US" sz="2200" dirty="0">
              <a:latin typeface="+mj-lt"/>
            </a:endParaRPr>
          </a:p>
          <a:p>
            <a:pPr algn="l" eaLnBrk="1" hangingPunct="1"/>
            <a:endParaRPr lang="en-US" altLang="en-US" sz="2200" dirty="0">
              <a:latin typeface="+mj-lt"/>
            </a:endParaRPr>
          </a:p>
          <a:p>
            <a:pPr algn="l" eaLnBrk="1" hangingPunct="1"/>
            <a:r>
              <a:rPr lang="en-US" altLang="en-US" sz="2200" dirty="0">
                <a:latin typeface="+mj-lt"/>
              </a:rPr>
              <a:t>Air Power USA</a:t>
            </a:r>
          </a:p>
          <a:p>
            <a:pPr algn="l" eaLnBrk="1" hangingPunct="1"/>
            <a:r>
              <a:rPr lang="en-US" altLang="en-US" sz="2200" b="0" dirty="0">
                <a:latin typeface="+mj-lt"/>
              </a:rPr>
              <a:t>Hank van Ormer – Technical Director</a:t>
            </a:r>
          </a:p>
          <a:p>
            <a:pPr algn="l" eaLnBrk="1" hangingPunct="1"/>
            <a:r>
              <a:rPr lang="en-US" altLang="en-US" sz="2200" b="0" dirty="0">
                <a:latin typeface="+mj-lt"/>
              </a:rPr>
              <a:t>(740) 862-4112 </a:t>
            </a:r>
          </a:p>
        </p:txBody>
      </p:sp>
      <p:sp>
        <p:nvSpPr>
          <p:cNvPr id="43013" name="Text Box 8">
            <a:extLst>
              <a:ext uri="{FF2B5EF4-FFF2-40B4-BE49-F238E27FC236}">
                <a16:creationId xmlns:a16="http://schemas.microsoft.com/office/drawing/2014/main" id="{5696D12B-B433-4123-85A4-7607BE2EB828}"/>
              </a:ext>
            </a:extLst>
          </p:cNvPr>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3015" name="Line 6">
            <a:extLst>
              <a:ext uri="{FF2B5EF4-FFF2-40B4-BE49-F238E27FC236}">
                <a16:creationId xmlns:a16="http://schemas.microsoft.com/office/drawing/2014/main" id="{3477AD01-0A87-42EA-9C68-DB15720C62B4}"/>
              </a:ext>
            </a:extLst>
          </p:cNvPr>
          <p:cNvSpPr>
            <a:spLocks noChangeShapeType="1"/>
          </p:cNvSpPr>
          <p:nvPr/>
        </p:nvSpPr>
        <p:spPr bwMode="auto">
          <a:xfrm>
            <a:off x="609600" y="6477000"/>
            <a:ext cx="78486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3016" name="Picture 1">
            <a:extLst>
              <a:ext uri="{FF2B5EF4-FFF2-40B4-BE49-F238E27FC236}">
                <a16:creationId xmlns:a16="http://schemas.microsoft.com/office/drawing/2014/main" id="{6BCB71E6-0C35-4B20-9868-36F3EEF1D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5410200"/>
            <a:ext cx="1828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a:extLst>
              <a:ext uri="{FF2B5EF4-FFF2-40B4-BE49-F238E27FC236}">
                <a16:creationId xmlns:a16="http://schemas.microsoft.com/office/drawing/2014/main" id="{48F7889E-9B31-4D1F-BE2B-938685D4E022}"/>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DCC85A9-8E4A-4F9D-85EE-FA2B008E7F6F}"/>
              </a:ext>
            </a:extLst>
          </p:cNvPr>
          <p:cNvSpPr>
            <a:spLocks noGrp="1"/>
          </p:cNvSpPr>
          <p:nvPr>
            <p:ph type="title"/>
          </p:nvPr>
        </p:nvSpPr>
        <p:spPr>
          <a:xfrm>
            <a:off x="457200" y="152400"/>
            <a:ext cx="8305800" cy="563562"/>
          </a:xfrm>
        </p:spPr>
        <p:txBody>
          <a:bodyPr/>
          <a:lstStyle/>
          <a:p>
            <a:pPr algn="ctr"/>
            <a:r>
              <a:rPr lang="en-US" dirty="0"/>
              <a:t>Handouts</a:t>
            </a:r>
          </a:p>
        </p:txBody>
      </p:sp>
      <p:graphicFrame>
        <p:nvGraphicFramePr>
          <p:cNvPr id="7" name="Object 6">
            <a:hlinkClick r:id="rId4"/>
            <a:extLst>
              <a:ext uri="{FF2B5EF4-FFF2-40B4-BE49-F238E27FC236}">
                <a16:creationId xmlns:a16="http://schemas.microsoft.com/office/drawing/2014/main" id="{C279FCA0-45A4-4E35-986D-776F5173206E}"/>
              </a:ext>
            </a:extLst>
          </p:cNvPr>
          <p:cNvGraphicFramePr>
            <a:graphicFrameLocks noChangeAspect="1"/>
          </p:cNvGraphicFramePr>
          <p:nvPr>
            <p:extLst>
              <p:ext uri="{D42A27DB-BD31-4B8C-83A1-F6EECF244321}">
                <p14:modId xmlns:p14="http://schemas.microsoft.com/office/powerpoint/2010/main" val="1421286927"/>
              </p:ext>
            </p:extLst>
          </p:nvPr>
        </p:nvGraphicFramePr>
        <p:xfrm>
          <a:off x="6788668" y="1904999"/>
          <a:ext cx="1884045" cy="2438400"/>
        </p:xfrm>
        <a:graphic>
          <a:graphicData uri="http://schemas.openxmlformats.org/presentationml/2006/ole">
            <mc:AlternateContent xmlns:mc="http://schemas.openxmlformats.org/markup-compatibility/2006">
              <mc:Choice xmlns:v="urn:schemas-microsoft-com:vml" Requires="v">
                <p:oleObj spid="_x0000_s1070" name="Acrobat Document" r:id="rId5" imgW="5829156" imgH="7543672" progId="AcroExch.Document.DC">
                  <p:embed/>
                </p:oleObj>
              </mc:Choice>
              <mc:Fallback>
                <p:oleObj name="Acrobat Document" r:id="rId5" imgW="5829156" imgH="7543672" progId="AcroExch.Document.DC">
                  <p:embed/>
                  <p:pic>
                    <p:nvPicPr>
                      <p:cNvPr id="0" name=""/>
                      <p:cNvPicPr/>
                      <p:nvPr/>
                    </p:nvPicPr>
                    <p:blipFill>
                      <a:blip r:embed="rId6"/>
                      <a:stretch>
                        <a:fillRect/>
                      </a:stretch>
                    </p:blipFill>
                    <p:spPr>
                      <a:xfrm>
                        <a:off x="6788668" y="1904999"/>
                        <a:ext cx="1884045" cy="2438400"/>
                      </a:xfrm>
                      <a:prstGeom prst="rect">
                        <a:avLst/>
                      </a:prstGeom>
                      <a:ln>
                        <a:solidFill>
                          <a:schemeClr val="tx1"/>
                        </a:solidFill>
                      </a:ln>
                    </p:spPr>
                  </p:pic>
                </p:oleObj>
              </mc:Fallback>
            </mc:AlternateContent>
          </a:graphicData>
        </a:graphic>
      </p:graphicFrame>
      <p:graphicFrame>
        <p:nvGraphicFramePr>
          <p:cNvPr id="2" name="Object 1">
            <a:extLst>
              <a:ext uri="{FF2B5EF4-FFF2-40B4-BE49-F238E27FC236}">
                <a16:creationId xmlns:a16="http://schemas.microsoft.com/office/drawing/2014/main" id="{34FCA82B-3483-40D0-810A-0A87E7835F3A}"/>
              </a:ext>
            </a:extLst>
          </p:cNvPr>
          <p:cNvGraphicFramePr>
            <a:graphicFrameLocks noChangeAspect="1"/>
          </p:cNvGraphicFramePr>
          <p:nvPr>
            <p:extLst>
              <p:ext uri="{D42A27DB-BD31-4B8C-83A1-F6EECF244321}">
                <p14:modId xmlns:p14="http://schemas.microsoft.com/office/powerpoint/2010/main" val="2540398180"/>
              </p:ext>
            </p:extLst>
          </p:nvPr>
        </p:nvGraphicFramePr>
        <p:xfrm>
          <a:off x="614546" y="1904999"/>
          <a:ext cx="1884043" cy="2438398"/>
        </p:xfrm>
        <a:graphic>
          <a:graphicData uri="http://schemas.openxmlformats.org/presentationml/2006/ole">
            <mc:AlternateContent xmlns:mc="http://schemas.openxmlformats.org/markup-compatibility/2006">
              <mc:Choice xmlns:v="urn:schemas-microsoft-com:vml" Requires="v">
                <p:oleObj spid="_x0000_s1071" name="Acrobat Document" r:id="rId7" imgW="5829156" imgH="7543672" progId="AcroExch.Document.DC">
                  <p:embed/>
                </p:oleObj>
              </mc:Choice>
              <mc:Fallback>
                <p:oleObj name="Acrobat Document" r:id="rId7" imgW="5829156" imgH="7543672" progId="AcroExch.Document.DC">
                  <p:embed/>
                  <p:pic>
                    <p:nvPicPr>
                      <p:cNvPr id="0" name=""/>
                      <p:cNvPicPr/>
                      <p:nvPr/>
                    </p:nvPicPr>
                    <p:blipFill>
                      <a:blip r:embed="rId8"/>
                      <a:stretch>
                        <a:fillRect/>
                      </a:stretch>
                    </p:blipFill>
                    <p:spPr>
                      <a:xfrm>
                        <a:off x="614546" y="1904999"/>
                        <a:ext cx="1884043" cy="2438398"/>
                      </a:xfrm>
                      <a:prstGeom prst="rect">
                        <a:avLst/>
                      </a:prstGeom>
                      <a:ln>
                        <a:solidFill>
                          <a:schemeClr val="tx1"/>
                        </a:solidFill>
                      </a:ln>
                    </p:spPr>
                  </p:pic>
                </p:oleObj>
              </mc:Fallback>
            </mc:AlternateContent>
          </a:graphicData>
        </a:graphic>
      </p:graphicFrame>
      <p:graphicFrame>
        <p:nvGraphicFramePr>
          <p:cNvPr id="6" name="Object 5">
            <a:extLst>
              <a:ext uri="{FF2B5EF4-FFF2-40B4-BE49-F238E27FC236}">
                <a16:creationId xmlns:a16="http://schemas.microsoft.com/office/drawing/2014/main" id="{22935643-F11C-41D9-BE67-EF8340624133}"/>
              </a:ext>
            </a:extLst>
          </p:cNvPr>
          <p:cNvGraphicFramePr>
            <a:graphicFrameLocks noChangeAspect="1"/>
          </p:cNvGraphicFramePr>
          <p:nvPr>
            <p:extLst>
              <p:ext uri="{D42A27DB-BD31-4B8C-83A1-F6EECF244321}">
                <p14:modId xmlns:p14="http://schemas.microsoft.com/office/powerpoint/2010/main" val="3328794696"/>
              </p:ext>
            </p:extLst>
          </p:nvPr>
        </p:nvGraphicFramePr>
        <p:xfrm>
          <a:off x="2663281" y="1904999"/>
          <a:ext cx="1896427" cy="2438399"/>
        </p:xfrm>
        <a:graphic>
          <a:graphicData uri="http://schemas.openxmlformats.org/presentationml/2006/ole">
            <mc:AlternateContent xmlns:mc="http://schemas.openxmlformats.org/markup-compatibility/2006">
              <mc:Choice xmlns:v="urn:schemas-microsoft-com:vml" Requires="v">
                <p:oleObj spid="_x0000_s1072" name="Acrobat Document" r:id="rId9" imgW="6000534" imgH="7715250" progId="AcroExch.Document.DC">
                  <p:embed/>
                </p:oleObj>
              </mc:Choice>
              <mc:Fallback>
                <p:oleObj name="Acrobat Document" r:id="rId9" imgW="6000534" imgH="7715250" progId="AcroExch.Document.DC">
                  <p:embed/>
                  <p:pic>
                    <p:nvPicPr>
                      <p:cNvPr id="0" name=""/>
                      <p:cNvPicPr/>
                      <p:nvPr/>
                    </p:nvPicPr>
                    <p:blipFill>
                      <a:blip r:embed="rId10"/>
                      <a:stretch>
                        <a:fillRect/>
                      </a:stretch>
                    </p:blipFill>
                    <p:spPr>
                      <a:xfrm>
                        <a:off x="2663281" y="1904999"/>
                        <a:ext cx="1896427" cy="2438399"/>
                      </a:xfrm>
                      <a:prstGeom prst="rect">
                        <a:avLst/>
                      </a:prstGeom>
                      <a:ln>
                        <a:solidFill>
                          <a:schemeClr val="tx1"/>
                        </a:solidFill>
                      </a:ln>
                    </p:spPr>
                  </p:pic>
                </p:oleObj>
              </mc:Fallback>
            </mc:AlternateContent>
          </a:graphicData>
        </a:graphic>
      </p:graphicFrame>
      <p:pic>
        <p:nvPicPr>
          <p:cNvPr id="10" name="Picture 9">
            <a:extLst>
              <a:ext uri="{FF2B5EF4-FFF2-40B4-BE49-F238E27FC236}">
                <a16:creationId xmlns:a16="http://schemas.microsoft.com/office/drawing/2014/main" id="{9488C6CF-7290-4EEE-8757-D3A57BA8A0C8}"/>
              </a:ext>
            </a:extLst>
          </p:cNvPr>
          <p:cNvPicPr>
            <a:picLocks noChangeAspect="1"/>
          </p:cNvPicPr>
          <p:nvPr/>
        </p:nvPicPr>
        <p:blipFill rotWithShape="1">
          <a:blip r:embed="rId11"/>
          <a:srcRect l="28333" t="1" r="28334" b="1111"/>
          <a:stretch/>
        </p:blipFill>
        <p:spPr>
          <a:xfrm>
            <a:off x="4724400" y="1904999"/>
            <a:ext cx="1899576" cy="2438398"/>
          </a:xfrm>
          <a:prstGeom prst="rect">
            <a:avLst/>
          </a:prstGeom>
          <a:ln>
            <a:solidFill>
              <a:schemeClr val="tx1"/>
            </a:solidFill>
          </a:ln>
        </p:spPr>
      </p:pic>
    </p:spTree>
    <p:extLst>
      <p:ext uri="{BB962C8B-B14F-4D97-AF65-F5344CB8AC3E}">
        <p14:creationId xmlns:p14="http://schemas.microsoft.com/office/powerpoint/2010/main" val="4100248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725503"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 name="Rectangle 18">
            <a:extLst>
              <a:ext uri="{FF2B5EF4-FFF2-40B4-BE49-F238E27FC236}">
                <a16:creationId xmlns:a16="http://schemas.microsoft.com/office/drawing/2014/main" id="{D58B20BE-B2FC-45C6-9A48-6364CC1BB347}"/>
              </a:ext>
            </a:extLst>
          </p:cNvPr>
          <p:cNvSpPr/>
          <p:nvPr/>
        </p:nvSpPr>
        <p:spPr>
          <a:xfrm>
            <a:off x="877952" y="1371600"/>
            <a:ext cx="2837436" cy="2269948"/>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457200" y="152400"/>
            <a:ext cx="8305800" cy="563562"/>
          </a:xfrm>
        </p:spPr>
        <p:txBody>
          <a:bodyPr/>
          <a:lstStyle/>
          <a:p>
            <a:pPr algn="ctr"/>
            <a:r>
              <a:rPr lang="en-US" dirty="0"/>
              <a:t>About the Speaker</a:t>
            </a:r>
          </a:p>
        </p:txBody>
      </p:sp>
      <p:pic>
        <p:nvPicPr>
          <p:cNvPr id="3" name="Picture 2">
            <a:extLst>
              <a:ext uri="{FF2B5EF4-FFF2-40B4-BE49-F238E27FC236}">
                <a16:creationId xmlns:a16="http://schemas.microsoft.com/office/drawing/2014/main" id="{50A6917B-612E-45D5-BEAC-AF002C2ACD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03" b="2200"/>
          <a:stretch/>
        </p:blipFill>
        <p:spPr>
          <a:xfrm>
            <a:off x="1524000" y="1529420"/>
            <a:ext cx="1524000" cy="2151041"/>
          </a:xfrm>
          <a:prstGeom prst="rect">
            <a:avLst/>
          </a:prstGeom>
        </p:spPr>
      </p:pic>
      <p:grpSp>
        <p:nvGrpSpPr>
          <p:cNvPr id="20" name="Group 19">
            <a:extLst>
              <a:ext uri="{FF2B5EF4-FFF2-40B4-BE49-F238E27FC236}">
                <a16:creationId xmlns:a16="http://schemas.microsoft.com/office/drawing/2014/main" id="{2368B35B-EBD3-4C59-9741-C9FEF1EB1932}"/>
              </a:ext>
            </a:extLst>
          </p:cNvPr>
          <p:cNvGrpSpPr/>
          <p:nvPr/>
        </p:nvGrpSpPr>
        <p:grpSpPr>
          <a:xfrm>
            <a:off x="877952" y="3416902"/>
            <a:ext cx="2825956" cy="726216"/>
            <a:chOff x="1249394" y="1756545"/>
            <a:chExt cx="3080761" cy="794482"/>
          </a:xfrm>
        </p:grpSpPr>
        <p:sp>
          <p:nvSpPr>
            <p:cNvPr id="21" name="Speech Bubble: Rectangle 20">
              <a:extLst>
                <a:ext uri="{FF2B5EF4-FFF2-40B4-BE49-F238E27FC236}">
                  <a16:creationId xmlns:a16="http://schemas.microsoft.com/office/drawing/2014/main" id="{F88779D1-B860-441F-9943-0826D2E3D0E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Speech Bubble: Rectangle 4">
              <a:extLst>
                <a:ext uri="{FF2B5EF4-FFF2-40B4-BE49-F238E27FC236}">
                  <a16:creationId xmlns:a16="http://schemas.microsoft.com/office/drawing/2014/main" id="{34DC5784-CEEB-4B90-A764-4BB09582EDFC}"/>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spcBef>
                  <a:spcPct val="0"/>
                </a:spcBef>
                <a:buNone/>
              </a:pPr>
              <a:r>
                <a:rPr lang="en-US" sz="1800" b="1" kern="1200" dirty="0"/>
                <a:t>Chuck Henderson</a:t>
              </a:r>
            </a:p>
            <a:p>
              <a:pPr marL="0" lvl="0" indent="0" algn="ctr" defTabSz="800100">
                <a:spcBef>
                  <a:spcPct val="0"/>
                </a:spcBef>
                <a:buNone/>
              </a:pPr>
              <a:r>
                <a:rPr lang="en-US" sz="1300" dirty="0"/>
                <a:t>Henderson Engineering Company</a:t>
              </a:r>
              <a:endParaRPr lang="en-US" sz="1300" kern="1200" dirty="0"/>
            </a:p>
          </p:txBody>
        </p:sp>
      </p:grpSp>
      <p:pic>
        <p:nvPicPr>
          <p:cNvPr id="16" name="Picture 15">
            <a:extLst>
              <a:ext uri="{FF2B5EF4-FFF2-40B4-BE49-F238E27FC236}">
                <a16:creationId xmlns:a16="http://schemas.microsoft.com/office/drawing/2014/main" id="{810FC91C-CF12-4544-BCD4-D649C356A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339" y="4322443"/>
            <a:ext cx="1389921" cy="1097529"/>
          </a:xfrm>
          <a:prstGeom prst="rect">
            <a:avLst/>
          </a:prstGeom>
        </p:spPr>
      </p:pic>
      <p:sp>
        <p:nvSpPr>
          <p:cNvPr id="17" name="TextBox 19">
            <a:extLst>
              <a:ext uri="{FF2B5EF4-FFF2-40B4-BE49-F238E27FC236}">
                <a16:creationId xmlns:a16="http://schemas.microsoft.com/office/drawing/2014/main" id="{DCBADF54-9916-468C-AC5A-C577D0088ABD}"/>
              </a:ext>
            </a:extLst>
          </p:cNvPr>
          <p:cNvSpPr txBox="1">
            <a:spLocks noChangeArrowheads="1"/>
          </p:cNvSpPr>
          <p:nvPr/>
        </p:nvSpPr>
        <p:spPr bwMode="auto">
          <a:xfrm>
            <a:off x="4073540" y="1895322"/>
            <a:ext cx="323650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buFont typeface="Arial" panose="020B0604020202020204" pitchFamily="34" charset="0"/>
              <a:buChar char="•"/>
              <a:defRPr/>
            </a:pPr>
            <a:r>
              <a:rPr lang="en-US" altLang="en-US" sz="1400" dirty="0">
                <a:solidFill>
                  <a:prstClr val="black"/>
                </a:solidFill>
                <a:latin typeface="+mj-lt"/>
              </a:rPr>
              <a:t>  Vice President, Henderson Engineering Company</a:t>
            </a:r>
          </a:p>
          <a:p>
            <a:pPr lvl="0">
              <a:buFont typeface="Arial" panose="020B0604020202020204" pitchFamily="34" charset="0"/>
              <a:buChar char="•"/>
              <a:defRPr/>
            </a:pPr>
            <a:endParaRPr lang="en-US" altLang="en-US" sz="1400" dirty="0">
              <a:solidFill>
                <a:prstClr val="black"/>
              </a:solidFill>
              <a:latin typeface="+mj-lt"/>
            </a:endParaRPr>
          </a:p>
          <a:p>
            <a:pPr lvl="0">
              <a:buFont typeface="Arial" panose="020B0604020202020204" pitchFamily="34" charset="0"/>
              <a:buChar char="•"/>
              <a:defRPr/>
            </a:pPr>
            <a:r>
              <a:rPr lang="en-US" altLang="en-US" sz="1400" dirty="0">
                <a:solidFill>
                  <a:prstClr val="black"/>
                </a:solidFill>
                <a:latin typeface="+mj-lt"/>
              </a:rPr>
              <a:t> Over 40 years of experience in the compressed air industry</a:t>
            </a:r>
          </a:p>
        </p:txBody>
      </p:sp>
    </p:spTree>
    <p:extLst>
      <p:ext uri="{BB962C8B-B14F-4D97-AF65-F5344CB8AC3E}">
        <p14:creationId xmlns:p14="http://schemas.microsoft.com/office/powerpoint/2010/main" val="71469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CABP_logo_linkedi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9175" y="49213"/>
            <a:ext cx="42735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12"/>
          <p:cNvSpPr txBox="1">
            <a:spLocks noChangeArrowheads="1"/>
          </p:cNvSpPr>
          <p:nvPr/>
        </p:nvSpPr>
        <p:spPr bwMode="auto">
          <a:xfrm>
            <a:off x="228600" y="5002204"/>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For your free subscription, please visit </a:t>
            </a:r>
            <a:r>
              <a:rPr kumimoji="0" lang="en-US" alt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hlinkClick r:id="rId3"/>
              </a:rPr>
              <a:t>www.airbestpractices.com/magazine/subscription</a:t>
            </a:r>
            <a:r>
              <a:rPr kumimoji="0" lang="en-US" alt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
        <p:nvSpPr>
          <p:cNvPr id="9222" name="TextBox 22"/>
          <p:cNvSpPr txBox="1">
            <a:spLocks noChangeArrowheads="1"/>
          </p:cNvSpPr>
          <p:nvPr/>
        </p:nvSpPr>
        <p:spPr bwMode="auto">
          <a:xfrm>
            <a:off x="4919678" y="3422665"/>
            <a:ext cx="3525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9223" name="TextBox 23"/>
          <p:cNvSpPr txBox="1">
            <a:spLocks noChangeArrowheads="1"/>
          </p:cNvSpPr>
          <p:nvPr/>
        </p:nvSpPr>
        <p:spPr bwMode="auto">
          <a:xfrm>
            <a:off x="3072383" y="3734431"/>
            <a:ext cx="29992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Myriad Pro" panose="020B0503030403020204" pitchFamily="34" charset="0"/>
                <a:ea typeface="+mn-ea"/>
                <a:cs typeface="+mn-cs"/>
              </a:rPr>
              <a:t>Chuck Henderson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Myriad Pro" panose="020B0503030403020204" pitchFamily="34" charset="0"/>
                <a:ea typeface="+mn-ea"/>
                <a:cs typeface="+mn-cs"/>
              </a:rPr>
              <a:t>Henderson Engineering Co., Inc.</a:t>
            </a:r>
          </a:p>
        </p:txBody>
      </p:sp>
      <p:sp>
        <p:nvSpPr>
          <p:cNvPr id="9228" name="TextBox 19"/>
          <p:cNvSpPr txBox="1">
            <a:spLocks noChangeArrowheads="1"/>
          </p:cNvSpPr>
          <p:nvPr/>
        </p:nvSpPr>
        <p:spPr bwMode="auto">
          <a:xfrm>
            <a:off x="1143115" y="4384210"/>
            <a:ext cx="68577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Myriad Pro" panose="020B0503030403020204" pitchFamily="34" charset="0"/>
                <a:ea typeface="+mn-ea"/>
                <a:cs typeface="+mn-cs"/>
              </a:rPr>
              <a:t>Vice President of Henderson Engineering Co., Inc.</a:t>
            </a:r>
          </a:p>
        </p:txBody>
      </p:sp>
      <p:sp>
        <p:nvSpPr>
          <p:cNvPr id="13" name="Title 1"/>
          <p:cNvSpPr txBox="1">
            <a:spLocks/>
          </p:cNvSpPr>
          <p:nvPr/>
        </p:nvSpPr>
        <p:spPr bwMode="auto">
          <a:xfrm>
            <a:off x="381000" y="2438400"/>
            <a:ext cx="32432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85214B"/>
                </a:solidFill>
                <a:effectLst/>
                <a:uLnTx/>
                <a:uFillTx/>
                <a:latin typeface="Myriad Pro" panose="020B0503030403020204" pitchFamily="34" charset="0"/>
                <a:ea typeface="+mj-ea"/>
                <a:cs typeface="+mj-cs"/>
              </a:rPr>
              <a:t>About the Speaker</a:t>
            </a:r>
          </a:p>
        </p:txBody>
      </p:sp>
      <p:pic>
        <p:nvPicPr>
          <p:cNvPr id="3" name="Picture 2">
            <a:extLst>
              <a:ext uri="{FF2B5EF4-FFF2-40B4-BE49-F238E27FC236}">
                <a16:creationId xmlns:a16="http://schemas.microsoft.com/office/drawing/2014/main" id="{BB605AA5-516F-49CC-B50C-61F897186E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6385" y="1676400"/>
            <a:ext cx="1451229" cy="202656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990905"/>
            <a:ext cx="1828571" cy="1438095"/>
          </a:xfrm>
          <a:prstGeom prst="rect">
            <a:avLst/>
          </a:prstGeom>
        </p:spPr>
      </p:pic>
    </p:spTree>
    <p:extLst>
      <p:ext uri="{BB962C8B-B14F-4D97-AF65-F5344CB8AC3E}">
        <p14:creationId xmlns:p14="http://schemas.microsoft.com/office/powerpoint/2010/main" val="252489245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p:cNvPr>
          <p:cNvSpPr>
            <a:spLocks noGrp="1"/>
          </p:cNvSpPr>
          <p:nvPr>
            <p:ph type="title"/>
          </p:nvPr>
        </p:nvSpPr>
        <p:spPr>
          <a:xfrm>
            <a:off x="0" y="228600"/>
            <a:ext cx="9144000" cy="1478219"/>
          </a:xfrm>
        </p:spPr>
        <p:txBody>
          <a:bodyPr/>
          <a:lstStyle/>
          <a:p>
            <a:pPr>
              <a:defRPr/>
            </a:pPr>
            <a:r>
              <a:rPr dirty="0">
                <a:cs typeface="Arial" panose="020B0604020202020204" pitchFamily="34" charset="0"/>
              </a:rPr>
              <a:t>Maximizing Heat Recovery</a:t>
            </a:r>
            <a:br>
              <a:rPr dirty="0">
                <a:cs typeface="Arial" panose="020B0604020202020204" pitchFamily="34" charset="0"/>
              </a:rPr>
            </a:br>
            <a:r>
              <a:rPr lang="en-US" sz="2400" dirty="0">
                <a:cs typeface="Arial" panose="020B0604020202020204" pitchFamily="34" charset="0"/>
              </a:rPr>
              <a:t>with</a:t>
            </a:r>
            <a:br>
              <a:rPr lang="en-US" dirty="0">
                <a:cs typeface="Arial" panose="020B0604020202020204" pitchFamily="34" charset="0"/>
              </a:rPr>
            </a:br>
            <a:r>
              <a:rPr dirty="0">
                <a:cs typeface="Arial" panose="020B0604020202020204" pitchFamily="34" charset="0"/>
              </a:rPr>
              <a:t>Energy Efficient Heat of Compression Dryers</a:t>
            </a:r>
          </a:p>
        </p:txBody>
      </p:sp>
      <p:sp>
        <p:nvSpPr>
          <p:cNvPr id="53251" name="Content Placeholder 8"/>
          <p:cNvSpPr>
            <a:spLocks noGrp="1"/>
          </p:cNvSpPr>
          <p:nvPr>
            <p:ph idx="1"/>
          </p:nvPr>
        </p:nvSpPr>
        <p:spPr>
          <a:xfrm>
            <a:off x="381000" y="4114800"/>
            <a:ext cx="4572000" cy="1065213"/>
          </a:xfrm>
        </p:spPr>
        <p:txBody>
          <a:bodyPr/>
          <a:lstStyle/>
          <a:p>
            <a:pPr marL="0" indent="0">
              <a:buFont typeface="Monotype Sorts" panose="01010601010101010101" pitchFamily="2" charset="2"/>
              <a:buNone/>
            </a:pPr>
            <a:r>
              <a:rPr lang="en-US" altLang="en-US" sz="1800" b="1" dirty="0"/>
              <a:t>Chuck Henderson</a:t>
            </a:r>
            <a:endParaRPr lang="en-US" altLang="en-US" sz="1800" dirty="0"/>
          </a:p>
          <a:p>
            <a:pPr marL="0" indent="0">
              <a:buFont typeface="Monotype Sorts" panose="01010601010101010101" pitchFamily="2" charset="2"/>
              <a:buNone/>
            </a:pPr>
            <a:r>
              <a:rPr lang="en-US" altLang="en-US" sz="1800" i="1" dirty="0"/>
              <a:t>Henderson Engineering Co., Inc.</a:t>
            </a:r>
          </a:p>
          <a:p>
            <a:pPr marL="0" indent="0">
              <a:buFont typeface="Monotype Sorts" panose="01010601010101010101" pitchFamily="2" charset="2"/>
              <a:buNone/>
            </a:pPr>
            <a:r>
              <a:rPr lang="en-US" altLang="en-US" sz="1800" dirty="0"/>
              <a:t>ChuckHenderson@saharahenderson.com</a:t>
            </a:r>
          </a:p>
          <a:p>
            <a:pPr marL="0" indent="0">
              <a:buFont typeface="Monotype Sorts" panose="01010601010101010101" pitchFamily="2" charset="2"/>
              <a:buNone/>
            </a:pPr>
            <a:endParaRPr lang="en-US" altLang="en-US" dirty="0"/>
          </a:p>
          <a:p>
            <a:pPr marL="0" indent="0">
              <a:buFont typeface="Monotype Sorts" panose="01010601010101010101" pitchFamily="2" charset="2"/>
              <a:buNone/>
            </a:pPr>
            <a:endParaRPr lang="en-US" altLang="en-US" dirty="0"/>
          </a:p>
        </p:txBody>
      </p:sp>
      <p:pic>
        <p:nvPicPr>
          <p:cNvPr id="5" name="Picture 4">
            <a:extLst>
              <a:ext uri="{FF2B5EF4-FFF2-40B4-BE49-F238E27FC236}">
                <a16:creationId xmlns:a16="http://schemas.microsoft.com/office/drawing/2014/main" id="{2EB583D5-25A9-4F46-981B-813B3CAE01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1676400"/>
            <a:ext cx="5116108" cy="340332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p:cNvPr>
          <p:cNvSpPr>
            <a:spLocks noGrp="1" noChangeArrowheads="1"/>
          </p:cNvSpPr>
          <p:nvPr>
            <p:ph type="title"/>
          </p:nvPr>
        </p:nvSpPr>
        <p:spPr>
          <a:xfrm>
            <a:off x="0" y="258967"/>
            <a:ext cx="9144000" cy="731633"/>
          </a:xfrm>
        </p:spPr>
        <p:txBody>
          <a:bodyPr/>
          <a:lstStyle/>
          <a:p>
            <a:pPr>
              <a:defRPr/>
            </a:pPr>
            <a:r>
              <a:rPr lang="en-US" altLang="en-US" dirty="0">
                <a:cs typeface="Arial" panose="020B0604020202020204" pitchFamily="34" charset="0"/>
              </a:rPr>
              <a:t>Heat-of-Compression Technology</a:t>
            </a:r>
          </a:p>
        </p:txBody>
      </p:sp>
      <p:sp>
        <p:nvSpPr>
          <p:cNvPr id="57347" name="Rectangle 3"/>
          <p:cNvSpPr>
            <a:spLocks noGrp="1" noChangeArrowheads="1"/>
          </p:cNvSpPr>
          <p:nvPr>
            <p:ph idx="1"/>
          </p:nvPr>
        </p:nvSpPr>
        <p:spPr>
          <a:xfrm>
            <a:off x="1043781" y="1143000"/>
            <a:ext cx="7056438" cy="1600200"/>
          </a:xfrm>
        </p:spPr>
        <p:txBody>
          <a:bodyPr/>
          <a:lstStyle/>
          <a:p>
            <a:pPr marL="0" indent="0" algn="ctr">
              <a:buFont typeface="Monotype Sorts" panose="01010601010101010101" pitchFamily="2" charset="2"/>
              <a:buNone/>
            </a:pPr>
            <a:r>
              <a:rPr lang="en-US" altLang="en-US" sz="2800" dirty="0"/>
              <a:t>Heat-of-compression technology is</a:t>
            </a:r>
            <a:br>
              <a:rPr lang="en-US" altLang="en-US" sz="2800" dirty="0"/>
            </a:br>
            <a:r>
              <a:rPr lang="en-US" altLang="en-US" sz="2800" dirty="0"/>
              <a:t>rapidly becoming the fastest way to manage a heat recovery project</a:t>
            </a:r>
          </a:p>
        </p:txBody>
      </p:sp>
      <p:pic>
        <p:nvPicPr>
          <p:cNvPr id="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1062" y="2667000"/>
            <a:ext cx="4841875" cy="306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034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idx="1"/>
          </p:nvPr>
        </p:nvSpPr>
        <p:spPr>
          <a:xfrm>
            <a:off x="381000" y="609600"/>
            <a:ext cx="8077200" cy="1600200"/>
          </a:xfrm>
        </p:spPr>
        <p:txBody>
          <a:bodyPr/>
          <a:lstStyle/>
          <a:p>
            <a:pPr marL="0" indent="0" algn="ctr">
              <a:buFont typeface="Monotype Sorts" panose="01010601010101010101" pitchFamily="2" charset="2"/>
              <a:buNone/>
            </a:pPr>
            <a:r>
              <a:rPr lang="en-US" altLang="en-US" sz="2800" dirty="0"/>
              <a:t>To get the greatest benefit of heat recovery, all of the heat-of-compression should be used.</a:t>
            </a:r>
          </a:p>
          <a:p>
            <a:pPr marL="0" indent="0" algn="ctr">
              <a:buFont typeface="Monotype Sorts" panose="01010601010101010101" pitchFamily="2" charset="2"/>
              <a:buNone/>
            </a:pPr>
            <a:br>
              <a:rPr lang="en-US" altLang="en-US" sz="2800" dirty="0"/>
            </a:br>
            <a:r>
              <a:rPr lang="en-US" altLang="en-US" sz="2800" dirty="0"/>
              <a:t>Therefore, regeneration must be full flow.</a:t>
            </a:r>
          </a:p>
        </p:txBody>
      </p:sp>
      <p:pic>
        <p:nvPicPr>
          <p:cNvPr id="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2819400"/>
            <a:ext cx="7162800" cy="247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12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idx="1"/>
          </p:nvPr>
        </p:nvSpPr>
        <p:spPr>
          <a:xfrm>
            <a:off x="533400" y="914400"/>
            <a:ext cx="8077200" cy="3581400"/>
          </a:xfrm>
        </p:spPr>
        <p:txBody>
          <a:bodyPr/>
          <a:lstStyle/>
          <a:p>
            <a:pPr marL="0" indent="0" algn="ctr">
              <a:buFont typeface="Monotype Sorts" panose="01010601010101010101" pitchFamily="2" charset="2"/>
              <a:buNone/>
            </a:pPr>
            <a:r>
              <a:rPr lang="en-US" altLang="en-US" sz="2800" dirty="0"/>
              <a:t>Heat is wasted if the valves leak,</a:t>
            </a:r>
            <a:br>
              <a:rPr lang="en-US" altLang="en-US" sz="2800" dirty="0"/>
            </a:br>
            <a:r>
              <a:rPr lang="en-US" altLang="en-US" sz="2800" dirty="0"/>
              <a:t>so selection of components is critical.</a:t>
            </a:r>
          </a:p>
          <a:p>
            <a:pPr marL="0" indent="0" algn="ctr">
              <a:buFont typeface="Monotype Sorts" panose="01010601010101010101" pitchFamily="2" charset="2"/>
              <a:buNone/>
            </a:pPr>
            <a:br>
              <a:rPr lang="en-US" altLang="en-US" sz="2800" dirty="0"/>
            </a:br>
            <a:r>
              <a:rPr lang="en-US" altLang="en-US" sz="2800" dirty="0"/>
              <a:t>Switching valves must be</a:t>
            </a:r>
            <a:br>
              <a:rPr lang="en-US" altLang="en-US" sz="2800" dirty="0"/>
            </a:br>
            <a:r>
              <a:rPr lang="en-US" altLang="en-US" sz="2800" dirty="0"/>
              <a:t>high performance bubble tight.</a:t>
            </a:r>
          </a:p>
          <a:p>
            <a:pPr marL="0" indent="0" algn="ctr">
              <a:buFont typeface="Monotype Sorts" panose="01010601010101010101" pitchFamily="2" charset="2"/>
              <a:buNone/>
            </a:pPr>
            <a:endParaRPr lang="en-US" altLang="en-US" sz="2800" dirty="0"/>
          </a:p>
          <a:p>
            <a:pPr marL="0" indent="0" algn="ctr">
              <a:buFont typeface="Monotype Sorts" panose="01010601010101010101" pitchFamily="2" charset="2"/>
              <a:buNone/>
            </a:pPr>
            <a:r>
              <a:rPr lang="en-US" altLang="en-US" sz="2800" dirty="0"/>
              <a:t>Air leaks across the valves increase outlet dew point.</a:t>
            </a:r>
          </a:p>
        </p:txBody>
      </p:sp>
    </p:spTree>
    <p:extLst>
      <p:ext uri="{BB962C8B-B14F-4D97-AF65-F5344CB8AC3E}">
        <p14:creationId xmlns:p14="http://schemas.microsoft.com/office/powerpoint/2010/main" val="4181724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p:cNvPr>
          <p:cNvSpPr>
            <a:spLocks noGrp="1" noChangeArrowheads="1"/>
          </p:cNvSpPr>
          <p:nvPr>
            <p:ph type="title"/>
          </p:nvPr>
        </p:nvSpPr>
        <p:spPr>
          <a:xfrm>
            <a:off x="0" y="258967"/>
            <a:ext cx="9144000" cy="731633"/>
          </a:xfrm>
        </p:spPr>
        <p:txBody>
          <a:bodyPr/>
          <a:lstStyle/>
          <a:p>
            <a:pPr>
              <a:defRPr/>
            </a:pPr>
            <a:r>
              <a:rPr lang="en-US" altLang="en-US" dirty="0">
                <a:cs typeface="Arial" panose="020B0604020202020204" pitchFamily="34" charset="0"/>
              </a:rPr>
              <a:t>Heat-of-Compression Considerations</a:t>
            </a:r>
          </a:p>
        </p:txBody>
      </p:sp>
      <p:sp>
        <p:nvSpPr>
          <p:cNvPr id="57347" name="Rectangle 3"/>
          <p:cNvSpPr>
            <a:spLocks noGrp="1" noChangeArrowheads="1"/>
          </p:cNvSpPr>
          <p:nvPr>
            <p:ph idx="1"/>
          </p:nvPr>
        </p:nvSpPr>
        <p:spPr>
          <a:xfrm>
            <a:off x="557055" y="1371600"/>
            <a:ext cx="7056438" cy="2762250"/>
          </a:xfrm>
        </p:spPr>
        <p:txBody>
          <a:bodyPr/>
          <a:lstStyle/>
          <a:p>
            <a:pPr marL="0" indent="0">
              <a:buFont typeface="Monotype Sorts" panose="01010601010101010101" pitchFamily="2" charset="2"/>
              <a:buNone/>
            </a:pPr>
            <a:r>
              <a:rPr lang="en-US" altLang="en-US" sz="2800" dirty="0"/>
              <a:t>Two factors with any mechanical equipment:</a:t>
            </a:r>
          </a:p>
          <a:p>
            <a:pPr marL="0" indent="0">
              <a:buFont typeface="Monotype Sorts" panose="01010601010101010101" pitchFamily="2" charset="2"/>
              <a:buNone/>
            </a:pPr>
            <a:br>
              <a:rPr lang="en-US" altLang="en-US" sz="2800" dirty="0"/>
            </a:br>
            <a:r>
              <a:rPr lang="en-US" altLang="en-US" sz="2800" dirty="0"/>
              <a:t>1) Basic Design</a:t>
            </a:r>
            <a:br>
              <a:rPr lang="en-US" altLang="en-US" sz="2800" dirty="0"/>
            </a:br>
            <a:br>
              <a:rPr lang="en-US" altLang="en-US" sz="2800" dirty="0"/>
            </a:br>
            <a:r>
              <a:rPr lang="en-US" altLang="en-US" sz="2800" dirty="0"/>
              <a:t>2) Choice of Components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9957" y="1981200"/>
            <a:ext cx="4565650" cy="39624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a:extLst/>
          </p:cNvPr>
          <p:cNvSpPr>
            <a:spLocks noGrp="1" noChangeArrowheads="1"/>
          </p:cNvSpPr>
          <p:nvPr>
            <p:ph type="title"/>
          </p:nvPr>
        </p:nvSpPr>
        <p:spPr>
          <a:xfrm>
            <a:off x="0" y="187198"/>
            <a:ext cx="9144000" cy="581892"/>
          </a:xfrm>
        </p:spPr>
        <p:txBody>
          <a:bodyPr>
            <a:normAutofit/>
          </a:bodyPr>
          <a:lstStyle/>
          <a:p>
            <a:pPr>
              <a:defRPr/>
            </a:pPr>
            <a:r>
              <a:rPr lang="en-US" altLang="en-US" dirty="0">
                <a:cs typeface="Arial" panose="020B0604020202020204" pitchFamily="34" charset="0"/>
              </a:rPr>
              <a:t>Basic Design</a:t>
            </a:r>
          </a:p>
        </p:txBody>
      </p:sp>
      <p:sp>
        <p:nvSpPr>
          <p:cNvPr id="58371" name="Rectangle 3"/>
          <p:cNvSpPr>
            <a:spLocks noGrp="1" noChangeArrowheads="1"/>
          </p:cNvSpPr>
          <p:nvPr>
            <p:ph idx="1"/>
          </p:nvPr>
        </p:nvSpPr>
        <p:spPr>
          <a:xfrm>
            <a:off x="457200" y="1219200"/>
            <a:ext cx="4114800" cy="4572000"/>
          </a:xfrm>
        </p:spPr>
        <p:txBody>
          <a:bodyPr/>
          <a:lstStyle/>
          <a:p>
            <a:pPr>
              <a:lnSpc>
                <a:spcPct val="90000"/>
              </a:lnSpc>
              <a:buClr>
                <a:srgbClr val="FFC000"/>
              </a:buClr>
              <a:buFont typeface="Wingdings" panose="05000000000000000000" pitchFamily="2" charset="2"/>
              <a:buChar char="Ø"/>
            </a:pPr>
            <a:r>
              <a:rPr lang="pt-BR" altLang="en-US" dirty="0"/>
              <a:t>Regeneration must be full flow.</a:t>
            </a:r>
          </a:p>
          <a:p>
            <a:pPr>
              <a:lnSpc>
                <a:spcPct val="90000"/>
              </a:lnSpc>
              <a:buClr>
                <a:srgbClr val="FFC000"/>
              </a:buClr>
              <a:buFont typeface="Wingdings" panose="05000000000000000000" pitchFamily="2" charset="2"/>
              <a:buChar char="Ø"/>
            </a:pPr>
            <a:r>
              <a:rPr lang="pt-BR" altLang="en-US" dirty="0"/>
              <a:t>Cooling with wet air preloads desiccant and increases dew point. </a:t>
            </a:r>
          </a:p>
          <a:p>
            <a:pPr>
              <a:lnSpc>
                <a:spcPct val="90000"/>
              </a:lnSpc>
              <a:buClr>
                <a:srgbClr val="FFC000"/>
              </a:buClr>
              <a:buFont typeface="Wingdings" panose="05000000000000000000" pitchFamily="2" charset="2"/>
              <a:buChar char="Ø"/>
            </a:pPr>
            <a:r>
              <a:rPr lang="pt-BR" altLang="en-US" dirty="0"/>
              <a:t>Inlet heaters add to pressure drop and consume significant energy.</a:t>
            </a:r>
          </a:p>
          <a:p>
            <a:pPr>
              <a:lnSpc>
                <a:spcPct val="90000"/>
              </a:lnSpc>
              <a:buClr>
                <a:srgbClr val="FFC000"/>
              </a:buClr>
              <a:buFont typeface="Wingdings" panose="05000000000000000000" pitchFamily="2" charset="2"/>
              <a:buChar char="Ø"/>
            </a:pPr>
            <a:r>
              <a:rPr lang="pt-BR" altLang="en-US" dirty="0"/>
              <a:t>Using 2 aftercoolers doubles GPM.</a:t>
            </a:r>
          </a:p>
        </p:txBody>
      </p:sp>
      <p:pic>
        <p:nvPicPr>
          <p:cNvPr id="4" name="Picture 3">
            <a:extLst>
              <a:ext uri="{FF2B5EF4-FFF2-40B4-BE49-F238E27FC236}">
                <a16:creationId xmlns:a16="http://schemas.microsoft.com/office/drawing/2014/main" id="{F842DD2F-449D-4F0D-B5F2-EDC313D699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1295400"/>
            <a:ext cx="4094215" cy="304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a:extLst/>
          </p:cNvPr>
          <p:cNvSpPr>
            <a:spLocks noGrp="1" noChangeArrowheads="1"/>
          </p:cNvSpPr>
          <p:nvPr>
            <p:ph type="title"/>
          </p:nvPr>
        </p:nvSpPr>
        <p:spPr>
          <a:xfrm>
            <a:off x="0" y="179648"/>
            <a:ext cx="9144000" cy="597005"/>
          </a:xfrm>
        </p:spPr>
        <p:txBody>
          <a:bodyPr>
            <a:normAutofit/>
          </a:bodyPr>
          <a:lstStyle/>
          <a:p>
            <a:pPr>
              <a:defRPr/>
            </a:pPr>
            <a:r>
              <a:rPr lang="en-US" altLang="en-US" dirty="0">
                <a:cs typeface="Arial" panose="020B0604020202020204" pitchFamily="34" charset="0"/>
              </a:rPr>
              <a:t>Choice of Components</a:t>
            </a:r>
          </a:p>
        </p:txBody>
      </p:sp>
      <p:sp>
        <p:nvSpPr>
          <p:cNvPr id="59395" name="Rectangle 3"/>
          <p:cNvSpPr>
            <a:spLocks noGrp="1" noChangeArrowheads="1"/>
          </p:cNvSpPr>
          <p:nvPr>
            <p:ph idx="1"/>
          </p:nvPr>
        </p:nvSpPr>
        <p:spPr>
          <a:xfrm>
            <a:off x="781050" y="1285875"/>
            <a:ext cx="7778750" cy="3941763"/>
          </a:xfrm>
        </p:spPr>
        <p:txBody>
          <a:bodyPr/>
          <a:lstStyle/>
          <a:p>
            <a:pPr>
              <a:lnSpc>
                <a:spcPct val="90000"/>
              </a:lnSpc>
              <a:buClr>
                <a:srgbClr val="FFC000"/>
              </a:buClr>
              <a:buFont typeface="Wingdings" panose="05000000000000000000" pitchFamily="2" charset="2"/>
              <a:buChar char="Ø"/>
            </a:pPr>
            <a:r>
              <a:rPr lang="en-US" altLang="en-US" sz="2800"/>
              <a:t>Valves must be high performance bubble tight; leakage across the valve means high dew points.</a:t>
            </a:r>
          </a:p>
          <a:p>
            <a:pPr>
              <a:lnSpc>
                <a:spcPct val="90000"/>
              </a:lnSpc>
              <a:buClr>
                <a:srgbClr val="FFC000"/>
              </a:buClr>
              <a:buFont typeface="Wingdings" panose="05000000000000000000" pitchFamily="2" charset="2"/>
              <a:buChar char="Ø"/>
            </a:pPr>
            <a:r>
              <a:rPr lang="en-US" altLang="en-US" sz="2800"/>
              <a:t>Multi-port valves leak and should never be used in HOC applications.</a:t>
            </a:r>
          </a:p>
          <a:p>
            <a:pPr>
              <a:lnSpc>
                <a:spcPct val="90000"/>
              </a:lnSpc>
              <a:buClr>
                <a:srgbClr val="FFC000"/>
              </a:buClr>
              <a:buFont typeface="Wingdings" panose="05000000000000000000" pitchFamily="2" charset="2"/>
              <a:buChar char="Ø"/>
            </a:pPr>
            <a:r>
              <a:rPr lang="en-US" altLang="en-US" sz="2800"/>
              <a:t>Drain traps must work; single traps fail.</a:t>
            </a:r>
            <a:br>
              <a:rPr lang="en-US" altLang="en-US" sz="2800"/>
            </a:br>
            <a:r>
              <a:rPr lang="en-US" altLang="en-US" sz="2800"/>
              <a:t>Where does the water go?</a:t>
            </a:r>
          </a:p>
          <a:p>
            <a:pPr>
              <a:lnSpc>
                <a:spcPct val="90000"/>
              </a:lnSpc>
              <a:buClr>
                <a:srgbClr val="FFC000"/>
              </a:buClr>
              <a:buFont typeface="Wingdings" panose="05000000000000000000" pitchFamily="2" charset="2"/>
              <a:buChar char="Ø"/>
            </a:pPr>
            <a:r>
              <a:rPr lang="en-US" altLang="en-US" sz="2800"/>
              <a:t>Separators must be efficient at 0-100% flow. Cyclone and centrifugal separators are flow dependent; coalescing separators are not.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p:cNvPr>
          <p:cNvSpPr>
            <a:spLocks noGrp="1" noChangeArrowheads="1"/>
          </p:cNvSpPr>
          <p:nvPr>
            <p:ph type="ctrTitle"/>
          </p:nvPr>
        </p:nvSpPr>
        <p:spPr>
          <a:xfrm>
            <a:off x="647700" y="309563"/>
            <a:ext cx="7848600" cy="558799"/>
          </a:xfrm>
        </p:spPr>
        <p:txBody>
          <a:bodyPr/>
          <a:lstStyle/>
          <a:p>
            <a:pPr algn="ctr" eaLnBrk="1" hangingPunct="1">
              <a:defRPr/>
            </a:pPr>
            <a:r>
              <a:rPr lang="en-US" altLang="en-US" sz="3200" b="0" dirty="0">
                <a:ln>
                  <a:solidFill>
                    <a:srgbClr val="000000"/>
                  </a:solidFill>
                </a:ln>
                <a:solidFill>
                  <a:srgbClr val="203864"/>
                </a:solidFill>
                <a:latin typeface="Myriad Pro" panose="020B0503030403020204" pitchFamily="34" charset="0"/>
                <a:ea typeface="+mn-ea"/>
              </a:rPr>
              <a:t>HOC Dryer Sizing Factors</a:t>
            </a:r>
          </a:p>
        </p:txBody>
      </p:sp>
      <p:sp>
        <p:nvSpPr>
          <p:cNvPr id="60419" name="Subtitle 1"/>
          <p:cNvSpPr>
            <a:spLocks noGrp="1"/>
          </p:cNvSpPr>
          <p:nvPr>
            <p:ph type="subTitle" idx="1"/>
          </p:nvPr>
        </p:nvSpPr>
        <p:spPr>
          <a:xfrm>
            <a:off x="647700" y="1143000"/>
            <a:ext cx="7848600" cy="5029200"/>
          </a:xfrm>
        </p:spPr>
        <p:txBody>
          <a:bodyPr/>
          <a:lstStyle/>
          <a:p>
            <a:r>
              <a:rPr lang="en-US" altLang="en-US" sz="2400" dirty="0">
                <a:latin typeface="Arial" panose="020B0604020202020204" pitchFamily="34" charset="0"/>
              </a:rPr>
              <a:t>SEVERAL FACTORS DETERMINE THE</a:t>
            </a:r>
          </a:p>
          <a:p>
            <a:r>
              <a:rPr lang="en-US" altLang="en-US" sz="2400" dirty="0">
                <a:latin typeface="Arial" panose="020B0604020202020204" pitchFamily="34" charset="0"/>
              </a:rPr>
              <a:t>POWER, SIZE, AND TYPE OF AN HOC DRYER </a:t>
            </a:r>
          </a:p>
          <a:p>
            <a:pPr algn="l"/>
            <a:endParaRPr lang="en-US" altLang="en-US" sz="2400" b="0" dirty="0">
              <a:latin typeface="Arial" panose="020B0604020202020204" pitchFamily="34" charset="0"/>
            </a:endParaRPr>
          </a:p>
          <a:p>
            <a:pPr algn="l"/>
            <a:endParaRPr lang="en-US" altLang="en-US" sz="2400" b="0" dirty="0">
              <a:latin typeface="Arial" panose="020B0604020202020204" pitchFamily="34" charset="0"/>
            </a:endParaRPr>
          </a:p>
          <a:p>
            <a:pPr algn="l"/>
            <a:endParaRPr lang="en-US" altLang="en-US" sz="2400" b="0" dirty="0">
              <a:latin typeface="Arial" panose="020B0604020202020204" pitchFamily="34" charset="0"/>
            </a:endParaRPr>
          </a:p>
          <a:p>
            <a:pPr algn="l"/>
            <a:endParaRPr lang="en-US" altLang="en-US" sz="2400" b="0" dirty="0">
              <a:latin typeface="Arial" panose="020B0604020202020204" pitchFamily="34" charset="0"/>
            </a:endParaRPr>
          </a:p>
          <a:p>
            <a:pPr algn="l"/>
            <a:endParaRPr lang="en-US" altLang="en-US" sz="2400" b="0" dirty="0">
              <a:latin typeface="Arial" panose="020B0604020202020204" pitchFamily="34" charset="0"/>
            </a:endParaRPr>
          </a:p>
          <a:p>
            <a:pPr algn="l"/>
            <a:endParaRPr lang="en-US" altLang="en-US" sz="2400" b="0" dirty="0">
              <a:latin typeface="Arial" panose="020B0604020202020204" pitchFamily="34" charset="0"/>
            </a:endParaRPr>
          </a:p>
          <a:p>
            <a:pPr algn="l"/>
            <a:endParaRPr lang="en-US" altLang="en-US" sz="2400" b="0" dirty="0">
              <a:latin typeface="Arial" panose="020B0604020202020204" pitchFamily="34" charset="0"/>
            </a:endParaRPr>
          </a:p>
          <a:p>
            <a:pPr algn="l"/>
            <a:endParaRPr lang="en-US" altLang="en-US" sz="2400" b="0" dirty="0">
              <a:latin typeface="Arial" panose="020B0604020202020204" pitchFamily="34" charset="0"/>
            </a:endParaRPr>
          </a:p>
        </p:txBody>
      </p:sp>
      <p:sp>
        <p:nvSpPr>
          <p:cNvPr id="60420" name="Text Box 8"/>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panose="01010601010101010101" pitchFamily="2" charset="2"/>
              <a:buChar char="F"/>
              <a:defRPr sz="2400">
                <a:solidFill>
                  <a:schemeClr val="bg2"/>
                </a:solidFill>
                <a:latin typeface="Myriad Pro" panose="020B0503030403020204" pitchFamily="34" charset="0"/>
              </a:defRPr>
            </a:lvl1pPr>
            <a:lvl2pPr marL="742950" indent="-285750">
              <a:spcBef>
                <a:spcPct val="20000"/>
              </a:spcBef>
              <a:buClr>
                <a:schemeClr val="tx1"/>
              </a:buClr>
              <a:buChar char="–"/>
              <a:defRPr sz="2100">
                <a:solidFill>
                  <a:schemeClr val="bg2"/>
                </a:solidFill>
                <a:latin typeface="Myriad Pro" panose="020B0503030403020204" pitchFamily="34" charset="0"/>
              </a:defRPr>
            </a:lvl2pPr>
            <a:lvl3pPr marL="1143000" indent="-228600">
              <a:spcBef>
                <a:spcPct val="20000"/>
              </a:spcBef>
              <a:buClr>
                <a:schemeClr val="accent2"/>
              </a:buClr>
              <a:buSzPct val="65000"/>
              <a:buFont typeface="Monotype Sorts" panose="01010601010101010101" pitchFamily="2" charset="2"/>
              <a:buChar char="u"/>
              <a:defRPr>
                <a:solidFill>
                  <a:schemeClr val="bg2"/>
                </a:solidFill>
                <a:latin typeface="Myriad Pro" panose="020B0503030403020204" pitchFamily="34" charset="0"/>
              </a:defRPr>
            </a:lvl3pPr>
            <a:lvl4pPr marL="1600200" indent="-228600">
              <a:spcBef>
                <a:spcPct val="20000"/>
              </a:spcBef>
              <a:buClr>
                <a:schemeClr val="tx1"/>
              </a:buClr>
              <a:buChar char="–"/>
              <a:defRPr sz="1500">
                <a:solidFill>
                  <a:schemeClr val="bg2"/>
                </a:solidFill>
                <a:latin typeface="Myriad Pro" panose="020B0503030403020204" pitchFamily="34" charset="0"/>
              </a:defRPr>
            </a:lvl4pPr>
            <a:lvl5pPr marL="2057400" indent="-228600">
              <a:spcBef>
                <a:spcPct val="20000"/>
              </a:spcBef>
              <a:buClr>
                <a:schemeClr val="tx2"/>
              </a:buClr>
              <a:buChar char="•"/>
              <a:defRPr sz="1500">
                <a:solidFill>
                  <a:schemeClr val="bg2"/>
                </a:solidFill>
                <a:latin typeface="Myriad Pro" panose="020B0503030403020204" pitchFamily="34" charset="0"/>
              </a:defRPr>
            </a:lvl5pPr>
            <a:lvl6pPr marL="25146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6pPr>
            <a:lvl7pPr marL="29718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7pPr>
            <a:lvl8pPr marL="34290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8pPr>
            <a:lvl9pPr marL="38862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Down Arrow 2">
            <a:extLst/>
          </p:cNvPr>
          <p:cNvSpPr/>
          <p:nvPr/>
        </p:nvSpPr>
        <p:spPr>
          <a:xfrm>
            <a:off x="1257300" y="2286000"/>
            <a:ext cx="304800" cy="914400"/>
          </a:xfrm>
          <a:prstGeom prst="downArrow">
            <a:avLst/>
          </a:prstGeom>
          <a:solidFill>
            <a:srgbClr val="A5002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9" name="Down Arrow 8">
            <a:extLst/>
          </p:cNvPr>
          <p:cNvSpPr/>
          <p:nvPr/>
        </p:nvSpPr>
        <p:spPr>
          <a:xfrm>
            <a:off x="3276600" y="2286000"/>
            <a:ext cx="304800" cy="914400"/>
          </a:xfrm>
          <a:prstGeom prst="downArrow">
            <a:avLst/>
          </a:prstGeom>
          <a:solidFill>
            <a:srgbClr val="A5002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0" name="Down Arrow 9">
            <a:extLst/>
          </p:cNvPr>
          <p:cNvSpPr/>
          <p:nvPr/>
        </p:nvSpPr>
        <p:spPr>
          <a:xfrm>
            <a:off x="5410200" y="2286000"/>
            <a:ext cx="304800" cy="914400"/>
          </a:xfrm>
          <a:prstGeom prst="downArrow">
            <a:avLst/>
          </a:prstGeom>
          <a:solidFill>
            <a:srgbClr val="A5002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1" name="Down Arrow 10">
            <a:extLst/>
          </p:cNvPr>
          <p:cNvSpPr/>
          <p:nvPr/>
        </p:nvSpPr>
        <p:spPr>
          <a:xfrm>
            <a:off x="7467600" y="2286000"/>
            <a:ext cx="304800" cy="914400"/>
          </a:xfrm>
          <a:prstGeom prst="downArrow">
            <a:avLst/>
          </a:prstGeom>
          <a:solidFill>
            <a:srgbClr val="A5002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5" name="Rectangle 4">
            <a:extLst/>
          </p:cNvPr>
          <p:cNvSpPr/>
          <p:nvPr/>
        </p:nvSpPr>
        <p:spPr>
          <a:xfrm>
            <a:off x="609600" y="3429000"/>
            <a:ext cx="1600200" cy="1371600"/>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4" name="Rectangle 13">
            <a:extLst/>
          </p:cNvPr>
          <p:cNvSpPr/>
          <p:nvPr/>
        </p:nvSpPr>
        <p:spPr>
          <a:xfrm>
            <a:off x="6850063" y="3429000"/>
            <a:ext cx="1600200" cy="1371600"/>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5" name="Rectangle 14">
            <a:extLst/>
          </p:cNvPr>
          <p:cNvSpPr/>
          <p:nvPr/>
        </p:nvSpPr>
        <p:spPr>
          <a:xfrm>
            <a:off x="4800600" y="3429000"/>
            <a:ext cx="1600200" cy="1371600"/>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Rectangle 15">
            <a:extLst/>
          </p:cNvPr>
          <p:cNvSpPr/>
          <p:nvPr/>
        </p:nvSpPr>
        <p:spPr>
          <a:xfrm>
            <a:off x="2667000" y="3429000"/>
            <a:ext cx="1600200" cy="1371600"/>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60432" name="TextBox 5"/>
          <p:cNvSpPr txBox="1">
            <a:spLocks noChangeArrowheads="1"/>
          </p:cNvSpPr>
          <p:nvPr/>
        </p:nvSpPr>
        <p:spPr bwMode="auto">
          <a:xfrm>
            <a:off x="609600" y="35052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panose="01010601010101010101" pitchFamily="2" charset="2"/>
              <a:buChar char="F"/>
              <a:defRPr sz="2400">
                <a:solidFill>
                  <a:schemeClr val="bg2"/>
                </a:solidFill>
                <a:latin typeface="Myriad Pro" panose="020B0503030403020204" pitchFamily="34" charset="0"/>
              </a:defRPr>
            </a:lvl1pPr>
            <a:lvl2pPr marL="742950" indent="-285750">
              <a:spcBef>
                <a:spcPct val="20000"/>
              </a:spcBef>
              <a:buClr>
                <a:schemeClr val="tx1"/>
              </a:buClr>
              <a:buChar char="–"/>
              <a:defRPr sz="2100">
                <a:solidFill>
                  <a:schemeClr val="bg2"/>
                </a:solidFill>
                <a:latin typeface="Myriad Pro" panose="020B0503030403020204" pitchFamily="34" charset="0"/>
              </a:defRPr>
            </a:lvl2pPr>
            <a:lvl3pPr marL="1143000" indent="-228600">
              <a:spcBef>
                <a:spcPct val="20000"/>
              </a:spcBef>
              <a:buClr>
                <a:schemeClr val="accent2"/>
              </a:buClr>
              <a:buSzPct val="65000"/>
              <a:buFont typeface="Monotype Sorts" panose="01010601010101010101" pitchFamily="2" charset="2"/>
              <a:buChar char="u"/>
              <a:defRPr>
                <a:solidFill>
                  <a:schemeClr val="bg2"/>
                </a:solidFill>
                <a:latin typeface="Myriad Pro" panose="020B0503030403020204" pitchFamily="34" charset="0"/>
              </a:defRPr>
            </a:lvl3pPr>
            <a:lvl4pPr marL="1600200" indent="-228600">
              <a:spcBef>
                <a:spcPct val="20000"/>
              </a:spcBef>
              <a:buClr>
                <a:schemeClr val="tx1"/>
              </a:buClr>
              <a:buChar char="–"/>
              <a:defRPr sz="1500">
                <a:solidFill>
                  <a:schemeClr val="bg2"/>
                </a:solidFill>
                <a:latin typeface="Myriad Pro" panose="020B0503030403020204" pitchFamily="34" charset="0"/>
              </a:defRPr>
            </a:lvl4pPr>
            <a:lvl5pPr marL="2057400" indent="-228600">
              <a:spcBef>
                <a:spcPct val="20000"/>
              </a:spcBef>
              <a:buClr>
                <a:schemeClr val="tx2"/>
              </a:buClr>
              <a:buChar char="•"/>
              <a:defRPr sz="1500">
                <a:solidFill>
                  <a:schemeClr val="bg2"/>
                </a:solidFill>
                <a:latin typeface="Myriad Pro" panose="020B0503030403020204" pitchFamily="34" charset="0"/>
              </a:defRPr>
            </a:lvl5pPr>
            <a:lvl6pPr marL="25146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6pPr>
            <a:lvl7pPr marL="29718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7pPr>
            <a:lvl8pPr marL="34290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8pPr>
            <a:lvl9pPr marL="38862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Minimum discharge temperature of oil-free air</a:t>
            </a:r>
          </a:p>
        </p:txBody>
      </p:sp>
      <p:sp>
        <p:nvSpPr>
          <p:cNvPr id="60433" name="TextBox 17"/>
          <p:cNvSpPr txBox="1">
            <a:spLocks noChangeArrowheads="1"/>
          </p:cNvSpPr>
          <p:nvPr/>
        </p:nvSpPr>
        <p:spPr bwMode="auto">
          <a:xfrm>
            <a:off x="2667000" y="3733800"/>
            <a:ext cx="160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panose="01010601010101010101" pitchFamily="2" charset="2"/>
              <a:buChar char="F"/>
              <a:defRPr sz="2400">
                <a:solidFill>
                  <a:schemeClr val="bg2"/>
                </a:solidFill>
                <a:latin typeface="Myriad Pro" panose="020B0503030403020204" pitchFamily="34" charset="0"/>
              </a:defRPr>
            </a:lvl1pPr>
            <a:lvl2pPr marL="742950" indent="-285750">
              <a:spcBef>
                <a:spcPct val="20000"/>
              </a:spcBef>
              <a:buClr>
                <a:schemeClr val="tx1"/>
              </a:buClr>
              <a:buChar char="–"/>
              <a:defRPr sz="2100">
                <a:solidFill>
                  <a:schemeClr val="bg2"/>
                </a:solidFill>
                <a:latin typeface="Myriad Pro" panose="020B0503030403020204" pitchFamily="34" charset="0"/>
              </a:defRPr>
            </a:lvl2pPr>
            <a:lvl3pPr marL="1143000" indent="-228600">
              <a:spcBef>
                <a:spcPct val="20000"/>
              </a:spcBef>
              <a:buClr>
                <a:schemeClr val="accent2"/>
              </a:buClr>
              <a:buSzPct val="65000"/>
              <a:buFont typeface="Monotype Sorts" panose="01010601010101010101" pitchFamily="2" charset="2"/>
              <a:buChar char="u"/>
              <a:defRPr>
                <a:solidFill>
                  <a:schemeClr val="bg2"/>
                </a:solidFill>
                <a:latin typeface="Myriad Pro" panose="020B0503030403020204" pitchFamily="34" charset="0"/>
              </a:defRPr>
            </a:lvl3pPr>
            <a:lvl4pPr marL="1600200" indent="-228600">
              <a:spcBef>
                <a:spcPct val="20000"/>
              </a:spcBef>
              <a:buClr>
                <a:schemeClr val="tx1"/>
              </a:buClr>
              <a:buChar char="–"/>
              <a:defRPr sz="1500">
                <a:solidFill>
                  <a:schemeClr val="bg2"/>
                </a:solidFill>
                <a:latin typeface="Myriad Pro" panose="020B0503030403020204" pitchFamily="34" charset="0"/>
              </a:defRPr>
            </a:lvl4pPr>
            <a:lvl5pPr marL="2057400" indent="-228600">
              <a:spcBef>
                <a:spcPct val="20000"/>
              </a:spcBef>
              <a:buClr>
                <a:schemeClr val="tx2"/>
              </a:buClr>
              <a:buChar char="•"/>
              <a:defRPr sz="1500">
                <a:solidFill>
                  <a:schemeClr val="bg2"/>
                </a:solidFill>
                <a:latin typeface="Myriad Pro" panose="020B0503030403020204" pitchFamily="34" charset="0"/>
              </a:defRPr>
            </a:lvl5pPr>
            <a:lvl6pPr marL="25146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6pPr>
            <a:lvl7pPr marL="29718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7pPr>
            <a:lvl8pPr marL="34290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8pPr>
            <a:lvl9pPr marL="38862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Maximum inlet flow rate</a:t>
            </a:r>
          </a:p>
        </p:txBody>
      </p:sp>
      <p:sp>
        <p:nvSpPr>
          <p:cNvPr id="60434" name="TextBox 19"/>
          <p:cNvSpPr txBox="1">
            <a:spLocks noChangeArrowheads="1"/>
          </p:cNvSpPr>
          <p:nvPr/>
        </p:nvSpPr>
        <p:spPr bwMode="auto">
          <a:xfrm>
            <a:off x="6858000" y="3733800"/>
            <a:ext cx="160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panose="01010601010101010101" pitchFamily="2" charset="2"/>
              <a:buChar char="F"/>
              <a:defRPr sz="2400">
                <a:solidFill>
                  <a:schemeClr val="bg2"/>
                </a:solidFill>
                <a:latin typeface="Myriad Pro" panose="020B0503030403020204" pitchFamily="34" charset="0"/>
              </a:defRPr>
            </a:lvl1pPr>
            <a:lvl2pPr marL="742950" indent="-285750">
              <a:spcBef>
                <a:spcPct val="20000"/>
              </a:spcBef>
              <a:buClr>
                <a:schemeClr val="tx1"/>
              </a:buClr>
              <a:buChar char="–"/>
              <a:defRPr sz="2100">
                <a:solidFill>
                  <a:schemeClr val="bg2"/>
                </a:solidFill>
                <a:latin typeface="Myriad Pro" panose="020B0503030403020204" pitchFamily="34" charset="0"/>
              </a:defRPr>
            </a:lvl2pPr>
            <a:lvl3pPr marL="1143000" indent="-228600">
              <a:spcBef>
                <a:spcPct val="20000"/>
              </a:spcBef>
              <a:buClr>
                <a:schemeClr val="accent2"/>
              </a:buClr>
              <a:buSzPct val="65000"/>
              <a:buFont typeface="Monotype Sorts" panose="01010601010101010101" pitchFamily="2" charset="2"/>
              <a:buChar char="u"/>
              <a:defRPr>
                <a:solidFill>
                  <a:schemeClr val="bg2"/>
                </a:solidFill>
                <a:latin typeface="Myriad Pro" panose="020B0503030403020204" pitchFamily="34" charset="0"/>
              </a:defRPr>
            </a:lvl3pPr>
            <a:lvl4pPr marL="1600200" indent="-228600">
              <a:spcBef>
                <a:spcPct val="20000"/>
              </a:spcBef>
              <a:buClr>
                <a:schemeClr val="tx1"/>
              </a:buClr>
              <a:buChar char="–"/>
              <a:defRPr sz="1500">
                <a:solidFill>
                  <a:schemeClr val="bg2"/>
                </a:solidFill>
                <a:latin typeface="Myriad Pro" panose="020B0503030403020204" pitchFamily="34" charset="0"/>
              </a:defRPr>
            </a:lvl4pPr>
            <a:lvl5pPr marL="2057400" indent="-228600">
              <a:spcBef>
                <a:spcPct val="20000"/>
              </a:spcBef>
              <a:buClr>
                <a:schemeClr val="tx2"/>
              </a:buClr>
              <a:buChar char="•"/>
              <a:defRPr sz="1500">
                <a:solidFill>
                  <a:schemeClr val="bg2"/>
                </a:solidFill>
                <a:latin typeface="Myriad Pro" panose="020B0503030403020204" pitchFamily="34" charset="0"/>
              </a:defRPr>
            </a:lvl5pPr>
            <a:lvl6pPr marL="25146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6pPr>
            <a:lvl7pPr marL="29718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7pPr>
            <a:lvl8pPr marL="34290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8pPr>
            <a:lvl9pPr marL="38862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Minimum inlet pressure</a:t>
            </a:r>
          </a:p>
        </p:txBody>
      </p:sp>
      <p:sp>
        <p:nvSpPr>
          <p:cNvPr id="60435" name="TextBox 20"/>
          <p:cNvSpPr txBox="1">
            <a:spLocks noChangeArrowheads="1"/>
          </p:cNvSpPr>
          <p:nvPr/>
        </p:nvSpPr>
        <p:spPr bwMode="auto">
          <a:xfrm>
            <a:off x="4800600" y="3657600"/>
            <a:ext cx="1600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panose="01010601010101010101" pitchFamily="2" charset="2"/>
              <a:buChar char="F"/>
              <a:defRPr sz="2400">
                <a:solidFill>
                  <a:schemeClr val="bg2"/>
                </a:solidFill>
                <a:latin typeface="Myriad Pro" panose="020B0503030403020204" pitchFamily="34" charset="0"/>
              </a:defRPr>
            </a:lvl1pPr>
            <a:lvl2pPr marL="742950" indent="-285750">
              <a:spcBef>
                <a:spcPct val="20000"/>
              </a:spcBef>
              <a:buClr>
                <a:schemeClr val="tx1"/>
              </a:buClr>
              <a:buChar char="–"/>
              <a:defRPr sz="2100">
                <a:solidFill>
                  <a:schemeClr val="bg2"/>
                </a:solidFill>
                <a:latin typeface="Myriad Pro" panose="020B0503030403020204" pitchFamily="34" charset="0"/>
              </a:defRPr>
            </a:lvl2pPr>
            <a:lvl3pPr marL="1143000" indent="-228600">
              <a:spcBef>
                <a:spcPct val="20000"/>
              </a:spcBef>
              <a:buClr>
                <a:schemeClr val="accent2"/>
              </a:buClr>
              <a:buSzPct val="65000"/>
              <a:buFont typeface="Monotype Sorts" panose="01010601010101010101" pitchFamily="2" charset="2"/>
              <a:buChar char="u"/>
              <a:defRPr>
                <a:solidFill>
                  <a:schemeClr val="bg2"/>
                </a:solidFill>
                <a:latin typeface="Myriad Pro" panose="020B0503030403020204" pitchFamily="34" charset="0"/>
              </a:defRPr>
            </a:lvl3pPr>
            <a:lvl4pPr marL="1600200" indent="-228600">
              <a:spcBef>
                <a:spcPct val="20000"/>
              </a:spcBef>
              <a:buClr>
                <a:schemeClr val="tx1"/>
              </a:buClr>
              <a:buChar char="–"/>
              <a:defRPr sz="1500">
                <a:solidFill>
                  <a:schemeClr val="bg2"/>
                </a:solidFill>
                <a:latin typeface="Myriad Pro" panose="020B0503030403020204" pitchFamily="34" charset="0"/>
              </a:defRPr>
            </a:lvl4pPr>
            <a:lvl5pPr marL="2057400" indent="-228600">
              <a:spcBef>
                <a:spcPct val="20000"/>
              </a:spcBef>
              <a:buClr>
                <a:schemeClr val="tx2"/>
              </a:buClr>
              <a:buChar char="•"/>
              <a:defRPr sz="1500">
                <a:solidFill>
                  <a:schemeClr val="bg2"/>
                </a:solidFill>
                <a:latin typeface="Myriad Pro" panose="020B0503030403020204" pitchFamily="34" charset="0"/>
              </a:defRPr>
            </a:lvl5pPr>
            <a:lvl6pPr marL="25146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6pPr>
            <a:lvl7pPr marL="29718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7pPr>
            <a:lvl8pPr marL="34290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8pPr>
            <a:lvl9pPr marL="38862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Maximum cooling water temperature</a:t>
            </a:r>
          </a:p>
        </p:txBody>
      </p:sp>
      <p:sp>
        <p:nvSpPr>
          <p:cNvPr id="7" name="Right Arrow 6">
            <a:extLst/>
          </p:cNvPr>
          <p:cNvSpPr/>
          <p:nvPr/>
        </p:nvSpPr>
        <p:spPr>
          <a:xfrm>
            <a:off x="676275" y="5114925"/>
            <a:ext cx="914400" cy="304800"/>
          </a:xfrm>
          <a:prstGeom prst="rightArrow">
            <a:avLst/>
          </a:prstGeom>
          <a:solidFill>
            <a:srgbClr val="A50021"/>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60437" name="TextBox 7"/>
          <p:cNvSpPr txBox="1">
            <a:spLocks noChangeArrowheads="1"/>
          </p:cNvSpPr>
          <p:nvPr/>
        </p:nvSpPr>
        <p:spPr bwMode="auto">
          <a:xfrm>
            <a:off x="1590675" y="5080000"/>
            <a:ext cx="7162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panose="01010601010101010101" pitchFamily="2" charset="2"/>
              <a:buChar char="F"/>
              <a:defRPr sz="2400">
                <a:solidFill>
                  <a:schemeClr val="bg2"/>
                </a:solidFill>
                <a:latin typeface="Myriad Pro" panose="020B0503030403020204" pitchFamily="34" charset="0"/>
              </a:defRPr>
            </a:lvl1pPr>
            <a:lvl2pPr marL="742950" indent="-285750">
              <a:spcBef>
                <a:spcPct val="20000"/>
              </a:spcBef>
              <a:buClr>
                <a:schemeClr val="tx1"/>
              </a:buClr>
              <a:buChar char="–"/>
              <a:defRPr sz="2100">
                <a:solidFill>
                  <a:schemeClr val="bg2"/>
                </a:solidFill>
                <a:latin typeface="Myriad Pro" panose="020B0503030403020204" pitchFamily="34" charset="0"/>
              </a:defRPr>
            </a:lvl2pPr>
            <a:lvl3pPr marL="1143000" indent="-228600">
              <a:spcBef>
                <a:spcPct val="20000"/>
              </a:spcBef>
              <a:buClr>
                <a:schemeClr val="accent2"/>
              </a:buClr>
              <a:buSzPct val="65000"/>
              <a:buFont typeface="Monotype Sorts" panose="01010601010101010101" pitchFamily="2" charset="2"/>
              <a:buChar char="u"/>
              <a:defRPr>
                <a:solidFill>
                  <a:schemeClr val="bg2"/>
                </a:solidFill>
                <a:latin typeface="Myriad Pro" panose="020B0503030403020204" pitchFamily="34" charset="0"/>
              </a:defRPr>
            </a:lvl3pPr>
            <a:lvl4pPr marL="1600200" indent="-228600">
              <a:spcBef>
                <a:spcPct val="20000"/>
              </a:spcBef>
              <a:buClr>
                <a:schemeClr val="tx1"/>
              </a:buClr>
              <a:buChar char="–"/>
              <a:defRPr sz="1500">
                <a:solidFill>
                  <a:schemeClr val="bg2"/>
                </a:solidFill>
                <a:latin typeface="Myriad Pro" panose="020B0503030403020204" pitchFamily="34" charset="0"/>
              </a:defRPr>
            </a:lvl4pPr>
            <a:lvl5pPr marL="2057400" indent="-228600">
              <a:spcBef>
                <a:spcPct val="20000"/>
              </a:spcBef>
              <a:buClr>
                <a:schemeClr val="tx2"/>
              </a:buClr>
              <a:buChar char="•"/>
              <a:defRPr sz="1500">
                <a:solidFill>
                  <a:schemeClr val="bg2"/>
                </a:solidFill>
                <a:latin typeface="Myriad Pro" panose="020B0503030403020204" pitchFamily="34" charset="0"/>
              </a:defRPr>
            </a:lvl5pPr>
            <a:lvl6pPr marL="25146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6pPr>
            <a:lvl7pPr marL="29718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7pPr>
            <a:lvl8pPr marL="34290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8pPr>
            <a:lvl9pPr marL="38862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Desired continuous pressure dew point at site conditions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642143" y="1350439"/>
            <a:ext cx="78597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mj-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All materials presented are educational. Each system is unique and must be evaluated on its own merits.</a:t>
            </a:r>
          </a:p>
        </p:txBody>
      </p:sp>
      <p:sp>
        <p:nvSpPr>
          <p:cNvPr id="4" name="Title 1">
            <a:extLst>
              <a:ext uri="{FF2B5EF4-FFF2-40B4-BE49-F238E27FC236}">
                <a16:creationId xmlns:a16="http://schemas.microsoft.com/office/drawing/2014/main" id="{E1D1137A-1C58-428F-9DFB-DE963A9E07D0}"/>
              </a:ext>
            </a:extLst>
          </p:cNvPr>
          <p:cNvSpPr>
            <a:spLocks noGrp="1"/>
          </p:cNvSpPr>
          <p:nvPr>
            <p:ph type="title"/>
          </p:nvPr>
        </p:nvSpPr>
        <p:spPr>
          <a:xfrm>
            <a:off x="457200" y="152400"/>
            <a:ext cx="8305800" cy="563562"/>
          </a:xfrm>
        </p:spPr>
        <p:txBody>
          <a:bodyPr/>
          <a:lstStyle/>
          <a:p>
            <a:pPr algn="ctr"/>
            <a:r>
              <a:rPr lang="en-US" dirty="0"/>
              <a:t>Disclaimer</a:t>
            </a:r>
          </a:p>
        </p:txBody>
      </p:sp>
    </p:spTree>
    <p:extLst>
      <p:ext uri="{BB962C8B-B14F-4D97-AF65-F5344CB8AC3E}">
        <p14:creationId xmlns:p14="http://schemas.microsoft.com/office/powerpoint/2010/main" val="34884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4"/>
          <p:cNvGrpSpPr>
            <a:grpSpLocks/>
          </p:cNvGrpSpPr>
          <p:nvPr/>
        </p:nvGrpSpPr>
        <p:grpSpPr bwMode="auto">
          <a:xfrm>
            <a:off x="979488" y="300038"/>
            <a:ext cx="7121525" cy="5143500"/>
            <a:chOff x="0" y="0"/>
            <a:chExt cx="5981" cy="4320"/>
          </a:xfrm>
        </p:grpSpPr>
        <p:pic>
          <p:nvPicPr>
            <p:cNvPr id="62467" name="Picture 3" descr="GM 0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 y="0"/>
              <a:ext cx="311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2" descr="GM 0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357"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4"/>
          <p:cNvGrpSpPr>
            <a:grpSpLocks/>
          </p:cNvGrpSpPr>
          <p:nvPr/>
        </p:nvGrpSpPr>
        <p:grpSpPr bwMode="auto">
          <a:xfrm>
            <a:off x="1042988" y="314325"/>
            <a:ext cx="7094537" cy="5143500"/>
            <a:chOff x="0" y="0"/>
            <a:chExt cx="5959" cy="4320"/>
          </a:xfrm>
        </p:grpSpPr>
        <p:pic>
          <p:nvPicPr>
            <p:cNvPr id="64515" name="Picture 3" descr="GM 0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 y="0"/>
              <a:ext cx="294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2" descr="GM 03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341"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p:cNvPr>
          <p:cNvSpPr>
            <a:spLocks noGrp="1" noChangeArrowheads="1"/>
          </p:cNvSpPr>
          <p:nvPr>
            <p:ph type="ctrTitle"/>
          </p:nvPr>
        </p:nvSpPr>
        <p:spPr>
          <a:xfrm>
            <a:off x="609600" y="76200"/>
            <a:ext cx="8382000" cy="762000"/>
          </a:xfrm>
        </p:spPr>
        <p:txBody>
          <a:bodyPr/>
          <a:lstStyle/>
          <a:p>
            <a:pPr algn="ctr" eaLnBrk="1" hangingPunct="1">
              <a:defRPr/>
            </a:pPr>
            <a:r>
              <a:rPr lang="en-US" altLang="en-US" sz="3200" b="0" dirty="0">
                <a:ln>
                  <a:solidFill>
                    <a:srgbClr val="000000"/>
                  </a:solidFill>
                </a:ln>
                <a:solidFill>
                  <a:srgbClr val="203864"/>
                </a:solidFill>
                <a:latin typeface="Myriad Pro" panose="020B0503030403020204" pitchFamily="34" charset="0"/>
                <a:ea typeface="+mn-ea"/>
              </a:rPr>
              <a:t>Dew Point Demand Often Control Dew Point &amp; Temperature Spike at Tower Switch</a:t>
            </a:r>
          </a:p>
        </p:txBody>
      </p:sp>
      <p:sp>
        <p:nvSpPr>
          <p:cNvPr id="66563" name="Text Box 8"/>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panose="01010601010101010101" pitchFamily="2" charset="2"/>
              <a:buChar char="F"/>
              <a:defRPr sz="2400">
                <a:solidFill>
                  <a:schemeClr val="bg2"/>
                </a:solidFill>
                <a:latin typeface="Myriad Pro" panose="020B0503030403020204" pitchFamily="34" charset="0"/>
              </a:defRPr>
            </a:lvl1pPr>
            <a:lvl2pPr marL="742950" indent="-285750">
              <a:spcBef>
                <a:spcPct val="20000"/>
              </a:spcBef>
              <a:buClr>
                <a:schemeClr val="tx1"/>
              </a:buClr>
              <a:buChar char="–"/>
              <a:defRPr sz="2100">
                <a:solidFill>
                  <a:schemeClr val="bg2"/>
                </a:solidFill>
                <a:latin typeface="Myriad Pro" panose="020B0503030403020204" pitchFamily="34" charset="0"/>
              </a:defRPr>
            </a:lvl2pPr>
            <a:lvl3pPr marL="1143000" indent="-228600">
              <a:spcBef>
                <a:spcPct val="20000"/>
              </a:spcBef>
              <a:buClr>
                <a:schemeClr val="accent2"/>
              </a:buClr>
              <a:buSzPct val="65000"/>
              <a:buFont typeface="Monotype Sorts" panose="01010601010101010101" pitchFamily="2" charset="2"/>
              <a:buChar char="u"/>
              <a:defRPr>
                <a:solidFill>
                  <a:schemeClr val="bg2"/>
                </a:solidFill>
                <a:latin typeface="Myriad Pro" panose="020B0503030403020204" pitchFamily="34" charset="0"/>
              </a:defRPr>
            </a:lvl3pPr>
            <a:lvl4pPr marL="1600200" indent="-228600">
              <a:spcBef>
                <a:spcPct val="20000"/>
              </a:spcBef>
              <a:buClr>
                <a:schemeClr val="tx1"/>
              </a:buClr>
              <a:buChar char="–"/>
              <a:defRPr sz="1500">
                <a:solidFill>
                  <a:schemeClr val="bg2"/>
                </a:solidFill>
                <a:latin typeface="Myriad Pro" panose="020B0503030403020204" pitchFamily="34" charset="0"/>
              </a:defRPr>
            </a:lvl4pPr>
            <a:lvl5pPr marL="2057400" indent="-228600">
              <a:spcBef>
                <a:spcPct val="20000"/>
              </a:spcBef>
              <a:buClr>
                <a:schemeClr val="tx2"/>
              </a:buClr>
              <a:buChar char="•"/>
              <a:defRPr sz="1500">
                <a:solidFill>
                  <a:schemeClr val="bg2"/>
                </a:solidFill>
                <a:latin typeface="Myriad Pro" panose="020B0503030403020204" pitchFamily="34" charset="0"/>
              </a:defRPr>
            </a:lvl5pPr>
            <a:lvl6pPr marL="25146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6pPr>
            <a:lvl7pPr marL="29718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7pPr>
            <a:lvl8pPr marL="34290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8pPr>
            <a:lvl9pPr marL="3886200" indent="-228600" eaLnBrk="0" fontAlgn="base" hangingPunct="0">
              <a:spcBef>
                <a:spcPct val="20000"/>
              </a:spcBef>
              <a:spcAft>
                <a:spcPct val="0"/>
              </a:spcAft>
              <a:buClr>
                <a:schemeClr val="tx2"/>
              </a:buClr>
              <a:buChar char="•"/>
              <a:defRPr sz="1500">
                <a:solidFill>
                  <a:schemeClr val="bg2"/>
                </a:solidFill>
                <a:latin typeface="Myriad Pro" panose="020B0503030403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6656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l="6500" t="1895" r="4868"/>
          <a:stretch>
            <a:fillRect/>
          </a:stretch>
        </p:blipFill>
        <p:spPr bwMode="auto">
          <a:xfrm>
            <a:off x="650875" y="1201738"/>
            <a:ext cx="7842250" cy="512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650" y="1143000"/>
            <a:ext cx="839470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noGrp="1"/>
          </p:cNvSpPr>
          <p:nvPr>
            <p:ph type="ctrTitle"/>
          </p:nvPr>
        </p:nvSpPr>
        <p:spPr>
          <a:xfrm>
            <a:off x="685800" y="228600"/>
            <a:ext cx="7772400" cy="739254"/>
          </a:xfrm>
        </p:spPr>
        <p:txBody>
          <a:bodyPr/>
          <a:lstStyle/>
          <a:p>
            <a:pPr algn="ctr">
              <a:defRPr/>
            </a:pPr>
            <a:r>
              <a:rPr lang="en-US" altLang="en-US" sz="3200" b="0" dirty="0">
                <a:ln>
                  <a:solidFill>
                    <a:srgbClr val="000000"/>
                  </a:solidFill>
                </a:ln>
                <a:solidFill>
                  <a:srgbClr val="203864"/>
                </a:solidFill>
                <a:latin typeface="Myriad Pro" panose="020B0503030403020204" pitchFamily="34" charset="0"/>
                <a:ea typeface="+mn-ea"/>
              </a:rPr>
              <a:t>Dryer Operating Costs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defRPr/>
            </a:pPr>
            <a:r>
              <a:rPr lang="en-US" altLang="en-US" sz="3200" b="0" dirty="0">
                <a:ln>
                  <a:solidFill>
                    <a:srgbClr val="000000"/>
                  </a:solidFill>
                </a:ln>
                <a:solidFill>
                  <a:srgbClr val="203864"/>
                </a:solidFill>
                <a:latin typeface="Myriad Pro" panose="020B0503030403020204" pitchFamily="34" charset="0"/>
                <a:ea typeface="+mn-ea"/>
              </a:rPr>
              <a:t>Why Heat of Compression is Popular</a:t>
            </a:r>
          </a:p>
        </p:txBody>
      </p:sp>
      <p:sp>
        <p:nvSpPr>
          <p:cNvPr id="69635" name="Subtitle 2"/>
          <p:cNvSpPr>
            <a:spLocks noGrp="1"/>
          </p:cNvSpPr>
          <p:nvPr>
            <p:ph type="subTitle" idx="1"/>
          </p:nvPr>
        </p:nvSpPr>
        <p:spPr>
          <a:xfrm>
            <a:off x="228600" y="1073943"/>
            <a:ext cx="5181600" cy="2119313"/>
          </a:xfrm>
        </p:spPr>
        <p:txBody>
          <a:bodyPr/>
          <a:lstStyle/>
          <a:p>
            <a:pPr algn="l"/>
            <a:r>
              <a:rPr lang="en-US" altLang="en-US" sz="2800" b="0" dirty="0">
                <a:latin typeface="Myriad Pro" panose="020B0503030403020204" pitchFamily="34" charset="0"/>
              </a:rPr>
              <a:t>1) Virtually no operating cost</a:t>
            </a:r>
          </a:p>
          <a:p>
            <a:pPr algn="l"/>
            <a:r>
              <a:rPr lang="en-US" altLang="en-US" sz="2800" b="0" dirty="0">
                <a:latin typeface="Myriad Pro" panose="020B0503030403020204" pitchFamily="34" charset="0"/>
              </a:rPr>
              <a:t>2) More reliable than other dryers</a:t>
            </a:r>
          </a:p>
          <a:p>
            <a:pPr algn="l"/>
            <a:r>
              <a:rPr lang="en-US" altLang="en-US" sz="2800" b="0" dirty="0">
                <a:latin typeface="Myriad Pro" panose="020B0503030403020204" pitchFamily="34" charset="0"/>
              </a:rPr>
              <a:t>3) Guaranteed performance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1453" y="2133600"/>
            <a:ext cx="6120250" cy="37338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685800" y="304799"/>
            <a:ext cx="7772400" cy="685801"/>
          </a:xfrm>
        </p:spPr>
        <p:txBody>
          <a:bodyPr/>
          <a:lstStyle/>
          <a:p>
            <a:pPr>
              <a:defRPr/>
            </a:pPr>
            <a:r>
              <a:rPr dirty="0">
                <a:cs typeface="Arial" panose="020B0604020202020204" pitchFamily="34" charset="0"/>
              </a:rPr>
              <a:t>Dew Point Integrity to Ensure -40°F/C</a:t>
            </a:r>
          </a:p>
        </p:txBody>
      </p:sp>
      <p:pic>
        <p:nvPicPr>
          <p:cNvPr id="7065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8050" y="1600200"/>
            <a:ext cx="4787900" cy="34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2641092" y="228600"/>
            <a:ext cx="3861816" cy="708608"/>
          </a:xfrm>
        </p:spPr>
        <p:txBody>
          <a:bodyPr/>
          <a:lstStyle/>
          <a:p>
            <a:pPr>
              <a:defRPr/>
            </a:pPr>
            <a:r>
              <a:rPr lang="en-US" altLang="en-US" dirty="0">
                <a:cs typeface="Arial" panose="020B0604020202020204" pitchFamily="34" charset="0"/>
              </a:rPr>
              <a:t>Thank you!</a:t>
            </a:r>
          </a:p>
        </p:txBody>
      </p:sp>
      <p:pic>
        <p:nvPicPr>
          <p:cNvPr id="4" name="Picture 3"/>
          <p:cNvPicPr>
            <a:picLocks noChangeAspect="1"/>
          </p:cNvPicPr>
          <p:nvPr/>
        </p:nvPicPr>
        <p:blipFill rotWithShape="1">
          <a:blip r:embed="rId2"/>
          <a:srcRect/>
          <a:stretch/>
        </p:blipFill>
        <p:spPr bwMode="auto">
          <a:xfrm>
            <a:off x="802382" y="914400"/>
            <a:ext cx="7539236"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685800" y="2951164"/>
            <a:ext cx="559593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mj-lt"/>
                <a:ea typeface="+mn-ea"/>
                <a:cs typeface="+mn-cs"/>
              </a:rPr>
              <a:t>Please submit any questions through the Question Window on your </a:t>
            </a:r>
            <a:r>
              <a:rPr kumimoji="0" lang="en-US" altLang="en-US" sz="1800" b="0" i="0" u="none" strike="noStrike" kern="1200" cap="none" spc="0" normalizeH="0" baseline="0" noProof="0" dirty="0" err="1">
                <a:ln>
                  <a:noFill/>
                </a:ln>
                <a:solidFill>
                  <a:prstClr val="black"/>
                </a:solidFill>
                <a:effectLst/>
                <a:uLnTx/>
                <a:uFillTx/>
                <a:latin typeface="+mj-lt"/>
                <a:ea typeface="+mn-ea"/>
                <a:cs typeface="+mn-cs"/>
              </a:rPr>
              <a:t>GoToWebinar</a:t>
            </a:r>
            <a:r>
              <a:rPr kumimoji="0" lang="en-US" altLang="en-US" sz="1800" b="0" i="0" u="none" strike="noStrike" kern="1200" cap="none" spc="0" normalizeH="0" baseline="0" noProof="0" dirty="0">
                <a:ln>
                  <a:noFill/>
                </a:ln>
                <a:solidFill>
                  <a:prstClr val="black"/>
                </a:solidFill>
                <a:effectLst/>
                <a:uLnTx/>
                <a:uFillTx/>
                <a:latin typeface="+mj-lt"/>
                <a:ea typeface="+mn-ea"/>
                <a:cs typeface="+mn-cs"/>
              </a:rPr>
              <a:t> interface, directing them to Compressed Air Best Practices Magazine. Our panelists will do their best to address your questions, and will follow up with you on anything that goes unanswered during this session.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Thank you for attending!</a:t>
            </a:r>
          </a:p>
        </p:txBody>
      </p:sp>
      <p:sp>
        <p:nvSpPr>
          <p:cNvPr id="14" name="Subtitle 13">
            <a:extLst>
              <a:ext uri="{FF2B5EF4-FFF2-40B4-BE49-F238E27FC236}">
                <a16:creationId xmlns:a16="http://schemas.microsoft.com/office/drawing/2014/main" id="{FE5354C5-89D0-47DE-8C4A-BEE50BA88786}"/>
              </a:ext>
            </a:extLst>
          </p:cNvPr>
          <p:cNvSpPr txBox="1">
            <a:spLocks/>
          </p:cNvSpPr>
          <p:nvPr/>
        </p:nvSpPr>
        <p:spPr bwMode="auto">
          <a:xfrm>
            <a:off x="3562350" y="2304427"/>
            <a:ext cx="2019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Q&amp;A</a:t>
            </a:r>
          </a:p>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5C504A8C-8870-4993-9851-30D4A8B5BC51}"/>
              </a:ext>
            </a:extLst>
          </p:cNvPr>
          <p:cNvSpPr txBox="1">
            <a:spLocks/>
          </p:cNvSpPr>
          <p:nvPr/>
        </p:nvSpPr>
        <p:spPr bwMode="auto">
          <a:xfrm>
            <a:off x="1028700" y="1387937"/>
            <a:ext cx="70866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Heat Recovery Project: Heat of Compression Desiccant Dryers</a:t>
            </a:r>
          </a:p>
        </p:txBody>
      </p:sp>
      <p:sp>
        <p:nvSpPr>
          <p:cNvPr id="5" name="TextBox 4">
            <a:extLst>
              <a:ext uri="{FF2B5EF4-FFF2-40B4-BE49-F238E27FC236}">
                <a16:creationId xmlns:a16="http://schemas.microsoft.com/office/drawing/2014/main" id="{770B0C82-9CA8-4301-87B0-88E31707CEED}"/>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11" name="Picture 10">
            <a:extLst>
              <a:ext uri="{FF2B5EF4-FFF2-40B4-BE49-F238E27FC236}">
                <a16:creationId xmlns:a16="http://schemas.microsoft.com/office/drawing/2014/main" id="{7B695986-5D28-40C4-9727-BE986B9AE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4339" y="4322443"/>
            <a:ext cx="1389921" cy="1097529"/>
          </a:xfrm>
          <a:prstGeom prst="rect">
            <a:avLst/>
          </a:prstGeom>
        </p:spPr>
      </p:pic>
    </p:spTree>
    <p:extLst>
      <p:ext uri="{BB962C8B-B14F-4D97-AF65-F5344CB8AC3E}">
        <p14:creationId xmlns:p14="http://schemas.microsoft.com/office/powerpoint/2010/main" val="102261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Best Practices EXPO Contest</a:t>
            </a:r>
          </a:p>
        </p:txBody>
      </p:sp>
      <p:sp>
        <p:nvSpPr>
          <p:cNvPr id="7" name="TextBox 7">
            <a:extLst>
              <a:ext uri="{FF2B5EF4-FFF2-40B4-BE49-F238E27FC236}">
                <a16:creationId xmlns:a16="http://schemas.microsoft.com/office/drawing/2014/main" id="{11628CD8-C437-435B-989C-1F19A0B69365}"/>
              </a:ext>
            </a:extLst>
          </p:cNvPr>
          <p:cNvSpPr txBox="1">
            <a:spLocks noChangeArrowheads="1"/>
          </p:cNvSpPr>
          <p:nvPr/>
        </p:nvSpPr>
        <p:spPr bwMode="auto">
          <a:xfrm>
            <a:off x="685800" y="930308"/>
            <a:ext cx="7848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latin typeface="+mj-lt"/>
                <a:ea typeface="+mn-ea"/>
                <a:cs typeface="+mn-cs"/>
              </a:rPr>
              <a:t>Play for a chance to win a </a:t>
            </a:r>
            <a:r>
              <a:rPr kumimoji="0" lang="en-US" altLang="en-US" sz="1600" b="1" i="0" u="none" strike="noStrike" kern="1200" cap="none" spc="0" normalizeH="0" baseline="0" noProof="0" dirty="0">
                <a:ln>
                  <a:noFill/>
                </a:ln>
                <a:solidFill>
                  <a:prstClr val="black"/>
                </a:solidFill>
                <a:effectLst/>
                <a:uLnTx/>
                <a:uFillTx/>
                <a:latin typeface="+mj-lt"/>
                <a:ea typeface="+mn-ea"/>
                <a:cs typeface="+mn-cs"/>
              </a:rPr>
              <a:t>FREE Full Conference Pass </a:t>
            </a:r>
            <a:r>
              <a:rPr kumimoji="0" lang="en-US" altLang="en-US" sz="1600" i="0" u="none" strike="noStrike" kern="1200" cap="none" spc="0" normalizeH="0" baseline="0" noProof="0" dirty="0">
                <a:ln>
                  <a:noFill/>
                </a:ln>
                <a:solidFill>
                  <a:prstClr val="black"/>
                </a:solidFill>
                <a:effectLst/>
                <a:uLnTx/>
                <a:uFillTx/>
                <a:latin typeface="+mj-lt"/>
                <a:ea typeface="+mn-ea"/>
                <a:cs typeface="+mn-cs"/>
              </a:rPr>
              <a:t>to the 2019 Best Practices EXPO &amp; Conference!! This is a $675 value! This contest is open to factory personnel, compressed air distributors, utility incentive programs and engineering firms. Exhibiting and sponsor companies are </a:t>
            </a:r>
            <a:r>
              <a:rPr kumimoji="0" lang="en-US" altLang="en-US" sz="1600" u="none" strike="noStrike" kern="1200" cap="none" spc="0" normalizeH="0" baseline="0" noProof="0" dirty="0">
                <a:ln>
                  <a:noFill/>
                </a:ln>
                <a:solidFill>
                  <a:prstClr val="black"/>
                </a:solidFill>
                <a:effectLst/>
                <a:uLnTx/>
                <a:uFillTx/>
                <a:latin typeface="+mj-lt"/>
                <a:ea typeface="+mn-ea"/>
                <a:cs typeface="+mn-cs"/>
              </a:rPr>
              <a:t>not</a:t>
            </a:r>
            <a:r>
              <a:rPr kumimoji="0" lang="en-US" altLang="en-US" sz="1600" i="0" u="none" strike="noStrike" kern="1200" cap="none" spc="0" normalizeH="0" baseline="0" noProof="0" dirty="0">
                <a:ln>
                  <a:noFill/>
                </a:ln>
                <a:solidFill>
                  <a:prstClr val="black"/>
                </a:solidFill>
                <a:effectLst/>
                <a:uLnTx/>
                <a:uFillTx/>
                <a:latin typeface="+mj-lt"/>
                <a:ea typeface="+mn-ea"/>
                <a:cs typeface="+mn-cs"/>
              </a:rPr>
              <a:t> qualified. A winner will be randomly selected from those who submit correct answers and notified tomorrow via email and phone.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600" dirty="0">
              <a:solidFill>
                <a:prstClr val="black"/>
              </a:solidFill>
              <a:latin typeface="+mj-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latin typeface="+mj-lt"/>
                <a:ea typeface="+mn-ea"/>
                <a:cs typeface="+mn-cs"/>
              </a:rPr>
              <a:t>The next slide will show a statement related to today’s topic that needs to be filled in. You will be provided the first letter of the words as a clue. Please submit your answers in your questions box. </a:t>
            </a:r>
          </a:p>
        </p:txBody>
      </p:sp>
      <p:sp>
        <p:nvSpPr>
          <p:cNvPr id="8" name="TextBox 7">
            <a:extLst>
              <a:ext uri="{FF2B5EF4-FFF2-40B4-BE49-F238E27FC236}">
                <a16:creationId xmlns:a16="http://schemas.microsoft.com/office/drawing/2014/main" id="{67D5770A-6BC3-4D35-A2C0-A36FC8D4B7E6}"/>
              </a:ext>
            </a:extLst>
          </p:cNvPr>
          <p:cNvSpPr txBox="1">
            <a:spLocks noChangeArrowheads="1"/>
          </p:cNvSpPr>
          <p:nvPr/>
        </p:nvSpPr>
        <p:spPr bwMode="auto">
          <a:xfrm>
            <a:off x="1752600" y="3500233"/>
            <a:ext cx="5572387" cy="646331"/>
          </a:xfrm>
          <a:prstGeom prst="rect">
            <a:avLst/>
          </a:prstGeom>
          <a:solidFill>
            <a:srgbClr val="8B2E54"/>
          </a:solid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j-lt"/>
                <a:ea typeface="+mn-ea"/>
                <a:cs typeface="+mn-cs"/>
              </a:rPr>
              <a:t>Example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When I think of a beach vacation, I think of _______. </a:t>
            </a:r>
          </a:p>
        </p:txBody>
      </p:sp>
      <p:sp>
        <p:nvSpPr>
          <p:cNvPr id="9" name="TextBox 8">
            <a:extLst>
              <a:ext uri="{FF2B5EF4-FFF2-40B4-BE49-F238E27FC236}">
                <a16:creationId xmlns:a16="http://schemas.microsoft.com/office/drawing/2014/main" id="{3B804AE7-3CF8-4AAC-8FED-E74CB0668003}"/>
              </a:ext>
            </a:extLst>
          </p:cNvPr>
          <p:cNvSpPr txBox="1">
            <a:spLocks noChangeArrowheads="1"/>
          </p:cNvSpPr>
          <p:nvPr/>
        </p:nvSpPr>
        <p:spPr bwMode="auto">
          <a:xfrm>
            <a:off x="2247900" y="4382906"/>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T____</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
        <p:nvSpPr>
          <p:cNvPr id="10" name="TextBox 9">
            <a:extLst>
              <a:ext uri="{FF2B5EF4-FFF2-40B4-BE49-F238E27FC236}">
                <a16:creationId xmlns:a16="http://schemas.microsoft.com/office/drawing/2014/main" id="{8645D7CE-A227-4358-84DE-9979C7653356}"/>
              </a:ext>
            </a:extLst>
          </p:cNvPr>
          <p:cNvSpPr txBox="1">
            <a:spLocks noChangeArrowheads="1"/>
          </p:cNvSpPr>
          <p:nvPr/>
        </p:nvSpPr>
        <p:spPr bwMode="auto">
          <a:xfrm>
            <a:off x="3429000" y="5055044"/>
            <a:ext cx="2056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S___ S_____</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
        <p:nvSpPr>
          <p:cNvPr id="11" name="TextBox 10">
            <a:extLst>
              <a:ext uri="{FF2B5EF4-FFF2-40B4-BE49-F238E27FC236}">
                <a16:creationId xmlns:a16="http://schemas.microsoft.com/office/drawing/2014/main" id="{43C531FF-5B56-4AD6-9C7F-4E5AFA1A45FC}"/>
              </a:ext>
            </a:extLst>
          </p:cNvPr>
          <p:cNvSpPr txBox="1">
            <a:spLocks noChangeArrowheads="1"/>
          </p:cNvSpPr>
          <p:nvPr/>
        </p:nvSpPr>
        <p:spPr bwMode="auto">
          <a:xfrm>
            <a:off x="4850584" y="4449370"/>
            <a:ext cx="2056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T___ B___</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354381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Best Practices EXPO Contest</a:t>
            </a:r>
          </a:p>
        </p:txBody>
      </p:sp>
      <p:sp>
        <p:nvSpPr>
          <p:cNvPr id="7" name="TextBox 7">
            <a:extLst>
              <a:ext uri="{FF2B5EF4-FFF2-40B4-BE49-F238E27FC236}">
                <a16:creationId xmlns:a16="http://schemas.microsoft.com/office/drawing/2014/main" id="{11628CD8-C437-435B-989C-1F19A0B69365}"/>
              </a:ext>
            </a:extLst>
          </p:cNvPr>
          <p:cNvSpPr txBox="1">
            <a:spLocks noChangeArrowheads="1"/>
          </p:cNvSpPr>
          <p:nvPr/>
        </p:nvSpPr>
        <p:spPr bwMode="auto">
          <a:xfrm>
            <a:off x="685800" y="930308"/>
            <a:ext cx="7848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latin typeface="+mj-lt"/>
                <a:ea typeface="+mn-ea"/>
                <a:cs typeface="+mn-cs"/>
              </a:rPr>
              <a:t>Play for a chance to win a </a:t>
            </a:r>
            <a:r>
              <a:rPr kumimoji="0" lang="en-US" altLang="en-US" sz="1600" b="1" i="0" u="none" strike="noStrike" kern="1200" cap="none" spc="0" normalizeH="0" baseline="0" noProof="0" dirty="0">
                <a:ln>
                  <a:noFill/>
                </a:ln>
                <a:solidFill>
                  <a:prstClr val="black"/>
                </a:solidFill>
                <a:effectLst/>
                <a:uLnTx/>
                <a:uFillTx/>
                <a:latin typeface="+mj-lt"/>
                <a:ea typeface="+mn-ea"/>
                <a:cs typeface="+mn-cs"/>
              </a:rPr>
              <a:t>FREE Full Conference Pass </a:t>
            </a:r>
            <a:r>
              <a:rPr kumimoji="0" lang="en-US" altLang="en-US" sz="1600" i="0" u="none" strike="noStrike" kern="1200" cap="none" spc="0" normalizeH="0" baseline="0" noProof="0" dirty="0">
                <a:ln>
                  <a:noFill/>
                </a:ln>
                <a:solidFill>
                  <a:prstClr val="black"/>
                </a:solidFill>
                <a:effectLst/>
                <a:uLnTx/>
                <a:uFillTx/>
                <a:latin typeface="+mj-lt"/>
                <a:ea typeface="+mn-ea"/>
                <a:cs typeface="+mn-cs"/>
              </a:rPr>
              <a:t>to the 2019 Best Practices EXPO &amp; Conference!! This is a $675 value! This contest is open to factory personnel, compressed air distributors, utility incentive programs and engineering firms. Exhibiting and sponsor companies are </a:t>
            </a:r>
            <a:r>
              <a:rPr kumimoji="0" lang="en-US" altLang="en-US" sz="1600" u="none" strike="noStrike" kern="1200" cap="none" spc="0" normalizeH="0" baseline="0" noProof="0" dirty="0">
                <a:ln>
                  <a:noFill/>
                </a:ln>
                <a:solidFill>
                  <a:prstClr val="black"/>
                </a:solidFill>
                <a:effectLst/>
                <a:uLnTx/>
                <a:uFillTx/>
                <a:latin typeface="+mj-lt"/>
                <a:ea typeface="+mn-ea"/>
                <a:cs typeface="+mn-cs"/>
              </a:rPr>
              <a:t>not</a:t>
            </a:r>
            <a:r>
              <a:rPr kumimoji="0" lang="en-US" altLang="en-US" sz="1600" i="0" u="none" strike="noStrike" kern="1200" cap="none" spc="0" normalizeH="0" baseline="0" noProof="0" dirty="0">
                <a:ln>
                  <a:noFill/>
                </a:ln>
                <a:solidFill>
                  <a:prstClr val="black"/>
                </a:solidFill>
                <a:effectLst/>
                <a:uLnTx/>
                <a:uFillTx/>
                <a:latin typeface="+mj-lt"/>
                <a:ea typeface="+mn-ea"/>
                <a:cs typeface="+mn-cs"/>
              </a:rPr>
              <a:t> qualified. A winner will be randomly selected from those who submit correct answers and notified tomorrow via email and phone.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600" dirty="0">
              <a:solidFill>
                <a:prstClr val="black"/>
              </a:solidFill>
              <a:latin typeface="+mj-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latin typeface="+mj-lt"/>
                <a:ea typeface="+mn-ea"/>
                <a:cs typeface="+mn-cs"/>
              </a:rPr>
              <a:t>The next slide will show a statement related to today’s topic that needs to be filled in. You will be provided the first letter of the words as a clue. Please submit your answers in your questions box. </a:t>
            </a:r>
          </a:p>
        </p:txBody>
      </p:sp>
      <p:sp>
        <p:nvSpPr>
          <p:cNvPr id="8" name="TextBox 7">
            <a:extLst>
              <a:ext uri="{FF2B5EF4-FFF2-40B4-BE49-F238E27FC236}">
                <a16:creationId xmlns:a16="http://schemas.microsoft.com/office/drawing/2014/main" id="{67D5770A-6BC3-4D35-A2C0-A36FC8D4B7E6}"/>
              </a:ext>
            </a:extLst>
          </p:cNvPr>
          <p:cNvSpPr txBox="1">
            <a:spLocks noChangeArrowheads="1"/>
          </p:cNvSpPr>
          <p:nvPr/>
        </p:nvSpPr>
        <p:spPr bwMode="auto">
          <a:xfrm>
            <a:off x="1752600" y="3500233"/>
            <a:ext cx="5572387" cy="646331"/>
          </a:xfrm>
          <a:prstGeom prst="rect">
            <a:avLst/>
          </a:prstGeom>
          <a:solidFill>
            <a:srgbClr val="8B2E54"/>
          </a:solid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j-lt"/>
                <a:ea typeface="+mn-ea"/>
                <a:cs typeface="+mn-cs"/>
              </a:rPr>
              <a:t>Example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When I think of a beach vacation, I think of _______. </a:t>
            </a:r>
          </a:p>
        </p:txBody>
      </p:sp>
      <p:sp>
        <p:nvSpPr>
          <p:cNvPr id="9" name="TextBox 8">
            <a:extLst>
              <a:ext uri="{FF2B5EF4-FFF2-40B4-BE49-F238E27FC236}">
                <a16:creationId xmlns:a16="http://schemas.microsoft.com/office/drawing/2014/main" id="{3B804AE7-3CF8-4AAC-8FED-E74CB0668003}"/>
              </a:ext>
            </a:extLst>
          </p:cNvPr>
          <p:cNvSpPr txBox="1">
            <a:spLocks noChangeArrowheads="1"/>
          </p:cNvSpPr>
          <p:nvPr/>
        </p:nvSpPr>
        <p:spPr bwMode="auto">
          <a:xfrm>
            <a:off x="2247900" y="4382906"/>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TOWEL</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
        <p:nvSpPr>
          <p:cNvPr id="10" name="TextBox 9">
            <a:extLst>
              <a:ext uri="{FF2B5EF4-FFF2-40B4-BE49-F238E27FC236}">
                <a16:creationId xmlns:a16="http://schemas.microsoft.com/office/drawing/2014/main" id="{8645D7CE-A227-4358-84DE-9979C7653356}"/>
              </a:ext>
            </a:extLst>
          </p:cNvPr>
          <p:cNvSpPr txBox="1">
            <a:spLocks noChangeArrowheads="1"/>
          </p:cNvSpPr>
          <p:nvPr/>
        </p:nvSpPr>
        <p:spPr bwMode="auto">
          <a:xfrm>
            <a:off x="3429000" y="5055044"/>
            <a:ext cx="2056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SEA SHELLS</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
        <p:nvSpPr>
          <p:cNvPr id="11" name="TextBox 10">
            <a:extLst>
              <a:ext uri="{FF2B5EF4-FFF2-40B4-BE49-F238E27FC236}">
                <a16:creationId xmlns:a16="http://schemas.microsoft.com/office/drawing/2014/main" id="{43C531FF-5B56-4AD6-9C7F-4E5AFA1A45FC}"/>
              </a:ext>
            </a:extLst>
          </p:cNvPr>
          <p:cNvSpPr txBox="1">
            <a:spLocks noChangeArrowheads="1"/>
          </p:cNvSpPr>
          <p:nvPr/>
        </p:nvSpPr>
        <p:spPr bwMode="auto">
          <a:xfrm>
            <a:off x="4850584" y="4449370"/>
            <a:ext cx="2056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TIKI BAR</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281734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F99AA6-60D2-4EAF-B57B-51A366AD6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3816"/>
            <a:ext cx="9144000" cy="6044184"/>
          </a:xfrm>
          <a:prstGeom prst="rect">
            <a:avLst/>
          </a:prstGeom>
        </p:spPr>
      </p:pic>
    </p:spTree>
    <p:extLst>
      <p:ext uri="{BB962C8B-B14F-4D97-AF65-F5344CB8AC3E}">
        <p14:creationId xmlns:p14="http://schemas.microsoft.com/office/powerpoint/2010/main" val="97457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Best Practices EXPO Contest</a:t>
            </a:r>
          </a:p>
        </p:txBody>
      </p:sp>
      <p:sp>
        <p:nvSpPr>
          <p:cNvPr id="7" name="TextBox 7">
            <a:extLst>
              <a:ext uri="{FF2B5EF4-FFF2-40B4-BE49-F238E27FC236}">
                <a16:creationId xmlns:a16="http://schemas.microsoft.com/office/drawing/2014/main" id="{11628CD8-C437-435B-989C-1F19A0B69365}"/>
              </a:ext>
            </a:extLst>
          </p:cNvPr>
          <p:cNvSpPr txBox="1">
            <a:spLocks noChangeArrowheads="1"/>
          </p:cNvSpPr>
          <p:nvPr/>
        </p:nvSpPr>
        <p:spPr bwMode="auto">
          <a:xfrm>
            <a:off x="609600" y="1046731"/>
            <a:ext cx="8305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fontAlgn="base">
              <a:spcBef>
                <a:spcPct val="0"/>
              </a:spcBef>
              <a:spcAft>
                <a:spcPct val="0"/>
              </a:spcAft>
              <a:defRPr/>
            </a:pPr>
            <a:r>
              <a:rPr lang="en-US" altLang="en-US" sz="1600" dirty="0">
                <a:solidFill>
                  <a:prstClr val="black"/>
                </a:solidFill>
                <a:latin typeface="+mj-lt"/>
              </a:rPr>
              <a:t>Play for a chance to win a </a:t>
            </a:r>
            <a:r>
              <a:rPr lang="en-US" altLang="en-US" sz="1600" b="1" dirty="0">
                <a:solidFill>
                  <a:prstClr val="black"/>
                </a:solidFill>
                <a:latin typeface="+mj-lt"/>
              </a:rPr>
              <a:t>FREE Full Conference Pass </a:t>
            </a:r>
            <a:r>
              <a:rPr lang="en-US" altLang="en-US" sz="1600" dirty="0">
                <a:solidFill>
                  <a:prstClr val="black"/>
                </a:solidFill>
                <a:latin typeface="+mj-lt"/>
              </a:rPr>
              <a:t>to the 2019 Best Practices EXPO &amp; Conference!! This is a $675 value! This contest is open to factory personnel, compressed air distributors, utility incentive programs and engineering firms. Exhibiting and sponsor companies are not qualified. A winner will be randomly selected from those who submit correct answers and notified tomorrow via email and phone.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600" dirty="0">
              <a:solidFill>
                <a:prstClr val="black"/>
              </a:solidFill>
              <a:latin typeface="+mj-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latin typeface="+mj-lt"/>
                <a:ea typeface="+mn-ea"/>
                <a:cs typeface="+mn-cs"/>
              </a:rPr>
              <a:t>Based on the clues below, please submit your answers in your questions box. </a:t>
            </a:r>
          </a:p>
        </p:txBody>
      </p:sp>
      <p:sp>
        <p:nvSpPr>
          <p:cNvPr id="8" name="TextBox 7">
            <a:extLst>
              <a:ext uri="{FF2B5EF4-FFF2-40B4-BE49-F238E27FC236}">
                <a16:creationId xmlns:a16="http://schemas.microsoft.com/office/drawing/2014/main" id="{67D5770A-6BC3-4D35-A2C0-A36FC8D4B7E6}"/>
              </a:ext>
            </a:extLst>
          </p:cNvPr>
          <p:cNvSpPr txBox="1">
            <a:spLocks noChangeArrowheads="1"/>
          </p:cNvSpPr>
          <p:nvPr/>
        </p:nvSpPr>
        <p:spPr bwMode="auto">
          <a:xfrm>
            <a:off x="1752600" y="3391949"/>
            <a:ext cx="5572387" cy="646331"/>
          </a:xfrm>
          <a:prstGeom prst="rect">
            <a:avLst/>
          </a:prstGeom>
          <a:solidFill>
            <a:srgbClr val="8B2E54"/>
          </a:solid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When I think of heat of compression desiccant dryers, I think of _______. </a:t>
            </a:r>
          </a:p>
        </p:txBody>
      </p:sp>
      <p:sp>
        <p:nvSpPr>
          <p:cNvPr id="9" name="TextBox 8">
            <a:extLst>
              <a:ext uri="{FF2B5EF4-FFF2-40B4-BE49-F238E27FC236}">
                <a16:creationId xmlns:a16="http://schemas.microsoft.com/office/drawing/2014/main" id="{3B804AE7-3CF8-4AAC-8FED-E74CB0668003}"/>
              </a:ext>
            </a:extLst>
          </p:cNvPr>
          <p:cNvSpPr txBox="1">
            <a:spLocks noChangeArrowheads="1"/>
          </p:cNvSpPr>
          <p:nvPr/>
        </p:nvSpPr>
        <p:spPr bwMode="auto">
          <a:xfrm>
            <a:off x="2247900" y="4274622"/>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H___  R_______</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
        <p:nvSpPr>
          <p:cNvPr id="10" name="TextBox 9">
            <a:extLst>
              <a:ext uri="{FF2B5EF4-FFF2-40B4-BE49-F238E27FC236}">
                <a16:creationId xmlns:a16="http://schemas.microsoft.com/office/drawing/2014/main" id="{8645D7CE-A227-4358-84DE-9979C7653356}"/>
              </a:ext>
            </a:extLst>
          </p:cNvPr>
          <p:cNvSpPr txBox="1">
            <a:spLocks noChangeArrowheads="1"/>
          </p:cNvSpPr>
          <p:nvPr/>
        </p:nvSpPr>
        <p:spPr bwMode="auto">
          <a:xfrm>
            <a:off x="3429000" y="5013224"/>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R_______  H________</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
        <p:nvSpPr>
          <p:cNvPr id="11" name="TextBox 10">
            <a:extLst>
              <a:ext uri="{FF2B5EF4-FFF2-40B4-BE49-F238E27FC236}">
                <a16:creationId xmlns:a16="http://schemas.microsoft.com/office/drawing/2014/main" id="{43C531FF-5B56-4AD6-9C7F-4E5AFA1A45FC}"/>
              </a:ext>
            </a:extLst>
          </p:cNvPr>
          <p:cNvSpPr txBox="1">
            <a:spLocks noChangeArrowheads="1"/>
          </p:cNvSpPr>
          <p:nvPr/>
        </p:nvSpPr>
        <p:spPr bwMode="auto">
          <a:xfrm>
            <a:off x="4850584" y="4341086"/>
            <a:ext cx="2056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D__  P____</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326815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Best Practices EXPO Contest</a:t>
            </a:r>
          </a:p>
        </p:txBody>
      </p:sp>
      <p:sp>
        <p:nvSpPr>
          <p:cNvPr id="8" name="TextBox 7">
            <a:extLst>
              <a:ext uri="{FF2B5EF4-FFF2-40B4-BE49-F238E27FC236}">
                <a16:creationId xmlns:a16="http://schemas.microsoft.com/office/drawing/2014/main" id="{67D5770A-6BC3-4D35-A2C0-A36FC8D4B7E6}"/>
              </a:ext>
            </a:extLst>
          </p:cNvPr>
          <p:cNvSpPr txBox="1">
            <a:spLocks noChangeArrowheads="1"/>
          </p:cNvSpPr>
          <p:nvPr/>
        </p:nvSpPr>
        <p:spPr bwMode="auto">
          <a:xfrm>
            <a:off x="1752600" y="3391949"/>
            <a:ext cx="5572387" cy="646331"/>
          </a:xfrm>
          <a:prstGeom prst="rect">
            <a:avLst/>
          </a:prstGeom>
          <a:solidFill>
            <a:srgbClr val="8B2E54"/>
          </a:solid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When I think of heat of compression desiccant dryers, I think of _______. </a:t>
            </a:r>
          </a:p>
        </p:txBody>
      </p:sp>
      <p:sp>
        <p:nvSpPr>
          <p:cNvPr id="9" name="TextBox 8">
            <a:extLst>
              <a:ext uri="{FF2B5EF4-FFF2-40B4-BE49-F238E27FC236}">
                <a16:creationId xmlns:a16="http://schemas.microsoft.com/office/drawing/2014/main" id="{3B804AE7-3CF8-4AAC-8FED-E74CB0668003}"/>
              </a:ext>
            </a:extLst>
          </p:cNvPr>
          <p:cNvSpPr txBox="1">
            <a:spLocks noChangeArrowheads="1"/>
          </p:cNvSpPr>
          <p:nvPr/>
        </p:nvSpPr>
        <p:spPr bwMode="auto">
          <a:xfrm>
            <a:off x="2247900" y="4274622"/>
            <a:ext cx="2171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HEAT RECOVERY</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
        <p:nvSpPr>
          <p:cNvPr id="10" name="TextBox 9">
            <a:extLst>
              <a:ext uri="{FF2B5EF4-FFF2-40B4-BE49-F238E27FC236}">
                <a16:creationId xmlns:a16="http://schemas.microsoft.com/office/drawing/2014/main" id="{8645D7CE-A227-4358-84DE-9979C7653356}"/>
              </a:ext>
            </a:extLst>
          </p:cNvPr>
          <p:cNvSpPr txBox="1">
            <a:spLocks noChangeArrowheads="1"/>
          </p:cNvSpPr>
          <p:nvPr/>
        </p:nvSpPr>
        <p:spPr bwMode="auto">
          <a:xfrm>
            <a:off x="3429000" y="5013224"/>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RELATIVE HUMIDITY</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
        <p:nvSpPr>
          <p:cNvPr id="11" name="TextBox 10">
            <a:extLst>
              <a:ext uri="{FF2B5EF4-FFF2-40B4-BE49-F238E27FC236}">
                <a16:creationId xmlns:a16="http://schemas.microsoft.com/office/drawing/2014/main" id="{43C531FF-5B56-4AD6-9C7F-4E5AFA1A45FC}"/>
              </a:ext>
            </a:extLst>
          </p:cNvPr>
          <p:cNvSpPr txBox="1">
            <a:spLocks noChangeArrowheads="1"/>
          </p:cNvSpPr>
          <p:nvPr/>
        </p:nvSpPr>
        <p:spPr bwMode="auto">
          <a:xfrm>
            <a:off x="4850584" y="4341086"/>
            <a:ext cx="2056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DEW POINT</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
        <p:nvSpPr>
          <p:cNvPr id="12" name="TextBox 7">
            <a:extLst>
              <a:ext uri="{FF2B5EF4-FFF2-40B4-BE49-F238E27FC236}">
                <a16:creationId xmlns:a16="http://schemas.microsoft.com/office/drawing/2014/main" id="{69686A26-AB71-4E72-995D-0AC44EA7BC37}"/>
              </a:ext>
            </a:extLst>
          </p:cNvPr>
          <p:cNvSpPr txBox="1">
            <a:spLocks noChangeArrowheads="1"/>
          </p:cNvSpPr>
          <p:nvPr/>
        </p:nvSpPr>
        <p:spPr bwMode="auto">
          <a:xfrm>
            <a:off x="609600" y="1046731"/>
            <a:ext cx="8305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fontAlgn="base">
              <a:spcBef>
                <a:spcPct val="0"/>
              </a:spcBef>
              <a:spcAft>
                <a:spcPct val="0"/>
              </a:spcAft>
              <a:defRPr/>
            </a:pPr>
            <a:r>
              <a:rPr lang="en-US" altLang="en-US" sz="1600" dirty="0">
                <a:solidFill>
                  <a:prstClr val="black"/>
                </a:solidFill>
                <a:latin typeface="+mj-lt"/>
              </a:rPr>
              <a:t>Play for a chance to win a </a:t>
            </a:r>
            <a:r>
              <a:rPr lang="en-US" altLang="en-US" sz="1600" b="1" dirty="0">
                <a:solidFill>
                  <a:prstClr val="black"/>
                </a:solidFill>
                <a:latin typeface="+mj-lt"/>
              </a:rPr>
              <a:t>FREE Full Conference Pass </a:t>
            </a:r>
            <a:r>
              <a:rPr lang="en-US" altLang="en-US" sz="1600" dirty="0">
                <a:solidFill>
                  <a:prstClr val="black"/>
                </a:solidFill>
                <a:latin typeface="+mj-lt"/>
              </a:rPr>
              <a:t>to the 2019 Best Practices EXPO &amp; Conference!! This is a $675 value! This contest is open to factory personnel, compressed air distributors, utility incentive programs and engineering firms. Exhibiting and sponsor companies are not qualified. A winner will be randomly selected from those who submit correct answers and notified tomorrow via email and phone.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600" dirty="0">
              <a:solidFill>
                <a:prstClr val="black"/>
              </a:solidFill>
              <a:latin typeface="+mj-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latin typeface="+mj-lt"/>
                <a:ea typeface="+mn-ea"/>
                <a:cs typeface="+mn-cs"/>
              </a:rPr>
              <a:t>Based on the clues below, please submit your answers in your questions box. </a:t>
            </a:r>
          </a:p>
        </p:txBody>
      </p:sp>
    </p:spTree>
    <p:extLst>
      <p:ext uri="{BB962C8B-B14F-4D97-AF65-F5344CB8AC3E}">
        <p14:creationId xmlns:p14="http://schemas.microsoft.com/office/powerpoint/2010/main" val="115357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2157268" y="1981200"/>
            <a:ext cx="490566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mj-lt"/>
                <a:ea typeface="+mn-ea"/>
                <a:cs typeface="+mn-cs"/>
              </a:rPr>
              <a:t>The recording and slides of this webinar will be made available to attendees via email later today.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mj-lt"/>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mj-lt"/>
                <a:ea typeface="+mn-ea"/>
                <a:cs typeface="+mn-cs"/>
              </a:rPr>
              <a:t>PDH Certificates will be e-mailed to Attendees within two days.</a:t>
            </a:r>
            <a:endParaRPr kumimoji="0" lang="en-US" altLang="en-US" sz="1800" b="1" i="0" u="none" strike="noStrike" kern="0" cap="none" spc="0" normalizeH="0" baseline="0" noProof="0" dirty="0">
              <a:ln>
                <a:noFill/>
              </a:ln>
              <a:solidFill>
                <a:prstClr val="black"/>
              </a:solidFill>
              <a:effectLst/>
              <a:uLnTx/>
              <a:uFillTx/>
              <a:latin typeface="+mj-lt"/>
              <a:ea typeface="+mn-ea"/>
              <a:cs typeface="+mn-cs"/>
            </a:endParaRPr>
          </a:p>
        </p:txBody>
      </p:sp>
      <p:sp>
        <p:nvSpPr>
          <p:cNvPr id="12" name="Title 1">
            <a:extLst>
              <a:ext uri="{FF2B5EF4-FFF2-40B4-BE49-F238E27FC236}">
                <a16:creationId xmlns:a16="http://schemas.microsoft.com/office/drawing/2014/main" id="{60B226DA-101F-4830-B78E-81F720F44D4D}"/>
              </a:ext>
            </a:extLst>
          </p:cNvPr>
          <p:cNvSpPr>
            <a:spLocks noGrp="1"/>
          </p:cNvSpPr>
          <p:nvPr>
            <p:ph type="title"/>
          </p:nvPr>
        </p:nvSpPr>
        <p:spPr>
          <a:xfrm>
            <a:off x="457200" y="152400"/>
            <a:ext cx="8305800" cy="563562"/>
          </a:xfrm>
        </p:spPr>
        <p:txBody>
          <a:bodyPr/>
          <a:lstStyle/>
          <a:p>
            <a:pPr algn="ctr"/>
            <a:r>
              <a:rPr lang="en-US" dirty="0"/>
              <a:t>Thank you for attending!</a:t>
            </a:r>
          </a:p>
        </p:txBody>
      </p:sp>
      <p:sp>
        <p:nvSpPr>
          <p:cNvPr id="4" name="TextBox 3">
            <a:extLst>
              <a:ext uri="{FF2B5EF4-FFF2-40B4-BE49-F238E27FC236}">
                <a16:creationId xmlns:a16="http://schemas.microsoft.com/office/drawing/2014/main" id="{2CC8D779-AE57-4FE8-AF8E-EB00D0FF1E31}"/>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7" name="Picture 6">
            <a:extLst>
              <a:ext uri="{FF2B5EF4-FFF2-40B4-BE49-F238E27FC236}">
                <a16:creationId xmlns:a16="http://schemas.microsoft.com/office/drawing/2014/main" id="{2784C03C-B833-44AD-880E-A466AC93F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4339" y="4322443"/>
            <a:ext cx="1389921" cy="1097529"/>
          </a:xfrm>
          <a:prstGeom prst="rect">
            <a:avLst/>
          </a:prstGeom>
        </p:spPr>
      </p:pic>
    </p:spTree>
    <p:extLst>
      <p:ext uri="{BB962C8B-B14F-4D97-AF65-F5344CB8AC3E}">
        <p14:creationId xmlns:p14="http://schemas.microsoft.com/office/powerpoint/2010/main" val="356905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926C33-8650-4869-85E8-3400B3EBAF0A}"/>
              </a:ext>
            </a:extLst>
          </p:cNvPr>
          <p:cNvSpPr txBox="1"/>
          <p:nvPr/>
        </p:nvSpPr>
        <p:spPr>
          <a:xfrm>
            <a:off x="1539091" y="4818384"/>
            <a:ext cx="6200775" cy="1107996"/>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panose="020F0502020204030204"/>
                <a:ea typeface="+mn-ea"/>
                <a:cs typeface="+mn-cs"/>
              </a:rPr>
              <a:t>Thursday, June 6, 2019 – 2:00 PM 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rPr>
              <a:t>Register for free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2"/>
              </a:rPr>
              <a:t>www.</a:t>
            </a:r>
            <a:r>
              <a:rPr lang="en-US" sz="1600" kern="0" dirty="0">
                <a:solidFill>
                  <a:sysClr val="windowText" lastClr="000000"/>
                </a:solidFill>
                <a:latin typeface="Calibri" panose="020F0502020204030204"/>
                <a:hlinkClick r:id="rId2"/>
              </a:rPr>
              <a:t>air</a:t>
            </a: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2"/>
              </a:rPr>
              <a:t>bestpractices.com/magazine/webinars</a:t>
            </a:r>
            <a:endPar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3"/>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DE92447-1CAC-4D9F-B514-2A22A273DFBA}"/>
              </a:ext>
            </a:extLst>
          </p:cNvPr>
          <p:cNvSpPr txBox="1"/>
          <p:nvPr/>
        </p:nvSpPr>
        <p:spPr>
          <a:xfrm>
            <a:off x="2708165" y="4033540"/>
            <a:ext cx="372767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Calibri" panose="020F0502020204030204"/>
                <a:ea typeface="+mn-ea"/>
                <a:cs typeface="+mn-cs"/>
              </a:rPr>
              <a:t>Tom Taranto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0" dirty="0">
                <a:solidFill>
                  <a:sysClr val="windowText" lastClr="000000"/>
                </a:solidFill>
                <a:latin typeface="Calibri" panose="020F0502020204030204"/>
              </a:rPr>
              <a:t>Data Power Services</a:t>
            </a:r>
            <a:endParaRPr kumimoji="0" lang="en-US" sz="1400" b="1"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ysClr val="windowText" lastClr="000000"/>
                </a:solidFill>
                <a:effectLst/>
                <a:uLnTx/>
                <a:uFillTx/>
                <a:latin typeface="Calibri" panose="020F0502020204030204"/>
                <a:ea typeface="+mn-ea"/>
                <a:cs typeface="+mn-cs"/>
              </a:rPr>
              <a:t>Keynote Speaker</a:t>
            </a:r>
          </a:p>
        </p:txBody>
      </p:sp>
      <p:sp>
        <p:nvSpPr>
          <p:cNvPr id="10" name="Title 1">
            <a:extLst>
              <a:ext uri="{FF2B5EF4-FFF2-40B4-BE49-F238E27FC236}">
                <a16:creationId xmlns:a16="http://schemas.microsoft.com/office/drawing/2014/main" id="{EE7111DF-B3FD-46B5-980C-08DAA98737AF}"/>
              </a:ext>
            </a:extLst>
          </p:cNvPr>
          <p:cNvSpPr txBox="1">
            <a:spLocks/>
          </p:cNvSpPr>
          <p:nvPr/>
        </p:nvSpPr>
        <p:spPr>
          <a:xfrm>
            <a:off x="755383" y="1181649"/>
            <a:ext cx="7633234" cy="738664"/>
          </a:xfrm>
          <a:prstGeom prst="rect">
            <a:avLst/>
          </a:prstGeom>
        </p:spPr>
        <p:txBody>
          <a:bodyPr vert="horz" rtlCol="0" anchor="b">
            <a:normAutofit fontScale="97500" lnSpcReduction="10000"/>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defRPr/>
            </a:pPr>
            <a:r>
              <a:rPr lang="en-US" sz="2000" b="1" dirty="0">
                <a:cs typeface="Arial"/>
              </a:rPr>
              <a:t>June 2019 Webinar</a:t>
            </a:r>
            <a:br>
              <a:rPr lang="en-US" sz="2400" b="1" dirty="0">
                <a:solidFill>
                  <a:srgbClr val="85214B"/>
                </a:solidFill>
                <a:cs typeface="Arial"/>
              </a:rPr>
            </a:br>
            <a:r>
              <a:rPr lang="en-US" sz="2800" b="1" dirty="0">
                <a:solidFill>
                  <a:srgbClr val="8B2E54"/>
                </a:solidFill>
                <a:latin typeface="+mn-lt"/>
                <a:cs typeface="Arial"/>
              </a:rPr>
              <a:t>Selecting &amp; Sizing Oil-Free Air Compressors </a:t>
            </a:r>
          </a:p>
        </p:txBody>
      </p:sp>
      <p:sp>
        <p:nvSpPr>
          <p:cNvPr id="11" name="TextBox 10">
            <a:extLst>
              <a:ext uri="{FF2B5EF4-FFF2-40B4-BE49-F238E27FC236}">
                <a16:creationId xmlns:a16="http://schemas.microsoft.com/office/drawing/2014/main" id="{64CB1291-1EF1-4A8A-9CE1-7D746F24B872}"/>
              </a:ext>
            </a:extLst>
          </p:cNvPr>
          <p:cNvSpPr txBox="1">
            <a:spLocks noChangeArrowheads="1"/>
          </p:cNvSpPr>
          <p:nvPr/>
        </p:nvSpPr>
        <p:spPr bwMode="auto">
          <a:xfrm>
            <a:off x="7022298" y="2757887"/>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3" name="Picture 2">
            <a:extLst>
              <a:ext uri="{FF2B5EF4-FFF2-40B4-BE49-F238E27FC236}">
                <a16:creationId xmlns:a16="http://schemas.microsoft.com/office/drawing/2014/main" id="{CD54F50A-EF59-4ADA-A554-ADA247BE6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6909" y="1979694"/>
            <a:ext cx="1450182" cy="2053846"/>
          </a:xfrm>
          <a:prstGeom prst="rect">
            <a:avLst/>
          </a:prstGeom>
        </p:spPr>
      </p:pic>
      <p:pic>
        <p:nvPicPr>
          <p:cNvPr id="6" name="Picture 5">
            <a:extLst>
              <a:ext uri="{FF2B5EF4-FFF2-40B4-BE49-F238E27FC236}">
                <a16:creationId xmlns:a16="http://schemas.microsoft.com/office/drawing/2014/main" id="{621D99B0-53DD-498C-BA23-F34EDF535A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4775" y="3139573"/>
            <a:ext cx="1450182" cy="687057"/>
          </a:xfrm>
          <a:prstGeom prst="rect">
            <a:avLst/>
          </a:prstGeom>
        </p:spPr>
      </p:pic>
      <p:pic>
        <p:nvPicPr>
          <p:cNvPr id="15" name="Picture 14">
            <a:extLst>
              <a:ext uri="{FF2B5EF4-FFF2-40B4-BE49-F238E27FC236}">
                <a16:creationId xmlns:a16="http://schemas.microsoft.com/office/drawing/2014/main" id="{EF461C74-9890-44C8-B803-8501055FF3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9102" y="3934015"/>
            <a:ext cx="2181528" cy="501750"/>
          </a:xfrm>
          <a:prstGeom prst="rect">
            <a:avLst/>
          </a:prstGeom>
        </p:spPr>
      </p:pic>
    </p:spTree>
    <p:extLst>
      <p:ext uri="{BB962C8B-B14F-4D97-AF65-F5344CB8AC3E}">
        <p14:creationId xmlns:p14="http://schemas.microsoft.com/office/powerpoint/2010/main" val="251845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13167465-23B3-4BF3-ACCD-1C9B91A4B820}"/>
              </a:ext>
            </a:extLst>
          </p:cNvPr>
          <p:cNvSpPr txBox="1">
            <a:spLocks/>
          </p:cNvSpPr>
          <p:nvPr/>
        </p:nvSpPr>
        <p:spPr bwMode="auto">
          <a:xfrm>
            <a:off x="1479335" y="2362200"/>
            <a:ext cx="6185326" cy="9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14400"/>
            <a:r>
              <a:rPr lang="en-US" altLang="en-US" dirty="0">
                <a:cs typeface="Arial" panose="020B0604020202020204" pitchFamily="34" charset="0"/>
              </a:rPr>
              <a:t>Introduction</a:t>
            </a:r>
          </a:p>
          <a:p>
            <a:pPr defTabSz="914400"/>
            <a:r>
              <a:rPr lang="en-US" altLang="en-US" sz="2000" dirty="0">
                <a:cs typeface="Arial" panose="020B0604020202020204" pitchFamily="34" charset="0"/>
              </a:rPr>
              <a:t>Compressed Air Best Practices® Magazine</a:t>
            </a:r>
          </a:p>
          <a:p>
            <a:pPr defTabSz="914400"/>
            <a:endParaRPr lang="en-US" altLang="en-US" sz="2800" dirty="0">
              <a:cs typeface="Arial" panose="020B0604020202020204" pitchFamily="34" charset="0"/>
            </a:endParaRPr>
          </a:p>
        </p:txBody>
      </p:sp>
      <p:sp>
        <p:nvSpPr>
          <p:cNvPr id="9" name="Title 1">
            <a:extLst>
              <a:ext uri="{FF2B5EF4-FFF2-40B4-BE49-F238E27FC236}">
                <a16:creationId xmlns:a16="http://schemas.microsoft.com/office/drawing/2014/main" id="{9C652BFD-7582-462B-95BB-50AECE2A43F6}"/>
              </a:ext>
            </a:extLst>
          </p:cNvPr>
          <p:cNvSpPr txBox="1">
            <a:spLocks/>
          </p:cNvSpPr>
          <p:nvPr/>
        </p:nvSpPr>
        <p:spPr bwMode="auto">
          <a:xfrm>
            <a:off x="1104900" y="1387937"/>
            <a:ext cx="69342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Heat Recovery Project: Heat of Compression Desiccant Dryers</a:t>
            </a:r>
          </a:p>
        </p:txBody>
      </p:sp>
    </p:spTree>
    <p:extLst>
      <p:ext uri="{BB962C8B-B14F-4D97-AF65-F5344CB8AC3E}">
        <p14:creationId xmlns:p14="http://schemas.microsoft.com/office/powerpoint/2010/main" val="125576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725503"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228" name="TextBox 19"/>
          <p:cNvSpPr txBox="1">
            <a:spLocks noChangeArrowheads="1"/>
          </p:cNvSpPr>
          <p:nvPr/>
        </p:nvSpPr>
        <p:spPr bwMode="auto">
          <a:xfrm>
            <a:off x="4073540" y="1895322"/>
            <a:ext cx="323650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buFont typeface="Arial" panose="020B0604020202020204" pitchFamily="34" charset="0"/>
              <a:buChar char="•"/>
              <a:defRPr/>
            </a:pPr>
            <a:r>
              <a:rPr lang="en-US" altLang="en-US" sz="1400" dirty="0">
                <a:solidFill>
                  <a:prstClr val="black"/>
                </a:solidFill>
                <a:latin typeface="+mj-lt"/>
              </a:rPr>
              <a:t>  Founded Air Power USA in 1986</a:t>
            </a:r>
          </a:p>
          <a:p>
            <a:pPr lvl="0">
              <a:buFont typeface="Arial" panose="020B0604020202020204" pitchFamily="34" charset="0"/>
              <a:buChar char="•"/>
              <a:defRPr/>
            </a:pPr>
            <a:endParaRPr lang="en-US" altLang="en-US" sz="1400" dirty="0">
              <a:solidFill>
                <a:prstClr val="black"/>
              </a:solidFill>
              <a:latin typeface="+mj-lt"/>
            </a:endParaRPr>
          </a:p>
          <a:p>
            <a:pPr lvl="0">
              <a:buFont typeface="Arial" panose="020B0604020202020204" pitchFamily="34" charset="0"/>
              <a:buChar char="•"/>
              <a:defRPr/>
            </a:pPr>
            <a:r>
              <a:rPr lang="en-US" altLang="en-US" sz="1400" dirty="0">
                <a:solidFill>
                  <a:prstClr val="black"/>
                </a:solidFill>
                <a:latin typeface="+mj-lt"/>
              </a:rPr>
              <a:t> Over 50 years of experience in the compressed air and gas industry</a:t>
            </a:r>
          </a:p>
        </p:txBody>
      </p:sp>
      <p:sp>
        <p:nvSpPr>
          <p:cNvPr id="19" name="Rectangle 18">
            <a:extLst>
              <a:ext uri="{FF2B5EF4-FFF2-40B4-BE49-F238E27FC236}">
                <a16:creationId xmlns:a16="http://schemas.microsoft.com/office/drawing/2014/main" id="{D58B20BE-B2FC-45C6-9A48-6364CC1BB347}"/>
              </a:ext>
            </a:extLst>
          </p:cNvPr>
          <p:cNvSpPr/>
          <p:nvPr/>
        </p:nvSpPr>
        <p:spPr>
          <a:xfrm>
            <a:off x="877952" y="1371600"/>
            <a:ext cx="2837436" cy="2269948"/>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457200" y="152400"/>
            <a:ext cx="8305800" cy="563562"/>
          </a:xfrm>
        </p:spPr>
        <p:txBody>
          <a:bodyPr/>
          <a:lstStyle/>
          <a:p>
            <a:pPr algn="ctr"/>
            <a:r>
              <a:rPr lang="en-US" dirty="0"/>
              <a:t>About the Speaker</a:t>
            </a:r>
          </a:p>
        </p:txBody>
      </p:sp>
      <p:pic>
        <p:nvPicPr>
          <p:cNvPr id="4" name="Picture 3">
            <a:extLst>
              <a:ext uri="{FF2B5EF4-FFF2-40B4-BE49-F238E27FC236}">
                <a16:creationId xmlns:a16="http://schemas.microsoft.com/office/drawing/2014/main" id="{9EFC3274-BDDC-4226-9A94-C6423FBBA6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8839" y="1571883"/>
            <a:ext cx="1644182" cy="1845019"/>
          </a:xfrm>
          <a:prstGeom prst="rect">
            <a:avLst/>
          </a:prstGeom>
        </p:spPr>
      </p:pic>
      <p:grpSp>
        <p:nvGrpSpPr>
          <p:cNvPr id="20" name="Group 19">
            <a:extLst>
              <a:ext uri="{FF2B5EF4-FFF2-40B4-BE49-F238E27FC236}">
                <a16:creationId xmlns:a16="http://schemas.microsoft.com/office/drawing/2014/main" id="{2368B35B-EBD3-4C59-9741-C9FEF1EB1932}"/>
              </a:ext>
            </a:extLst>
          </p:cNvPr>
          <p:cNvGrpSpPr/>
          <p:nvPr/>
        </p:nvGrpSpPr>
        <p:grpSpPr>
          <a:xfrm>
            <a:off x="877952" y="3416902"/>
            <a:ext cx="2825956" cy="726216"/>
            <a:chOff x="1249394" y="1756545"/>
            <a:chExt cx="3080761" cy="794482"/>
          </a:xfrm>
        </p:grpSpPr>
        <p:sp>
          <p:nvSpPr>
            <p:cNvPr id="21" name="Speech Bubble: Rectangle 20">
              <a:extLst>
                <a:ext uri="{FF2B5EF4-FFF2-40B4-BE49-F238E27FC236}">
                  <a16:creationId xmlns:a16="http://schemas.microsoft.com/office/drawing/2014/main" id="{F88779D1-B860-441F-9943-0826D2E3D0E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Speech Bubble: Rectangle 4">
              <a:extLst>
                <a:ext uri="{FF2B5EF4-FFF2-40B4-BE49-F238E27FC236}">
                  <a16:creationId xmlns:a16="http://schemas.microsoft.com/office/drawing/2014/main" id="{34DC5784-CEEB-4B90-A764-4BB09582EDFC}"/>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spcBef>
                  <a:spcPct val="0"/>
                </a:spcBef>
                <a:buNone/>
              </a:pPr>
              <a:r>
                <a:rPr lang="en-US" sz="1800" b="1" kern="1200" dirty="0"/>
                <a:t>Hank van Ormer</a:t>
              </a:r>
            </a:p>
            <a:p>
              <a:pPr marL="0" lvl="0" indent="0" algn="ctr" defTabSz="800100">
                <a:spcBef>
                  <a:spcPct val="0"/>
                </a:spcBef>
                <a:buNone/>
              </a:pPr>
              <a:r>
                <a:rPr lang="en-US" sz="1300" kern="1200" dirty="0"/>
                <a:t>Air Power USA</a:t>
              </a:r>
            </a:p>
          </p:txBody>
        </p:sp>
      </p:grpSp>
      <p:sp>
        <p:nvSpPr>
          <p:cNvPr id="18" name="TextBox 17">
            <a:extLst>
              <a:ext uri="{FF2B5EF4-FFF2-40B4-BE49-F238E27FC236}">
                <a16:creationId xmlns:a16="http://schemas.microsoft.com/office/drawing/2014/main" id="{06697B34-BD38-4999-B2F6-FB82021F4D5A}"/>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23" name="Picture 22">
            <a:extLst>
              <a:ext uri="{FF2B5EF4-FFF2-40B4-BE49-F238E27FC236}">
                <a16:creationId xmlns:a16="http://schemas.microsoft.com/office/drawing/2014/main" id="{9C07E244-549C-45A9-B0A7-FE358BA2D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339" y="4322443"/>
            <a:ext cx="1389921" cy="1097529"/>
          </a:xfrm>
          <a:prstGeom prst="rect">
            <a:avLst/>
          </a:prstGeom>
        </p:spPr>
      </p:pic>
    </p:spTree>
    <p:extLst>
      <p:ext uri="{BB962C8B-B14F-4D97-AF65-F5344CB8AC3E}">
        <p14:creationId xmlns:p14="http://schemas.microsoft.com/office/powerpoint/2010/main" val="77626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1985E2BC-0A00-4E93-BFA3-258675347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8" y="1484313"/>
            <a:ext cx="774382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2">
            <a:extLst>
              <a:ext uri="{FF2B5EF4-FFF2-40B4-BE49-F238E27FC236}">
                <a16:creationId xmlns:a16="http://schemas.microsoft.com/office/drawing/2014/main" id="{E2E3264C-B164-4A25-AACB-AF62EF567F4C}"/>
              </a:ext>
            </a:extLst>
          </p:cNvPr>
          <p:cNvSpPr>
            <a:spLocks noGrp="1" noChangeArrowheads="1"/>
          </p:cNvSpPr>
          <p:nvPr>
            <p:ph type="ctrTitle"/>
          </p:nvPr>
        </p:nvSpPr>
        <p:spPr>
          <a:xfrm>
            <a:off x="609600" y="228600"/>
            <a:ext cx="7848600" cy="719138"/>
          </a:xfrm>
        </p:spPr>
        <p:txBody>
          <a:bodyPr/>
          <a:lstStyle/>
          <a:p>
            <a:pPr eaLnBrk="1" hangingPunct="1"/>
            <a:r>
              <a:rPr lang="en-US" altLang="en-US" sz="3400" dirty="0">
                <a:latin typeface="Arial" panose="020B0604020202020204" pitchFamily="34" charset="0"/>
              </a:rPr>
              <a:t> </a:t>
            </a:r>
          </a:p>
        </p:txBody>
      </p:sp>
      <p:sp>
        <p:nvSpPr>
          <p:cNvPr id="43012" name="Rectangle 3">
            <a:extLst>
              <a:ext uri="{FF2B5EF4-FFF2-40B4-BE49-F238E27FC236}">
                <a16:creationId xmlns:a16="http://schemas.microsoft.com/office/drawing/2014/main" id="{185A0D04-5CF3-4B7E-A8D4-E89E4F2DBEE5}"/>
              </a:ext>
            </a:extLst>
          </p:cNvPr>
          <p:cNvSpPr>
            <a:spLocks noGrp="1" noChangeArrowheads="1"/>
          </p:cNvSpPr>
          <p:nvPr>
            <p:ph type="subTitle" idx="1"/>
          </p:nvPr>
        </p:nvSpPr>
        <p:spPr>
          <a:xfrm>
            <a:off x="647700" y="947738"/>
            <a:ext cx="7848600" cy="5327650"/>
          </a:xfrm>
        </p:spPr>
        <p:txBody>
          <a:bodyPr>
            <a:normAutofit fontScale="92500" lnSpcReduction="10000"/>
          </a:bodyPr>
          <a:lstStyle/>
          <a:p>
            <a:pPr algn="l" eaLnBrk="1" hangingPunct="1">
              <a:spcBef>
                <a:spcPct val="0"/>
              </a:spcBef>
            </a:pPr>
            <a:r>
              <a:rPr lang="en-US" altLang="en-US" sz="1800" dirty="0"/>
              <a:t> </a:t>
            </a:r>
            <a:endParaRPr lang="en-US" altLang="en-US" sz="1400" b="0" dirty="0"/>
          </a:p>
          <a:p>
            <a:pPr eaLnBrk="1" hangingPunct="1">
              <a:spcBef>
                <a:spcPct val="0"/>
              </a:spcBef>
            </a:pPr>
            <a:r>
              <a:rPr lang="en-US" altLang="en-US" sz="2800" dirty="0">
                <a:latin typeface="+mj-lt"/>
              </a:rPr>
              <a:t>Heat of Compression Energy Recovery Operation – Basic Technology of HOC Desiccant Air Dryers &amp; Other Heat Recovery Projects </a:t>
            </a:r>
          </a:p>
          <a:p>
            <a:pPr eaLnBrk="1" hangingPunct="1">
              <a:spcBef>
                <a:spcPct val="0"/>
              </a:spcBef>
            </a:pPr>
            <a:endParaRPr lang="en-US" altLang="en-US" sz="2800" b="0" dirty="0">
              <a:latin typeface="+mj-lt"/>
            </a:endParaRPr>
          </a:p>
          <a:p>
            <a:pPr eaLnBrk="1" hangingPunct="1">
              <a:spcBef>
                <a:spcPct val="0"/>
              </a:spcBef>
            </a:pPr>
            <a:endParaRPr lang="en-US" altLang="en-US" sz="2800" b="0" dirty="0">
              <a:latin typeface="+mj-lt"/>
            </a:endParaRPr>
          </a:p>
          <a:p>
            <a:pPr eaLnBrk="1" hangingPunct="1">
              <a:spcBef>
                <a:spcPct val="0"/>
              </a:spcBef>
            </a:pPr>
            <a:r>
              <a:rPr lang="en-US" altLang="en-US" sz="2800" dirty="0">
                <a:latin typeface="+mj-lt"/>
              </a:rPr>
              <a:t>May 16, 2019</a:t>
            </a:r>
            <a:endParaRPr lang="en-US" altLang="en-US" sz="2200" dirty="0">
              <a:latin typeface="+mj-lt"/>
            </a:endParaRPr>
          </a:p>
          <a:p>
            <a:pPr eaLnBrk="1" hangingPunct="1"/>
            <a:endParaRPr lang="en-US" altLang="en-US" sz="2800" b="0" dirty="0">
              <a:latin typeface="+mj-lt"/>
            </a:endParaRPr>
          </a:p>
          <a:p>
            <a:pPr algn="l" eaLnBrk="1" hangingPunct="1"/>
            <a:endParaRPr lang="en-US" altLang="en-US" sz="1400" b="0" dirty="0">
              <a:latin typeface="+mj-lt"/>
            </a:endParaRPr>
          </a:p>
          <a:p>
            <a:pPr algn="l" eaLnBrk="1" hangingPunct="1"/>
            <a:endParaRPr lang="en-US" altLang="en-US" sz="1400" b="0" dirty="0">
              <a:latin typeface="+mj-lt"/>
            </a:endParaRPr>
          </a:p>
          <a:p>
            <a:pPr algn="l" eaLnBrk="1" hangingPunct="1"/>
            <a:endParaRPr lang="en-US" altLang="en-US" sz="1400" b="0" dirty="0">
              <a:latin typeface="+mj-lt"/>
            </a:endParaRPr>
          </a:p>
          <a:p>
            <a:pPr algn="l" eaLnBrk="1" hangingPunct="1"/>
            <a:endParaRPr lang="en-US" altLang="en-US" sz="2200" dirty="0">
              <a:latin typeface="+mj-lt"/>
            </a:endParaRPr>
          </a:p>
          <a:p>
            <a:pPr algn="l" eaLnBrk="1" hangingPunct="1"/>
            <a:r>
              <a:rPr lang="en-US" altLang="en-US" sz="2200" dirty="0">
                <a:latin typeface="+mj-lt"/>
              </a:rPr>
              <a:t>Air Power USA</a:t>
            </a:r>
          </a:p>
          <a:p>
            <a:pPr algn="l" eaLnBrk="1" hangingPunct="1"/>
            <a:r>
              <a:rPr lang="en-US" altLang="en-US" sz="2200" b="0" dirty="0">
                <a:latin typeface="+mj-lt"/>
              </a:rPr>
              <a:t>Hank van Ormer – Technical Director</a:t>
            </a:r>
          </a:p>
          <a:p>
            <a:pPr algn="l" eaLnBrk="1" hangingPunct="1"/>
            <a:r>
              <a:rPr lang="en-US" altLang="en-US" sz="2200" b="0" dirty="0">
                <a:latin typeface="+mj-lt"/>
              </a:rPr>
              <a:t>(740) 862-4112 </a:t>
            </a:r>
          </a:p>
        </p:txBody>
      </p:sp>
      <p:sp>
        <p:nvSpPr>
          <p:cNvPr id="43013" name="Text Box 8">
            <a:extLst>
              <a:ext uri="{FF2B5EF4-FFF2-40B4-BE49-F238E27FC236}">
                <a16:creationId xmlns:a16="http://schemas.microsoft.com/office/drawing/2014/main" id="{5696D12B-B433-4123-85A4-7607BE2EB828}"/>
              </a:ext>
            </a:extLst>
          </p:cNvPr>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3015" name="Line 6">
            <a:extLst>
              <a:ext uri="{FF2B5EF4-FFF2-40B4-BE49-F238E27FC236}">
                <a16:creationId xmlns:a16="http://schemas.microsoft.com/office/drawing/2014/main" id="{3477AD01-0A87-42EA-9C68-DB15720C62B4}"/>
              </a:ext>
            </a:extLst>
          </p:cNvPr>
          <p:cNvSpPr>
            <a:spLocks noChangeShapeType="1"/>
          </p:cNvSpPr>
          <p:nvPr/>
        </p:nvSpPr>
        <p:spPr bwMode="auto">
          <a:xfrm>
            <a:off x="609600" y="6477000"/>
            <a:ext cx="78486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3016" name="Picture 1">
            <a:extLst>
              <a:ext uri="{FF2B5EF4-FFF2-40B4-BE49-F238E27FC236}">
                <a16:creationId xmlns:a16="http://schemas.microsoft.com/office/drawing/2014/main" id="{6BCB71E6-0C35-4B20-9868-36F3EEF1D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5410200"/>
            <a:ext cx="1828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a:extLst>
              <a:ext uri="{FF2B5EF4-FFF2-40B4-BE49-F238E27FC236}">
                <a16:creationId xmlns:a16="http://schemas.microsoft.com/office/drawing/2014/main" id="{57CA7CC0-7E47-4E0E-972C-D098F49EE3BF}"/>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p:txBody>
      </p:sp>
    </p:spTree>
    <p:extLst>
      <p:ext uri="{BB962C8B-B14F-4D97-AF65-F5344CB8AC3E}">
        <p14:creationId xmlns:p14="http://schemas.microsoft.com/office/powerpoint/2010/main" val="373420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35E1AFE8-882F-4AA2-80B8-79F4BE0B7D83}"/>
              </a:ext>
            </a:extLst>
          </p:cNvPr>
          <p:cNvSpPr>
            <a:spLocks noGrp="1" noChangeArrowheads="1"/>
          </p:cNvSpPr>
          <p:nvPr>
            <p:ph type="ctrTitle"/>
          </p:nvPr>
        </p:nvSpPr>
        <p:spPr>
          <a:xfrm>
            <a:off x="696913" y="173038"/>
            <a:ext cx="7848600" cy="720725"/>
          </a:xfrm>
        </p:spPr>
        <p:txBody>
          <a:bodyPr/>
          <a:lstStyle/>
          <a:p>
            <a:pPr eaLnBrk="1" hangingPunct="1"/>
            <a:r>
              <a:rPr lang="en-US" altLang="en-US" sz="3000" dirty="0">
                <a:latin typeface="Arial" panose="020B0604020202020204" pitchFamily="34" charset="0"/>
              </a:rPr>
              <a:t>Introduction: Heat of Compression</a:t>
            </a:r>
            <a:r>
              <a:rPr lang="en-US" altLang="en-US" sz="3400" dirty="0">
                <a:latin typeface="Arial" panose="020B0604020202020204" pitchFamily="34" charset="0"/>
              </a:rPr>
              <a:t>	</a:t>
            </a:r>
          </a:p>
        </p:txBody>
      </p:sp>
      <p:sp>
        <p:nvSpPr>
          <p:cNvPr id="6147" name="Rectangle 3">
            <a:extLst>
              <a:ext uri="{FF2B5EF4-FFF2-40B4-BE49-F238E27FC236}">
                <a16:creationId xmlns:a16="http://schemas.microsoft.com/office/drawing/2014/main" id="{632F28C6-97A6-467B-9D72-C7298778CC11}"/>
              </a:ext>
            </a:extLst>
          </p:cNvPr>
          <p:cNvSpPr>
            <a:spLocks noGrp="1" noChangeArrowheads="1"/>
          </p:cNvSpPr>
          <p:nvPr>
            <p:ph type="subTitle" idx="1"/>
          </p:nvPr>
        </p:nvSpPr>
        <p:spPr>
          <a:xfrm>
            <a:off x="647700" y="1010364"/>
            <a:ext cx="7848600" cy="4994997"/>
          </a:xfrm>
          <a:extLst/>
        </p:spPr>
        <p:txBody>
          <a:bodyPr>
            <a:normAutofit/>
          </a:bodyPr>
          <a:lstStyle/>
          <a:p>
            <a:pPr algn="l" eaLnBrk="1" hangingPunct="1">
              <a:defRPr/>
            </a:pPr>
            <a:r>
              <a:rPr lang="en-US" altLang="en-US" sz="2400" dirty="0">
                <a:latin typeface="+mj-lt"/>
              </a:rPr>
              <a:t>What is Heat of Compression? Is it a phenomena? What is the technical support for HOC “existence”?</a:t>
            </a:r>
          </a:p>
          <a:p>
            <a:pPr marL="800100" lvl="1" indent="-342900" algn="l" eaLnBrk="1" hangingPunct="1">
              <a:buFont typeface="Wingdings" panose="05000000000000000000" pitchFamily="2" charset="2"/>
              <a:buChar char="§"/>
              <a:defRPr/>
            </a:pPr>
            <a:r>
              <a:rPr lang="en-US" altLang="en-US" sz="1800" dirty="0">
                <a:latin typeface="+mj-lt"/>
              </a:rPr>
              <a:t>HOC is generated during the compression phase in any gas or air compressor. </a:t>
            </a:r>
          </a:p>
          <a:p>
            <a:pPr marL="800100" lvl="1" indent="-342900" algn="l" eaLnBrk="1" hangingPunct="1">
              <a:buFont typeface="Wingdings" panose="05000000000000000000" pitchFamily="2" charset="2"/>
              <a:buChar char="§"/>
              <a:defRPr/>
            </a:pPr>
            <a:r>
              <a:rPr lang="en-US" altLang="en-US" sz="1800" dirty="0">
                <a:latin typeface="+mj-lt"/>
              </a:rPr>
              <a:t>The magnitude is driven by the basic inefficiency of the work delivered by the compressed air and gas to the process. </a:t>
            </a:r>
          </a:p>
          <a:p>
            <a:pPr marL="800100" lvl="1" indent="-342900" algn="l" eaLnBrk="1" hangingPunct="1">
              <a:buFont typeface="Wingdings" panose="05000000000000000000" pitchFamily="2" charset="2"/>
              <a:buChar char="§"/>
              <a:defRPr/>
            </a:pPr>
            <a:r>
              <a:rPr lang="en-US" altLang="en-US" sz="1800" dirty="0">
                <a:latin typeface="+mj-lt"/>
              </a:rPr>
              <a:t>HOC is expressed or measured in </a:t>
            </a:r>
            <a:r>
              <a:rPr lang="en-US" altLang="en-US" sz="1800" u="sng" dirty="0">
                <a:latin typeface="+mj-lt"/>
              </a:rPr>
              <a:t>BTU’s per hour.</a:t>
            </a:r>
          </a:p>
          <a:p>
            <a:pPr algn="l" eaLnBrk="1" hangingPunct="1">
              <a:spcBef>
                <a:spcPts val="300"/>
              </a:spcBef>
              <a:defRPr/>
            </a:pPr>
            <a:endParaRPr lang="en-US" altLang="en-US" sz="1800" b="0" dirty="0">
              <a:latin typeface="+mj-lt"/>
            </a:endParaRPr>
          </a:p>
          <a:p>
            <a:pPr algn="l" eaLnBrk="1" hangingPunct="1">
              <a:spcBef>
                <a:spcPts val="300"/>
              </a:spcBef>
              <a:defRPr/>
            </a:pPr>
            <a:r>
              <a:rPr lang="en-US" altLang="en-US" sz="1800" b="0" dirty="0">
                <a:latin typeface="+mj-lt"/>
              </a:rPr>
              <a:t>HOC reflects the basic inefficiency of compressed air or gas as a transfer of power/energy. </a:t>
            </a:r>
          </a:p>
          <a:p>
            <a:pPr algn="l" eaLnBrk="1" hangingPunct="1">
              <a:spcBef>
                <a:spcPts val="300"/>
              </a:spcBef>
              <a:defRPr/>
            </a:pPr>
            <a:endParaRPr lang="en-US" altLang="en-US" sz="1600" b="0" dirty="0">
              <a:latin typeface="+mj-lt"/>
            </a:endParaRPr>
          </a:p>
          <a:p>
            <a:pPr algn="l" eaLnBrk="1" hangingPunct="1">
              <a:spcBef>
                <a:spcPts val="300"/>
              </a:spcBef>
              <a:defRPr/>
            </a:pPr>
            <a:r>
              <a:rPr lang="en-US" altLang="en-US" sz="1600" b="0" dirty="0">
                <a:latin typeface="+mj-lt"/>
              </a:rPr>
              <a:t>Example: 100 psig of compressed air requires 8hp to the compressor to produce 1hp of “work” at the process. The 7hp worth of work that went in to the compressed the air or gas was not delivered to the work process and the energy stays in the system as HEAT. This energy can be perceived as a problem to be cooled or a source of energy to be recovered</a:t>
            </a:r>
            <a:r>
              <a:rPr lang="en-US" altLang="en-US" sz="1800" b="0" dirty="0">
                <a:latin typeface="+mj-lt"/>
              </a:rPr>
              <a:t>. </a:t>
            </a:r>
          </a:p>
        </p:txBody>
      </p:sp>
      <p:sp>
        <p:nvSpPr>
          <p:cNvPr id="6148" name="Text Box 8">
            <a:extLst>
              <a:ext uri="{FF2B5EF4-FFF2-40B4-BE49-F238E27FC236}">
                <a16:creationId xmlns:a16="http://schemas.microsoft.com/office/drawing/2014/main" id="{C70A9C3A-3808-40EC-A93C-A194553113A9}"/>
              </a:ext>
            </a:extLst>
          </p:cNvPr>
          <p:cNvSpPr txBox="1">
            <a:spLocks noChangeArrowheads="1"/>
          </p:cNvSpPr>
          <p:nvPr/>
        </p:nvSpPr>
        <p:spPr bwMode="auto">
          <a:xfrm>
            <a:off x="8458200" y="6172200"/>
            <a:ext cx="30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149" name="TextBox 1">
            <a:extLst>
              <a:ext uri="{FF2B5EF4-FFF2-40B4-BE49-F238E27FC236}">
                <a16:creationId xmlns:a16="http://schemas.microsoft.com/office/drawing/2014/main" id="{3AA8DE61-ED8A-4266-ABA1-0528475A4D7A}"/>
              </a:ext>
            </a:extLst>
          </p:cNvPr>
          <p:cNvSpPr txBox="1">
            <a:spLocks noChangeArrowheads="1"/>
          </p:cNvSpPr>
          <p:nvPr/>
        </p:nvSpPr>
        <p:spPr bwMode="auto">
          <a:xfrm>
            <a:off x="4191000" y="6519221"/>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p>
        </p:txBody>
      </p:sp>
      <p:pic>
        <p:nvPicPr>
          <p:cNvPr id="13" name="Picture 12">
            <a:extLst>
              <a:ext uri="{FF2B5EF4-FFF2-40B4-BE49-F238E27FC236}">
                <a16:creationId xmlns:a16="http://schemas.microsoft.com/office/drawing/2014/main" id="{86547CB5-7BEB-48B8-8254-8363BE78F3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14" name="Picture 13">
            <a:extLst>
              <a:ext uri="{FF2B5EF4-FFF2-40B4-BE49-F238E27FC236}">
                <a16:creationId xmlns:a16="http://schemas.microsoft.com/office/drawing/2014/main" id="{E96B6CEA-F0F3-451F-B347-283D0A4FB9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1_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International">
  <a:themeElements>
    <a:clrScheme name="International.pot 1">
      <a:dk1>
        <a:srgbClr val="000000"/>
      </a:dk1>
      <a:lt1>
        <a:srgbClr val="FFFFFF"/>
      </a:lt1>
      <a:dk2>
        <a:srgbClr val="0000FF"/>
      </a:dk2>
      <a:lt2>
        <a:srgbClr val="FFFF99"/>
      </a:lt2>
      <a:accent1>
        <a:srgbClr val="009966"/>
      </a:accent1>
      <a:accent2>
        <a:srgbClr val="00CCCC"/>
      </a:accent2>
      <a:accent3>
        <a:srgbClr val="AAAAFF"/>
      </a:accent3>
      <a:accent4>
        <a:srgbClr val="DADADA"/>
      </a:accent4>
      <a:accent5>
        <a:srgbClr val="AACAB8"/>
      </a:accent5>
      <a:accent6>
        <a:srgbClr val="00B9B9"/>
      </a:accent6>
      <a:hlink>
        <a:srgbClr val="000080"/>
      </a:hlink>
      <a:folHlink>
        <a:srgbClr val="9999FF"/>
      </a:folHlink>
    </a:clrScheme>
    <a:fontScheme name="International.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000" b="0" i="0" u="sng" strike="noStrike" cap="none" normalizeH="0" baseline="0" smtClean="0">
            <a:ln>
              <a:noFill/>
            </a:ln>
            <a:solidFill>
              <a:schemeClr val="bg2"/>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000" b="0" i="0" u="sng" strike="noStrike" cap="none" normalizeH="0" baseline="0" smtClean="0">
            <a:ln>
              <a:noFill/>
            </a:ln>
            <a:solidFill>
              <a:schemeClr val="bg2"/>
            </a:solidFill>
            <a:effectLst/>
            <a:latin typeface="Times New Roman" panose="02020603050405020304" pitchFamily="18" charset="0"/>
          </a:defRPr>
        </a:defPPr>
      </a:lstStyle>
    </a:lnDef>
  </a:objectDefaults>
  <a:extraClrSchemeLst>
    <a:extraClrScheme>
      <a:clrScheme name="International.pot 1">
        <a:dk1>
          <a:srgbClr val="000000"/>
        </a:dk1>
        <a:lt1>
          <a:srgbClr val="FFFFFF"/>
        </a:lt1>
        <a:dk2>
          <a:srgbClr val="0000FF"/>
        </a:dk2>
        <a:lt2>
          <a:srgbClr val="FFFF99"/>
        </a:lt2>
        <a:accent1>
          <a:srgbClr val="009966"/>
        </a:accent1>
        <a:accent2>
          <a:srgbClr val="00CCCC"/>
        </a:accent2>
        <a:accent3>
          <a:srgbClr val="AAAAFF"/>
        </a:accent3>
        <a:accent4>
          <a:srgbClr val="DADADA"/>
        </a:accent4>
        <a:accent5>
          <a:srgbClr val="AACAB8"/>
        </a:accent5>
        <a:accent6>
          <a:srgbClr val="00B9B9"/>
        </a:accent6>
        <a:hlink>
          <a:srgbClr val="000080"/>
        </a:hlink>
        <a:folHlink>
          <a:srgbClr val="9999FF"/>
        </a:folHlink>
      </a:clrScheme>
      <a:clrMap bg1="dk2" tx1="lt1" bg2="dk1" tx2="lt2" accent1="accent1" accent2="accent2" accent3="accent3" accent4="accent4" accent5="accent5" accent6="accent6" hlink="hlink" folHlink="folHlink"/>
    </a:extraClrScheme>
    <a:extraClrScheme>
      <a:clrScheme name="International.pot 2">
        <a:dk1>
          <a:srgbClr val="000000"/>
        </a:dk1>
        <a:lt1>
          <a:srgbClr val="FFFFFF"/>
        </a:lt1>
        <a:dk2>
          <a:srgbClr val="000080"/>
        </a:dk2>
        <a:lt2>
          <a:srgbClr val="003399"/>
        </a:lt2>
        <a:accent1>
          <a:srgbClr val="9999FF"/>
        </a:accent1>
        <a:accent2>
          <a:srgbClr val="FF99FF"/>
        </a:accent2>
        <a:accent3>
          <a:srgbClr val="FFFFFF"/>
        </a:accent3>
        <a:accent4>
          <a:srgbClr val="000000"/>
        </a:accent4>
        <a:accent5>
          <a:srgbClr val="CACAFF"/>
        </a:accent5>
        <a:accent6>
          <a:srgbClr val="E78AE7"/>
        </a:accent6>
        <a:hlink>
          <a:srgbClr val="85ADFF"/>
        </a:hlink>
        <a:folHlink>
          <a:srgbClr val="00CCCC"/>
        </a:folHlink>
      </a:clrScheme>
      <a:clrMap bg1="lt1" tx1="dk1" bg2="lt2" tx2="dk2" accent1="accent1" accent2="accent2" accent3="accent3" accent4="accent4" accent5="accent5" accent6="accent6" hlink="hlink" folHlink="folHlink"/>
    </a:extraClrScheme>
    <a:extraClrScheme>
      <a:clrScheme name="International.pot 3">
        <a:dk1>
          <a:srgbClr val="000000"/>
        </a:dk1>
        <a:lt1>
          <a:srgbClr val="FFFFFF"/>
        </a:lt1>
        <a:dk2>
          <a:srgbClr val="000000"/>
        </a:dk2>
        <a:lt2>
          <a:srgbClr val="5F5F5F"/>
        </a:lt2>
        <a:accent1>
          <a:srgbClr val="CBCBCB"/>
        </a:accent1>
        <a:accent2>
          <a:srgbClr val="969696"/>
        </a:accent2>
        <a:accent3>
          <a:srgbClr val="FFFFFF"/>
        </a:accent3>
        <a:accent4>
          <a:srgbClr val="000000"/>
        </a:accent4>
        <a:accent5>
          <a:srgbClr val="E2E2E2"/>
        </a:accent5>
        <a:accent6>
          <a:srgbClr val="878787"/>
        </a:accent6>
        <a:hlink>
          <a:srgbClr val="DDDDDD"/>
        </a:hlink>
        <a:folHlink>
          <a:srgbClr val="EAEAE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BP Expo PowerPoint Template.thmx</Template>
  <TotalTime>16765</TotalTime>
  <Words>3996</Words>
  <Application>Microsoft Office PowerPoint</Application>
  <PresentationFormat>On-screen Show (4:3)</PresentationFormat>
  <Paragraphs>453</Paragraphs>
  <Slides>53</Slides>
  <Notes>26</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53</vt:i4>
      </vt:variant>
    </vt:vector>
  </HeadingPairs>
  <TitlesOfParts>
    <vt:vector size="64" baseType="lpstr">
      <vt:lpstr>Arial</vt:lpstr>
      <vt:lpstr>Arial Narrow</vt:lpstr>
      <vt:lpstr>Calibri</vt:lpstr>
      <vt:lpstr>Monotype Sorts</vt:lpstr>
      <vt:lpstr>Myriad Pro</vt:lpstr>
      <vt:lpstr>Times New Roman</vt:lpstr>
      <vt:lpstr>Wingdings</vt:lpstr>
      <vt:lpstr>BP Expo PowerPoint Template</vt:lpstr>
      <vt:lpstr>1_BP Expo PowerPoint Template</vt:lpstr>
      <vt:lpstr>International</vt:lpstr>
      <vt:lpstr>Acrobat Document</vt:lpstr>
      <vt:lpstr>PowerPoint Presentation</vt:lpstr>
      <vt:lpstr>Q&amp;A Format</vt:lpstr>
      <vt:lpstr>Handouts</vt:lpstr>
      <vt:lpstr>Disclaimer</vt:lpstr>
      <vt:lpstr>PowerPoint Presentation</vt:lpstr>
      <vt:lpstr>PowerPoint Presentation</vt:lpstr>
      <vt:lpstr>About the Speaker</vt:lpstr>
      <vt:lpstr> </vt:lpstr>
      <vt:lpstr>Introduction: Heat of Compression </vt:lpstr>
      <vt:lpstr>Where Does HOC Come From?</vt:lpstr>
      <vt:lpstr>Recoverable Heat of Compression</vt:lpstr>
      <vt:lpstr>The Potential Values of HOC </vt:lpstr>
      <vt:lpstr>Converting BTU/Hour to Annual Electric Cost</vt:lpstr>
      <vt:lpstr>Additional Energy Recovery Opportunities</vt:lpstr>
      <vt:lpstr>Case Study: Achieved Savings</vt:lpstr>
      <vt:lpstr>Case Study: Achieved Savings </vt:lpstr>
      <vt:lpstr>A Heat Recovery Application –  Lubricated-Cooled Air Compressors </vt:lpstr>
      <vt:lpstr>Charles’ Law and Calculating the Net Savings</vt:lpstr>
      <vt:lpstr>Common Types of Cooling - Summary </vt:lpstr>
      <vt:lpstr>Checking Your Understanding</vt:lpstr>
      <vt:lpstr>Drying Process – Common Types of Heated Full Flow Desiccant Dryers </vt:lpstr>
      <vt:lpstr>Desiccant Regeneration Process</vt:lpstr>
      <vt:lpstr>Why Does the Water Vapor Move? </vt:lpstr>
      <vt:lpstr>HOC Desiccant Dryer Technology</vt:lpstr>
      <vt:lpstr>HOC Desiccant Dryer Technology</vt:lpstr>
      <vt:lpstr>Conventional vs. Heat of Compression</vt:lpstr>
      <vt:lpstr>Summary: HOC Dryers </vt:lpstr>
      <vt:lpstr>Final Thoughts</vt:lpstr>
      <vt:lpstr> </vt:lpstr>
      <vt:lpstr>About the Speaker</vt:lpstr>
      <vt:lpstr>PowerPoint Presentation</vt:lpstr>
      <vt:lpstr>Maximizing Heat Recovery with Energy Efficient Heat of Compression Dryers</vt:lpstr>
      <vt:lpstr>Heat-of-Compression Technology</vt:lpstr>
      <vt:lpstr>PowerPoint Presentation</vt:lpstr>
      <vt:lpstr>PowerPoint Presentation</vt:lpstr>
      <vt:lpstr>Heat-of-Compression Considerations</vt:lpstr>
      <vt:lpstr>Basic Design</vt:lpstr>
      <vt:lpstr>Choice of Components</vt:lpstr>
      <vt:lpstr>HOC Dryer Sizing Factors</vt:lpstr>
      <vt:lpstr>PowerPoint Presentation</vt:lpstr>
      <vt:lpstr>PowerPoint Presentation</vt:lpstr>
      <vt:lpstr>Dew Point Demand Often Control Dew Point &amp; Temperature Spike at Tower Switch</vt:lpstr>
      <vt:lpstr>Dryer Operating Costs</vt:lpstr>
      <vt:lpstr>Why Heat of Compression is Popular</vt:lpstr>
      <vt:lpstr>Dew Point Integrity to Ensure -40°F/C</vt:lpstr>
      <vt:lpstr>Thank you!</vt:lpstr>
      <vt:lpstr>PowerPoint Presentation</vt:lpstr>
      <vt:lpstr>Best Practices EXPO Contest</vt:lpstr>
      <vt:lpstr>Best Practices EXPO Contest</vt:lpstr>
      <vt:lpstr>Best Practices EXPO Contest</vt:lpstr>
      <vt:lpstr>Best Practices EXPO Contest</vt:lpstr>
      <vt:lpstr>Thank you for attending!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 Presentation Title Date Speaker Name/Info</dc:title>
  <dc:creator>mwhitlock</dc:creator>
  <cp:lastModifiedBy>Patricia</cp:lastModifiedBy>
  <cp:revision>130</cp:revision>
  <dcterms:created xsi:type="dcterms:W3CDTF">2013-07-31T15:38:58Z</dcterms:created>
  <dcterms:modified xsi:type="dcterms:W3CDTF">2019-05-16T17:15:01Z</dcterms:modified>
</cp:coreProperties>
</file>