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 id="2147483687" r:id="rId3"/>
    <p:sldMasterId id="2147483695" r:id="rId4"/>
  </p:sldMasterIdLst>
  <p:notesMasterIdLst>
    <p:notesMasterId r:id="rId50"/>
  </p:notesMasterIdLst>
  <p:handoutMasterIdLst>
    <p:handoutMasterId r:id="rId51"/>
  </p:handoutMasterIdLst>
  <p:sldIdLst>
    <p:sldId id="666" r:id="rId5"/>
    <p:sldId id="328" r:id="rId6"/>
    <p:sldId id="329" r:id="rId7"/>
    <p:sldId id="667" r:id="rId8"/>
    <p:sldId id="382" r:id="rId9"/>
    <p:sldId id="402" r:id="rId10"/>
    <p:sldId id="256" r:id="rId11"/>
    <p:sldId id="332" r:id="rId12"/>
    <p:sldId id="257" r:id="rId13"/>
    <p:sldId id="258" r:id="rId14"/>
    <p:sldId id="259" r:id="rId15"/>
    <p:sldId id="484" r:id="rId16"/>
    <p:sldId id="392" r:id="rId17"/>
    <p:sldId id="262" r:id="rId18"/>
    <p:sldId id="344" r:id="rId19"/>
    <p:sldId id="682" r:id="rId20"/>
    <p:sldId id="663" r:id="rId21"/>
    <p:sldId id="333" r:id="rId22"/>
    <p:sldId id="346" r:id="rId23"/>
    <p:sldId id="334" r:id="rId24"/>
    <p:sldId id="260" r:id="rId25"/>
    <p:sldId id="264" r:id="rId26"/>
    <p:sldId id="664" r:id="rId27"/>
    <p:sldId id="326" r:id="rId28"/>
    <p:sldId id="327" r:id="rId29"/>
    <p:sldId id="265" r:id="rId30"/>
    <p:sldId id="325" r:id="rId31"/>
    <p:sldId id="272" r:id="rId32"/>
    <p:sldId id="279" r:id="rId33"/>
    <p:sldId id="280" r:id="rId34"/>
    <p:sldId id="261" r:id="rId35"/>
    <p:sldId id="263" r:id="rId36"/>
    <p:sldId id="665" r:id="rId37"/>
    <p:sldId id="681" r:id="rId38"/>
    <p:sldId id="317" r:id="rId39"/>
    <p:sldId id="343" r:id="rId40"/>
    <p:sldId id="339" r:id="rId41"/>
    <p:sldId id="341" r:id="rId42"/>
    <p:sldId id="337" r:id="rId43"/>
    <p:sldId id="342" r:id="rId44"/>
    <p:sldId id="340" r:id="rId45"/>
    <p:sldId id="336" r:id="rId46"/>
    <p:sldId id="673" r:id="rId47"/>
    <p:sldId id="679" r:id="rId48"/>
    <p:sldId id="68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Lst>
        </p14:section>
        <p14:section name="Default Section" id="{5AE0C682-F3D4-437F-8643-5F3BF4174D4E}">
          <p14:sldIdLst>
            <p14:sldId id="256"/>
            <p14:sldId id="332"/>
            <p14:sldId id="257"/>
            <p14:sldId id="258"/>
            <p14:sldId id="259"/>
            <p14:sldId id="484"/>
            <p14:sldId id="392"/>
            <p14:sldId id="262"/>
            <p14:sldId id="344"/>
            <p14:sldId id="682"/>
            <p14:sldId id="663"/>
            <p14:sldId id="333"/>
            <p14:sldId id="346"/>
            <p14:sldId id="334"/>
            <p14:sldId id="260"/>
            <p14:sldId id="264"/>
            <p14:sldId id="664"/>
            <p14:sldId id="326"/>
            <p14:sldId id="327"/>
            <p14:sldId id="265"/>
            <p14:sldId id="325"/>
            <p14:sldId id="272"/>
            <p14:sldId id="279"/>
            <p14:sldId id="280"/>
            <p14:sldId id="261"/>
            <p14:sldId id="263"/>
            <p14:sldId id="665"/>
            <p14:sldId id="681"/>
            <p14:sldId id="317"/>
            <p14:sldId id="343"/>
            <p14:sldId id="339"/>
            <p14:sldId id="341"/>
            <p14:sldId id="337"/>
            <p14:sldId id="342"/>
            <p14:sldId id="340"/>
            <p14:sldId id="336"/>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6" autoAdjust="0"/>
    <p:restoredTop sz="94558" autoAdjust="0"/>
  </p:normalViewPr>
  <p:slideViewPr>
    <p:cSldViewPr>
      <p:cViewPr varScale="1">
        <p:scale>
          <a:sx n="121" d="100"/>
          <a:sy n="121" d="100"/>
        </p:scale>
        <p:origin x="792"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image" Target="../media/image22.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11/21/19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11/21/19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C3808A6-0FDE-433A-B790-E7705B5B93F3}" type="slidenum">
              <a:rPr kumimoji="0" lang="de-DE" sz="1200" b="0" i="0" u="none" strike="noStrike" kern="1200" cap="none" spc="0" normalizeH="0" baseline="0" noProof="0" smtClean="0">
                <a:ln>
                  <a:noFill/>
                </a:ln>
                <a:solidFill>
                  <a:prstClr val="black"/>
                </a:solidFill>
                <a:effectLst/>
                <a:uLnTx/>
                <a:uFillTx/>
                <a:latin typeface="Arial" pitchFamily="34" charset="0"/>
                <a:ea typeface="ＭＳ Ｐゴシック" pitchFamily="-108"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Arial" pitchFamily="34" charset="0"/>
              <a:ea typeface="ＭＳ Ｐゴシック" pitchFamily="-108" charset="-128"/>
              <a:cs typeface="+mn-cs"/>
            </a:endParaRPr>
          </a:p>
        </p:txBody>
      </p:sp>
    </p:spTree>
    <p:extLst>
      <p:ext uri="{BB962C8B-B14F-4D97-AF65-F5344CB8AC3E}">
        <p14:creationId xmlns:p14="http://schemas.microsoft.com/office/powerpoint/2010/main" val="2692075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C3808A6-0FDE-433A-B790-E7705B5B93F3}" type="slidenum">
              <a:rPr kumimoji="0" lang="de-DE" sz="1200" b="0" i="0" u="none" strike="noStrike" kern="1200" cap="none" spc="0" normalizeH="0" baseline="0" noProof="0" smtClean="0">
                <a:ln>
                  <a:noFill/>
                </a:ln>
                <a:solidFill>
                  <a:prstClr val="black"/>
                </a:solidFill>
                <a:effectLst/>
                <a:uLnTx/>
                <a:uFillTx/>
                <a:latin typeface="Arial" pitchFamily="34" charset="0"/>
                <a:ea typeface="ＭＳ Ｐゴシック" pitchFamily="-108"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39</a:t>
            </a:fld>
            <a:endParaRPr kumimoji="0" lang="de-DE" sz="1200" b="0" i="0" u="none" strike="noStrike" kern="1200" cap="none" spc="0" normalizeH="0" baseline="0" noProof="0">
              <a:ln>
                <a:noFill/>
              </a:ln>
              <a:solidFill>
                <a:prstClr val="black"/>
              </a:solidFill>
              <a:effectLst/>
              <a:uLnTx/>
              <a:uFillTx/>
              <a:latin typeface="Arial" pitchFamily="34" charset="0"/>
              <a:ea typeface="ＭＳ Ｐゴシック" pitchFamily="-108" charset="-128"/>
              <a:cs typeface="+mn-cs"/>
            </a:endParaRPr>
          </a:p>
        </p:txBody>
      </p:sp>
    </p:spTree>
    <p:extLst>
      <p:ext uri="{BB962C8B-B14F-4D97-AF65-F5344CB8AC3E}">
        <p14:creationId xmlns:p14="http://schemas.microsoft.com/office/powerpoint/2010/main" val="3403584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C3808A6-0FDE-433A-B790-E7705B5B93F3}" type="slidenum">
              <a:rPr kumimoji="0" lang="de-DE" sz="1200" b="0" i="0" u="none" strike="noStrike" kern="1200" cap="none" spc="0" normalizeH="0" baseline="0" noProof="0" smtClean="0">
                <a:ln>
                  <a:noFill/>
                </a:ln>
                <a:solidFill>
                  <a:prstClr val="black"/>
                </a:solidFill>
                <a:effectLst/>
                <a:uLnTx/>
                <a:uFillTx/>
                <a:latin typeface="Arial" pitchFamily="34" charset="0"/>
                <a:ea typeface="ＭＳ Ｐゴシック" pitchFamily="-108"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41</a:t>
            </a:fld>
            <a:endParaRPr kumimoji="0" lang="de-DE" sz="1200" b="0" i="0" u="none" strike="noStrike" kern="1200" cap="none" spc="0" normalizeH="0" baseline="0" noProof="0">
              <a:ln>
                <a:noFill/>
              </a:ln>
              <a:solidFill>
                <a:prstClr val="black"/>
              </a:solidFill>
              <a:effectLst/>
              <a:uLnTx/>
              <a:uFillTx/>
              <a:latin typeface="Arial" pitchFamily="34" charset="0"/>
              <a:ea typeface="ＭＳ Ｐゴシック" pitchFamily="-108" charset="-128"/>
              <a:cs typeface="+mn-cs"/>
            </a:endParaRPr>
          </a:p>
        </p:txBody>
      </p:sp>
    </p:spTree>
    <p:extLst>
      <p:ext uri="{BB962C8B-B14F-4D97-AF65-F5344CB8AC3E}">
        <p14:creationId xmlns:p14="http://schemas.microsoft.com/office/powerpoint/2010/main" val="3723196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a:extLst>
              <a:ext uri="{FF2B5EF4-FFF2-40B4-BE49-F238E27FC236}">
                <a16:creationId xmlns:a16="http://schemas.microsoft.com/office/drawing/2014/main" id="{1EE76DD4-79C3-47D1-B274-82F90006A8F7}"/>
              </a:ext>
            </a:extLst>
          </p:cNvPr>
          <p:cNvSpPr>
            <a:spLocks noGrp="1" noChangeArrowheads="1"/>
          </p:cNvSpPr>
          <p:nvPr>
            <p:ph type="sldNum" sz="quarter" idx="5"/>
          </p:nvPr>
        </p:nvSpPr>
        <p:spPr>
          <a:noFill/>
        </p:spPr>
        <p:txBody>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7CE74-3F09-4A6A-B349-B7E7E4E3DCF1}"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65571" name="Rectangle 2">
            <a:extLst>
              <a:ext uri="{FF2B5EF4-FFF2-40B4-BE49-F238E27FC236}">
                <a16:creationId xmlns:a16="http://schemas.microsoft.com/office/drawing/2014/main" id="{483FA9C0-842F-4BDC-B0BF-F9E38F7A1119}"/>
              </a:ext>
            </a:extLst>
          </p:cNvPr>
          <p:cNvSpPr>
            <a:spLocks noGrp="1" noRot="1" noChangeAspect="1" noChangeArrowheads="1" noTextEdit="1"/>
          </p:cNvSpPr>
          <p:nvPr>
            <p:ph type="sldImg"/>
          </p:nvPr>
        </p:nvSpPr>
        <p:spPr>
          <a:ln/>
        </p:spPr>
      </p:sp>
      <p:sp>
        <p:nvSpPr>
          <p:cNvPr id="365572" name="Rectangle 3">
            <a:extLst>
              <a:ext uri="{FF2B5EF4-FFF2-40B4-BE49-F238E27FC236}">
                <a16:creationId xmlns:a16="http://schemas.microsoft.com/office/drawing/2014/main" id="{C99FA20D-4DDC-4E8B-B1B3-31754279B858}"/>
              </a:ext>
            </a:extLst>
          </p:cNvPr>
          <p:cNvSpPr>
            <a:spLocks noGrp="1" noChangeArrowheads="1"/>
          </p:cNvSpPr>
          <p:nvPr>
            <p:ph type="body" idx="1"/>
          </p:nvPr>
        </p:nvSpPr>
        <p:spPr>
          <a:xfrm>
            <a:off x="228600" y="4419600"/>
            <a:ext cx="6400800" cy="4191000"/>
          </a:xfrm>
          <a:noFill/>
        </p:spPr>
        <p:txBody>
          <a:bodyPr/>
          <a:lstStyle/>
          <a:p>
            <a:pPr algn="ctr">
              <a:buFont typeface="Monotype Sorts"/>
              <a:buNone/>
            </a:pPr>
            <a:r>
              <a:rPr lang="en-US" altLang="en-US" b="1"/>
              <a:t>HIGH PRESSURE</a:t>
            </a:r>
            <a:r>
              <a:rPr lang="en-US" altLang="en-US" sz="1400"/>
              <a:t>	            requires more horsepower thus 		                      requiring higher amp draw.	</a:t>
            </a:r>
          </a:p>
          <a:p>
            <a:pPr>
              <a:buFont typeface="Monotype Sorts"/>
              <a:buNone/>
            </a:pPr>
            <a:r>
              <a:rPr lang="en-US" altLang="en-US" sz="900"/>
              <a:t>   </a:t>
            </a:r>
            <a:r>
              <a:rPr lang="en-US" altLang="en-US" b="1"/>
              <a:t>LOW VOLTAGE		</a:t>
            </a:r>
            <a:r>
              <a:rPr lang="en-US" altLang="en-US" sz="1400"/>
              <a:t>can result in higher amp draw.</a:t>
            </a:r>
          </a:p>
          <a:p>
            <a:pPr>
              <a:buFont typeface="Monotype Sorts"/>
              <a:buNone/>
            </a:pPr>
            <a:r>
              <a:rPr lang="en-US" altLang="en-US" sz="1400"/>
              <a:t>		  </a:t>
            </a:r>
          </a:p>
          <a:p>
            <a:pPr>
              <a:buFont typeface="Monotype Sorts"/>
              <a:buNone/>
            </a:pPr>
            <a:r>
              <a:rPr lang="en-US" altLang="en-US" sz="900"/>
              <a:t>   </a:t>
            </a:r>
            <a:r>
              <a:rPr lang="en-US" altLang="en-US" b="1"/>
              <a:t>LOOSE CONNECTIONS</a:t>
            </a:r>
            <a:r>
              <a:rPr lang="en-US" altLang="en-US" sz="1400"/>
              <a:t> 		causes  increased current draw  through 		        	the connection resulting in higher amp 		        	draw.</a:t>
            </a:r>
          </a:p>
          <a:p>
            <a:pPr>
              <a:buFont typeface="Monotype Sorts"/>
              <a:buNone/>
            </a:pPr>
            <a:r>
              <a:rPr lang="en-US" altLang="en-US" sz="900"/>
              <a:t>   </a:t>
            </a:r>
            <a:r>
              <a:rPr lang="en-US" altLang="en-US" b="1"/>
              <a:t>DEFECTIVE CONTACTS</a:t>
            </a:r>
            <a:r>
              <a:rPr lang="en-US" altLang="en-US" sz="1400" b="1"/>
              <a:t> </a:t>
            </a:r>
            <a:r>
              <a:rPr lang="en-US" altLang="en-US" sz="1400"/>
              <a:t> 	require additional current through the 		         	                    contacts resulting in higher amp draw.</a:t>
            </a:r>
          </a:p>
          <a:p>
            <a:pPr>
              <a:buFont typeface="Monotype Sorts"/>
              <a:buNone/>
            </a:pPr>
            <a:r>
              <a:rPr lang="en-US" altLang="en-US" sz="900"/>
              <a:t>   </a:t>
            </a:r>
            <a:r>
              <a:rPr lang="en-US" altLang="en-US" b="1"/>
              <a:t>DEFECTIVE BEARINGS</a:t>
            </a:r>
            <a:r>
              <a:rPr lang="en-US" altLang="en-US" sz="1400" b="1"/>
              <a:t> </a:t>
            </a:r>
            <a:r>
              <a:rPr lang="en-US" altLang="en-US" sz="1400"/>
              <a:t> 	could require more horsepower. 			                    resulting in higher amp draw.</a:t>
            </a:r>
          </a:p>
          <a:p>
            <a:pPr>
              <a:buFont typeface="Monotype Sorts"/>
              <a:buNone/>
            </a:pPr>
            <a:r>
              <a:rPr lang="en-US" altLang="en-US" sz="900"/>
              <a:t>   </a:t>
            </a:r>
            <a:r>
              <a:rPr lang="en-US" altLang="en-US" b="1"/>
              <a:t>HIGH VISCOSITY FLUID</a:t>
            </a:r>
            <a:r>
              <a:rPr lang="en-US" altLang="en-US" sz="1400"/>
              <a:t>  	requires more horsepower to move the 		       	thicker fluid through airend requiring 		       	                    higher amp draw.</a:t>
            </a:r>
          </a:p>
          <a:p>
            <a:pPr>
              <a:buFont typeface="Monotype Sorts"/>
              <a:buNone/>
            </a:pPr>
            <a:r>
              <a:rPr lang="en-US" altLang="en-US" sz="900"/>
              <a:t>   </a:t>
            </a:r>
            <a:r>
              <a:rPr lang="en-US" altLang="en-US" b="1"/>
              <a:t>HIGH VOLTAGE</a:t>
            </a:r>
            <a:r>
              <a:rPr lang="en-US" altLang="en-US" sz="1400"/>
              <a:t>	      	can result in higher amp draw.</a:t>
            </a:r>
          </a:p>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5" name="Picture 4">
            <a:extLst>
              <a:ext uri="{FF2B5EF4-FFF2-40B4-BE49-F238E27FC236}">
                <a16:creationId xmlns:a16="http://schemas.microsoft.com/office/drawing/2014/main" id="{DDAD5343-5B40-4023-8E5A-0F99EEFE722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2447924"/>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5"/>
            <a:ext cx="5535246" cy="2447924"/>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B501130E-45D2-4212-8E07-662D603A3B1E}" type="datetime1">
              <a:rPr lang="de-DE" altLang="de-DE" smtClean="0"/>
              <a:t>21.11.19</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
        <p:nvSpPr>
          <p:cNvPr id="8" name="Inhaltsplatzhalter 2"/>
          <p:cNvSpPr>
            <a:spLocks noGrp="1"/>
          </p:cNvSpPr>
          <p:nvPr>
            <p:ph sz="half" idx="13"/>
          </p:nvPr>
        </p:nvSpPr>
        <p:spPr>
          <a:xfrm>
            <a:off x="513863" y="3860801"/>
            <a:ext cx="5500078" cy="27400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9" name="Inhaltsplatzhalter 3"/>
          <p:cNvSpPr>
            <a:spLocks noGrp="1"/>
          </p:cNvSpPr>
          <p:nvPr>
            <p:ph sz="half" idx="14"/>
          </p:nvPr>
        </p:nvSpPr>
        <p:spPr>
          <a:xfrm>
            <a:off x="6283571" y="3860801"/>
            <a:ext cx="5535246" cy="24479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474143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Fußzeilenplatzhalter 2"/>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lvl1pPr>
              <a:defRPr/>
            </a:lvl1pPr>
          </a:lstStyle>
          <a:p>
            <a:fld id="{9EB562E8-D04C-4549-867E-5B3D647F3285}" type="datetime1">
              <a:rPr lang="de-DE" altLang="de-DE" smtClean="0"/>
              <a:t>21.11.19</a:t>
            </a:fld>
            <a:endParaRPr lang="de-DE" altLang="de-DE"/>
          </a:p>
        </p:txBody>
      </p:sp>
      <p:sp>
        <p:nvSpPr>
          <p:cNvPr id="5" name="Foliennummernplatzhalter 4"/>
          <p:cNvSpPr>
            <a:spLocks noGrp="1"/>
          </p:cNvSpPr>
          <p:nvPr>
            <p:ph type="sldNum" sz="quarter" idx="12"/>
          </p:nvPr>
        </p:nvSpPr>
        <p:spPr/>
        <p:txBody>
          <a:bodyPr/>
          <a:lstStyle>
            <a:lvl1pPr>
              <a:defRPr/>
            </a:lvl1pPr>
          </a:lstStyle>
          <a:p>
            <a:r>
              <a:rPr lang="de-DE" altLang="de-DE"/>
              <a:t>/ Slide </a:t>
            </a:r>
            <a:fld id="{974BA37E-825D-424D-A894-578AEFA05577}" type="slidenum">
              <a:rPr lang="de-DE" altLang="de-DE"/>
              <a:pPr/>
              <a:t>‹#›</a:t>
            </a:fld>
            <a:endParaRPr lang="de-DE" altLang="de-DE"/>
          </a:p>
        </p:txBody>
      </p:sp>
      <p:sp>
        <p:nvSpPr>
          <p:cNvPr id="6" name="Inhaltsplatzhalter 2"/>
          <p:cNvSpPr>
            <a:spLocks noGrp="1"/>
          </p:cNvSpPr>
          <p:nvPr>
            <p:ph sz="half" idx="1"/>
          </p:nvPr>
        </p:nvSpPr>
        <p:spPr>
          <a:xfrm>
            <a:off x="504093" y="1268413"/>
            <a:ext cx="11314724" cy="2447926"/>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Inhaltsplatzhalter 2"/>
          <p:cNvSpPr>
            <a:spLocks noGrp="1"/>
          </p:cNvSpPr>
          <p:nvPr>
            <p:ph sz="half" idx="13"/>
          </p:nvPr>
        </p:nvSpPr>
        <p:spPr>
          <a:xfrm>
            <a:off x="504093" y="3860801"/>
            <a:ext cx="11314724" cy="2447925"/>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443643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p>
            <a:fld id="{E8F49229-1938-4683-8818-52856D103907}" type="datetime1">
              <a:rPr lang="de-DE" altLang="de-DE" smtClean="0"/>
              <a:t>21.11.19</a:t>
            </a:fld>
            <a:endParaRPr lang="de-DE" altLang="de-DE"/>
          </a:p>
        </p:txBody>
      </p:sp>
      <p:sp>
        <p:nvSpPr>
          <p:cNvPr id="5" name="Foliennummernplatzhalter 4"/>
          <p:cNvSpPr>
            <a:spLocks noGrp="1"/>
          </p:cNvSpPr>
          <p:nvPr>
            <p:ph type="sldNum" sz="quarter" idx="12"/>
          </p:nvPr>
        </p:nvSpPr>
        <p:spPr/>
        <p:txBody>
          <a:bodyPr/>
          <a:lstStyle/>
          <a:p>
            <a:r>
              <a:rPr lang="de-DE" altLang="de-DE"/>
              <a:t>/ Slide </a:t>
            </a:r>
            <a:fld id="{4EE98901-D46B-48FA-B94A-46D0CB94B3D8}" type="slidenum">
              <a:rPr lang="de-DE" altLang="de-DE" smtClean="0"/>
              <a:pPr/>
              <a:t>‹#›</a:t>
            </a:fld>
            <a:endParaRPr lang="de-DE" altLang="de-DE"/>
          </a:p>
        </p:txBody>
      </p:sp>
      <p:sp>
        <p:nvSpPr>
          <p:cNvPr id="6" name="Inhaltsplatzhalter 2"/>
          <p:cNvSpPr>
            <a:spLocks noGrp="1"/>
          </p:cNvSpPr>
          <p:nvPr>
            <p:ph idx="1"/>
          </p:nvPr>
        </p:nvSpPr>
        <p:spPr>
          <a:xfrm>
            <a:off x="504093" y="1268414"/>
            <a:ext cx="11304954" cy="5040313"/>
          </a:xfrm>
        </p:spPr>
        <p:txBody>
          <a:bodyPr/>
          <a:lstStyle>
            <a:lvl2pPr marL="360363" indent="-180975">
              <a:buFont typeface="Arial" panose="020B0604020202020204" pitchFamily="34" charset="0"/>
              <a:buChar char="‒"/>
              <a:defRPr/>
            </a:lvl2pPr>
            <a:lvl3pPr marL="719138" indent="-179388">
              <a:buFont typeface="Arial" panose="020B0604020202020204" pitchFamily="34" charset="0"/>
              <a:buChar char="‒"/>
              <a:defRPr/>
            </a:lvl3pPr>
            <a:lvl4pPr marL="1077913" indent="-179388">
              <a:buFont typeface="Arial" panose="020B0604020202020204" pitchFamily="34" charset="0"/>
              <a:buChar char="‒"/>
              <a:defRPr/>
            </a:lvl4pPr>
            <a:lvl5pPr marL="1439863" indent="-180975">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12230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lvl1pPr>
              <a:defRPr>
                <a:solidFill>
                  <a:schemeClr val="bg1"/>
                </a:solidFill>
              </a:defRPr>
            </a:lvl1pPr>
          </a:lstStyle>
          <a:p>
            <a:r>
              <a:rPr lang="en-GB" altLang="de-DE" dirty="0"/>
              <a:t>template for new presentation. Change text here (View --&gt; header)</a:t>
            </a:r>
            <a:endParaRPr lang="de-DE" altLang="de-DE" dirty="0"/>
          </a:p>
        </p:txBody>
      </p:sp>
      <p:sp>
        <p:nvSpPr>
          <p:cNvPr id="4" name="Datumsplatzhalter 3"/>
          <p:cNvSpPr>
            <a:spLocks noGrp="1"/>
          </p:cNvSpPr>
          <p:nvPr>
            <p:ph type="dt" sz="half" idx="11"/>
          </p:nvPr>
        </p:nvSpPr>
        <p:spPr/>
        <p:txBody>
          <a:bodyPr/>
          <a:lstStyle>
            <a:lvl1pPr>
              <a:defRPr>
                <a:solidFill>
                  <a:schemeClr val="bg1"/>
                </a:solidFill>
              </a:defRPr>
            </a:lvl1pPr>
          </a:lstStyle>
          <a:p>
            <a:fld id="{E8F49229-1938-4683-8818-52856D103907}" type="datetime1">
              <a:rPr lang="de-DE" altLang="de-DE" smtClean="0"/>
              <a:pPr/>
              <a:t>21.11.19</a:t>
            </a:fld>
            <a:endParaRPr lang="de-DE" altLang="de-DE" dirty="0"/>
          </a:p>
        </p:txBody>
      </p:sp>
      <p:sp>
        <p:nvSpPr>
          <p:cNvPr id="5" name="Foliennummernplatzhalter 4"/>
          <p:cNvSpPr>
            <a:spLocks noGrp="1"/>
          </p:cNvSpPr>
          <p:nvPr>
            <p:ph type="sldNum" sz="quarter" idx="12"/>
          </p:nvPr>
        </p:nvSpPr>
        <p:spPr/>
        <p:txBody>
          <a:bodyPr/>
          <a:lstStyle>
            <a:lvl1pPr>
              <a:defRPr>
                <a:solidFill>
                  <a:schemeClr val="bg1"/>
                </a:solidFill>
              </a:defRPr>
            </a:lvl1pPr>
          </a:lstStyle>
          <a:p>
            <a:r>
              <a:rPr lang="de-DE" altLang="de-DE" dirty="0"/>
              <a:t>/ Slide </a:t>
            </a:r>
            <a:fld id="{4EE98901-D46B-48FA-B94A-46D0CB94B3D8}" type="slidenum">
              <a:rPr lang="de-DE" altLang="de-DE" smtClean="0"/>
              <a:pPr/>
              <a:t>‹#›</a:t>
            </a:fld>
            <a:endParaRPr lang="de-DE" altLang="de-DE" dirty="0"/>
          </a:p>
        </p:txBody>
      </p:sp>
      <p:sp>
        <p:nvSpPr>
          <p:cNvPr id="6" name="Inhaltsplatzhalter 2"/>
          <p:cNvSpPr>
            <a:spLocks noGrp="1"/>
          </p:cNvSpPr>
          <p:nvPr>
            <p:ph idx="1"/>
          </p:nvPr>
        </p:nvSpPr>
        <p:spPr>
          <a:xfrm>
            <a:off x="504093" y="1268414"/>
            <a:ext cx="11304954" cy="5040313"/>
          </a:xfrm>
        </p:spPr>
        <p:txBody>
          <a:bodyPr/>
          <a:lstStyle>
            <a:lvl1pPr>
              <a:defRPr>
                <a:solidFill>
                  <a:schemeClr val="bg1"/>
                </a:solidFill>
              </a:defRPr>
            </a:lvl1pPr>
            <a:lvl2pPr marL="360363" indent="-180975">
              <a:buFont typeface="Arial" panose="020B0604020202020204" pitchFamily="34" charset="0"/>
              <a:buChar char="‒"/>
              <a:defRPr>
                <a:solidFill>
                  <a:schemeClr val="bg1"/>
                </a:solidFill>
              </a:defRPr>
            </a:lvl2pPr>
            <a:lvl3pPr marL="719138" indent="-179388">
              <a:buFont typeface="Arial" panose="020B0604020202020204" pitchFamily="34" charset="0"/>
              <a:buChar char="‒"/>
              <a:defRPr>
                <a:solidFill>
                  <a:schemeClr val="bg1"/>
                </a:solidFill>
              </a:defRPr>
            </a:lvl3pPr>
            <a:lvl4pPr marL="1077913" indent="-179388">
              <a:buFont typeface="Arial" panose="020B0604020202020204" pitchFamily="34" charset="0"/>
              <a:buChar char="‒"/>
              <a:defRPr>
                <a:solidFill>
                  <a:schemeClr val="bg1"/>
                </a:solidFill>
              </a:defRPr>
            </a:lvl4pPr>
            <a:lvl5pPr marL="1439863" indent="-180975">
              <a:buFont typeface="Arial" panose="020B0604020202020204" pitchFamily="34" charset="0"/>
              <a:buChar cha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50873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5" name="Picture 4">
            <a:extLst>
              <a:ext uri="{FF2B5EF4-FFF2-40B4-BE49-F238E27FC236}">
                <a16:creationId xmlns:a16="http://schemas.microsoft.com/office/drawing/2014/main" id="{DDAD5343-5B40-4023-8E5A-0F99EEFE722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extLst>
      <p:ext uri="{BB962C8B-B14F-4D97-AF65-F5344CB8AC3E}">
        <p14:creationId xmlns:p14="http://schemas.microsoft.com/office/powerpoint/2010/main" val="379917872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11/21/19</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extLst>
      <p:ext uri="{BB962C8B-B14F-4D97-AF65-F5344CB8AC3E}">
        <p14:creationId xmlns:p14="http://schemas.microsoft.com/office/powerpoint/2010/main" val="381040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11/21/19</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447137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11/21/19</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4367066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11/21/19</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extLst>
      <p:ext uri="{BB962C8B-B14F-4D97-AF65-F5344CB8AC3E}">
        <p14:creationId xmlns:p14="http://schemas.microsoft.com/office/powerpoint/2010/main" val="39865283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11/21/19</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extLst>
      <p:ext uri="{BB962C8B-B14F-4D97-AF65-F5344CB8AC3E}">
        <p14:creationId xmlns:p14="http://schemas.microsoft.com/office/powerpoint/2010/main" val="1316746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11/21/19</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857C-72E6-4244-9E37-61C9856E99E3}"/>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646F020-2C3B-4CB8-A0DB-16E65229920A}"/>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1D9BBE2-6180-4DD3-8056-3B7C40F9C56A}"/>
              </a:ext>
            </a:extLst>
          </p:cNvPr>
          <p:cNvSpPr>
            <a:spLocks noGrp="1"/>
          </p:cNvSpPr>
          <p:nvPr>
            <p:ph type="dt" sz="half" idx="10"/>
          </p:nvPr>
        </p:nvSpPr>
        <p:spPr/>
        <p:txBody>
          <a:bodyPr/>
          <a:lstStyle/>
          <a:p>
            <a:fld id="{ADCC44B3-5582-4EAD-BAB3-DA4640FDE40B}" type="datetimeFigureOut">
              <a:rPr lang="en-US" smtClean="0"/>
              <a:t>11/21/19</a:t>
            </a:fld>
            <a:endParaRPr lang="en-US" dirty="0"/>
          </a:p>
        </p:txBody>
      </p:sp>
      <p:sp>
        <p:nvSpPr>
          <p:cNvPr id="5" name="Footer Placeholder 4">
            <a:extLst>
              <a:ext uri="{FF2B5EF4-FFF2-40B4-BE49-F238E27FC236}">
                <a16:creationId xmlns:a16="http://schemas.microsoft.com/office/drawing/2014/main" id="{5E93066F-7F29-4D7B-81E6-E205BF57CF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67551AF-13BF-4F27-9653-73C1C8F32980}"/>
              </a:ext>
            </a:extLst>
          </p:cNvPr>
          <p:cNvSpPr>
            <a:spLocks noGrp="1"/>
          </p:cNvSpPr>
          <p:nvPr>
            <p:ph type="sldNum" sz="quarter" idx="12"/>
          </p:nvPr>
        </p:nvSpPr>
        <p:spPr/>
        <p:txBody>
          <a:bodyPr/>
          <a:lstStyle/>
          <a:p>
            <a:fld id="{B10516A2-0B44-4AA8-94CA-B5D0C7558614}" type="slidenum">
              <a:rPr lang="en-US" smtClean="0"/>
              <a:t>‹#›</a:t>
            </a:fld>
            <a:endParaRPr lang="en-US" dirty="0"/>
          </a:p>
        </p:txBody>
      </p:sp>
    </p:spTree>
    <p:extLst>
      <p:ext uri="{BB962C8B-B14F-4D97-AF65-F5344CB8AC3E}">
        <p14:creationId xmlns:p14="http://schemas.microsoft.com/office/powerpoint/2010/main" val="388698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8FDC9-672E-4D31-8E50-30026BD1D7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9B4D64-01EC-4EBB-9823-0843195CDE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5876AC-7993-4F29-AFBD-A593F707F0A7}"/>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5" name="Footer Placeholder 4">
            <a:extLst>
              <a:ext uri="{FF2B5EF4-FFF2-40B4-BE49-F238E27FC236}">
                <a16:creationId xmlns:a16="http://schemas.microsoft.com/office/drawing/2014/main" id="{D7B74D9A-67C6-4A00-9306-6C5AE4F045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177A6C-B0BB-4122-90CF-D54C5EF5E8AF}"/>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2685327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E430-76BC-4B37-902D-AE937633CB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B36845-CF00-47B5-84C8-4A9D2ACACC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D35868-B20A-4896-A9C3-CB64F0E8DA90}"/>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5" name="Footer Placeholder 4">
            <a:extLst>
              <a:ext uri="{FF2B5EF4-FFF2-40B4-BE49-F238E27FC236}">
                <a16:creationId xmlns:a16="http://schemas.microsoft.com/office/drawing/2014/main" id="{4F475E8D-C7F6-42D8-B7DE-5F8EE93DC0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4C844E-9D19-4754-A325-A32408792AE2}"/>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30372216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1EB0A-F309-490F-9A0E-DEBE1EA0D5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3E8D86-AA6A-4222-94F2-439EB637C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3CEEEE-3931-4B03-A055-7D0F4BDE75CB}"/>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5" name="Footer Placeholder 4">
            <a:extLst>
              <a:ext uri="{FF2B5EF4-FFF2-40B4-BE49-F238E27FC236}">
                <a16:creationId xmlns:a16="http://schemas.microsoft.com/office/drawing/2014/main" id="{52431ED8-3976-43D3-B907-212CD58445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F0B11-9A10-45D4-A8DB-7494FB0C8EB8}"/>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41136626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DA34F-1D0A-445E-B7D1-C4DD74439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780E1A-6B83-434D-8E0C-17C984599B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C7FACE-32FF-4871-A8B8-EEBC9C063F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C3B77F-BD04-4772-881C-DD1949F36113}"/>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6" name="Footer Placeholder 5">
            <a:extLst>
              <a:ext uri="{FF2B5EF4-FFF2-40B4-BE49-F238E27FC236}">
                <a16:creationId xmlns:a16="http://schemas.microsoft.com/office/drawing/2014/main" id="{620B24BF-62C5-4778-9311-EBEE5D04F6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D015C5-A2B7-4E1D-BFDF-F064CD4B367E}"/>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893587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675C0-FE2F-43EC-9968-34DA974D7D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8BF2FD-CC44-44A4-9829-90861A2C7F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B1A207-C472-4071-8D52-966C5FDA7F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29D04E-B739-4DA3-9383-8D515BA9C4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A99273-0E32-4D65-B6C7-512E273B59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4589E2-B3BC-41D4-A827-3D96C32C9858}"/>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8" name="Footer Placeholder 7">
            <a:extLst>
              <a:ext uri="{FF2B5EF4-FFF2-40B4-BE49-F238E27FC236}">
                <a16:creationId xmlns:a16="http://schemas.microsoft.com/office/drawing/2014/main" id="{2B328216-38FB-4BEF-86DA-A07C9797EA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F19429-1233-4BBD-AAE6-C9DB5D61760B}"/>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28559104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3872C-9B51-41A5-9A62-22FE2D197B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D74889-2341-4B97-88E6-CD1B46CD0555}"/>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4" name="Footer Placeholder 3">
            <a:extLst>
              <a:ext uri="{FF2B5EF4-FFF2-40B4-BE49-F238E27FC236}">
                <a16:creationId xmlns:a16="http://schemas.microsoft.com/office/drawing/2014/main" id="{BC92076C-2752-4733-B644-96150B0FEE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29C2FD-806B-4696-884F-BD6188D5F91B}"/>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1457909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7251BB-FAA1-48F8-B280-82BC51F20559}"/>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3" name="Footer Placeholder 2">
            <a:extLst>
              <a:ext uri="{FF2B5EF4-FFF2-40B4-BE49-F238E27FC236}">
                <a16:creationId xmlns:a16="http://schemas.microsoft.com/office/drawing/2014/main" id="{0A4B6BB0-2C5D-4D4B-946E-6E2A479F4C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3762FC-B403-428D-99E0-49E4C00AA3CB}"/>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2327470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BBDA4-84D1-4152-B2A9-D73E3F287E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222A27-0F2E-4985-A716-160F18860A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675BB3-F633-43D3-BA21-BF8892663F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3A44C3-05ED-4635-87D1-75AF674FD82B}"/>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6" name="Footer Placeholder 5">
            <a:extLst>
              <a:ext uri="{FF2B5EF4-FFF2-40B4-BE49-F238E27FC236}">
                <a16:creationId xmlns:a16="http://schemas.microsoft.com/office/drawing/2014/main" id="{0857DD17-FB73-4FC5-9940-4315CACA7F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1B793F-8253-4525-BB0D-855406861B49}"/>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223576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F6DCD-01FB-4AB3-8F75-099E9446CE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0AB3E6-A2D7-4D34-8306-588AF11A68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795003-00C2-4B4A-9A82-F981BC7F11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BE5EB3-7695-4BF3-ABDF-CFD74FD683F8}"/>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6" name="Footer Placeholder 5">
            <a:extLst>
              <a:ext uri="{FF2B5EF4-FFF2-40B4-BE49-F238E27FC236}">
                <a16:creationId xmlns:a16="http://schemas.microsoft.com/office/drawing/2014/main" id="{B4CAA955-3013-4364-8418-EBEDC767A4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AFFB05-B73B-49B1-A2FE-5C08210E0A8A}"/>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877374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11/21/19</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7690-E4A6-4661-9365-DC102A7AD8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094698-3F6C-4570-8811-A410564D0D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3595BD-1FFB-408D-9EEA-02B56DE1E54C}"/>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5" name="Footer Placeholder 4">
            <a:extLst>
              <a:ext uri="{FF2B5EF4-FFF2-40B4-BE49-F238E27FC236}">
                <a16:creationId xmlns:a16="http://schemas.microsoft.com/office/drawing/2014/main" id="{01A7BC94-241C-4822-8F7B-5CCD45F01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BBFD3-086B-49A1-B176-5C2BE2A06B64}"/>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3696507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789C6A-F3BF-4B89-9B4F-3A6435883B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2394C9-5340-4853-8DAB-8BF06A8598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515EC-178B-4DCC-8760-7BD05C334C07}"/>
              </a:ext>
            </a:extLst>
          </p:cNvPr>
          <p:cNvSpPr>
            <a:spLocks noGrp="1"/>
          </p:cNvSpPr>
          <p:nvPr>
            <p:ph type="dt" sz="half" idx="10"/>
          </p:nvPr>
        </p:nvSpPr>
        <p:spPr/>
        <p:txBody>
          <a:bodyPr/>
          <a:lstStyle/>
          <a:p>
            <a:fld id="{C726E942-82A3-412E-9C1A-6959B42310ED}" type="datetimeFigureOut">
              <a:rPr lang="en-US" smtClean="0"/>
              <a:t>11/21/19</a:t>
            </a:fld>
            <a:endParaRPr lang="en-US"/>
          </a:p>
        </p:txBody>
      </p:sp>
      <p:sp>
        <p:nvSpPr>
          <p:cNvPr id="5" name="Footer Placeholder 4">
            <a:extLst>
              <a:ext uri="{FF2B5EF4-FFF2-40B4-BE49-F238E27FC236}">
                <a16:creationId xmlns:a16="http://schemas.microsoft.com/office/drawing/2014/main" id="{A1C8843E-D0AE-4E4C-97E4-F64A2AF323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B9599-FC57-491D-B0A0-F2573AB253DD}"/>
              </a:ext>
            </a:extLst>
          </p:cNvPr>
          <p:cNvSpPr>
            <a:spLocks noGrp="1"/>
          </p:cNvSpPr>
          <p:nvPr>
            <p:ph type="sldNum" sz="quarter" idx="12"/>
          </p:nvPr>
        </p:nvSpPr>
        <p:spPr/>
        <p:txBody>
          <a:bodyPr/>
          <a:lstStyle/>
          <a:p>
            <a:fld id="{9F36404F-F5FD-411B-82FB-A35CB47BD7DE}" type="slidenum">
              <a:rPr lang="en-US" smtClean="0"/>
              <a:t>‹#›</a:t>
            </a:fld>
            <a:endParaRPr lang="en-US"/>
          </a:p>
        </p:txBody>
      </p:sp>
    </p:spTree>
    <p:extLst>
      <p:ext uri="{BB962C8B-B14F-4D97-AF65-F5344CB8AC3E}">
        <p14:creationId xmlns:p14="http://schemas.microsoft.com/office/powerpoint/2010/main" val="386658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11/21/19</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11/21/19</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11/21/19</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1442" name="Rectangle 2"/>
          <p:cNvSpPr>
            <a:spLocks noGrp="1" noChangeArrowheads="1"/>
          </p:cNvSpPr>
          <p:nvPr>
            <p:ph type="ctrTitle"/>
          </p:nvPr>
        </p:nvSpPr>
        <p:spPr>
          <a:xfrm>
            <a:off x="3098801" y="1706463"/>
            <a:ext cx="8720016" cy="2226593"/>
          </a:xfrm>
        </p:spPr>
        <p:txBody>
          <a:bodyPr/>
          <a:lstStyle>
            <a:lvl1pPr>
              <a:lnSpc>
                <a:spcPts val="3800"/>
              </a:lnSpc>
              <a:defRPr sz="3200"/>
            </a:lvl1pPr>
          </a:lstStyle>
          <a:p>
            <a:pPr lvl="0"/>
            <a:r>
              <a:rPr lang="en-US" altLang="de-DE" noProof="0"/>
              <a:t>Click to edit Master title style</a:t>
            </a:r>
            <a:endParaRPr lang="de-DE" altLang="de-DE" noProof="0" dirty="0"/>
          </a:p>
        </p:txBody>
      </p:sp>
    </p:spTree>
    <p:extLst>
      <p:ext uri="{BB962C8B-B14F-4D97-AF65-F5344CB8AC3E}">
        <p14:creationId xmlns:p14="http://schemas.microsoft.com/office/powerpoint/2010/main" val="116668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13863" y="392114"/>
            <a:ext cx="8442569" cy="676275"/>
          </a:xfrm>
        </p:spPr>
        <p:txBody>
          <a:bodyPr/>
          <a:lstStyle/>
          <a:p>
            <a:r>
              <a:rPr lang="en-US"/>
              <a:t>Click to edit Master title style</a:t>
            </a:r>
            <a:endParaRPr lang="de-DE" dirty="0"/>
          </a:p>
        </p:txBody>
      </p:sp>
      <p:sp>
        <p:nvSpPr>
          <p:cNvPr id="3" name="Inhaltsplatzhalter 2"/>
          <p:cNvSpPr>
            <a:spLocks noGrp="1"/>
          </p:cNvSpPr>
          <p:nvPr>
            <p:ph idx="1"/>
          </p:nvPr>
        </p:nvSpPr>
        <p:spPr/>
        <p:txBody>
          <a:bodyPr/>
          <a:lstStyle>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Fußzeilenplatzhalter 3"/>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5" name="Datumsplatzhalter 4"/>
          <p:cNvSpPr>
            <a:spLocks noGrp="1"/>
          </p:cNvSpPr>
          <p:nvPr>
            <p:ph type="dt" sz="half" idx="11"/>
          </p:nvPr>
        </p:nvSpPr>
        <p:spPr>
          <a:xfrm>
            <a:off x="500188" y="53975"/>
            <a:ext cx="1031631" cy="247650"/>
          </a:xfrm>
        </p:spPr>
        <p:txBody>
          <a:bodyPr/>
          <a:lstStyle>
            <a:lvl1pPr>
              <a:defRPr/>
            </a:lvl1pPr>
          </a:lstStyle>
          <a:p>
            <a:fld id="{F0EC06D8-E6F9-40F3-A987-274326EDCDF8}" type="datetime1">
              <a:rPr lang="de-DE" altLang="de-DE" smtClean="0"/>
              <a:t>21.11.19</a:t>
            </a:fld>
            <a:endParaRPr lang="de-DE" altLang="de-DE"/>
          </a:p>
        </p:txBody>
      </p:sp>
      <p:sp>
        <p:nvSpPr>
          <p:cNvPr id="6" name="Foliennummernplatzhalter 5"/>
          <p:cNvSpPr>
            <a:spLocks noGrp="1"/>
          </p:cNvSpPr>
          <p:nvPr>
            <p:ph type="sldNum" sz="quarter" idx="12"/>
          </p:nvPr>
        </p:nvSpPr>
        <p:spPr/>
        <p:txBody>
          <a:bodyPr/>
          <a:lstStyle>
            <a:lvl1pPr>
              <a:defRPr/>
            </a:lvl1pPr>
          </a:lstStyle>
          <a:p>
            <a:r>
              <a:rPr lang="de-DE" altLang="de-DE"/>
              <a:t>/ Slide </a:t>
            </a:r>
            <a:fld id="{EFD5BD89-C318-4C7B-A309-47A0A9D28B80}" type="slidenum">
              <a:rPr lang="de-DE" altLang="de-DE"/>
              <a:pPr/>
              <a:t>‹#›</a:t>
            </a:fld>
            <a:endParaRPr lang="de-DE" altLang="de-DE"/>
          </a:p>
        </p:txBody>
      </p:sp>
    </p:spTree>
    <p:extLst>
      <p:ext uri="{BB962C8B-B14F-4D97-AF65-F5344CB8AC3E}">
        <p14:creationId xmlns:p14="http://schemas.microsoft.com/office/powerpoint/2010/main" val="243738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5329237"/>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4"/>
            <a:ext cx="5535246" cy="5040313"/>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33D1531A-F982-45FF-8E0E-F0F1CB8BFDB8}" type="datetime1">
              <a:rPr lang="de-DE" altLang="de-DE" smtClean="0"/>
              <a:t>21.11.19</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Tree>
    <p:extLst>
      <p:ext uri="{BB962C8B-B14F-4D97-AF65-F5344CB8AC3E}">
        <p14:creationId xmlns:p14="http://schemas.microsoft.com/office/powerpoint/2010/main" val="847958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3.png"/><Relationship Id="rId5" Type="http://schemas.openxmlformats.org/officeDocument/2006/relationships/slideLayout" Target="../slideLayouts/slideLayout18.xml"/><Relationship Id="rId10" Type="http://schemas.openxmlformats.org/officeDocument/2006/relationships/hyperlink" Target="http://www.airbestpractices.com/" TargetMode="Externa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6" name="Picture 5">
            <a:extLst>
              <a:ext uri="{FF2B5EF4-FFF2-40B4-BE49-F238E27FC236}">
                <a16:creationId xmlns:a16="http://schemas.microsoft.com/office/drawing/2014/main" id="{B39F4B63-D43C-4BE3-859F-A76B43FE3C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0419" name="Rectangle 3"/>
          <p:cNvSpPr>
            <a:spLocks noGrp="1" noChangeArrowheads="1"/>
          </p:cNvSpPr>
          <p:nvPr>
            <p:ph type="body" idx="1"/>
          </p:nvPr>
        </p:nvSpPr>
        <p:spPr bwMode="auto">
          <a:xfrm>
            <a:off x="504093" y="1268414"/>
            <a:ext cx="11304954"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0421" name="Rectangle 5"/>
          <p:cNvSpPr>
            <a:spLocks noGrp="1" noChangeArrowheads="1"/>
          </p:cNvSpPr>
          <p:nvPr>
            <p:ph type="ftr" sz="quarter" idx="3"/>
          </p:nvPr>
        </p:nvSpPr>
        <p:spPr bwMode="auto">
          <a:xfrm>
            <a:off x="3374293" y="53975"/>
            <a:ext cx="5531338"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en-GB" altLang="de-DE"/>
              <a:t>template for new presentation. Change text here (View --&gt; header)</a:t>
            </a:r>
            <a:endParaRPr lang="de-DE" altLang="de-DE"/>
          </a:p>
        </p:txBody>
      </p:sp>
      <p:sp>
        <p:nvSpPr>
          <p:cNvPr id="60418" name="Rectangle 2"/>
          <p:cNvSpPr>
            <a:spLocks noGrp="1" noChangeArrowheads="1"/>
          </p:cNvSpPr>
          <p:nvPr>
            <p:ph type="title"/>
          </p:nvPr>
        </p:nvSpPr>
        <p:spPr bwMode="auto">
          <a:xfrm>
            <a:off x="513863" y="392114"/>
            <a:ext cx="8442569"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Titelmasterformat durch Klicken bearbeiten</a:t>
            </a:r>
          </a:p>
        </p:txBody>
      </p:sp>
      <p:sp>
        <p:nvSpPr>
          <p:cNvPr id="60445" name="Rectangle 29"/>
          <p:cNvSpPr>
            <a:spLocks noGrp="1" noChangeArrowheads="1"/>
          </p:cNvSpPr>
          <p:nvPr>
            <p:ph type="dt" sz="half" idx="2"/>
          </p:nvPr>
        </p:nvSpPr>
        <p:spPr bwMode="auto">
          <a:xfrm>
            <a:off x="508944" y="57150"/>
            <a:ext cx="1031631"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fld id="{E8F49229-1938-4683-8818-52856D103907}" type="datetime1">
              <a:rPr lang="de-DE" altLang="de-DE" smtClean="0"/>
              <a:t>21.11.19</a:t>
            </a:fld>
            <a:endParaRPr lang="de-DE" altLang="de-DE"/>
          </a:p>
        </p:txBody>
      </p:sp>
      <p:sp>
        <p:nvSpPr>
          <p:cNvPr id="60446" name="Rectangle 30"/>
          <p:cNvSpPr>
            <a:spLocks noGrp="1" noChangeArrowheads="1"/>
          </p:cNvSpPr>
          <p:nvPr>
            <p:ph type="sldNum" sz="quarter" idx="4"/>
          </p:nvPr>
        </p:nvSpPr>
        <p:spPr bwMode="auto">
          <a:xfrm>
            <a:off x="1779955" y="53975"/>
            <a:ext cx="740507"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de-DE" altLang="de-DE"/>
              <a:t>/ Slide </a:t>
            </a:r>
            <a:fld id="{4EE98901-D46B-48FA-B94A-46D0CB94B3D8}" type="slidenum">
              <a:rPr lang="de-DE" altLang="de-DE"/>
              <a:pPr/>
              <a:t>‹#›</a:t>
            </a:fld>
            <a:endParaRPr lang="de-DE" altLang="de-DE"/>
          </a:p>
        </p:txBody>
      </p:sp>
    </p:spTree>
    <p:extLst>
      <p:ext uri="{BB962C8B-B14F-4D97-AF65-F5344CB8AC3E}">
        <p14:creationId xmlns:p14="http://schemas.microsoft.com/office/powerpoint/2010/main" val="403208129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hf hdr="0"/>
  <p:txStyles>
    <p:title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200" algn="l" rtl="0" eaLnBrk="1" fontAlgn="base" hangingPunct="1">
        <a:spcBef>
          <a:spcPct val="0"/>
        </a:spcBef>
        <a:spcAft>
          <a:spcPct val="0"/>
        </a:spcAft>
        <a:defRPr sz="2000">
          <a:solidFill>
            <a:schemeClr val="tx2"/>
          </a:solidFill>
          <a:latin typeface="Arial" charset="0"/>
        </a:defRPr>
      </a:lvl6pPr>
      <a:lvl7pPr marL="914400" algn="l" rtl="0" eaLnBrk="1" fontAlgn="base" hangingPunct="1">
        <a:spcBef>
          <a:spcPct val="0"/>
        </a:spcBef>
        <a:spcAft>
          <a:spcPct val="0"/>
        </a:spcAft>
        <a:defRPr sz="2000">
          <a:solidFill>
            <a:schemeClr val="tx2"/>
          </a:solidFill>
          <a:latin typeface="Arial" charset="0"/>
        </a:defRPr>
      </a:lvl7pPr>
      <a:lvl8pPr marL="1371600" algn="l" rtl="0" eaLnBrk="1" fontAlgn="base" hangingPunct="1">
        <a:spcBef>
          <a:spcPct val="0"/>
        </a:spcBef>
        <a:spcAft>
          <a:spcPct val="0"/>
        </a:spcAft>
        <a:defRPr sz="2000">
          <a:solidFill>
            <a:schemeClr val="tx2"/>
          </a:solidFill>
          <a:latin typeface="Arial" charset="0"/>
        </a:defRPr>
      </a:lvl8pPr>
      <a:lvl9pPr marL="1828800" algn="l" rtl="0" eaLnBrk="1" fontAlgn="base" hangingPunct="1">
        <a:spcBef>
          <a:spcPct val="0"/>
        </a:spcBef>
        <a:spcAft>
          <a:spcPct val="0"/>
        </a:spcAft>
        <a:defRPr sz="2000">
          <a:solidFill>
            <a:schemeClr val="tx2"/>
          </a:solidFill>
          <a:latin typeface="Arial" charset="0"/>
        </a:defRPr>
      </a:lvl9pPr>
    </p:titleStyle>
    <p:bodyStyle>
      <a:lvl1pPr algn="l" rtl="0" eaLnBrk="1" fontAlgn="base" hangingPunct="1">
        <a:lnSpc>
          <a:spcPts val="2000"/>
        </a:lnSpc>
        <a:spcBef>
          <a:spcPct val="0"/>
        </a:spcBef>
        <a:spcAft>
          <a:spcPct val="0"/>
        </a:spcAft>
        <a:buFont typeface="Times" pitchFamily="18" charset="0"/>
        <a:defRPr sz="1600">
          <a:solidFill>
            <a:schemeClr val="tx1"/>
          </a:solidFill>
          <a:latin typeface="+mn-lt"/>
          <a:ea typeface="+mn-ea"/>
          <a:cs typeface="+mn-cs"/>
        </a:defRPr>
      </a:lvl1pPr>
      <a:lvl2pPr marL="3603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2pPr>
      <a:lvl3pPr marL="719138"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3pPr>
      <a:lvl4pPr marL="1077913"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4pPr>
      <a:lvl5pPr marL="14398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5pPr>
      <a:lvl6pPr marL="1897063" indent="-180975" algn="l" rtl="0" eaLnBrk="1" fontAlgn="base" hangingPunct="1">
        <a:spcBef>
          <a:spcPct val="20000"/>
        </a:spcBef>
        <a:spcAft>
          <a:spcPct val="0"/>
        </a:spcAft>
        <a:buChar char="•"/>
        <a:defRPr sz="1600">
          <a:solidFill>
            <a:schemeClr val="tx1"/>
          </a:solidFill>
          <a:latin typeface="+mn-lt"/>
          <a:ea typeface="+mn-ea"/>
          <a:cs typeface="+mn-cs"/>
        </a:defRPr>
      </a:lvl6pPr>
      <a:lvl7pPr marL="2354263" indent="-180975" algn="l" rtl="0" eaLnBrk="1" fontAlgn="base" hangingPunct="1">
        <a:spcBef>
          <a:spcPct val="20000"/>
        </a:spcBef>
        <a:spcAft>
          <a:spcPct val="0"/>
        </a:spcAft>
        <a:buChar char="•"/>
        <a:defRPr sz="1600">
          <a:solidFill>
            <a:schemeClr val="tx1"/>
          </a:solidFill>
          <a:latin typeface="+mn-lt"/>
          <a:ea typeface="+mn-ea"/>
          <a:cs typeface="+mn-cs"/>
        </a:defRPr>
      </a:lvl7pPr>
      <a:lvl8pPr marL="2811463" indent="-180975" algn="l" rtl="0" eaLnBrk="1" fontAlgn="base" hangingPunct="1">
        <a:spcBef>
          <a:spcPct val="20000"/>
        </a:spcBef>
        <a:spcAft>
          <a:spcPct val="0"/>
        </a:spcAft>
        <a:buChar char="•"/>
        <a:defRPr sz="1600">
          <a:solidFill>
            <a:schemeClr val="tx1"/>
          </a:solidFill>
          <a:latin typeface="+mn-lt"/>
          <a:ea typeface="+mn-ea"/>
          <a:cs typeface="+mn-cs"/>
        </a:defRPr>
      </a:lvl8pPr>
      <a:lvl9pPr marL="3268663" indent="-180975" algn="l"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10"/>
            <a:extLst>
              <a:ext uri="{FF2B5EF4-FFF2-40B4-BE49-F238E27FC236}">
                <a16:creationId xmlns:a16="http://schemas.microsoft.com/office/drawing/2014/main" id="{7FB9DA1F-96FB-449A-82BB-2FA8DD06FB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6" name="Picture 5">
            <a:extLst>
              <a:ext uri="{FF2B5EF4-FFF2-40B4-BE49-F238E27FC236}">
                <a16:creationId xmlns:a16="http://schemas.microsoft.com/office/drawing/2014/main" id="{B39F4B63-D43C-4BE3-859F-A76B43FE3CE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extLst>
      <p:ext uri="{BB962C8B-B14F-4D97-AF65-F5344CB8AC3E}">
        <p14:creationId xmlns:p14="http://schemas.microsoft.com/office/powerpoint/2010/main" val="2516653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EE763-DEAC-4F8A-9668-0FE253713A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E4BFCE-9341-486B-9977-86F5ED2E5A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25F329-5307-4C63-8360-5CAFE89E78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6E942-82A3-412E-9C1A-6959B42310ED}" type="datetimeFigureOut">
              <a:rPr lang="en-US" smtClean="0"/>
              <a:t>11/21/19</a:t>
            </a:fld>
            <a:endParaRPr lang="en-US"/>
          </a:p>
        </p:txBody>
      </p:sp>
      <p:sp>
        <p:nvSpPr>
          <p:cNvPr id="5" name="Footer Placeholder 4">
            <a:extLst>
              <a:ext uri="{FF2B5EF4-FFF2-40B4-BE49-F238E27FC236}">
                <a16:creationId xmlns:a16="http://schemas.microsoft.com/office/drawing/2014/main" id="{FA605778-AD3E-44F0-9B94-BBB36BDA1F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37FA70-5DA1-42F7-A361-AE6F971D25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6404F-F5FD-411B-82FB-A35CB47BD7DE}" type="slidenum">
              <a:rPr lang="en-US" smtClean="0"/>
              <a:t>‹#›</a:t>
            </a:fld>
            <a:endParaRPr lang="en-US"/>
          </a:p>
        </p:txBody>
      </p:sp>
    </p:spTree>
    <p:extLst>
      <p:ext uri="{BB962C8B-B14F-4D97-AF65-F5344CB8AC3E}">
        <p14:creationId xmlns:p14="http://schemas.microsoft.com/office/powerpoint/2010/main" val="191528257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9.png"/><Relationship Id="rId2" Type="http://schemas.openxmlformats.org/officeDocument/2006/relationships/slideLayout" Target="../slideLayouts/slideLayout19.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8.png"/><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3.xml"/><Relationship Id="rId7" Type="http://schemas.openxmlformats.org/officeDocument/2006/relationships/image" Target="../media/image21.png"/><Relationship Id="rId2" Type="http://schemas.openxmlformats.org/officeDocument/2006/relationships/slideLayout" Target="../slideLayouts/slideLayout19.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20.png"/><Relationship Id="rId4" Type="http://schemas.openxmlformats.org/officeDocument/2006/relationships/oleObject" Target="../embeddings/oleObject6.bin"/><Relationship Id="rId9" Type="http://schemas.openxmlformats.org/officeDocument/2006/relationships/oleObject" Target="../embeddings/oleObject9.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5.xml"/><Relationship Id="rId1" Type="http://schemas.openxmlformats.org/officeDocument/2006/relationships/vmlDrawing" Target="../drawings/vmlDrawing5.vml"/><Relationship Id="rId6" Type="http://schemas.openxmlformats.org/officeDocument/2006/relationships/image" Target="../media/image23.png"/><Relationship Id="rId5" Type="http://schemas.openxmlformats.org/officeDocument/2006/relationships/oleObject" Target="../embeddings/oleObject11.bin"/><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4.xml"/><Relationship Id="rId7" Type="http://schemas.openxmlformats.org/officeDocument/2006/relationships/oleObject" Target="../embeddings/oleObject13.bin"/><Relationship Id="rId2" Type="http://schemas.openxmlformats.org/officeDocument/2006/relationships/slideLayout" Target="../slideLayouts/slideLayout19.xml"/><Relationship Id="rId1" Type="http://schemas.openxmlformats.org/officeDocument/2006/relationships/vmlDrawing" Target="../drawings/vmlDrawing6.vml"/><Relationship Id="rId6" Type="http://schemas.openxmlformats.org/officeDocument/2006/relationships/image" Target="../media/image24.png"/><Relationship Id="rId5" Type="http://schemas.openxmlformats.org/officeDocument/2006/relationships/oleObject" Target="../embeddings/oleObject12.bin"/><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hyperlink" Target="Fluid%20Carry-Over%20Calculator.pdf" TargetMode="External"/><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9.xml"/><Relationship Id="rId1" Type="http://schemas.openxmlformats.org/officeDocument/2006/relationships/vmlDrawing" Target="../drawings/vmlDrawing7.vml"/><Relationship Id="rId5" Type="http://schemas.openxmlformats.org/officeDocument/2006/relationships/image" Target="../media/image27.emf"/><Relationship Id="rId4" Type="http://schemas.openxmlformats.org/officeDocument/2006/relationships/oleObject" Target="../embeddings/oleObject14.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5.png"/><Relationship Id="rId2" Type="http://schemas.openxmlformats.org/officeDocument/2006/relationships/slideLayout" Target="../slideLayouts/slideLayout19.xml"/><Relationship Id="rId1" Type="http://schemas.openxmlformats.org/officeDocument/2006/relationships/vmlDrawing" Target="../drawings/vmlDrawing8.vml"/><Relationship Id="rId6" Type="http://schemas.openxmlformats.org/officeDocument/2006/relationships/oleObject" Target="../embeddings/oleObject16.bin"/><Relationship Id="rId5" Type="http://schemas.openxmlformats.org/officeDocument/2006/relationships/image" Target="../media/image24.png"/><Relationship Id="rId4"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5.png"/><Relationship Id="rId2" Type="http://schemas.openxmlformats.org/officeDocument/2006/relationships/slideLayout" Target="../slideLayouts/slideLayout15.xml"/><Relationship Id="rId1" Type="http://schemas.openxmlformats.org/officeDocument/2006/relationships/vmlDrawing" Target="../drawings/vmlDrawing9.vml"/><Relationship Id="rId6" Type="http://schemas.openxmlformats.org/officeDocument/2006/relationships/oleObject" Target="../embeddings/oleObject18.bin"/><Relationship Id="rId5" Type="http://schemas.openxmlformats.org/officeDocument/2006/relationships/image" Target="../media/image24.png"/><Relationship Id="rId4" Type="http://schemas.openxmlformats.org/officeDocument/2006/relationships/oleObject" Target="../embeddings/oleObject17.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3.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2.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2.v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707429" y="2800787"/>
            <a:ext cx="4777142" cy="947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3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3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300" kern="0" dirty="0">
                <a:solidFill>
                  <a:prstClr val="black"/>
                </a:solidFill>
                <a:latin typeface="+mj-lt"/>
                <a:cs typeface="Calibri" panose="020F0502020204030204" pitchFamily="34" charset="0"/>
              </a:rPr>
              <a:t>PDH Certificates will be e-mailed to attendees within two days.</a:t>
            </a:r>
            <a:endParaRPr lang="en-US" altLang="en-US" sz="13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1771649" y="993511"/>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000" b="1" dirty="0">
                <a:solidFill>
                  <a:schemeClr val="accent4"/>
                </a:solidFill>
              </a:rPr>
              <a:t>Air Compressor Lubrication &amp; Maintenance</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5" y="1752600"/>
            <a:ext cx="5998067" cy="615553"/>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000" spc="-15" dirty="0">
                <a:solidFill>
                  <a:prstClr val="black"/>
                </a:solidFill>
                <a:latin typeface="+mj-lt"/>
                <a:cs typeface="Calibri"/>
              </a:rPr>
              <a:t>Loran Circle, Circle Training &amp; Consulting</a:t>
            </a:r>
            <a:endParaRPr lang="en-US" sz="2000" i="1" spc="-15" dirty="0">
              <a:solidFill>
                <a:prstClr val="black"/>
              </a:solidFill>
              <a:latin typeface="+mj-lt"/>
              <a:cs typeface="Calibri"/>
            </a:endParaRPr>
          </a:p>
          <a:p>
            <a:pPr marL="9525" algn="ctr" eaLnBrk="0" fontAlgn="base" hangingPunct="0">
              <a:spcBef>
                <a:spcPct val="0"/>
              </a:spcBef>
              <a:spcAft>
                <a:spcPct val="0"/>
              </a:spcAft>
              <a:defRPr/>
            </a:pPr>
            <a:r>
              <a:rPr lang="en-US" sz="2000" i="1" spc="-15" dirty="0">
                <a:solidFill>
                  <a:prstClr val="black"/>
                </a:solidFill>
                <a:latin typeface="+mj-lt"/>
                <a:cs typeface="Calibri"/>
              </a:rPr>
              <a:t>Keynote Speaker</a:t>
            </a:r>
            <a:endParaRPr sz="2000" i="1" dirty="0">
              <a:solidFill>
                <a:prstClr val="black"/>
              </a:solidFill>
              <a:latin typeface="+mj-lt"/>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7" name="Picture 6" descr="A close up of a logo&#10;&#10;Description automatically generated">
            <a:extLst>
              <a:ext uri="{FF2B5EF4-FFF2-40B4-BE49-F238E27FC236}">
                <a16:creationId xmlns:a16="http://schemas.microsoft.com/office/drawing/2014/main" id="{2DB4DF79-6D77-4F84-B633-F0BC773AEB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74A8A-7A97-4B8A-9390-ECA92D4DA8F2}"/>
              </a:ext>
            </a:extLst>
          </p:cNvPr>
          <p:cNvSpPr>
            <a:spLocks noGrp="1"/>
          </p:cNvSpPr>
          <p:nvPr>
            <p:ph type="title"/>
          </p:nvPr>
        </p:nvSpPr>
        <p:spPr>
          <a:xfrm>
            <a:off x="1295400" y="276636"/>
            <a:ext cx="7436260" cy="413176"/>
          </a:xfrm>
        </p:spPr>
        <p:txBody>
          <a:bodyPr>
            <a:normAutofit fontScale="90000"/>
          </a:bodyPr>
          <a:lstStyle/>
          <a:p>
            <a:pPr algn="ctr"/>
            <a:r>
              <a:rPr lang="en-US" dirty="0"/>
              <a:t>Creating A Maintenance Tracking Plan</a:t>
            </a:r>
          </a:p>
        </p:txBody>
      </p:sp>
      <p:sp>
        <p:nvSpPr>
          <p:cNvPr id="3" name="Content Placeholder 2">
            <a:extLst>
              <a:ext uri="{FF2B5EF4-FFF2-40B4-BE49-F238E27FC236}">
                <a16:creationId xmlns:a16="http://schemas.microsoft.com/office/drawing/2014/main" id="{DA5F064E-CC04-44BA-B0F7-F6C4570F5F6B}"/>
              </a:ext>
            </a:extLst>
          </p:cNvPr>
          <p:cNvSpPr>
            <a:spLocks noGrp="1"/>
          </p:cNvSpPr>
          <p:nvPr>
            <p:ph sz="quarter" idx="1"/>
          </p:nvPr>
        </p:nvSpPr>
        <p:spPr>
          <a:xfrm>
            <a:off x="832992" y="1219200"/>
            <a:ext cx="5263008" cy="4419600"/>
          </a:xfrm>
        </p:spPr>
        <p:txBody>
          <a:bodyPr>
            <a:normAutofit fontScale="85000" lnSpcReduction="20000"/>
          </a:bodyPr>
          <a:lstStyle/>
          <a:p>
            <a:r>
              <a:rPr lang="en-US" dirty="0"/>
              <a:t>Refer to the Manufacturers Maintenance manual for establishing a maintenance plan.</a:t>
            </a:r>
          </a:p>
          <a:p>
            <a:r>
              <a:rPr lang="en-US" dirty="0"/>
              <a:t>Check with Manufacturer or Distributor about preventive maintenance programs they offer. </a:t>
            </a:r>
          </a:p>
          <a:p>
            <a:r>
              <a:rPr lang="en-US" dirty="0"/>
              <a:t>Ask Manufacturer and Distributor about any technical classes they may offer regarding the equipment.</a:t>
            </a:r>
          </a:p>
          <a:p>
            <a:r>
              <a:rPr lang="en-US" dirty="0"/>
              <a:t>Do a machine check out daily. The following log will assist in foreseeing any trends or issues arising.</a:t>
            </a:r>
          </a:p>
          <a:p>
            <a:r>
              <a:rPr lang="en-US" dirty="0"/>
              <a:t>Keep a breakdown log to justify maintenance expenses</a:t>
            </a:r>
          </a:p>
          <a:p>
            <a:r>
              <a:rPr lang="en-US" dirty="0"/>
              <a:t>Most importantly implement and follow a lubricant testing program</a:t>
            </a:r>
          </a:p>
        </p:txBody>
      </p:sp>
      <p:pic>
        <p:nvPicPr>
          <p:cNvPr id="5" name="Picture 4" descr="A screenshot of a cell phone&#10;&#10;Description automatically generated">
            <a:extLst>
              <a:ext uri="{FF2B5EF4-FFF2-40B4-BE49-F238E27FC236}">
                <a16:creationId xmlns:a16="http://schemas.microsoft.com/office/drawing/2014/main" id="{853E7806-0D16-4FBC-9C0F-10CA701F84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1106063"/>
            <a:ext cx="4419600" cy="5717301"/>
          </a:xfrm>
          <a:prstGeom prst="rect">
            <a:avLst/>
          </a:prstGeom>
        </p:spPr>
      </p:pic>
    </p:spTree>
    <p:extLst>
      <p:ext uri="{BB962C8B-B14F-4D97-AF65-F5344CB8AC3E}">
        <p14:creationId xmlns:p14="http://schemas.microsoft.com/office/powerpoint/2010/main" val="1670530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6309E595-2783-4073-A956-AC5A89F84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1040288"/>
            <a:ext cx="6648332" cy="4777423"/>
          </a:xfrm>
          <a:prstGeom prst="rect">
            <a:avLst/>
          </a:prstGeom>
        </p:spPr>
      </p:pic>
      <p:sp>
        <p:nvSpPr>
          <p:cNvPr id="5" name="Title 4">
            <a:extLst>
              <a:ext uri="{FF2B5EF4-FFF2-40B4-BE49-F238E27FC236}">
                <a16:creationId xmlns:a16="http://schemas.microsoft.com/office/drawing/2014/main" id="{715BC0AE-99C8-4996-A49E-F5952D1DCB2D}"/>
              </a:ext>
            </a:extLst>
          </p:cNvPr>
          <p:cNvSpPr>
            <a:spLocks noGrp="1"/>
          </p:cNvSpPr>
          <p:nvPr>
            <p:ph type="title"/>
          </p:nvPr>
        </p:nvSpPr>
        <p:spPr/>
        <p:txBody>
          <a:bodyPr/>
          <a:lstStyle/>
          <a:p>
            <a:r>
              <a:rPr lang="en-US" dirty="0"/>
              <a:t>Typical Log</a:t>
            </a:r>
          </a:p>
        </p:txBody>
      </p:sp>
    </p:spTree>
    <p:extLst>
      <p:ext uri="{BB962C8B-B14F-4D97-AF65-F5344CB8AC3E}">
        <p14:creationId xmlns:p14="http://schemas.microsoft.com/office/powerpoint/2010/main" val="310662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4066" name="Object 1028">
            <a:extLst>
              <a:ext uri="{FF2B5EF4-FFF2-40B4-BE49-F238E27FC236}">
                <a16:creationId xmlns:a16="http://schemas.microsoft.com/office/drawing/2014/main" id="{CD78964B-57EC-4F28-8B12-B9297ED405E3}"/>
              </a:ext>
            </a:extLst>
          </p:cNvPr>
          <p:cNvGraphicFramePr>
            <a:graphicFrameLocks noChangeAspect="1"/>
          </p:cNvGraphicFramePr>
          <p:nvPr/>
        </p:nvGraphicFramePr>
        <p:xfrm>
          <a:off x="6305883" y="1263056"/>
          <a:ext cx="4029075" cy="2665413"/>
        </p:xfrm>
        <a:graphic>
          <a:graphicData uri="http://schemas.openxmlformats.org/presentationml/2006/ole">
            <mc:AlternateContent xmlns:mc="http://schemas.openxmlformats.org/markup-compatibility/2006">
              <mc:Choice xmlns:v="urn:schemas-microsoft-com:vml" Requires="v">
                <p:oleObj spid="_x0000_s11280" name="Photo Editor Photo" r:id="rId4" imgW="2534004" imgH="1676634" progId="MSPhotoEd.3">
                  <p:embed/>
                </p:oleObj>
              </mc:Choice>
              <mc:Fallback>
                <p:oleObj name="Photo Editor Photo" r:id="rId4" imgW="2534004" imgH="1676634" progId="MSPhotoEd.3">
                  <p:embed/>
                  <p:pic>
                    <p:nvPicPr>
                      <p:cNvPr id="344066" name="Object 1028">
                        <a:extLst>
                          <a:ext uri="{FF2B5EF4-FFF2-40B4-BE49-F238E27FC236}">
                            <a16:creationId xmlns:a16="http://schemas.microsoft.com/office/drawing/2014/main" id="{CD78964B-57EC-4F28-8B12-B9297ED405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5883" y="1263056"/>
                        <a:ext cx="4029075" cy="266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4067" name="Object 1029">
            <a:extLst>
              <a:ext uri="{FF2B5EF4-FFF2-40B4-BE49-F238E27FC236}">
                <a16:creationId xmlns:a16="http://schemas.microsoft.com/office/drawing/2014/main" id="{D361AA33-CA35-4CCE-A9E3-294E83EB3DFE}"/>
              </a:ext>
            </a:extLst>
          </p:cNvPr>
          <p:cNvGraphicFramePr>
            <a:graphicFrameLocks noChangeAspect="1"/>
          </p:cNvGraphicFramePr>
          <p:nvPr/>
        </p:nvGraphicFramePr>
        <p:xfrm>
          <a:off x="1771319" y="1270994"/>
          <a:ext cx="4114800" cy="2657475"/>
        </p:xfrm>
        <a:graphic>
          <a:graphicData uri="http://schemas.openxmlformats.org/presentationml/2006/ole">
            <mc:AlternateContent xmlns:mc="http://schemas.openxmlformats.org/markup-compatibility/2006">
              <mc:Choice xmlns:v="urn:schemas-microsoft-com:vml" Requires="v">
                <p:oleObj spid="_x0000_s11281" name="Photo Editor Photo" r:id="rId6" imgW="2561905" imgH="1647619" progId="MSPhotoEd.3">
                  <p:embed/>
                </p:oleObj>
              </mc:Choice>
              <mc:Fallback>
                <p:oleObj name="Photo Editor Photo" r:id="rId6" imgW="2561905" imgH="1647619" progId="MSPhotoEd.3">
                  <p:embed/>
                  <p:pic>
                    <p:nvPicPr>
                      <p:cNvPr id="344067" name="Object 1029">
                        <a:extLst>
                          <a:ext uri="{FF2B5EF4-FFF2-40B4-BE49-F238E27FC236}">
                            <a16:creationId xmlns:a16="http://schemas.microsoft.com/office/drawing/2014/main" id="{D361AA33-CA35-4CCE-A9E3-294E83EB3D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922" t="3999" r="1961" b="4572"/>
                      <a:stretch>
                        <a:fillRect/>
                      </a:stretch>
                    </p:blipFill>
                    <p:spPr bwMode="auto">
                      <a:xfrm>
                        <a:off x="1771319" y="1270994"/>
                        <a:ext cx="411480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4068" name="Text Box 1030">
            <a:extLst>
              <a:ext uri="{FF2B5EF4-FFF2-40B4-BE49-F238E27FC236}">
                <a16:creationId xmlns:a16="http://schemas.microsoft.com/office/drawing/2014/main" id="{E168D675-6E89-496C-8C5F-0CA063925173}"/>
              </a:ext>
            </a:extLst>
          </p:cNvPr>
          <p:cNvSpPr txBox="1">
            <a:spLocks noChangeArrowheads="1"/>
          </p:cNvSpPr>
          <p:nvPr/>
        </p:nvSpPr>
        <p:spPr bwMode="auto">
          <a:xfrm>
            <a:off x="2771776" y="4162425"/>
            <a:ext cx="2132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Scanning Electron Microscope</a:t>
            </a: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4069" name="Text Box 1031">
            <a:extLst>
              <a:ext uri="{FF2B5EF4-FFF2-40B4-BE49-F238E27FC236}">
                <a16:creationId xmlns:a16="http://schemas.microsoft.com/office/drawing/2014/main" id="{F6649747-E0DB-42FE-8C3B-C08F02B152AE}"/>
              </a:ext>
            </a:extLst>
          </p:cNvPr>
          <p:cNvSpPr txBox="1">
            <a:spLocks noChangeArrowheads="1"/>
          </p:cNvSpPr>
          <p:nvPr/>
        </p:nvSpPr>
        <p:spPr bwMode="auto">
          <a:xfrm>
            <a:off x="7254413" y="3958830"/>
            <a:ext cx="2132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Scanning Electron Microscope</a:t>
            </a:r>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44070" name="Text Box 1032">
            <a:extLst>
              <a:ext uri="{FF2B5EF4-FFF2-40B4-BE49-F238E27FC236}">
                <a16:creationId xmlns:a16="http://schemas.microsoft.com/office/drawing/2014/main" id="{0EA95478-5D05-467D-864E-10E99E163C74}"/>
              </a:ext>
            </a:extLst>
          </p:cNvPr>
          <p:cNvSpPr txBox="1">
            <a:spLocks noChangeArrowheads="1"/>
          </p:cNvSpPr>
          <p:nvPr/>
        </p:nvSpPr>
        <p:spPr bwMode="auto">
          <a:xfrm>
            <a:off x="6308725" y="445770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9977" name="Text Box 1033">
            <a:extLst>
              <a:ext uri="{FF2B5EF4-FFF2-40B4-BE49-F238E27FC236}">
                <a16:creationId xmlns:a16="http://schemas.microsoft.com/office/drawing/2014/main" id="{54D33BA1-F4B1-446B-84F7-6DCBB0CD2D1B}"/>
              </a:ext>
            </a:extLst>
          </p:cNvPr>
          <p:cNvSpPr txBox="1">
            <a:spLocks noChangeArrowheads="1"/>
          </p:cNvSpPr>
          <p:nvPr/>
        </p:nvSpPr>
        <p:spPr bwMode="auto">
          <a:xfrm>
            <a:off x="6123709" y="4207597"/>
            <a:ext cx="6632863" cy="185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9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As dirt gets caught in the media it eventually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builds up and fills the openings</a:t>
            </a:r>
          </a:p>
          <a:p>
            <a:pPr marL="0" marR="0" lvl="0" indent="0" algn="l" defTabSz="914400" rtl="0" eaLnBrk="1" fontAlgn="auto" latinLnBrk="0" hangingPunct="1">
              <a:lnSpc>
                <a:spcPct val="90000"/>
              </a:lnSpc>
              <a:spcBef>
                <a:spcPct val="0"/>
              </a:spcBef>
              <a:spcAft>
                <a:spcPts val="0"/>
              </a:spcAft>
              <a:buClrTx/>
              <a:buSzTx/>
              <a:buFontTx/>
              <a:buChar char="•"/>
              <a:tabLst/>
              <a:defRPr/>
            </a:pPr>
            <a:endParaRPr kumimoji="0" lang="en-US" altLang="en-U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9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As the pore openings shrink the pressure drop</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 restriction ) </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sym typeface="Symbol" panose="05050102010706020507" pitchFamily="18" charset="2"/>
              </a:rPr>
              <a:t>P</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increases</a:t>
            </a:r>
          </a:p>
          <a:p>
            <a:pPr marL="0" marR="0" lvl="0" indent="0" algn="l" defTabSz="914400" rtl="0" eaLnBrk="1" fontAlgn="auto" latinLnBrk="0" hangingPunct="1">
              <a:lnSpc>
                <a:spcPct val="90000"/>
              </a:lnSpc>
              <a:spcBef>
                <a:spcPct val="0"/>
              </a:spcBef>
              <a:spcAft>
                <a:spcPts val="0"/>
              </a:spcAft>
              <a:buClrTx/>
              <a:buSzTx/>
              <a:buFontTx/>
              <a:buChar char="•"/>
              <a:tabLst/>
              <a:defRPr/>
            </a:pPr>
            <a:endParaRPr kumimoji="0" lang="en-US" altLang="en-U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9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Excessive dirt in the media can cause dirt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migration or even filter failure should the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restriction be too high</a:t>
            </a:r>
          </a:p>
        </p:txBody>
      </p:sp>
      <p:sp>
        <p:nvSpPr>
          <p:cNvPr id="344072" name="Text Box 1034">
            <a:extLst>
              <a:ext uri="{FF2B5EF4-FFF2-40B4-BE49-F238E27FC236}">
                <a16:creationId xmlns:a16="http://schemas.microsoft.com/office/drawing/2014/main" id="{FE19C384-E423-49D5-B535-9586F43D5563}"/>
              </a:ext>
            </a:extLst>
          </p:cNvPr>
          <p:cNvSpPr txBox="1">
            <a:spLocks noChangeArrowheads="1"/>
          </p:cNvSpPr>
          <p:nvPr/>
        </p:nvSpPr>
        <p:spPr bwMode="auto">
          <a:xfrm>
            <a:off x="1524000" y="346075"/>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FLUID FILTRATION PRESSURE DROP</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9979" name="Text Box 1035">
            <a:extLst>
              <a:ext uri="{FF2B5EF4-FFF2-40B4-BE49-F238E27FC236}">
                <a16:creationId xmlns:a16="http://schemas.microsoft.com/office/drawing/2014/main" id="{638BD33E-04B0-4936-97D5-F50E95535046}"/>
              </a:ext>
            </a:extLst>
          </p:cNvPr>
          <p:cNvSpPr txBox="1">
            <a:spLocks noChangeArrowheads="1"/>
          </p:cNvSpPr>
          <p:nvPr/>
        </p:nvSpPr>
        <p:spPr bwMode="auto">
          <a:xfrm>
            <a:off x="1524000" y="4717186"/>
            <a:ext cx="3609974" cy="150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marR="0" lvl="1" indent="0" algn="l" defTabSz="914400" rtl="0" eaLnBrk="1" fontAlgn="auto" latinLnBrk="0" hangingPunct="1">
              <a:lnSpc>
                <a:spcPct val="10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Type of Filter Media</a:t>
            </a:r>
          </a:p>
          <a:p>
            <a:pPr marL="457200" marR="0" lvl="1" indent="0" algn="l" defTabSz="914400" rtl="0" eaLnBrk="1" fontAlgn="auto" latinLnBrk="0" hangingPunct="1">
              <a:lnSpc>
                <a:spcPct val="12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Dirt/Contamination</a:t>
            </a:r>
          </a:p>
          <a:p>
            <a:pPr marL="457200" marR="0" lvl="1" indent="0" algn="l" defTabSz="914400" rtl="0" eaLnBrk="1" fontAlgn="auto" latinLnBrk="0" hangingPunct="1">
              <a:lnSpc>
                <a:spcPct val="12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Fluid Flow</a:t>
            </a:r>
          </a:p>
          <a:p>
            <a:pPr marL="457200" marR="0" lvl="1" indent="0" algn="l" defTabSz="914400" rtl="0" eaLnBrk="1" fontAlgn="auto" latinLnBrk="0" hangingPunct="1">
              <a:lnSpc>
                <a:spcPct val="120000"/>
              </a:lnSpc>
              <a:spcBef>
                <a:spcPct val="0"/>
              </a:spcBef>
              <a:spcAft>
                <a:spcPts val="0"/>
              </a:spcAft>
              <a:buClrTx/>
              <a:buSzTx/>
              <a:buFontTx/>
              <a:buChar char="•"/>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Fluid Viscosity</a:t>
            </a:r>
            <a:endPar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44074" name="Line 1036">
            <a:extLst>
              <a:ext uri="{FF2B5EF4-FFF2-40B4-BE49-F238E27FC236}">
                <a16:creationId xmlns:a16="http://schemas.microsoft.com/office/drawing/2014/main" id="{7D1E18BC-62B2-43CD-9D87-BBA91C2CE6D4}"/>
              </a:ext>
            </a:extLst>
          </p:cNvPr>
          <p:cNvSpPr>
            <a:spLocks noChangeShapeType="1"/>
          </p:cNvSpPr>
          <p:nvPr/>
        </p:nvSpPr>
        <p:spPr bwMode="auto">
          <a:xfrm>
            <a:off x="2209800" y="1095375"/>
            <a:ext cx="777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44075" name="Text Box 1037">
            <a:extLst>
              <a:ext uri="{FF2B5EF4-FFF2-40B4-BE49-F238E27FC236}">
                <a16:creationId xmlns:a16="http://schemas.microsoft.com/office/drawing/2014/main" id="{D0F617BD-0968-4FD7-8EB1-C488B1801A81}"/>
              </a:ext>
            </a:extLst>
          </p:cNvPr>
          <p:cNvSpPr txBox="1">
            <a:spLocks noChangeArrowheads="1"/>
          </p:cNvSpPr>
          <p:nvPr/>
        </p:nvSpPr>
        <p:spPr bwMode="auto">
          <a:xfrm>
            <a:off x="1805955" y="4457701"/>
            <a:ext cx="388119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Major Factors Contributing to Pressure Drop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9979">
                                            <p:txEl>
                                              <p:pRg st="0" end="0"/>
                                            </p:txEl>
                                          </p:spTgt>
                                        </p:tgtEl>
                                        <p:attrNameLst>
                                          <p:attrName>style.visibility</p:attrName>
                                        </p:attrNameLst>
                                      </p:cBhvr>
                                      <p:to>
                                        <p:strVal val="visible"/>
                                      </p:to>
                                    </p:set>
                                    <p:anim calcmode="lin" valueType="num">
                                      <p:cBhvr additive="base">
                                        <p:cTn id="7" dur="500" fill="hold"/>
                                        <p:tgtEl>
                                          <p:spTgt spid="3399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99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9979">
                                            <p:txEl>
                                              <p:pRg st="1" end="1"/>
                                            </p:txEl>
                                          </p:spTgt>
                                        </p:tgtEl>
                                        <p:attrNameLst>
                                          <p:attrName>style.visibility</p:attrName>
                                        </p:attrNameLst>
                                      </p:cBhvr>
                                      <p:to>
                                        <p:strVal val="visible"/>
                                      </p:to>
                                    </p:set>
                                    <p:anim calcmode="lin" valueType="num">
                                      <p:cBhvr additive="base">
                                        <p:cTn id="13" dur="500" fill="hold"/>
                                        <p:tgtEl>
                                          <p:spTgt spid="3399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99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9979">
                                            <p:txEl>
                                              <p:pRg st="2" end="2"/>
                                            </p:txEl>
                                          </p:spTgt>
                                        </p:tgtEl>
                                        <p:attrNameLst>
                                          <p:attrName>style.visibility</p:attrName>
                                        </p:attrNameLst>
                                      </p:cBhvr>
                                      <p:to>
                                        <p:strVal val="visible"/>
                                      </p:to>
                                    </p:set>
                                    <p:anim calcmode="lin" valueType="num">
                                      <p:cBhvr additive="base">
                                        <p:cTn id="19" dur="500" fill="hold"/>
                                        <p:tgtEl>
                                          <p:spTgt spid="3399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99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9979">
                                            <p:txEl>
                                              <p:pRg st="3" end="3"/>
                                            </p:txEl>
                                          </p:spTgt>
                                        </p:tgtEl>
                                        <p:attrNameLst>
                                          <p:attrName>style.visibility</p:attrName>
                                        </p:attrNameLst>
                                      </p:cBhvr>
                                      <p:to>
                                        <p:strVal val="visible"/>
                                      </p:to>
                                    </p:set>
                                    <p:anim calcmode="lin" valueType="num">
                                      <p:cBhvr additive="base">
                                        <p:cTn id="25" dur="500" fill="hold"/>
                                        <p:tgtEl>
                                          <p:spTgt spid="3399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99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39977"/>
                                        </p:tgtEl>
                                        <p:attrNameLst>
                                          <p:attrName>style.visibility</p:attrName>
                                        </p:attrNameLst>
                                      </p:cBhvr>
                                      <p:to>
                                        <p:strVal val="visible"/>
                                      </p:to>
                                    </p:set>
                                    <p:animEffect transition="in" filter="dissolve">
                                      <p:cBhvr>
                                        <p:cTn id="31" dur="500"/>
                                        <p:tgtEl>
                                          <p:spTgt spid="339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7" grpId="0" autoUpdateAnimBg="0"/>
      <p:bldP spid="339979"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02" name="Object 4">
            <a:extLst>
              <a:ext uri="{FF2B5EF4-FFF2-40B4-BE49-F238E27FC236}">
                <a16:creationId xmlns:a16="http://schemas.microsoft.com/office/drawing/2014/main" id="{26756401-2E31-43FD-B703-93CBBCF37638}"/>
              </a:ext>
            </a:extLst>
          </p:cNvPr>
          <p:cNvGraphicFramePr>
            <a:graphicFrameLocks noChangeAspect="1"/>
          </p:cNvGraphicFramePr>
          <p:nvPr/>
        </p:nvGraphicFramePr>
        <p:xfrm>
          <a:off x="2638426" y="1009651"/>
          <a:ext cx="6996113" cy="5330825"/>
        </p:xfrm>
        <a:graphic>
          <a:graphicData uri="http://schemas.openxmlformats.org/presentationml/2006/ole">
            <mc:AlternateContent xmlns:mc="http://schemas.openxmlformats.org/markup-compatibility/2006">
              <mc:Choice xmlns:v="urn:schemas-microsoft-com:vml" Requires="v">
                <p:oleObj spid="_x0000_s12318" name="Bitmap Image" r:id="rId4" imgW="7438095" imgH="5668166" progId="Paint.Picture">
                  <p:embed/>
                </p:oleObj>
              </mc:Choice>
              <mc:Fallback>
                <p:oleObj name="Bitmap Image" r:id="rId4" imgW="7438095" imgH="5668166" progId="Paint.Picture">
                  <p:embed/>
                  <p:pic>
                    <p:nvPicPr>
                      <p:cNvPr id="256002" name="Object 4">
                        <a:extLst>
                          <a:ext uri="{FF2B5EF4-FFF2-40B4-BE49-F238E27FC236}">
                            <a16:creationId xmlns:a16="http://schemas.microsoft.com/office/drawing/2014/main" id="{26756401-2E31-43FD-B703-93CBBCF3763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426" y="1009651"/>
                        <a:ext cx="6996113" cy="5330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003" name="Object 5">
            <a:extLst>
              <a:ext uri="{FF2B5EF4-FFF2-40B4-BE49-F238E27FC236}">
                <a16:creationId xmlns:a16="http://schemas.microsoft.com/office/drawing/2014/main" id="{DC07C83A-4716-40B0-BBF7-F5503275A611}"/>
              </a:ext>
            </a:extLst>
          </p:cNvPr>
          <p:cNvGraphicFramePr>
            <a:graphicFrameLocks noChangeAspect="1"/>
          </p:cNvGraphicFramePr>
          <p:nvPr/>
        </p:nvGraphicFramePr>
        <p:xfrm>
          <a:off x="6210300" y="5181600"/>
          <a:ext cx="622300" cy="1009650"/>
        </p:xfrm>
        <a:graphic>
          <a:graphicData uri="http://schemas.openxmlformats.org/presentationml/2006/ole">
            <mc:AlternateContent xmlns:mc="http://schemas.openxmlformats.org/markup-compatibility/2006">
              <mc:Choice xmlns:v="urn:schemas-microsoft-com:vml" Requires="v">
                <p:oleObj spid="_x0000_s12319" name="Bitmap Image" r:id="rId6" imgW="905001" imgH="1876190" progId="Paint.Picture">
                  <p:embed/>
                </p:oleObj>
              </mc:Choice>
              <mc:Fallback>
                <p:oleObj name="Bitmap Image" r:id="rId6" imgW="905001" imgH="1876190" progId="Paint.Picture">
                  <p:embed/>
                  <p:pic>
                    <p:nvPicPr>
                      <p:cNvPr id="256003" name="Object 5">
                        <a:extLst>
                          <a:ext uri="{FF2B5EF4-FFF2-40B4-BE49-F238E27FC236}">
                            <a16:creationId xmlns:a16="http://schemas.microsoft.com/office/drawing/2014/main" id="{DC07C83A-4716-40B0-BBF7-F5503275A611}"/>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21828"/>
                      <a:stretch>
                        <a:fillRect/>
                      </a:stretch>
                    </p:blipFill>
                    <p:spPr bwMode="auto">
                      <a:xfrm>
                        <a:off x="6210300" y="5181600"/>
                        <a:ext cx="622300" cy="100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004" name="Object 9">
            <a:extLst>
              <a:ext uri="{FF2B5EF4-FFF2-40B4-BE49-F238E27FC236}">
                <a16:creationId xmlns:a16="http://schemas.microsoft.com/office/drawing/2014/main" id="{19450D90-2744-4E8C-841B-016D6B7DB8ED}"/>
              </a:ext>
            </a:extLst>
          </p:cNvPr>
          <p:cNvGraphicFramePr>
            <a:graphicFrameLocks noChangeAspect="1"/>
          </p:cNvGraphicFramePr>
          <p:nvPr/>
        </p:nvGraphicFramePr>
        <p:xfrm>
          <a:off x="4735514" y="4419601"/>
          <a:ext cx="452437" cy="733425"/>
        </p:xfrm>
        <a:graphic>
          <a:graphicData uri="http://schemas.openxmlformats.org/presentationml/2006/ole">
            <mc:AlternateContent xmlns:mc="http://schemas.openxmlformats.org/markup-compatibility/2006">
              <mc:Choice xmlns:v="urn:schemas-microsoft-com:vml" Requires="v">
                <p:oleObj spid="_x0000_s12320" name="Bitmap Image" r:id="rId8" imgW="905001" imgH="1876190" progId="Paint.Picture">
                  <p:embed/>
                </p:oleObj>
              </mc:Choice>
              <mc:Fallback>
                <p:oleObj name="Bitmap Image" r:id="rId8" imgW="905001" imgH="1876190" progId="Paint.Picture">
                  <p:embed/>
                  <p:pic>
                    <p:nvPicPr>
                      <p:cNvPr id="256004" name="Object 9">
                        <a:extLst>
                          <a:ext uri="{FF2B5EF4-FFF2-40B4-BE49-F238E27FC236}">
                            <a16:creationId xmlns:a16="http://schemas.microsoft.com/office/drawing/2014/main" id="{19450D90-2744-4E8C-841B-016D6B7DB8ED}"/>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21828"/>
                      <a:stretch>
                        <a:fillRect/>
                      </a:stretch>
                    </p:blipFill>
                    <p:spPr bwMode="auto">
                      <a:xfrm>
                        <a:off x="4735514" y="4419601"/>
                        <a:ext cx="452437"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6005" name="Object 10">
            <a:extLst>
              <a:ext uri="{FF2B5EF4-FFF2-40B4-BE49-F238E27FC236}">
                <a16:creationId xmlns:a16="http://schemas.microsoft.com/office/drawing/2014/main" id="{6EDB0B2D-4216-41F3-8B4E-374E5C8BDC6E}"/>
              </a:ext>
            </a:extLst>
          </p:cNvPr>
          <p:cNvGraphicFramePr>
            <a:graphicFrameLocks noChangeAspect="1"/>
          </p:cNvGraphicFramePr>
          <p:nvPr/>
        </p:nvGraphicFramePr>
        <p:xfrm>
          <a:off x="3095625" y="4419601"/>
          <a:ext cx="452438" cy="733425"/>
        </p:xfrm>
        <a:graphic>
          <a:graphicData uri="http://schemas.openxmlformats.org/presentationml/2006/ole">
            <mc:AlternateContent xmlns:mc="http://schemas.openxmlformats.org/markup-compatibility/2006">
              <mc:Choice xmlns:v="urn:schemas-microsoft-com:vml" Requires="v">
                <p:oleObj spid="_x0000_s12321" name="Bitmap Image" r:id="rId9" imgW="905001" imgH="1876190" progId="Paint.Picture">
                  <p:embed/>
                </p:oleObj>
              </mc:Choice>
              <mc:Fallback>
                <p:oleObj name="Bitmap Image" r:id="rId9" imgW="905001" imgH="1876190" progId="Paint.Picture">
                  <p:embed/>
                  <p:pic>
                    <p:nvPicPr>
                      <p:cNvPr id="256005" name="Object 10">
                        <a:extLst>
                          <a:ext uri="{FF2B5EF4-FFF2-40B4-BE49-F238E27FC236}">
                            <a16:creationId xmlns:a16="http://schemas.microsoft.com/office/drawing/2014/main" id="{6EDB0B2D-4216-41F3-8B4E-374E5C8BDC6E}"/>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21828"/>
                      <a:stretch>
                        <a:fillRect/>
                      </a:stretch>
                    </p:blipFill>
                    <p:spPr bwMode="auto">
                      <a:xfrm>
                        <a:off x="3095625" y="4419601"/>
                        <a:ext cx="452438"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06" name="Rectangle 11">
            <a:extLst>
              <a:ext uri="{FF2B5EF4-FFF2-40B4-BE49-F238E27FC236}">
                <a16:creationId xmlns:a16="http://schemas.microsoft.com/office/drawing/2014/main" id="{A5C7F509-F6A0-49FF-92D5-E544A1FD45C5}"/>
              </a:ext>
            </a:extLst>
          </p:cNvPr>
          <p:cNvSpPr>
            <a:spLocks noChangeArrowheads="1"/>
          </p:cNvSpPr>
          <p:nvPr/>
        </p:nvSpPr>
        <p:spPr bwMode="auto">
          <a:xfrm>
            <a:off x="3629025" y="5486400"/>
            <a:ext cx="99060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07" name="Rectangle 14">
            <a:extLst>
              <a:ext uri="{FF2B5EF4-FFF2-40B4-BE49-F238E27FC236}">
                <a16:creationId xmlns:a16="http://schemas.microsoft.com/office/drawing/2014/main" id="{72221C3C-57F5-4F1B-824D-F69EEA4026CF}"/>
              </a:ext>
            </a:extLst>
          </p:cNvPr>
          <p:cNvSpPr>
            <a:spLocks noChangeArrowheads="1"/>
          </p:cNvSpPr>
          <p:nvPr/>
        </p:nvSpPr>
        <p:spPr bwMode="auto">
          <a:xfrm>
            <a:off x="3619500" y="4438650"/>
            <a:ext cx="1066800" cy="762000"/>
          </a:xfrm>
          <a:prstGeom prst="rect">
            <a:avLst/>
          </a:prstGeom>
          <a:solidFill>
            <a:srgbClr val="3F9FFF"/>
          </a:solidFill>
          <a:ln w="3175">
            <a:solidFill>
              <a:srgbClr val="3A3A3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08" name="Rectangle 15">
            <a:extLst>
              <a:ext uri="{FF2B5EF4-FFF2-40B4-BE49-F238E27FC236}">
                <a16:creationId xmlns:a16="http://schemas.microsoft.com/office/drawing/2014/main" id="{F6FEF5E8-3D8E-4946-9210-84BC958AC9AC}"/>
              </a:ext>
            </a:extLst>
          </p:cNvPr>
          <p:cNvSpPr>
            <a:spLocks noChangeArrowheads="1"/>
          </p:cNvSpPr>
          <p:nvPr/>
        </p:nvSpPr>
        <p:spPr bwMode="auto">
          <a:xfrm>
            <a:off x="3476625" y="1066800"/>
            <a:ext cx="304800" cy="152400"/>
          </a:xfrm>
          <a:prstGeom prst="rect">
            <a:avLst/>
          </a:prstGeom>
          <a:solidFill>
            <a:schemeClr val="bg2"/>
          </a:solidFill>
          <a:ln w="9525">
            <a:solidFill>
              <a:srgbClr val="3A3A3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09" name="Text Box 17">
            <a:extLst>
              <a:ext uri="{FF2B5EF4-FFF2-40B4-BE49-F238E27FC236}">
                <a16:creationId xmlns:a16="http://schemas.microsoft.com/office/drawing/2014/main" id="{FEE439B4-1EF8-4852-87A2-3D6669B79134}"/>
              </a:ext>
            </a:extLst>
          </p:cNvPr>
          <p:cNvSpPr txBox="1">
            <a:spLocks noChangeArrowheads="1"/>
          </p:cNvSpPr>
          <p:nvPr/>
        </p:nvSpPr>
        <p:spPr bwMode="auto">
          <a:xfrm>
            <a:off x="3882619" y="4467226"/>
            <a:ext cx="543739"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Dryer</a:t>
            </a:r>
          </a:p>
        </p:txBody>
      </p:sp>
      <p:sp>
        <p:nvSpPr>
          <p:cNvPr id="256010" name="Text Box 18">
            <a:extLst>
              <a:ext uri="{FF2B5EF4-FFF2-40B4-BE49-F238E27FC236}">
                <a16:creationId xmlns:a16="http://schemas.microsoft.com/office/drawing/2014/main" id="{F1A55924-EA22-4EC9-B686-C517CCD9EDFA}"/>
              </a:ext>
            </a:extLst>
          </p:cNvPr>
          <p:cNvSpPr txBox="1">
            <a:spLocks noChangeArrowheads="1"/>
          </p:cNvSpPr>
          <p:nvPr/>
        </p:nvSpPr>
        <p:spPr bwMode="auto">
          <a:xfrm>
            <a:off x="6153463" y="4914900"/>
            <a:ext cx="723275" cy="363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Moisture</a:t>
            </a: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Separator</a:t>
            </a:r>
          </a:p>
        </p:txBody>
      </p:sp>
      <p:sp>
        <p:nvSpPr>
          <p:cNvPr id="256011" name="Text Box 19">
            <a:extLst>
              <a:ext uri="{FF2B5EF4-FFF2-40B4-BE49-F238E27FC236}">
                <a16:creationId xmlns:a16="http://schemas.microsoft.com/office/drawing/2014/main" id="{8D8D83AA-60DE-47E3-845E-5165D101D224}"/>
              </a:ext>
            </a:extLst>
          </p:cNvPr>
          <p:cNvSpPr txBox="1">
            <a:spLocks noChangeArrowheads="1"/>
          </p:cNvSpPr>
          <p:nvPr/>
        </p:nvSpPr>
        <p:spPr bwMode="auto">
          <a:xfrm>
            <a:off x="8478838" y="4887913"/>
            <a:ext cx="806450" cy="260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Oil Cooler</a:t>
            </a:r>
          </a:p>
        </p:txBody>
      </p:sp>
      <p:sp>
        <p:nvSpPr>
          <p:cNvPr id="256012" name="Text Box 20">
            <a:extLst>
              <a:ext uri="{FF2B5EF4-FFF2-40B4-BE49-F238E27FC236}">
                <a16:creationId xmlns:a16="http://schemas.microsoft.com/office/drawing/2014/main" id="{669FE823-0987-495F-A995-69DD6DBE1DBE}"/>
              </a:ext>
            </a:extLst>
          </p:cNvPr>
          <p:cNvSpPr txBox="1">
            <a:spLocks noChangeArrowheads="1"/>
          </p:cNvSpPr>
          <p:nvPr/>
        </p:nvSpPr>
        <p:spPr bwMode="auto">
          <a:xfrm>
            <a:off x="8472489" y="5507039"/>
            <a:ext cx="865187" cy="42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Aftercooler</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13" name="Text Box 21">
            <a:extLst>
              <a:ext uri="{FF2B5EF4-FFF2-40B4-BE49-F238E27FC236}">
                <a16:creationId xmlns:a16="http://schemas.microsoft.com/office/drawing/2014/main" id="{FAABD588-46E8-4FA2-AC5A-A816AB1F6B39}"/>
              </a:ext>
            </a:extLst>
          </p:cNvPr>
          <p:cNvSpPr txBox="1">
            <a:spLocks noChangeArrowheads="1"/>
          </p:cNvSpPr>
          <p:nvPr/>
        </p:nvSpPr>
        <p:spPr bwMode="auto">
          <a:xfrm>
            <a:off x="8122848" y="3659188"/>
            <a:ext cx="1032654"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Thermal Valve</a:t>
            </a:r>
          </a:p>
        </p:txBody>
      </p:sp>
      <p:sp>
        <p:nvSpPr>
          <p:cNvPr id="256014" name="Text Box 22">
            <a:extLst>
              <a:ext uri="{FF2B5EF4-FFF2-40B4-BE49-F238E27FC236}">
                <a16:creationId xmlns:a16="http://schemas.microsoft.com/office/drawing/2014/main" id="{87572DAB-8C95-4741-9726-95DB1AFD468D}"/>
              </a:ext>
            </a:extLst>
          </p:cNvPr>
          <p:cNvSpPr txBox="1">
            <a:spLocks noChangeArrowheads="1"/>
          </p:cNvSpPr>
          <p:nvPr/>
        </p:nvSpPr>
        <p:spPr bwMode="auto">
          <a:xfrm>
            <a:off x="4134492" y="3783013"/>
            <a:ext cx="81945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Fluid Filter</a:t>
            </a:r>
          </a:p>
        </p:txBody>
      </p:sp>
      <p:sp>
        <p:nvSpPr>
          <p:cNvPr id="256015" name="Text Box 23">
            <a:extLst>
              <a:ext uri="{FF2B5EF4-FFF2-40B4-BE49-F238E27FC236}">
                <a16:creationId xmlns:a16="http://schemas.microsoft.com/office/drawing/2014/main" id="{80E617C8-0776-4E2C-9A52-8C45E1C60BE7}"/>
              </a:ext>
            </a:extLst>
          </p:cNvPr>
          <p:cNvSpPr txBox="1">
            <a:spLocks noChangeArrowheads="1"/>
          </p:cNvSpPr>
          <p:nvPr/>
        </p:nvSpPr>
        <p:spPr bwMode="auto">
          <a:xfrm>
            <a:off x="4616032" y="4211638"/>
            <a:ext cx="710451"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Pre Filter</a:t>
            </a:r>
          </a:p>
        </p:txBody>
      </p:sp>
      <p:sp>
        <p:nvSpPr>
          <p:cNvPr id="256016" name="Text Box 24">
            <a:extLst>
              <a:ext uri="{FF2B5EF4-FFF2-40B4-BE49-F238E27FC236}">
                <a16:creationId xmlns:a16="http://schemas.microsoft.com/office/drawing/2014/main" id="{9F927C75-3860-4562-9126-2036CD37216E}"/>
              </a:ext>
            </a:extLst>
          </p:cNvPr>
          <p:cNvSpPr txBox="1">
            <a:spLocks noChangeArrowheads="1"/>
          </p:cNvSpPr>
          <p:nvPr/>
        </p:nvSpPr>
        <p:spPr bwMode="auto">
          <a:xfrm>
            <a:off x="2915292" y="4202113"/>
            <a:ext cx="81945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After Filter</a:t>
            </a:r>
          </a:p>
        </p:txBody>
      </p:sp>
      <p:sp>
        <p:nvSpPr>
          <p:cNvPr id="256017" name="Text Box 25">
            <a:extLst>
              <a:ext uri="{FF2B5EF4-FFF2-40B4-BE49-F238E27FC236}">
                <a16:creationId xmlns:a16="http://schemas.microsoft.com/office/drawing/2014/main" id="{2C2326C9-2537-474A-9A76-C3155FF1FE9D}"/>
              </a:ext>
            </a:extLst>
          </p:cNvPr>
          <p:cNvSpPr txBox="1">
            <a:spLocks noChangeArrowheads="1"/>
          </p:cNvSpPr>
          <p:nvPr/>
        </p:nvSpPr>
        <p:spPr bwMode="auto">
          <a:xfrm>
            <a:off x="3720570" y="2598739"/>
            <a:ext cx="56938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Motor</a:t>
            </a:r>
          </a:p>
        </p:txBody>
      </p:sp>
      <p:sp>
        <p:nvSpPr>
          <p:cNvPr id="256018" name="Text Box 26">
            <a:extLst>
              <a:ext uri="{FF2B5EF4-FFF2-40B4-BE49-F238E27FC236}">
                <a16:creationId xmlns:a16="http://schemas.microsoft.com/office/drawing/2014/main" id="{577BCBF3-8824-4440-A254-0E6436794873}"/>
              </a:ext>
            </a:extLst>
          </p:cNvPr>
          <p:cNvSpPr txBox="1">
            <a:spLocks noChangeArrowheads="1"/>
          </p:cNvSpPr>
          <p:nvPr/>
        </p:nvSpPr>
        <p:spPr bwMode="auto">
          <a:xfrm>
            <a:off x="3502559" y="1343026"/>
            <a:ext cx="841897" cy="2769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Inlet Filter</a:t>
            </a:r>
          </a:p>
        </p:txBody>
      </p:sp>
      <p:sp>
        <p:nvSpPr>
          <p:cNvPr id="256019" name="Text Box 27">
            <a:extLst>
              <a:ext uri="{FF2B5EF4-FFF2-40B4-BE49-F238E27FC236}">
                <a16:creationId xmlns:a16="http://schemas.microsoft.com/office/drawing/2014/main" id="{295585CC-1965-4EE7-AE1E-57011D2E630F}"/>
              </a:ext>
            </a:extLst>
          </p:cNvPr>
          <p:cNvSpPr txBox="1">
            <a:spLocks noChangeArrowheads="1"/>
          </p:cNvSpPr>
          <p:nvPr/>
        </p:nvSpPr>
        <p:spPr bwMode="auto">
          <a:xfrm>
            <a:off x="5963075" y="2259013"/>
            <a:ext cx="864339" cy="3970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100 CFM </a:t>
            </a: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Compressor</a:t>
            </a:r>
          </a:p>
        </p:txBody>
      </p:sp>
      <p:sp>
        <p:nvSpPr>
          <p:cNvPr id="256020" name="Text Box 28">
            <a:extLst>
              <a:ext uri="{FF2B5EF4-FFF2-40B4-BE49-F238E27FC236}">
                <a16:creationId xmlns:a16="http://schemas.microsoft.com/office/drawing/2014/main" id="{F024A7F3-8F2A-4EBF-8F17-2D58F4008B5A}"/>
              </a:ext>
            </a:extLst>
          </p:cNvPr>
          <p:cNvSpPr txBox="1">
            <a:spLocks noChangeArrowheads="1"/>
          </p:cNvSpPr>
          <p:nvPr/>
        </p:nvSpPr>
        <p:spPr bwMode="auto">
          <a:xfrm>
            <a:off x="2175305" y="1173163"/>
            <a:ext cx="1191352" cy="600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Inlet Ambient Air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75ºF/75%RH</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17.3 Gal/24Hrs.</a:t>
            </a:r>
          </a:p>
        </p:txBody>
      </p:sp>
      <p:sp>
        <p:nvSpPr>
          <p:cNvPr id="256021" name="AutoShape 30">
            <a:extLst>
              <a:ext uri="{FF2B5EF4-FFF2-40B4-BE49-F238E27FC236}">
                <a16:creationId xmlns:a16="http://schemas.microsoft.com/office/drawing/2014/main" id="{5D4B8AA9-7D26-471F-B10A-93C99B610846}"/>
              </a:ext>
            </a:extLst>
          </p:cNvPr>
          <p:cNvSpPr>
            <a:spLocks noChangeArrowheads="1"/>
          </p:cNvSpPr>
          <p:nvPr/>
        </p:nvSpPr>
        <p:spPr bwMode="auto">
          <a:xfrm>
            <a:off x="3171825" y="723900"/>
            <a:ext cx="609600" cy="457200"/>
          </a:xfrm>
          <a:custGeom>
            <a:avLst/>
            <a:gdLst>
              <a:gd name="T0" fmla="*/ 7367580 w 21600"/>
              <a:gd name="T1" fmla="*/ 0 h 21600"/>
              <a:gd name="T2" fmla="*/ 2433292 w 21600"/>
              <a:gd name="T3" fmla="*/ 9677400 h 21600"/>
              <a:gd name="T4" fmla="*/ 7745899 w 21600"/>
              <a:gd name="T5" fmla="*/ 3723111 h 21600"/>
              <a:gd name="T6" fmla="*/ 12474674 w 21600"/>
              <a:gd name="T7" fmla="*/ 6400080 h 21600"/>
              <a:gd name="T8" fmla="*/ 17204267 w 21600"/>
              <a:gd name="T9" fmla="*/ 3723111 h 21600"/>
              <a:gd name="T10" fmla="*/ 17694720 60000 65536"/>
              <a:gd name="T11" fmla="*/ 5898240 60000 65536"/>
              <a:gd name="T12" fmla="*/ 5898240 60000 65536"/>
              <a:gd name="T13" fmla="*/ 5898240 60000 65536"/>
              <a:gd name="T14" fmla="*/ 0 60000 65536"/>
              <a:gd name="T15" fmla="*/ 0 w 21600"/>
              <a:gd name="T16" fmla="*/ 8310 h 21600"/>
              <a:gd name="T17" fmla="*/ 6110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2" y="14285"/>
                </a:moveTo>
                <a:lnTo>
                  <a:pt x="21600" y="8310"/>
                </a:lnTo>
                <a:lnTo>
                  <a:pt x="18630" y="8310"/>
                </a:lnTo>
                <a:cubicBezTo>
                  <a:pt x="18630" y="3721"/>
                  <a:pt x="14430" y="0"/>
                  <a:pt x="9250" y="0"/>
                </a:cubicBezTo>
                <a:cubicBezTo>
                  <a:pt x="4141" y="0"/>
                  <a:pt x="0" y="3799"/>
                  <a:pt x="0" y="8485"/>
                </a:cubicBezTo>
                <a:lnTo>
                  <a:pt x="0" y="21600"/>
                </a:lnTo>
                <a:lnTo>
                  <a:pt x="6110" y="21600"/>
                </a:lnTo>
                <a:lnTo>
                  <a:pt x="6110" y="8310"/>
                </a:lnTo>
                <a:cubicBezTo>
                  <a:pt x="6110" y="6947"/>
                  <a:pt x="7362" y="5842"/>
                  <a:pt x="8907" y="5842"/>
                </a:cubicBezTo>
                <a:lnTo>
                  <a:pt x="9725" y="5842"/>
                </a:lnTo>
                <a:cubicBezTo>
                  <a:pt x="11269" y="5842"/>
                  <a:pt x="12520" y="6947"/>
                  <a:pt x="12520" y="8310"/>
                </a:cubicBezTo>
                <a:lnTo>
                  <a:pt x="9725" y="8310"/>
                </a:lnTo>
                <a:lnTo>
                  <a:pt x="15662" y="14285"/>
                </a:lnTo>
                <a:close/>
              </a:path>
            </a:pathLst>
          </a:custGeom>
          <a:solidFill>
            <a:srgbClr val="4BB6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22" name="Text Box 31">
            <a:extLst>
              <a:ext uri="{FF2B5EF4-FFF2-40B4-BE49-F238E27FC236}">
                <a16:creationId xmlns:a16="http://schemas.microsoft.com/office/drawing/2014/main" id="{79E5C4E3-B3D2-4548-AACB-2EDC5A13ADC7}"/>
              </a:ext>
            </a:extLst>
          </p:cNvPr>
          <p:cNvSpPr txBox="1">
            <a:spLocks noChangeArrowheads="1"/>
          </p:cNvSpPr>
          <p:nvPr/>
        </p:nvSpPr>
        <p:spPr bwMode="auto">
          <a:xfrm>
            <a:off x="5646739" y="6164264"/>
            <a:ext cx="1755775" cy="42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Removes 10.78 Gal/24Hrs.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75ºF</a:t>
            </a:r>
          </a:p>
        </p:txBody>
      </p:sp>
      <p:sp>
        <p:nvSpPr>
          <p:cNvPr id="256023" name="AutoShape 32">
            <a:extLst>
              <a:ext uri="{FF2B5EF4-FFF2-40B4-BE49-F238E27FC236}">
                <a16:creationId xmlns:a16="http://schemas.microsoft.com/office/drawing/2014/main" id="{04708E0D-1C68-4446-80B7-2BEB53252291}"/>
              </a:ext>
            </a:extLst>
          </p:cNvPr>
          <p:cNvSpPr>
            <a:spLocks/>
          </p:cNvSpPr>
          <p:nvPr/>
        </p:nvSpPr>
        <p:spPr bwMode="auto">
          <a:xfrm>
            <a:off x="6041500" y="135732"/>
            <a:ext cx="228600" cy="609600"/>
          </a:xfrm>
          <a:prstGeom prst="leftBrace">
            <a:avLst>
              <a:gd name="adj1" fmla="val 22222"/>
              <a:gd name="adj2" fmla="val 50000"/>
            </a:avLst>
          </a:prstGeom>
          <a:noFill/>
          <a:ln w="9525">
            <a:solidFill>
              <a:srgbClr val="3A3A3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24" name="Text Box 33">
            <a:extLst>
              <a:ext uri="{FF2B5EF4-FFF2-40B4-BE49-F238E27FC236}">
                <a16:creationId xmlns:a16="http://schemas.microsoft.com/office/drawing/2014/main" id="{5C0D5CFD-249C-4309-AA2C-EBD1530C5021}"/>
              </a:ext>
            </a:extLst>
          </p:cNvPr>
          <p:cNvSpPr txBox="1">
            <a:spLocks noChangeArrowheads="1"/>
          </p:cNvSpPr>
          <p:nvPr/>
        </p:nvSpPr>
        <p:spPr bwMode="auto">
          <a:xfrm>
            <a:off x="4143715" y="297657"/>
            <a:ext cx="1922321"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Ambient Air Moisture Content</a:t>
            </a:r>
          </a:p>
        </p:txBody>
      </p:sp>
      <p:sp>
        <p:nvSpPr>
          <p:cNvPr id="256025" name="Text Box 34">
            <a:extLst>
              <a:ext uri="{FF2B5EF4-FFF2-40B4-BE49-F238E27FC236}">
                <a16:creationId xmlns:a16="http://schemas.microsoft.com/office/drawing/2014/main" id="{FAC75052-A6D3-4003-8D61-328C4495A920}"/>
              </a:ext>
            </a:extLst>
          </p:cNvPr>
          <p:cNvSpPr txBox="1">
            <a:spLocks noChangeArrowheads="1"/>
          </p:cNvSpPr>
          <p:nvPr/>
        </p:nvSpPr>
        <p:spPr bwMode="auto">
          <a:xfrm>
            <a:off x="6187551" y="92871"/>
            <a:ext cx="1762125"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7.54 Gal./24Hrs. @ 50ºF</a:t>
            </a:r>
          </a:p>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37 Gal./24Hrs. @100ºF</a:t>
            </a:r>
          </a:p>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62.83 Gal./24Hrs. @120ºF</a:t>
            </a:r>
          </a:p>
        </p:txBody>
      </p:sp>
      <p:sp>
        <p:nvSpPr>
          <p:cNvPr id="256026" name="Text Box 35">
            <a:extLst>
              <a:ext uri="{FF2B5EF4-FFF2-40B4-BE49-F238E27FC236}">
                <a16:creationId xmlns:a16="http://schemas.microsoft.com/office/drawing/2014/main" id="{37AE2646-691D-496E-90E7-BB30A533D24D}"/>
              </a:ext>
            </a:extLst>
          </p:cNvPr>
          <p:cNvSpPr txBox="1">
            <a:spLocks noChangeArrowheads="1"/>
          </p:cNvSpPr>
          <p:nvPr/>
        </p:nvSpPr>
        <p:spPr bwMode="auto">
          <a:xfrm>
            <a:off x="4400551" y="5467350"/>
            <a:ext cx="1116013"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Water Content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6.47 Gal./24Hrs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75ºF</a:t>
            </a:r>
          </a:p>
        </p:txBody>
      </p:sp>
      <p:sp>
        <p:nvSpPr>
          <p:cNvPr id="256027" name="Text Box 36">
            <a:extLst>
              <a:ext uri="{FF2B5EF4-FFF2-40B4-BE49-F238E27FC236}">
                <a16:creationId xmlns:a16="http://schemas.microsoft.com/office/drawing/2014/main" id="{7D411122-3CFD-4176-BEA3-12E497834E66}"/>
              </a:ext>
            </a:extLst>
          </p:cNvPr>
          <p:cNvSpPr txBox="1">
            <a:spLocks noChangeArrowheads="1"/>
          </p:cNvSpPr>
          <p:nvPr/>
        </p:nvSpPr>
        <p:spPr bwMode="auto">
          <a:xfrm>
            <a:off x="2453162" y="5468938"/>
            <a:ext cx="1018227" cy="600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Water Content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.67 Gal./24Hrs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75ºF</a:t>
            </a:r>
          </a:p>
        </p:txBody>
      </p:sp>
      <p:sp>
        <p:nvSpPr>
          <p:cNvPr id="256028" name="Text Box 37">
            <a:extLst>
              <a:ext uri="{FF2B5EF4-FFF2-40B4-BE49-F238E27FC236}">
                <a16:creationId xmlns:a16="http://schemas.microsoft.com/office/drawing/2014/main" id="{D63A3B84-AFB5-4E7B-9C3A-A319E7CFD02A}"/>
              </a:ext>
            </a:extLst>
          </p:cNvPr>
          <p:cNvSpPr txBox="1">
            <a:spLocks noChangeArrowheads="1"/>
          </p:cNvSpPr>
          <p:nvPr/>
        </p:nvSpPr>
        <p:spPr bwMode="auto">
          <a:xfrm>
            <a:off x="3552825" y="4838701"/>
            <a:ext cx="1208088"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5.80 Gal. Removed</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/24Hrs @ 75ºF</a:t>
            </a:r>
          </a:p>
        </p:txBody>
      </p:sp>
      <p:sp>
        <p:nvSpPr>
          <p:cNvPr id="256029" name="Line 39">
            <a:extLst>
              <a:ext uri="{FF2B5EF4-FFF2-40B4-BE49-F238E27FC236}">
                <a16:creationId xmlns:a16="http://schemas.microsoft.com/office/drawing/2014/main" id="{E40A22F1-2E69-4F38-B813-605CA658D2C5}"/>
              </a:ext>
            </a:extLst>
          </p:cNvPr>
          <p:cNvSpPr>
            <a:spLocks noChangeShapeType="1"/>
          </p:cNvSpPr>
          <p:nvPr/>
        </p:nvSpPr>
        <p:spPr bwMode="auto">
          <a:xfrm flipV="1">
            <a:off x="2895600" y="4819650"/>
            <a:ext cx="0" cy="685800"/>
          </a:xfrm>
          <a:prstGeom prst="line">
            <a:avLst/>
          </a:prstGeom>
          <a:noFill/>
          <a:ln w="12700">
            <a:solidFill>
              <a:srgbClr val="3A3A3A"/>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0" name="Line 40">
            <a:extLst>
              <a:ext uri="{FF2B5EF4-FFF2-40B4-BE49-F238E27FC236}">
                <a16:creationId xmlns:a16="http://schemas.microsoft.com/office/drawing/2014/main" id="{E99885BC-D0B8-45BA-A016-B43C22623474}"/>
              </a:ext>
            </a:extLst>
          </p:cNvPr>
          <p:cNvSpPr>
            <a:spLocks noChangeShapeType="1"/>
          </p:cNvSpPr>
          <p:nvPr/>
        </p:nvSpPr>
        <p:spPr bwMode="auto">
          <a:xfrm flipV="1">
            <a:off x="4772025" y="4657726"/>
            <a:ext cx="0" cy="866775"/>
          </a:xfrm>
          <a:prstGeom prst="line">
            <a:avLst/>
          </a:prstGeom>
          <a:noFill/>
          <a:ln w="12700">
            <a:solidFill>
              <a:srgbClr val="3A3A3A"/>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1" name="Line 41">
            <a:extLst>
              <a:ext uri="{FF2B5EF4-FFF2-40B4-BE49-F238E27FC236}">
                <a16:creationId xmlns:a16="http://schemas.microsoft.com/office/drawing/2014/main" id="{5044DC39-279E-4C79-B420-113963056B87}"/>
              </a:ext>
            </a:extLst>
          </p:cNvPr>
          <p:cNvSpPr>
            <a:spLocks noChangeShapeType="1"/>
          </p:cNvSpPr>
          <p:nvPr/>
        </p:nvSpPr>
        <p:spPr bwMode="auto">
          <a:xfrm flipV="1">
            <a:off x="7953375" y="1524000"/>
            <a:ext cx="0" cy="30480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2" name="Line 42">
            <a:extLst>
              <a:ext uri="{FF2B5EF4-FFF2-40B4-BE49-F238E27FC236}">
                <a16:creationId xmlns:a16="http://schemas.microsoft.com/office/drawing/2014/main" id="{3A8E9C24-751A-4E7D-A502-96B25F228E84}"/>
              </a:ext>
            </a:extLst>
          </p:cNvPr>
          <p:cNvSpPr>
            <a:spLocks noChangeShapeType="1"/>
          </p:cNvSpPr>
          <p:nvPr/>
        </p:nvSpPr>
        <p:spPr bwMode="auto">
          <a:xfrm>
            <a:off x="8353425" y="1247775"/>
            <a:ext cx="838200" cy="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3" name="Line 43">
            <a:extLst>
              <a:ext uri="{FF2B5EF4-FFF2-40B4-BE49-F238E27FC236}">
                <a16:creationId xmlns:a16="http://schemas.microsoft.com/office/drawing/2014/main" id="{92294FCF-EC33-451D-A4DA-743E887BEC7F}"/>
              </a:ext>
            </a:extLst>
          </p:cNvPr>
          <p:cNvSpPr>
            <a:spLocks noChangeShapeType="1"/>
          </p:cNvSpPr>
          <p:nvPr/>
        </p:nvSpPr>
        <p:spPr bwMode="auto">
          <a:xfrm>
            <a:off x="9553575" y="2057400"/>
            <a:ext cx="0" cy="83820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4" name="Line 44">
            <a:extLst>
              <a:ext uri="{FF2B5EF4-FFF2-40B4-BE49-F238E27FC236}">
                <a16:creationId xmlns:a16="http://schemas.microsoft.com/office/drawing/2014/main" id="{710CF3CD-5E2B-44EF-8374-4D5408024C19}"/>
              </a:ext>
            </a:extLst>
          </p:cNvPr>
          <p:cNvSpPr>
            <a:spLocks noChangeShapeType="1"/>
          </p:cNvSpPr>
          <p:nvPr/>
        </p:nvSpPr>
        <p:spPr bwMode="auto">
          <a:xfrm>
            <a:off x="9553575" y="3733800"/>
            <a:ext cx="0" cy="83820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5" name="Line 50">
            <a:extLst>
              <a:ext uri="{FF2B5EF4-FFF2-40B4-BE49-F238E27FC236}">
                <a16:creationId xmlns:a16="http://schemas.microsoft.com/office/drawing/2014/main" id="{C0383997-DDDB-463D-9B5F-B108D21F5535}"/>
              </a:ext>
            </a:extLst>
          </p:cNvPr>
          <p:cNvSpPr>
            <a:spLocks noChangeShapeType="1"/>
          </p:cNvSpPr>
          <p:nvPr/>
        </p:nvSpPr>
        <p:spPr bwMode="auto">
          <a:xfrm flipH="1">
            <a:off x="8582025" y="5429250"/>
            <a:ext cx="533400" cy="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6" name="Line 51">
            <a:extLst>
              <a:ext uri="{FF2B5EF4-FFF2-40B4-BE49-F238E27FC236}">
                <a16:creationId xmlns:a16="http://schemas.microsoft.com/office/drawing/2014/main" id="{976B4107-2115-4DAF-B2A6-C7A2542449F5}"/>
              </a:ext>
            </a:extLst>
          </p:cNvPr>
          <p:cNvSpPr>
            <a:spLocks noChangeShapeType="1"/>
          </p:cNvSpPr>
          <p:nvPr/>
        </p:nvSpPr>
        <p:spPr bwMode="auto">
          <a:xfrm flipH="1">
            <a:off x="5534025" y="5429250"/>
            <a:ext cx="533400" cy="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7" name="Line 52">
            <a:extLst>
              <a:ext uri="{FF2B5EF4-FFF2-40B4-BE49-F238E27FC236}">
                <a16:creationId xmlns:a16="http://schemas.microsoft.com/office/drawing/2014/main" id="{75A2B7C7-D89C-4D4C-926B-575D0F506A50}"/>
              </a:ext>
            </a:extLst>
          </p:cNvPr>
          <p:cNvSpPr>
            <a:spLocks noChangeShapeType="1"/>
          </p:cNvSpPr>
          <p:nvPr/>
        </p:nvSpPr>
        <p:spPr bwMode="auto">
          <a:xfrm>
            <a:off x="6391275" y="3067050"/>
            <a:ext cx="533400" cy="0"/>
          </a:xfrm>
          <a:prstGeom prst="line">
            <a:avLst/>
          </a:prstGeom>
          <a:noFill/>
          <a:ln w="127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6038" name="Text Box 54">
            <a:extLst>
              <a:ext uri="{FF2B5EF4-FFF2-40B4-BE49-F238E27FC236}">
                <a16:creationId xmlns:a16="http://schemas.microsoft.com/office/drawing/2014/main" id="{C3E82895-2A22-4F1A-AF86-42700777D7DA}"/>
              </a:ext>
            </a:extLst>
          </p:cNvPr>
          <p:cNvSpPr txBox="1">
            <a:spLocks noChangeArrowheads="1"/>
          </p:cNvSpPr>
          <p:nvPr/>
        </p:nvSpPr>
        <p:spPr bwMode="auto">
          <a:xfrm>
            <a:off x="7003790" y="5810251"/>
            <a:ext cx="166263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(65% Condensate Removed)</a:t>
            </a: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grpSp>
        <p:nvGrpSpPr>
          <p:cNvPr id="217143" name="Group 55">
            <a:extLst>
              <a:ext uri="{FF2B5EF4-FFF2-40B4-BE49-F238E27FC236}">
                <a16:creationId xmlns:a16="http://schemas.microsoft.com/office/drawing/2014/main" id="{6042CCC7-627C-4E21-9F38-60589D549525}"/>
              </a:ext>
            </a:extLst>
          </p:cNvPr>
          <p:cNvGrpSpPr>
            <a:grpSpLocks noChangeAspect="1"/>
          </p:cNvGrpSpPr>
          <p:nvPr/>
        </p:nvGrpSpPr>
        <p:grpSpPr bwMode="auto">
          <a:xfrm>
            <a:off x="7324725" y="4600575"/>
            <a:ext cx="1004888" cy="990600"/>
            <a:chOff x="4383" y="2304"/>
            <a:chExt cx="744" cy="735"/>
          </a:xfrm>
        </p:grpSpPr>
        <p:sp>
          <p:nvSpPr>
            <p:cNvPr id="256040" name="Rectangle 56">
              <a:extLst>
                <a:ext uri="{FF2B5EF4-FFF2-40B4-BE49-F238E27FC236}">
                  <a16:creationId xmlns:a16="http://schemas.microsoft.com/office/drawing/2014/main" id="{CE90F626-C9E4-4790-989B-CF4E511F3226}"/>
                </a:ext>
              </a:extLst>
            </p:cNvPr>
            <p:cNvSpPr>
              <a:spLocks noChangeAspect="1" noChangeArrowheads="1"/>
            </p:cNvSpPr>
            <p:nvPr/>
          </p:nvSpPr>
          <p:spPr bwMode="auto">
            <a:xfrm rot="-1124794">
              <a:off x="4775" y="2774"/>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1" name="Rectangle 57">
              <a:extLst>
                <a:ext uri="{FF2B5EF4-FFF2-40B4-BE49-F238E27FC236}">
                  <a16:creationId xmlns:a16="http://schemas.microsoft.com/office/drawing/2014/main" id="{30875C77-276D-436C-9778-28127760341E}"/>
                </a:ext>
              </a:extLst>
            </p:cNvPr>
            <p:cNvSpPr>
              <a:spLocks noChangeAspect="1" noChangeArrowheads="1"/>
            </p:cNvSpPr>
            <p:nvPr/>
          </p:nvSpPr>
          <p:spPr bwMode="auto">
            <a:xfrm rot="-6556558">
              <a:off x="4943" y="2458"/>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2" name="Rectangle 58">
              <a:extLst>
                <a:ext uri="{FF2B5EF4-FFF2-40B4-BE49-F238E27FC236}">
                  <a16:creationId xmlns:a16="http://schemas.microsoft.com/office/drawing/2014/main" id="{954B6E2A-21AD-448D-8B55-0C03C0279913}"/>
                </a:ext>
              </a:extLst>
            </p:cNvPr>
            <p:cNvSpPr>
              <a:spLocks noChangeAspect="1" noChangeArrowheads="1"/>
            </p:cNvSpPr>
            <p:nvPr/>
          </p:nvSpPr>
          <p:spPr bwMode="auto">
            <a:xfrm rot="-1124794">
              <a:off x="4623" y="2304"/>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3" name="Rectangle 59">
              <a:extLst>
                <a:ext uri="{FF2B5EF4-FFF2-40B4-BE49-F238E27FC236}">
                  <a16:creationId xmlns:a16="http://schemas.microsoft.com/office/drawing/2014/main" id="{720D213F-3D05-4588-97D5-59D27BC8DFED}"/>
                </a:ext>
              </a:extLst>
            </p:cNvPr>
            <p:cNvSpPr>
              <a:spLocks noChangeAspect="1" noChangeArrowheads="1"/>
            </p:cNvSpPr>
            <p:nvPr/>
          </p:nvSpPr>
          <p:spPr bwMode="auto">
            <a:xfrm rot="-6556558">
              <a:off x="4464" y="2616"/>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4" name="Rectangle 60">
              <a:extLst>
                <a:ext uri="{FF2B5EF4-FFF2-40B4-BE49-F238E27FC236}">
                  <a16:creationId xmlns:a16="http://schemas.microsoft.com/office/drawing/2014/main" id="{0624E6B7-36C9-46E6-93CD-247D28EBD637}"/>
                </a:ext>
              </a:extLst>
            </p:cNvPr>
            <p:cNvSpPr>
              <a:spLocks noChangeAspect="1" noChangeArrowheads="1"/>
            </p:cNvSpPr>
            <p:nvPr/>
          </p:nvSpPr>
          <p:spPr bwMode="auto">
            <a:xfrm rot="-3801979">
              <a:off x="4924" y="2655"/>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5" name="Rectangle 61">
              <a:extLst>
                <a:ext uri="{FF2B5EF4-FFF2-40B4-BE49-F238E27FC236}">
                  <a16:creationId xmlns:a16="http://schemas.microsoft.com/office/drawing/2014/main" id="{94AB652D-52C5-4C1B-8981-13BD3C6767C0}"/>
                </a:ext>
              </a:extLst>
            </p:cNvPr>
            <p:cNvSpPr>
              <a:spLocks noChangeAspect="1" noChangeArrowheads="1"/>
            </p:cNvSpPr>
            <p:nvPr/>
          </p:nvSpPr>
          <p:spPr bwMode="auto">
            <a:xfrm rot="-3801979">
              <a:off x="4481" y="2427"/>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6" name="Rectangle 62">
              <a:extLst>
                <a:ext uri="{FF2B5EF4-FFF2-40B4-BE49-F238E27FC236}">
                  <a16:creationId xmlns:a16="http://schemas.microsoft.com/office/drawing/2014/main" id="{BE8DFEE3-E838-4DC8-AFC6-FF18B6F9E64B}"/>
                </a:ext>
              </a:extLst>
            </p:cNvPr>
            <p:cNvSpPr>
              <a:spLocks noChangeAspect="1" noChangeArrowheads="1"/>
            </p:cNvSpPr>
            <p:nvPr/>
          </p:nvSpPr>
          <p:spPr bwMode="auto">
            <a:xfrm rot="-9159521">
              <a:off x="4588" y="2756"/>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6047" name="Rectangle 63">
              <a:extLst>
                <a:ext uri="{FF2B5EF4-FFF2-40B4-BE49-F238E27FC236}">
                  <a16:creationId xmlns:a16="http://schemas.microsoft.com/office/drawing/2014/main" id="{2C4229EA-2AA6-47B5-A073-645A5AA1415E}"/>
                </a:ext>
              </a:extLst>
            </p:cNvPr>
            <p:cNvSpPr>
              <a:spLocks noChangeAspect="1" noChangeArrowheads="1"/>
            </p:cNvSpPr>
            <p:nvPr/>
          </p:nvSpPr>
          <p:spPr bwMode="auto">
            <a:xfrm rot="-9159521">
              <a:off x="4818" y="2314"/>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1000" fill="hold"/>
                                        <p:tgtEl>
                                          <p:spTgt spid="2171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a:extLst>
              <a:ext uri="{FF2B5EF4-FFF2-40B4-BE49-F238E27FC236}">
                <a16:creationId xmlns:a16="http://schemas.microsoft.com/office/drawing/2014/main" id="{2E835AB2-0547-4A5B-A652-E9CF872B57BD}"/>
              </a:ext>
            </a:extLst>
          </p:cNvPr>
          <p:cNvGraphicFramePr>
            <a:graphicFrameLocks noChangeAspect="1"/>
          </p:cNvGraphicFramePr>
          <p:nvPr/>
        </p:nvGraphicFramePr>
        <p:xfrm>
          <a:off x="8013700" y="1601789"/>
          <a:ext cx="990600" cy="528637"/>
        </p:xfrm>
        <a:graphic>
          <a:graphicData uri="http://schemas.openxmlformats.org/presentationml/2006/ole">
            <mc:AlternateContent xmlns:mc="http://schemas.openxmlformats.org/markup-compatibility/2006">
              <mc:Choice xmlns:v="urn:schemas-microsoft-com:vml" Requires="v">
                <p:oleObj spid="_x0000_s13328" name="Bitmap Image" r:id="rId3" imgW="2085714" imgH="905001" progId="Paint.Picture">
                  <p:embed/>
                </p:oleObj>
              </mc:Choice>
              <mc:Fallback>
                <p:oleObj name="Bitmap Image" r:id="rId3" imgW="2085714" imgH="905001" progId="Paint.Picture">
                  <p:embed/>
                  <p:pic>
                    <p:nvPicPr>
                      <p:cNvPr id="4" name="Object 2">
                        <a:extLst>
                          <a:ext uri="{FF2B5EF4-FFF2-40B4-BE49-F238E27FC236}">
                            <a16:creationId xmlns:a16="http://schemas.microsoft.com/office/drawing/2014/main" id="{2E835AB2-0547-4A5B-A652-E9CF872B57BD}"/>
                          </a:ext>
                        </a:extLst>
                      </p:cNvPr>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8013700" y="1601789"/>
                        <a:ext cx="990600" cy="528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3">
            <a:extLst>
              <a:ext uri="{FF2B5EF4-FFF2-40B4-BE49-F238E27FC236}">
                <a16:creationId xmlns:a16="http://schemas.microsoft.com/office/drawing/2014/main" id="{983FB7C5-443D-4599-97AE-079394702906}"/>
              </a:ext>
            </a:extLst>
          </p:cNvPr>
          <p:cNvGraphicFramePr>
            <a:graphicFrameLocks noChangeAspect="1"/>
          </p:cNvGraphicFramePr>
          <p:nvPr/>
        </p:nvGraphicFramePr>
        <p:xfrm>
          <a:off x="2374901" y="1058864"/>
          <a:ext cx="7434263" cy="5094287"/>
        </p:xfrm>
        <a:graphic>
          <a:graphicData uri="http://schemas.openxmlformats.org/presentationml/2006/ole">
            <mc:AlternateContent xmlns:mc="http://schemas.openxmlformats.org/markup-compatibility/2006">
              <mc:Choice xmlns:v="urn:schemas-microsoft-com:vml" Requires="v">
                <p:oleObj spid="_x0000_s13329" name="Bitmap Image" r:id="rId5" imgW="8771429" imgH="6009524" progId="Paint.Picture">
                  <p:embed/>
                </p:oleObj>
              </mc:Choice>
              <mc:Fallback>
                <p:oleObj name="Bitmap Image" r:id="rId5" imgW="8771429" imgH="6009524" progId="Paint.Picture">
                  <p:embed/>
                  <p:pic>
                    <p:nvPicPr>
                      <p:cNvPr id="5" name="Object 3">
                        <a:extLst>
                          <a:ext uri="{FF2B5EF4-FFF2-40B4-BE49-F238E27FC236}">
                            <a16:creationId xmlns:a16="http://schemas.microsoft.com/office/drawing/2014/main" id="{983FB7C5-443D-4599-97AE-079394702906}"/>
                          </a:ext>
                        </a:extLst>
                      </p:cNvPr>
                      <p:cNvPicPr>
                        <a:picLocks noChangeAspect="1" noChangeArrowheads="1"/>
                      </p:cNvPicPr>
                      <p:nvPr/>
                    </p:nvPicPr>
                    <p:blipFill>
                      <a:blip r:embed="rId6">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374901" y="1058864"/>
                        <a:ext cx="7434263" cy="509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4">
            <a:extLst>
              <a:ext uri="{FF2B5EF4-FFF2-40B4-BE49-F238E27FC236}">
                <a16:creationId xmlns:a16="http://schemas.microsoft.com/office/drawing/2014/main" id="{6CC065FE-B89B-413A-AC36-449A3ECD1B09}"/>
              </a:ext>
            </a:extLst>
          </p:cNvPr>
          <p:cNvSpPr>
            <a:spLocks noChangeArrowheads="1"/>
          </p:cNvSpPr>
          <p:nvPr/>
        </p:nvSpPr>
        <p:spPr bwMode="auto">
          <a:xfrm rot="5400000">
            <a:off x="5359400" y="1947863"/>
            <a:ext cx="304800" cy="76200"/>
          </a:xfrm>
          <a:prstGeom prst="rightArrow">
            <a:avLst>
              <a:gd name="adj1" fmla="val 50000"/>
              <a:gd name="adj2" fmla="val 100000"/>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 name="Line 5">
            <a:extLst>
              <a:ext uri="{FF2B5EF4-FFF2-40B4-BE49-F238E27FC236}">
                <a16:creationId xmlns:a16="http://schemas.microsoft.com/office/drawing/2014/main" id="{9F99E2DF-CF35-473D-86E6-341BE12F615C}"/>
              </a:ext>
            </a:extLst>
          </p:cNvPr>
          <p:cNvSpPr>
            <a:spLocks noChangeShapeType="1"/>
          </p:cNvSpPr>
          <p:nvPr/>
        </p:nvSpPr>
        <p:spPr bwMode="auto">
          <a:xfrm>
            <a:off x="6477000" y="3243263"/>
            <a:ext cx="60960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AutoShape 6">
            <a:extLst>
              <a:ext uri="{FF2B5EF4-FFF2-40B4-BE49-F238E27FC236}">
                <a16:creationId xmlns:a16="http://schemas.microsoft.com/office/drawing/2014/main" id="{7633F412-C9DA-4002-9F00-9C8E7FEF5340}"/>
              </a:ext>
            </a:extLst>
          </p:cNvPr>
          <p:cNvSpPr>
            <a:spLocks noChangeArrowheads="1"/>
          </p:cNvSpPr>
          <p:nvPr/>
        </p:nvSpPr>
        <p:spPr bwMode="auto">
          <a:xfrm rot="113522">
            <a:off x="3352800" y="1549400"/>
            <a:ext cx="304800" cy="152400"/>
          </a:xfrm>
          <a:prstGeom prst="curvedDownArrow">
            <a:avLst>
              <a:gd name="adj1" fmla="val 40000"/>
              <a:gd name="adj2" fmla="val 80000"/>
              <a:gd name="adj3" fmla="val 33333"/>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 name="AutoShape 7">
            <a:extLst>
              <a:ext uri="{FF2B5EF4-FFF2-40B4-BE49-F238E27FC236}">
                <a16:creationId xmlns:a16="http://schemas.microsoft.com/office/drawing/2014/main" id="{F12A0465-2EAD-4DB0-A4A0-4FD0E56E81BC}"/>
              </a:ext>
            </a:extLst>
          </p:cNvPr>
          <p:cNvSpPr>
            <a:spLocks noChangeArrowheads="1"/>
          </p:cNvSpPr>
          <p:nvPr/>
        </p:nvSpPr>
        <p:spPr bwMode="auto">
          <a:xfrm rot="20703745">
            <a:off x="3733800" y="1524000"/>
            <a:ext cx="381000" cy="152400"/>
          </a:xfrm>
          <a:prstGeom prst="curvedUpArrow">
            <a:avLst>
              <a:gd name="adj1" fmla="val 50000"/>
              <a:gd name="adj2" fmla="val 100000"/>
              <a:gd name="adj3" fmla="val 33333"/>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0" name="AutoShape 8">
            <a:extLst>
              <a:ext uri="{FF2B5EF4-FFF2-40B4-BE49-F238E27FC236}">
                <a16:creationId xmlns:a16="http://schemas.microsoft.com/office/drawing/2014/main" id="{40D29874-4A85-4906-A20C-D7D422C802D0}"/>
              </a:ext>
            </a:extLst>
          </p:cNvPr>
          <p:cNvSpPr>
            <a:spLocks noChangeArrowheads="1"/>
          </p:cNvSpPr>
          <p:nvPr/>
        </p:nvSpPr>
        <p:spPr bwMode="auto">
          <a:xfrm>
            <a:off x="4610100" y="1587500"/>
            <a:ext cx="685800" cy="76200"/>
          </a:xfrm>
          <a:prstGeom prst="rightArrow">
            <a:avLst>
              <a:gd name="adj1" fmla="val 50000"/>
              <a:gd name="adj2" fmla="val 225000"/>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1" name="Line 9">
            <a:extLst>
              <a:ext uri="{FF2B5EF4-FFF2-40B4-BE49-F238E27FC236}">
                <a16:creationId xmlns:a16="http://schemas.microsoft.com/office/drawing/2014/main" id="{728774F8-A9F1-43CE-B36E-4984781A8DDD}"/>
              </a:ext>
            </a:extLst>
          </p:cNvPr>
          <p:cNvSpPr>
            <a:spLocks noChangeShapeType="1"/>
          </p:cNvSpPr>
          <p:nvPr/>
        </p:nvSpPr>
        <p:spPr bwMode="auto">
          <a:xfrm>
            <a:off x="8458200" y="1320800"/>
            <a:ext cx="60960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 name="Line 10">
            <a:extLst>
              <a:ext uri="{FF2B5EF4-FFF2-40B4-BE49-F238E27FC236}">
                <a16:creationId xmlns:a16="http://schemas.microsoft.com/office/drawing/2014/main" id="{E0896274-9096-46D2-905C-678EC05BF2F0}"/>
              </a:ext>
            </a:extLst>
          </p:cNvPr>
          <p:cNvSpPr>
            <a:spLocks noChangeShapeType="1"/>
          </p:cNvSpPr>
          <p:nvPr/>
        </p:nvSpPr>
        <p:spPr bwMode="auto">
          <a:xfrm>
            <a:off x="9728200" y="3009900"/>
            <a:ext cx="0" cy="99060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AutoShape 11">
            <a:extLst>
              <a:ext uri="{FF2B5EF4-FFF2-40B4-BE49-F238E27FC236}">
                <a16:creationId xmlns:a16="http://schemas.microsoft.com/office/drawing/2014/main" id="{CCA7C341-73EF-4F4E-9A84-410BE2B0303C}"/>
              </a:ext>
            </a:extLst>
          </p:cNvPr>
          <p:cNvSpPr>
            <a:spLocks noChangeArrowheads="1"/>
          </p:cNvSpPr>
          <p:nvPr/>
        </p:nvSpPr>
        <p:spPr bwMode="auto">
          <a:xfrm>
            <a:off x="2332038" y="1435100"/>
            <a:ext cx="762000" cy="381000"/>
          </a:xfrm>
          <a:prstGeom prst="rightArrow">
            <a:avLst>
              <a:gd name="adj1" fmla="val 50000"/>
              <a:gd name="adj2" fmla="val 50000"/>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 name="Line 12">
            <a:extLst>
              <a:ext uri="{FF2B5EF4-FFF2-40B4-BE49-F238E27FC236}">
                <a16:creationId xmlns:a16="http://schemas.microsoft.com/office/drawing/2014/main" id="{9776B891-1887-4EAF-B189-38B86927A912}"/>
              </a:ext>
            </a:extLst>
          </p:cNvPr>
          <p:cNvSpPr>
            <a:spLocks noChangeShapeType="1"/>
          </p:cNvSpPr>
          <p:nvPr/>
        </p:nvSpPr>
        <p:spPr bwMode="auto">
          <a:xfrm flipH="1">
            <a:off x="8686800" y="5753100"/>
            <a:ext cx="68580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Line 13">
            <a:extLst>
              <a:ext uri="{FF2B5EF4-FFF2-40B4-BE49-F238E27FC236}">
                <a16:creationId xmlns:a16="http://schemas.microsoft.com/office/drawing/2014/main" id="{86AF6125-A649-48B9-898C-8B9A69435D9B}"/>
              </a:ext>
            </a:extLst>
          </p:cNvPr>
          <p:cNvSpPr>
            <a:spLocks noChangeShapeType="1"/>
          </p:cNvSpPr>
          <p:nvPr/>
        </p:nvSpPr>
        <p:spPr bwMode="auto">
          <a:xfrm flipH="1">
            <a:off x="5740400" y="5753100"/>
            <a:ext cx="68580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6" name="Line 14">
            <a:extLst>
              <a:ext uri="{FF2B5EF4-FFF2-40B4-BE49-F238E27FC236}">
                <a16:creationId xmlns:a16="http://schemas.microsoft.com/office/drawing/2014/main" id="{F71BF3F8-E94E-4C91-9847-F223F6D222AA}"/>
              </a:ext>
            </a:extLst>
          </p:cNvPr>
          <p:cNvSpPr>
            <a:spLocks noChangeShapeType="1"/>
          </p:cNvSpPr>
          <p:nvPr/>
        </p:nvSpPr>
        <p:spPr bwMode="auto">
          <a:xfrm flipH="1">
            <a:off x="4343400" y="4864100"/>
            <a:ext cx="68580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7" name="Line 15">
            <a:extLst>
              <a:ext uri="{FF2B5EF4-FFF2-40B4-BE49-F238E27FC236}">
                <a16:creationId xmlns:a16="http://schemas.microsoft.com/office/drawing/2014/main" id="{359E1BFA-1934-4ADF-9BEB-1BC8EB9A2F6E}"/>
              </a:ext>
            </a:extLst>
          </p:cNvPr>
          <p:cNvSpPr>
            <a:spLocks noChangeShapeType="1"/>
          </p:cNvSpPr>
          <p:nvPr/>
        </p:nvSpPr>
        <p:spPr bwMode="auto">
          <a:xfrm flipH="1">
            <a:off x="2971800" y="4864100"/>
            <a:ext cx="685800" cy="0"/>
          </a:xfrm>
          <a:prstGeom prst="line">
            <a:avLst/>
          </a:prstGeom>
          <a:noFill/>
          <a:ln w="19050">
            <a:solidFill>
              <a:schemeClr val="tx1"/>
            </a:solidFill>
            <a:round/>
            <a:headEnd/>
            <a:tailEnd type="stealth"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8" name="Text Box 16">
            <a:extLst>
              <a:ext uri="{FF2B5EF4-FFF2-40B4-BE49-F238E27FC236}">
                <a16:creationId xmlns:a16="http://schemas.microsoft.com/office/drawing/2014/main" id="{CD27EFD5-E270-448F-A70B-A000086C68C3}"/>
              </a:ext>
            </a:extLst>
          </p:cNvPr>
          <p:cNvSpPr txBox="1">
            <a:spLocks noChangeArrowheads="1"/>
          </p:cNvSpPr>
          <p:nvPr/>
        </p:nvSpPr>
        <p:spPr bwMode="auto">
          <a:xfrm>
            <a:off x="5584825" y="1916114"/>
            <a:ext cx="13144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Capacity Control</a:t>
            </a:r>
          </a:p>
        </p:txBody>
      </p:sp>
      <p:sp>
        <p:nvSpPr>
          <p:cNvPr id="19" name="Text Box 17">
            <a:extLst>
              <a:ext uri="{FF2B5EF4-FFF2-40B4-BE49-F238E27FC236}">
                <a16:creationId xmlns:a16="http://schemas.microsoft.com/office/drawing/2014/main" id="{1E035B56-8CF1-4F0E-B963-978748ED269E}"/>
              </a:ext>
            </a:extLst>
          </p:cNvPr>
          <p:cNvSpPr txBox="1">
            <a:spLocks noChangeArrowheads="1"/>
          </p:cNvSpPr>
          <p:nvPr/>
        </p:nvSpPr>
        <p:spPr bwMode="auto">
          <a:xfrm>
            <a:off x="4468814" y="2284414"/>
            <a:ext cx="7127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Air End</a:t>
            </a:r>
          </a:p>
        </p:txBody>
      </p:sp>
      <p:sp>
        <p:nvSpPr>
          <p:cNvPr id="20" name="Line 18">
            <a:extLst>
              <a:ext uri="{FF2B5EF4-FFF2-40B4-BE49-F238E27FC236}">
                <a16:creationId xmlns:a16="http://schemas.microsoft.com/office/drawing/2014/main" id="{E45AFDB2-C734-453E-98FA-095C4E9D3F5B}"/>
              </a:ext>
            </a:extLst>
          </p:cNvPr>
          <p:cNvSpPr>
            <a:spLocks noChangeShapeType="1"/>
          </p:cNvSpPr>
          <p:nvPr/>
        </p:nvSpPr>
        <p:spPr bwMode="auto">
          <a:xfrm flipH="1">
            <a:off x="5791200" y="2197100"/>
            <a:ext cx="381000" cy="101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Line 19">
            <a:extLst>
              <a:ext uri="{FF2B5EF4-FFF2-40B4-BE49-F238E27FC236}">
                <a16:creationId xmlns:a16="http://schemas.microsoft.com/office/drawing/2014/main" id="{66422ACF-916F-40A2-B12F-388DC9074BD6}"/>
              </a:ext>
            </a:extLst>
          </p:cNvPr>
          <p:cNvSpPr>
            <a:spLocks noChangeShapeType="1"/>
          </p:cNvSpPr>
          <p:nvPr/>
        </p:nvSpPr>
        <p:spPr bwMode="auto">
          <a:xfrm>
            <a:off x="4800600" y="2540001"/>
            <a:ext cx="304800" cy="1762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Text Box 20">
            <a:extLst>
              <a:ext uri="{FF2B5EF4-FFF2-40B4-BE49-F238E27FC236}">
                <a16:creationId xmlns:a16="http://schemas.microsoft.com/office/drawing/2014/main" id="{4C1C1D08-0971-4FCB-92DF-0CA463E615E8}"/>
              </a:ext>
            </a:extLst>
          </p:cNvPr>
          <p:cNvSpPr txBox="1">
            <a:spLocks noChangeArrowheads="1"/>
          </p:cNvSpPr>
          <p:nvPr/>
        </p:nvSpPr>
        <p:spPr bwMode="auto">
          <a:xfrm>
            <a:off x="5486400" y="1198564"/>
            <a:ext cx="21288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Minimum Press./Check Valve</a:t>
            </a:r>
          </a:p>
        </p:txBody>
      </p:sp>
      <p:sp>
        <p:nvSpPr>
          <p:cNvPr id="23" name="Line 21">
            <a:extLst>
              <a:ext uri="{FF2B5EF4-FFF2-40B4-BE49-F238E27FC236}">
                <a16:creationId xmlns:a16="http://schemas.microsoft.com/office/drawing/2014/main" id="{3DDD590F-56BE-475A-A983-25D794A6B5D3}"/>
              </a:ext>
            </a:extLst>
          </p:cNvPr>
          <p:cNvSpPr>
            <a:spLocks noChangeShapeType="1"/>
          </p:cNvSpPr>
          <p:nvPr/>
        </p:nvSpPr>
        <p:spPr bwMode="auto">
          <a:xfrm>
            <a:off x="7556500" y="1358900"/>
            <a:ext cx="304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Text Box 22">
            <a:extLst>
              <a:ext uri="{FF2B5EF4-FFF2-40B4-BE49-F238E27FC236}">
                <a16:creationId xmlns:a16="http://schemas.microsoft.com/office/drawing/2014/main" id="{69880FA7-6BC8-47B8-B7E7-D7090C2CAE3D}"/>
              </a:ext>
            </a:extLst>
          </p:cNvPr>
          <p:cNvSpPr txBox="1">
            <a:spLocks noChangeArrowheads="1"/>
          </p:cNvSpPr>
          <p:nvPr/>
        </p:nvSpPr>
        <p:spPr bwMode="auto">
          <a:xfrm>
            <a:off x="5521325" y="5446714"/>
            <a:ext cx="12065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Aftercooled Air</a:t>
            </a:r>
          </a:p>
        </p:txBody>
      </p:sp>
      <p:sp>
        <p:nvSpPr>
          <p:cNvPr id="25" name="Text Box 23">
            <a:extLst>
              <a:ext uri="{FF2B5EF4-FFF2-40B4-BE49-F238E27FC236}">
                <a16:creationId xmlns:a16="http://schemas.microsoft.com/office/drawing/2014/main" id="{B52FC9AB-D356-4A68-B5B6-D63EF35B76D2}"/>
              </a:ext>
            </a:extLst>
          </p:cNvPr>
          <p:cNvSpPr txBox="1">
            <a:spLocks noChangeArrowheads="1"/>
          </p:cNvSpPr>
          <p:nvPr/>
        </p:nvSpPr>
        <p:spPr bwMode="auto">
          <a:xfrm>
            <a:off x="2247900" y="5192714"/>
            <a:ext cx="1468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Moisture Separator</a:t>
            </a:r>
          </a:p>
        </p:txBody>
      </p:sp>
      <p:sp>
        <p:nvSpPr>
          <p:cNvPr id="26" name="Line 24">
            <a:extLst>
              <a:ext uri="{FF2B5EF4-FFF2-40B4-BE49-F238E27FC236}">
                <a16:creationId xmlns:a16="http://schemas.microsoft.com/office/drawing/2014/main" id="{5D4F0FDB-69B8-4A17-BD6B-FAFE1086B335}"/>
              </a:ext>
            </a:extLst>
          </p:cNvPr>
          <p:cNvSpPr>
            <a:spLocks noChangeShapeType="1"/>
          </p:cNvSpPr>
          <p:nvPr/>
        </p:nvSpPr>
        <p:spPr bwMode="auto">
          <a:xfrm>
            <a:off x="3657600" y="5346700"/>
            <a:ext cx="304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Text Box 25">
            <a:extLst>
              <a:ext uri="{FF2B5EF4-FFF2-40B4-BE49-F238E27FC236}">
                <a16:creationId xmlns:a16="http://schemas.microsoft.com/office/drawing/2014/main" id="{113FC7AD-B24E-4362-81FA-BA1D3A106C44}"/>
              </a:ext>
            </a:extLst>
          </p:cNvPr>
          <p:cNvSpPr txBox="1">
            <a:spLocks noChangeArrowheads="1"/>
          </p:cNvSpPr>
          <p:nvPr/>
        </p:nvSpPr>
        <p:spPr bwMode="auto">
          <a:xfrm>
            <a:off x="8432801" y="1497014"/>
            <a:ext cx="128111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Blowdown Valve</a:t>
            </a:r>
          </a:p>
        </p:txBody>
      </p:sp>
      <p:sp>
        <p:nvSpPr>
          <p:cNvPr id="28" name="Text Box 27">
            <a:extLst>
              <a:ext uri="{FF2B5EF4-FFF2-40B4-BE49-F238E27FC236}">
                <a16:creationId xmlns:a16="http://schemas.microsoft.com/office/drawing/2014/main" id="{191ECBC8-BF59-4B9F-8D98-5EBD9432BFE5}"/>
              </a:ext>
            </a:extLst>
          </p:cNvPr>
          <p:cNvSpPr txBox="1">
            <a:spLocks noChangeArrowheads="1"/>
          </p:cNvSpPr>
          <p:nvPr/>
        </p:nvSpPr>
        <p:spPr bwMode="auto">
          <a:xfrm>
            <a:off x="2019300" y="2070100"/>
            <a:ext cx="1130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Inlet Filter</a:t>
            </a:r>
          </a:p>
        </p:txBody>
      </p:sp>
      <p:sp>
        <p:nvSpPr>
          <p:cNvPr id="29" name="Line 28">
            <a:extLst>
              <a:ext uri="{FF2B5EF4-FFF2-40B4-BE49-F238E27FC236}">
                <a16:creationId xmlns:a16="http://schemas.microsoft.com/office/drawing/2014/main" id="{26348ECD-2DC7-4416-8A39-9FDBFD20FC7A}"/>
              </a:ext>
            </a:extLst>
          </p:cNvPr>
          <p:cNvSpPr>
            <a:spLocks noChangeShapeType="1"/>
          </p:cNvSpPr>
          <p:nvPr/>
        </p:nvSpPr>
        <p:spPr bwMode="auto">
          <a:xfrm flipV="1">
            <a:off x="3087688" y="2082801"/>
            <a:ext cx="304800" cy="1762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ADCF38D9-28CC-4F8F-A0CF-765AC935C545}"/>
              </a:ext>
            </a:extLst>
          </p:cNvPr>
          <p:cNvSpPr>
            <a:spLocks noChangeArrowheads="1"/>
          </p:cNvSpPr>
          <p:nvPr/>
        </p:nvSpPr>
        <p:spPr bwMode="auto">
          <a:xfrm>
            <a:off x="3087688" y="1152525"/>
            <a:ext cx="1447800" cy="914400"/>
          </a:xfrm>
          <a:prstGeom prst="rect">
            <a:avLst/>
          </a:prstGeom>
          <a:solidFill>
            <a:srgbClr val="FFFF00">
              <a:alpha val="34901"/>
            </a:srgbClr>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1" name="Text Box 31">
            <a:extLst>
              <a:ext uri="{FF2B5EF4-FFF2-40B4-BE49-F238E27FC236}">
                <a16:creationId xmlns:a16="http://schemas.microsoft.com/office/drawing/2014/main" id="{2A79694C-58FF-41C5-944C-A5052C425A17}"/>
              </a:ext>
            </a:extLst>
          </p:cNvPr>
          <p:cNvSpPr txBox="1">
            <a:spLocks noChangeArrowheads="1"/>
          </p:cNvSpPr>
          <p:nvPr/>
        </p:nvSpPr>
        <p:spPr bwMode="auto">
          <a:xfrm>
            <a:off x="8656638" y="2660650"/>
            <a:ext cx="1054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Separator</a:t>
            </a:r>
            <a:endPar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2" name="Line 32">
            <a:extLst>
              <a:ext uri="{FF2B5EF4-FFF2-40B4-BE49-F238E27FC236}">
                <a16:creationId xmlns:a16="http://schemas.microsoft.com/office/drawing/2014/main" id="{B8008B06-6C65-44B6-8E9D-887D220C432D}"/>
              </a:ext>
            </a:extLst>
          </p:cNvPr>
          <p:cNvSpPr>
            <a:spLocks noChangeShapeType="1"/>
          </p:cNvSpPr>
          <p:nvPr/>
        </p:nvSpPr>
        <p:spPr bwMode="auto">
          <a:xfrm>
            <a:off x="8404225" y="2832100"/>
            <a:ext cx="304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 name="Rectangle 33">
            <a:extLst>
              <a:ext uri="{FF2B5EF4-FFF2-40B4-BE49-F238E27FC236}">
                <a16:creationId xmlns:a16="http://schemas.microsoft.com/office/drawing/2014/main" id="{5A76DDBB-B4F7-4309-81A6-5E7A04551D5F}"/>
              </a:ext>
            </a:extLst>
          </p:cNvPr>
          <p:cNvSpPr>
            <a:spLocks noChangeArrowheads="1"/>
          </p:cNvSpPr>
          <p:nvPr/>
        </p:nvSpPr>
        <p:spPr bwMode="auto">
          <a:xfrm rot="5400000">
            <a:off x="7185025" y="2097088"/>
            <a:ext cx="1447800" cy="990600"/>
          </a:xfrm>
          <a:prstGeom prst="rect">
            <a:avLst/>
          </a:prstGeom>
          <a:solidFill>
            <a:srgbClr val="FFFF00">
              <a:alpha val="30196"/>
            </a:srgbClr>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 name="Text Box 35">
            <a:extLst>
              <a:ext uri="{FF2B5EF4-FFF2-40B4-BE49-F238E27FC236}">
                <a16:creationId xmlns:a16="http://schemas.microsoft.com/office/drawing/2014/main" id="{3BA2C1B0-E4FA-41A8-B17E-2B03DA9B8D0C}"/>
              </a:ext>
            </a:extLst>
          </p:cNvPr>
          <p:cNvSpPr txBox="1">
            <a:spLocks noChangeArrowheads="1"/>
          </p:cNvSpPr>
          <p:nvPr/>
        </p:nvSpPr>
        <p:spPr bwMode="auto">
          <a:xfrm>
            <a:off x="3336926" y="3973513"/>
            <a:ext cx="1185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Fluid Filter</a:t>
            </a:r>
            <a:endPar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5" name="Line 36">
            <a:extLst>
              <a:ext uri="{FF2B5EF4-FFF2-40B4-BE49-F238E27FC236}">
                <a16:creationId xmlns:a16="http://schemas.microsoft.com/office/drawing/2014/main" id="{784AA9C3-1CCC-4CF7-A264-BE7537BA9D6E}"/>
              </a:ext>
            </a:extLst>
          </p:cNvPr>
          <p:cNvSpPr>
            <a:spLocks noChangeShapeType="1"/>
          </p:cNvSpPr>
          <p:nvPr/>
        </p:nvSpPr>
        <p:spPr bwMode="auto">
          <a:xfrm>
            <a:off x="4495800" y="4152900"/>
            <a:ext cx="1651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Rectangle 37">
            <a:extLst>
              <a:ext uri="{FF2B5EF4-FFF2-40B4-BE49-F238E27FC236}">
                <a16:creationId xmlns:a16="http://schemas.microsoft.com/office/drawing/2014/main" id="{007B5FB3-3057-45DE-87BC-D76662AD6EA7}"/>
              </a:ext>
            </a:extLst>
          </p:cNvPr>
          <p:cNvSpPr>
            <a:spLocks noChangeArrowheads="1"/>
          </p:cNvSpPr>
          <p:nvPr/>
        </p:nvSpPr>
        <p:spPr bwMode="auto">
          <a:xfrm>
            <a:off x="4699000" y="3840163"/>
            <a:ext cx="990600" cy="609600"/>
          </a:xfrm>
          <a:prstGeom prst="rect">
            <a:avLst/>
          </a:prstGeom>
          <a:solidFill>
            <a:srgbClr val="FFFF00">
              <a:alpha val="30196"/>
            </a:srgbClr>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7" name="Rectangle 38">
            <a:extLst>
              <a:ext uri="{FF2B5EF4-FFF2-40B4-BE49-F238E27FC236}">
                <a16:creationId xmlns:a16="http://schemas.microsoft.com/office/drawing/2014/main" id="{1A1CD18F-65A8-44B5-BCCE-69E998AC8261}"/>
              </a:ext>
            </a:extLst>
          </p:cNvPr>
          <p:cNvSpPr>
            <a:spLocks noChangeArrowheads="1"/>
          </p:cNvSpPr>
          <p:nvPr/>
        </p:nvSpPr>
        <p:spPr bwMode="auto">
          <a:xfrm>
            <a:off x="2472532" y="112729"/>
            <a:ext cx="723900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4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Discharge System</a:t>
            </a:r>
            <a:endParaRPr kumimoji="0" lang="en-US" altLang="en-US"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38" name="Group 48">
            <a:extLst>
              <a:ext uri="{FF2B5EF4-FFF2-40B4-BE49-F238E27FC236}">
                <a16:creationId xmlns:a16="http://schemas.microsoft.com/office/drawing/2014/main" id="{A2542281-859F-4BCB-92BB-E1D8D43A97D2}"/>
              </a:ext>
            </a:extLst>
          </p:cNvPr>
          <p:cNvGrpSpPr>
            <a:grpSpLocks noChangeAspect="1"/>
          </p:cNvGrpSpPr>
          <p:nvPr/>
        </p:nvGrpSpPr>
        <p:grpSpPr bwMode="auto">
          <a:xfrm>
            <a:off x="7396164" y="4891088"/>
            <a:ext cx="1004887" cy="990600"/>
            <a:chOff x="4383" y="2304"/>
            <a:chExt cx="744" cy="735"/>
          </a:xfrm>
        </p:grpSpPr>
        <p:sp>
          <p:nvSpPr>
            <p:cNvPr id="39" name="Rectangle 49">
              <a:extLst>
                <a:ext uri="{FF2B5EF4-FFF2-40B4-BE49-F238E27FC236}">
                  <a16:creationId xmlns:a16="http://schemas.microsoft.com/office/drawing/2014/main" id="{64489C86-5A77-46EA-8ECC-53ACC26CB201}"/>
                </a:ext>
              </a:extLst>
            </p:cNvPr>
            <p:cNvSpPr>
              <a:spLocks noChangeAspect="1" noChangeArrowheads="1"/>
            </p:cNvSpPr>
            <p:nvPr/>
          </p:nvSpPr>
          <p:spPr bwMode="auto">
            <a:xfrm rot="-1124794">
              <a:off x="4775" y="2774"/>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0" name="Rectangle 50">
              <a:extLst>
                <a:ext uri="{FF2B5EF4-FFF2-40B4-BE49-F238E27FC236}">
                  <a16:creationId xmlns:a16="http://schemas.microsoft.com/office/drawing/2014/main" id="{F8844A59-2063-43E1-9065-625C35014580}"/>
                </a:ext>
              </a:extLst>
            </p:cNvPr>
            <p:cNvSpPr>
              <a:spLocks noChangeAspect="1" noChangeArrowheads="1"/>
            </p:cNvSpPr>
            <p:nvPr/>
          </p:nvSpPr>
          <p:spPr bwMode="auto">
            <a:xfrm rot="-6556558">
              <a:off x="4943" y="2458"/>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1" name="Rectangle 51">
              <a:extLst>
                <a:ext uri="{FF2B5EF4-FFF2-40B4-BE49-F238E27FC236}">
                  <a16:creationId xmlns:a16="http://schemas.microsoft.com/office/drawing/2014/main" id="{A9C59733-6351-4BE5-8B09-021C532EE119}"/>
                </a:ext>
              </a:extLst>
            </p:cNvPr>
            <p:cNvSpPr>
              <a:spLocks noChangeAspect="1" noChangeArrowheads="1"/>
            </p:cNvSpPr>
            <p:nvPr/>
          </p:nvSpPr>
          <p:spPr bwMode="auto">
            <a:xfrm rot="-1124794">
              <a:off x="4623" y="2304"/>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2" name="Rectangle 52">
              <a:extLst>
                <a:ext uri="{FF2B5EF4-FFF2-40B4-BE49-F238E27FC236}">
                  <a16:creationId xmlns:a16="http://schemas.microsoft.com/office/drawing/2014/main" id="{FC99EC7A-824D-4A26-91A0-475E0FEA4087}"/>
                </a:ext>
              </a:extLst>
            </p:cNvPr>
            <p:cNvSpPr>
              <a:spLocks noChangeAspect="1" noChangeArrowheads="1"/>
            </p:cNvSpPr>
            <p:nvPr/>
          </p:nvSpPr>
          <p:spPr bwMode="auto">
            <a:xfrm rot="-6556558">
              <a:off x="4464" y="2616"/>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3" name="Rectangle 53">
              <a:extLst>
                <a:ext uri="{FF2B5EF4-FFF2-40B4-BE49-F238E27FC236}">
                  <a16:creationId xmlns:a16="http://schemas.microsoft.com/office/drawing/2014/main" id="{1AD28578-FA5A-48A7-A28F-727E6C387185}"/>
                </a:ext>
              </a:extLst>
            </p:cNvPr>
            <p:cNvSpPr>
              <a:spLocks noChangeAspect="1" noChangeArrowheads="1"/>
            </p:cNvSpPr>
            <p:nvPr/>
          </p:nvSpPr>
          <p:spPr bwMode="auto">
            <a:xfrm rot="-3801979">
              <a:off x="4924" y="2655"/>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4" name="Rectangle 54">
              <a:extLst>
                <a:ext uri="{FF2B5EF4-FFF2-40B4-BE49-F238E27FC236}">
                  <a16:creationId xmlns:a16="http://schemas.microsoft.com/office/drawing/2014/main" id="{CB6F642B-0E90-44E5-9D14-E84874C0A4C3}"/>
                </a:ext>
              </a:extLst>
            </p:cNvPr>
            <p:cNvSpPr>
              <a:spLocks noChangeAspect="1" noChangeArrowheads="1"/>
            </p:cNvSpPr>
            <p:nvPr/>
          </p:nvSpPr>
          <p:spPr bwMode="auto">
            <a:xfrm rot="-3801979">
              <a:off x="4481" y="2427"/>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5" name="Rectangle 55">
              <a:extLst>
                <a:ext uri="{FF2B5EF4-FFF2-40B4-BE49-F238E27FC236}">
                  <a16:creationId xmlns:a16="http://schemas.microsoft.com/office/drawing/2014/main" id="{F28610F3-4058-49AB-A309-1FDB36840A10}"/>
                </a:ext>
              </a:extLst>
            </p:cNvPr>
            <p:cNvSpPr>
              <a:spLocks noChangeAspect="1" noChangeArrowheads="1"/>
            </p:cNvSpPr>
            <p:nvPr/>
          </p:nvSpPr>
          <p:spPr bwMode="auto">
            <a:xfrm rot="-9159521">
              <a:off x="4588" y="2756"/>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6" name="Rectangle 56">
              <a:extLst>
                <a:ext uri="{FF2B5EF4-FFF2-40B4-BE49-F238E27FC236}">
                  <a16:creationId xmlns:a16="http://schemas.microsoft.com/office/drawing/2014/main" id="{13608F03-609D-47F2-AC10-41E02F1C3377}"/>
                </a:ext>
              </a:extLst>
            </p:cNvPr>
            <p:cNvSpPr>
              <a:spLocks noChangeAspect="1" noChangeArrowheads="1"/>
            </p:cNvSpPr>
            <p:nvPr/>
          </p:nvSpPr>
          <p:spPr bwMode="auto">
            <a:xfrm rot="-9159521">
              <a:off x="4818" y="2314"/>
              <a:ext cx="104" cy="26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1200" b="1">
                  <a:solidFill>
                    <a:schemeClr val="tx1"/>
                  </a:solidFill>
                  <a:latin typeface="Times New Roman" panose="02020603050405020304" pitchFamily="18" charset="0"/>
                </a:defRPr>
              </a:lvl1pPr>
              <a:lvl2pPr marL="742950" indent="-285750"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grpSp>
    </p:spTree>
    <p:extLst>
      <p:ext uri="{BB962C8B-B14F-4D97-AF65-F5344CB8AC3E}">
        <p14:creationId xmlns:p14="http://schemas.microsoft.com/office/powerpoint/2010/main" val="362713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1000" fill="hold"/>
                                        <p:tgtEl>
                                          <p:spTgt spid="3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10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10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3" grpId="0" animBg="1"/>
      <p:bldP spid="3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1778" name="Group 1098">
            <a:extLst>
              <a:ext uri="{FF2B5EF4-FFF2-40B4-BE49-F238E27FC236}">
                <a16:creationId xmlns:a16="http://schemas.microsoft.com/office/drawing/2014/main" id="{83CBFEA5-9868-4DA7-B57A-E4F18E9AD7BE}"/>
              </a:ext>
            </a:extLst>
          </p:cNvPr>
          <p:cNvGrpSpPr>
            <a:grpSpLocks/>
          </p:cNvGrpSpPr>
          <p:nvPr/>
        </p:nvGrpSpPr>
        <p:grpSpPr bwMode="auto">
          <a:xfrm>
            <a:off x="355601" y="871539"/>
            <a:ext cx="8520113" cy="5529263"/>
            <a:chOff x="-736" y="549"/>
            <a:chExt cx="5367" cy="3483"/>
          </a:xfrm>
        </p:grpSpPr>
        <p:grpSp>
          <p:nvGrpSpPr>
            <p:cNvPr id="331780" name="Group 1059">
              <a:extLst>
                <a:ext uri="{FF2B5EF4-FFF2-40B4-BE49-F238E27FC236}">
                  <a16:creationId xmlns:a16="http://schemas.microsoft.com/office/drawing/2014/main" id="{E81F2726-F421-417B-963D-B7FA860F417A}"/>
                </a:ext>
              </a:extLst>
            </p:cNvPr>
            <p:cNvGrpSpPr>
              <a:grpSpLocks/>
            </p:cNvGrpSpPr>
            <p:nvPr/>
          </p:nvGrpSpPr>
          <p:grpSpPr bwMode="auto">
            <a:xfrm>
              <a:off x="-736" y="2594"/>
              <a:ext cx="1544" cy="991"/>
              <a:chOff x="-640" y="2538"/>
              <a:chExt cx="1544" cy="991"/>
            </a:xfrm>
          </p:grpSpPr>
          <p:sp>
            <p:nvSpPr>
              <p:cNvPr id="331803" name="Text Box 1060">
                <a:extLst>
                  <a:ext uri="{FF2B5EF4-FFF2-40B4-BE49-F238E27FC236}">
                    <a16:creationId xmlns:a16="http://schemas.microsoft.com/office/drawing/2014/main" id="{19A7E0D0-609C-4AA8-A328-6ECBA68542B2}"/>
                  </a:ext>
                </a:extLst>
              </p:cNvPr>
              <p:cNvSpPr txBox="1">
                <a:spLocks noChangeArrowheads="1"/>
              </p:cNvSpPr>
              <p:nvPr/>
            </p:nvSpPr>
            <p:spPr bwMode="auto">
              <a:xfrm>
                <a:off x="-640" y="2538"/>
                <a:ext cx="1544" cy="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Legend</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Atmosphere</a:t>
                </a:r>
              </a:p>
              <a:p>
                <a:pPr marL="0" marR="0" lvl="0" indent="0" algn="l" defTabSz="914400" rtl="0" eaLnBrk="1" fontAlgn="auto" latinLnBrk="0" hangingPunct="1">
                  <a:lnSpc>
                    <a:spcPct val="3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p>
              <a:p>
                <a:pPr marL="0" marR="0" lvl="0" indent="0" algn="l" defTabSz="914400" rtl="0" eaLnBrk="1" fontAlgn="auto" latinLnBrk="0" hangingPunct="1">
                  <a:lnSpc>
                    <a:spcPct val="5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High Pressure Air</a:t>
                </a: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p>
              <a:p>
                <a:pPr marL="0" marR="0" lvl="0" indent="0" algn="l" defTabSz="914400" rtl="0" eaLnBrk="1" fontAlgn="auto" latinLnBrk="0" hangingPunct="1">
                  <a:lnSpc>
                    <a:spcPct val="1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Oil</a:t>
                </a: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Oil/Air Mixture</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31804" name="Rectangle 1061">
                <a:extLst>
                  <a:ext uri="{FF2B5EF4-FFF2-40B4-BE49-F238E27FC236}">
                    <a16:creationId xmlns:a16="http://schemas.microsoft.com/office/drawing/2014/main" id="{391BB27E-BF11-4A0C-8BC8-996CA7C5EC00}"/>
                  </a:ext>
                </a:extLst>
              </p:cNvPr>
              <p:cNvSpPr>
                <a:spLocks noChangeArrowheads="1"/>
              </p:cNvSpPr>
              <p:nvPr/>
            </p:nvSpPr>
            <p:spPr bwMode="auto">
              <a:xfrm>
                <a:off x="-533" y="2746"/>
                <a:ext cx="528" cy="72"/>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805" name="Rectangle 1062">
                <a:extLst>
                  <a:ext uri="{FF2B5EF4-FFF2-40B4-BE49-F238E27FC236}">
                    <a16:creationId xmlns:a16="http://schemas.microsoft.com/office/drawing/2014/main" id="{6A9C3795-8409-4A06-BB42-E62C66145931}"/>
                  </a:ext>
                </a:extLst>
              </p:cNvPr>
              <p:cNvSpPr>
                <a:spLocks noChangeArrowheads="1"/>
              </p:cNvSpPr>
              <p:nvPr/>
            </p:nvSpPr>
            <p:spPr bwMode="auto">
              <a:xfrm>
                <a:off x="-533" y="2842"/>
                <a:ext cx="528" cy="72"/>
              </a:xfrm>
              <a:prstGeom prst="rect">
                <a:avLst/>
              </a:prstGeom>
              <a:solidFill>
                <a:srgbClr val="00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806" name="Rectangle 1063">
                <a:extLst>
                  <a:ext uri="{FF2B5EF4-FFF2-40B4-BE49-F238E27FC236}">
                    <a16:creationId xmlns:a16="http://schemas.microsoft.com/office/drawing/2014/main" id="{1025C0AC-2F10-472C-A107-688BF2731177}"/>
                  </a:ext>
                </a:extLst>
              </p:cNvPr>
              <p:cNvSpPr>
                <a:spLocks noChangeArrowheads="1"/>
              </p:cNvSpPr>
              <p:nvPr/>
            </p:nvSpPr>
            <p:spPr bwMode="auto">
              <a:xfrm>
                <a:off x="-533" y="2938"/>
                <a:ext cx="528" cy="72"/>
              </a:xfrm>
              <a:prstGeom prst="rect">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807" name="Rectangle 1064">
                <a:extLst>
                  <a:ext uri="{FF2B5EF4-FFF2-40B4-BE49-F238E27FC236}">
                    <a16:creationId xmlns:a16="http://schemas.microsoft.com/office/drawing/2014/main" id="{82526DD8-2121-4539-B45C-3916BDFC9EEE}"/>
                  </a:ext>
                </a:extLst>
              </p:cNvPr>
              <p:cNvSpPr>
                <a:spLocks noChangeArrowheads="1"/>
              </p:cNvSpPr>
              <p:nvPr/>
            </p:nvSpPr>
            <p:spPr bwMode="auto">
              <a:xfrm>
                <a:off x="-533" y="3034"/>
                <a:ext cx="528" cy="72"/>
              </a:xfrm>
              <a:prstGeom prst="rect">
                <a:avLst/>
              </a:prstGeom>
              <a:solidFill>
                <a:srgbClr val="0B45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808" name="Rectangle 1065">
                <a:extLst>
                  <a:ext uri="{FF2B5EF4-FFF2-40B4-BE49-F238E27FC236}">
                    <a16:creationId xmlns:a16="http://schemas.microsoft.com/office/drawing/2014/main" id="{C9BA1ECD-8643-4975-BC8A-8547C496A0B8}"/>
                  </a:ext>
                </a:extLst>
              </p:cNvPr>
              <p:cNvSpPr>
                <a:spLocks noChangeArrowheads="1"/>
              </p:cNvSpPr>
              <p:nvPr/>
            </p:nvSpPr>
            <p:spPr bwMode="auto">
              <a:xfrm>
                <a:off x="-533" y="3130"/>
                <a:ext cx="528" cy="72"/>
              </a:xfrm>
              <a:prstGeom prst="rect">
                <a:avLst/>
              </a:prstGeom>
              <a:solidFill>
                <a:srgbClr val="3333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809" name="Rectangle 1066">
                <a:extLst>
                  <a:ext uri="{FF2B5EF4-FFF2-40B4-BE49-F238E27FC236}">
                    <a16:creationId xmlns:a16="http://schemas.microsoft.com/office/drawing/2014/main" id="{E7E4EE59-A613-4A75-AC79-0BA747CC80D2}"/>
                  </a:ext>
                </a:extLst>
              </p:cNvPr>
              <p:cNvSpPr>
                <a:spLocks noChangeArrowheads="1"/>
              </p:cNvSpPr>
              <p:nvPr/>
            </p:nvSpPr>
            <p:spPr bwMode="auto">
              <a:xfrm>
                <a:off x="-533" y="3298"/>
                <a:ext cx="528" cy="72"/>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810" name="Rectangle 1067" descr="Large confetti">
                <a:extLst>
                  <a:ext uri="{FF2B5EF4-FFF2-40B4-BE49-F238E27FC236}">
                    <a16:creationId xmlns:a16="http://schemas.microsoft.com/office/drawing/2014/main" id="{E7AF64D0-A884-4BA5-A0EB-B966C098F4D8}"/>
                  </a:ext>
                </a:extLst>
              </p:cNvPr>
              <p:cNvSpPr>
                <a:spLocks noChangeArrowheads="1"/>
              </p:cNvSpPr>
              <p:nvPr/>
            </p:nvSpPr>
            <p:spPr bwMode="auto">
              <a:xfrm>
                <a:off x="-533" y="3394"/>
                <a:ext cx="528" cy="72"/>
              </a:xfrm>
              <a:prstGeom prst="rect">
                <a:avLst/>
              </a:prstGeom>
              <a:blipFill dpi="0" rotWithShape="0">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grpSp>
        <p:sp>
          <p:nvSpPr>
            <p:cNvPr id="331781" name="Text Box 1069">
              <a:extLst>
                <a:ext uri="{FF2B5EF4-FFF2-40B4-BE49-F238E27FC236}">
                  <a16:creationId xmlns:a16="http://schemas.microsoft.com/office/drawing/2014/main" id="{5176905E-DADE-4AA4-96EA-EA1CD84F147E}"/>
                </a:ext>
              </a:extLst>
            </p:cNvPr>
            <p:cNvSpPr txBox="1">
              <a:spLocks noChangeArrowheads="1"/>
            </p:cNvSpPr>
            <p:nvPr/>
          </p:nvSpPr>
          <p:spPr bwMode="auto">
            <a:xfrm>
              <a:off x="486" y="2427"/>
              <a:ext cx="557"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Fluid Filter</a:t>
              </a:r>
            </a:p>
          </p:txBody>
        </p:sp>
        <p:sp>
          <p:nvSpPr>
            <p:cNvPr id="331782" name="Text Box 1070">
              <a:extLst>
                <a:ext uri="{FF2B5EF4-FFF2-40B4-BE49-F238E27FC236}">
                  <a16:creationId xmlns:a16="http://schemas.microsoft.com/office/drawing/2014/main" id="{54751CAB-D37E-40D1-8631-CF8D43175A53}"/>
                </a:ext>
              </a:extLst>
            </p:cNvPr>
            <p:cNvSpPr txBox="1">
              <a:spLocks noChangeArrowheads="1"/>
            </p:cNvSpPr>
            <p:nvPr/>
          </p:nvSpPr>
          <p:spPr bwMode="auto">
            <a:xfrm>
              <a:off x="1670" y="3503"/>
              <a:ext cx="729"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Aftercooled Air</a:t>
              </a:r>
            </a:p>
          </p:txBody>
        </p:sp>
        <p:sp>
          <p:nvSpPr>
            <p:cNvPr id="331783" name="AutoShape 1084">
              <a:extLst>
                <a:ext uri="{FF2B5EF4-FFF2-40B4-BE49-F238E27FC236}">
                  <a16:creationId xmlns:a16="http://schemas.microsoft.com/office/drawing/2014/main" id="{C3A825B1-8F7C-4A4D-8AE0-A0FD4B1F0BF1}"/>
                </a:ext>
              </a:extLst>
            </p:cNvPr>
            <p:cNvSpPr>
              <a:spLocks noChangeArrowheads="1"/>
            </p:cNvSpPr>
            <p:nvPr/>
          </p:nvSpPr>
          <p:spPr bwMode="auto">
            <a:xfrm rot="5455508">
              <a:off x="3395" y="2527"/>
              <a:ext cx="58" cy="9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290 w 21600"/>
                <a:gd name="T13" fmla="*/ 2925 h 21600"/>
                <a:gd name="T14" fmla="*/ 18248 w 21600"/>
                <a:gd name="T15" fmla="*/ 9225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84" name="Line 1086">
              <a:extLst>
                <a:ext uri="{FF2B5EF4-FFF2-40B4-BE49-F238E27FC236}">
                  <a16:creationId xmlns:a16="http://schemas.microsoft.com/office/drawing/2014/main" id="{7DBB28BA-24B1-43CB-98A1-FE0FDE02FCE0}"/>
                </a:ext>
              </a:extLst>
            </p:cNvPr>
            <p:cNvSpPr>
              <a:spLocks noChangeShapeType="1"/>
            </p:cNvSpPr>
            <p:nvPr/>
          </p:nvSpPr>
          <p:spPr bwMode="auto">
            <a:xfrm flipH="1">
              <a:off x="3448" y="2474"/>
              <a:ext cx="96" cy="96"/>
            </a:xfrm>
            <a:prstGeom prst="line">
              <a:avLst/>
            </a:prstGeom>
            <a:noFill/>
            <a:ln w="15875">
              <a:pattFill prst="wdUpDiag">
                <a:fgClr>
                  <a:srgbClr val="CC0000"/>
                </a:fgClr>
                <a:bgClr>
                  <a:schemeClr val="tx1"/>
                </a:bgClr>
              </a:patt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aphicFrame>
          <p:nvGraphicFramePr>
            <p:cNvPr id="331785" name="Object 1057">
              <a:extLst>
                <a:ext uri="{FF2B5EF4-FFF2-40B4-BE49-F238E27FC236}">
                  <a16:creationId xmlns:a16="http://schemas.microsoft.com/office/drawing/2014/main" id="{FD21A850-4418-45E6-AE5D-6FFA36914C09}"/>
                </a:ext>
              </a:extLst>
            </p:cNvPr>
            <p:cNvGraphicFramePr>
              <a:graphicFrameLocks noChangeAspect="1"/>
            </p:cNvGraphicFramePr>
            <p:nvPr/>
          </p:nvGraphicFramePr>
          <p:xfrm>
            <a:off x="1076" y="900"/>
            <a:ext cx="3340" cy="3132"/>
          </p:xfrm>
          <a:graphic>
            <a:graphicData uri="http://schemas.openxmlformats.org/presentationml/2006/ole">
              <mc:AlternateContent xmlns:mc="http://schemas.openxmlformats.org/markup-compatibility/2006">
                <mc:Choice xmlns:v="urn:schemas-microsoft-com:vml" Requires="v">
                  <p:oleObj spid="_x0000_s14352" name="Bitmap Image" r:id="rId5" imgW="5742857" imgH="4971429" progId="Paint.Picture">
                    <p:embed/>
                  </p:oleObj>
                </mc:Choice>
                <mc:Fallback>
                  <p:oleObj name="Bitmap Image" r:id="rId5" imgW="5742857" imgH="4971429" progId="Paint.Picture">
                    <p:embed/>
                    <p:pic>
                      <p:nvPicPr>
                        <p:cNvPr id="331785" name="Object 1057">
                          <a:extLst>
                            <a:ext uri="{FF2B5EF4-FFF2-40B4-BE49-F238E27FC236}">
                              <a16:creationId xmlns:a16="http://schemas.microsoft.com/office/drawing/2014/main" id="{FD21A850-4418-45E6-AE5D-6FFA36914C09}"/>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7709"/>
                        <a:stretch>
                          <a:fillRect/>
                        </a:stretch>
                      </p:blipFill>
                      <p:spPr bwMode="auto">
                        <a:xfrm>
                          <a:off x="1076" y="900"/>
                          <a:ext cx="3340" cy="3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1786" name="Object 1058">
              <a:extLst>
                <a:ext uri="{FF2B5EF4-FFF2-40B4-BE49-F238E27FC236}">
                  <a16:creationId xmlns:a16="http://schemas.microsoft.com/office/drawing/2014/main" id="{73EB8E33-E598-4F64-9118-015AB1956604}"/>
                </a:ext>
              </a:extLst>
            </p:cNvPr>
            <p:cNvGraphicFramePr>
              <a:graphicFrameLocks noChangeAspect="1"/>
            </p:cNvGraphicFramePr>
            <p:nvPr/>
          </p:nvGraphicFramePr>
          <p:xfrm>
            <a:off x="3256" y="549"/>
            <a:ext cx="1375" cy="3259"/>
          </p:xfrm>
          <a:graphic>
            <a:graphicData uri="http://schemas.openxmlformats.org/presentationml/2006/ole">
              <mc:AlternateContent xmlns:mc="http://schemas.openxmlformats.org/markup-compatibility/2006">
                <mc:Choice xmlns:v="urn:schemas-microsoft-com:vml" Requires="v">
                  <p:oleObj spid="_x0000_s14353" name="Bitmap Image" r:id="rId7" imgW="2133898" imgH="5266667" progId="Paint.Picture">
                    <p:embed/>
                  </p:oleObj>
                </mc:Choice>
                <mc:Fallback>
                  <p:oleObj name="Bitmap Image" r:id="rId7" imgW="2133898" imgH="5266667" progId="Paint.Picture">
                    <p:embed/>
                    <p:pic>
                      <p:nvPicPr>
                        <p:cNvPr id="331786" name="Object 1058">
                          <a:extLst>
                            <a:ext uri="{FF2B5EF4-FFF2-40B4-BE49-F238E27FC236}">
                              <a16:creationId xmlns:a16="http://schemas.microsoft.com/office/drawing/2014/main" id="{73EB8E33-E598-4F64-9118-015AB1956604}"/>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56" y="549"/>
                          <a:ext cx="1375" cy="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1787" name="Text Box 1068">
              <a:extLst>
                <a:ext uri="{FF2B5EF4-FFF2-40B4-BE49-F238E27FC236}">
                  <a16:creationId xmlns:a16="http://schemas.microsoft.com/office/drawing/2014/main" id="{4D217135-F548-4568-9F76-2B0B7D2D1110}"/>
                </a:ext>
              </a:extLst>
            </p:cNvPr>
            <p:cNvSpPr txBox="1">
              <a:spLocks noChangeArrowheads="1"/>
            </p:cNvSpPr>
            <p:nvPr/>
          </p:nvSpPr>
          <p:spPr bwMode="auto">
            <a:xfrm>
              <a:off x="3582" y="2331"/>
              <a:ext cx="69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Thermal Valve</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1788" name="Text Box 1072">
              <a:extLst>
                <a:ext uri="{FF2B5EF4-FFF2-40B4-BE49-F238E27FC236}">
                  <a16:creationId xmlns:a16="http://schemas.microsoft.com/office/drawing/2014/main" id="{EB97ED60-F2D2-4A38-B4BB-C102B90D51C3}"/>
                </a:ext>
              </a:extLst>
            </p:cNvPr>
            <p:cNvSpPr txBox="1">
              <a:spLocks noChangeArrowheads="1"/>
            </p:cNvSpPr>
            <p:nvPr/>
          </p:nvSpPr>
          <p:spPr bwMode="auto">
            <a:xfrm>
              <a:off x="3696" y="752"/>
              <a:ext cx="657"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Discharge Air</a:t>
              </a:r>
            </a:p>
          </p:txBody>
        </p:sp>
        <p:sp>
          <p:nvSpPr>
            <p:cNvPr id="331789" name="Text Box 1074">
              <a:extLst>
                <a:ext uri="{FF2B5EF4-FFF2-40B4-BE49-F238E27FC236}">
                  <a16:creationId xmlns:a16="http://schemas.microsoft.com/office/drawing/2014/main" id="{8534828F-DA10-4A57-8778-98C86FBC246C}"/>
                </a:ext>
              </a:extLst>
            </p:cNvPr>
            <p:cNvSpPr txBox="1">
              <a:spLocks noChangeArrowheads="1"/>
            </p:cNvSpPr>
            <p:nvPr/>
          </p:nvSpPr>
          <p:spPr bwMode="auto">
            <a:xfrm>
              <a:off x="3582" y="2104"/>
              <a:ext cx="37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210º</a:t>
              </a:r>
            </a:p>
          </p:txBody>
        </p:sp>
        <p:sp>
          <p:nvSpPr>
            <p:cNvPr id="331790" name="Text Box 1075">
              <a:extLst>
                <a:ext uri="{FF2B5EF4-FFF2-40B4-BE49-F238E27FC236}">
                  <a16:creationId xmlns:a16="http://schemas.microsoft.com/office/drawing/2014/main" id="{8E1D9EFE-4D21-4385-A0E6-C4232CF46090}"/>
                </a:ext>
              </a:extLst>
            </p:cNvPr>
            <p:cNvSpPr txBox="1">
              <a:spLocks noChangeArrowheads="1"/>
            </p:cNvSpPr>
            <p:nvPr/>
          </p:nvSpPr>
          <p:spPr bwMode="auto">
            <a:xfrm>
              <a:off x="2024" y="2872"/>
              <a:ext cx="37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180º</a:t>
              </a:r>
            </a:p>
          </p:txBody>
        </p:sp>
        <p:sp>
          <p:nvSpPr>
            <p:cNvPr id="331791" name="Text Box 1076">
              <a:extLst>
                <a:ext uri="{FF2B5EF4-FFF2-40B4-BE49-F238E27FC236}">
                  <a16:creationId xmlns:a16="http://schemas.microsoft.com/office/drawing/2014/main" id="{C353D065-61F6-489A-A8B9-62A5EC289ABA}"/>
                </a:ext>
              </a:extLst>
            </p:cNvPr>
            <p:cNvSpPr txBox="1">
              <a:spLocks noChangeArrowheads="1"/>
            </p:cNvSpPr>
            <p:nvPr/>
          </p:nvSpPr>
          <p:spPr bwMode="auto">
            <a:xfrm>
              <a:off x="1152" y="2040"/>
              <a:ext cx="37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190º</a:t>
              </a:r>
            </a:p>
          </p:txBody>
        </p:sp>
        <p:sp>
          <p:nvSpPr>
            <p:cNvPr id="331792" name="Line 1077">
              <a:extLst>
                <a:ext uri="{FF2B5EF4-FFF2-40B4-BE49-F238E27FC236}">
                  <a16:creationId xmlns:a16="http://schemas.microsoft.com/office/drawing/2014/main" id="{3F7D18E3-B078-408B-B414-8FD479ABAC88}"/>
                </a:ext>
              </a:extLst>
            </p:cNvPr>
            <p:cNvSpPr>
              <a:spLocks noChangeShapeType="1"/>
            </p:cNvSpPr>
            <p:nvPr/>
          </p:nvSpPr>
          <p:spPr bwMode="auto">
            <a:xfrm>
              <a:off x="3744" y="2550"/>
              <a:ext cx="43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3" name="Line 1078">
              <a:extLst>
                <a:ext uri="{FF2B5EF4-FFF2-40B4-BE49-F238E27FC236}">
                  <a16:creationId xmlns:a16="http://schemas.microsoft.com/office/drawing/2014/main" id="{DEB9D308-3652-48BF-AB6C-0DB204DFC34A}"/>
                </a:ext>
              </a:extLst>
            </p:cNvPr>
            <p:cNvSpPr>
              <a:spLocks noChangeShapeType="1"/>
            </p:cNvSpPr>
            <p:nvPr/>
          </p:nvSpPr>
          <p:spPr bwMode="auto">
            <a:xfrm>
              <a:off x="4296" y="2748"/>
              <a:ext cx="0" cy="2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4" name="Line 1079">
              <a:extLst>
                <a:ext uri="{FF2B5EF4-FFF2-40B4-BE49-F238E27FC236}">
                  <a16:creationId xmlns:a16="http://schemas.microsoft.com/office/drawing/2014/main" id="{9AB5D674-B1A9-428D-A50F-5F74C90B76E1}"/>
                </a:ext>
              </a:extLst>
            </p:cNvPr>
            <p:cNvSpPr>
              <a:spLocks noChangeShapeType="1"/>
            </p:cNvSpPr>
            <p:nvPr/>
          </p:nvSpPr>
          <p:spPr bwMode="auto">
            <a:xfrm>
              <a:off x="2778" y="2550"/>
              <a:ext cx="43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5" name="Line 1080">
              <a:extLst>
                <a:ext uri="{FF2B5EF4-FFF2-40B4-BE49-F238E27FC236}">
                  <a16:creationId xmlns:a16="http://schemas.microsoft.com/office/drawing/2014/main" id="{F6317FC2-0749-4278-9B02-2E3A3E6BACAB}"/>
                </a:ext>
              </a:extLst>
            </p:cNvPr>
            <p:cNvSpPr>
              <a:spLocks noChangeShapeType="1"/>
            </p:cNvSpPr>
            <p:nvPr/>
          </p:nvSpPr>
          <p:spPr bwMode="auto">
            <a:xfrm flipH="1">
              <a:off x="3894" y="3258"/>
              <a:ext cx="24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6" name="Line 1081">
              <a:extLst>
                <a:ext uri="{FF2B5EF4-FFF2-40B4-BE49-F238E27FC236}">
                  <a16:creationId xmlns:a16="http://schemas.microsoft.com/office/drawing/2014/main" id="{CCE7AE7C-1050-476E-95A8-4DF3C3AB7606}"/>
                </a:ext>
              </a:extLst>
            </p:cNvPr>
            <p:cNvSpPr>
              <a:spLocks noChangeShapeType="1"/>
            </p:cNvSpPr>
            <p:nvPr/>
          </p:nvSpPr>
          <p:spPr bwMode="auto">
            <a:xfrm flipH="1">
              <a:off x="2544" y="3258"/>
              <a:ext cx="24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7" name="Line 1082">
              <a:extLst>
                <a:ext uri="{FF2B5EF4-FFF2-40B4-BE49-F238E27FC236}">
                  <a16:creationId xmlns:a16="http://schemas.microsoft.com/office/drawing/2014/main" id="{A278708C-7DA7-45C3-BDA1-8B9DFABD186C}"/>
                </a:ext>
              </a:extLst>
            </p:cNvPr>
            <p:cNvSpPr>
              <a:spLocks noChangeShapeType="1"/>
            </p:cNvSpPr>
            <p:nvPr/>
          </p:nvSpPr>
          <p:spPr bwMode="auto">
            <a:xfrm flipV="1">
              <a:off x="2430" y="2802"/>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8" name="Line 1090">
              <a:extLst>
                <a:ext uri="{FF2B5EF4-FFF2-40B4-BE49-F238E27FC236}">
                  <a16:creationId xmlns:a16="http://schemas.microsoft.com/office/drawing/2014/main" id="{2043759C-1505-4F57-9A6A-556A450286A0}"/>
                </a:ext>
              </a:extLst>
            </p:cNvPr>
            <p:cNvSpPr>
              <a:spLocks noChangeShapeType="1"/>
            </p:cNvSpPr>
            <p:nvPr/>
          </p:nvSpPr>
          <p:spPr bwMode="auto">
            <a:xfrm rot="16200000" flipH="1">
              <a:off x="3544" y="2482"/>
              <a:ext cx="96" cy="96"/>
            </a:xfrm>
            <a:prstGeom prst="line">
              <a:avLst/>
            </a:prstGeom>
            <a:noFill/>
            <a:ln w="158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799" name="Line 1091">
              <a:extLst>
                <a:ext uri="{FF2B5EF4-FFF2-40B4-BE49-F238E27FC236}">
                  <a16:creationId xmlns:a16="http://schemas.microsoft.com/office/drawing/2014/main" id="{2A1786B3-4013-4CB6-85AF-3D2546979CE9}"/>
                </a:ext>
              </a:extLst>
            </p:cNvPr>
            <p:cNvSpPr>
              <a:spLocks noChangeShapeType="1"/>
            </p:cNvSpPr>
            <p:nvPr/>
          </p:nvSpPr>
          <p:spPr bwMode="auto">
            <a:xfrm>
              <a:off x="3544" y="2298"/>
              <a:ext cx="0" cy="192"/>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800" name="Line 1093">
              <a:extLst>
                <a:ext uri="{FF2B5EF4-FFF2-40B4-BE49-F238E27FC236}">
                  <a16:creationId xmlns:a16="http://schemas.microsoft.com/office/drawing/2014/main" id="{1B5C7127-0A41-4258-A225-D1AF493C0459}"/>
                </a:ext>
              </a:extLst>
            </p:cNvPr>
            <p:cNvSpPr>
              <a:spLocks noChangeShapeType="1"/>
            </p:cNvSpPr>
            <p:nvPr/>
          </p:nvSpPr>
          <p:spPr bwMode="auto">
            <a:xfrm flipH="1">
              <a:off x="2736" y="2748"/>
              <a:ext cx="52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801" name="Line 1094">
              <a:extLst>
                <a:ext uri="{FF2B5EF4-FFF2-40B4-BE49-F238E27FC236}">
                  <a16:creationId xmlns:a16="http://schemas.microsoft.com/office/drawing/2014/main" id="{B4F22C9A-DB06-46A2-873B-4A47DB62E860}"/>
                </a:ext>
              </a:extLst>
            </p:cNvPr>
            <p:cNvSpPr>
              <a:spLocks noChangeShapeType="1"/>
            </p:cNvSpPr>
            <p:nvPr/>
          </p:nvSpPr>
          <p:spPr bwMode="auto">
            <a:xfrm flipH="1">
              <a:off x="1728" y="2748"/>
              <a:ext cx="52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1802" name="Line 1095">
              <a:extLst>
                <a:ext uri="{FF2B5EF4-FFF2-40B4-BE49-F238E27FC236}">
                  <a16:creationId xmlns:a16="http://schemas.microsoft.com/office/drawing/2014/main" id="{F491297B-B6BB-4DE6-844B-DD253F96F012}"/>
                </a:ext>
              </a:extLst>
            </p:cNvPr>
            <p:cNvSpPr>
              <a:spLocks noChangeShapeType="1"/>
            </p:cNvSpPr>
            <p:nvPr/>
          </p:nvSpPr>
          <p:spPr bwMode="auto">
            <a:xfrm flipV="1">
              <a:off x="1542" y="1986"/>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331779" name="Rectangle 1100">
            <a:extLst>
              <a:ext uri="{FF2B5EF4-FFF2-40B4-BE49-F238E27FC236}">
                <a16:creationId xmlns:a16="http://schemas.microsoft.com/office/drawing/2014/main" id="{56CACEF8-8CBE-4D1E-AD7B-73261BE932BD}"/>
              </a:ext>
            </a:extLst>
          </p:cNvPr>
          <p:cNvSpPr>
            <a:spLocks noChangeArrowheads="1"/>
          </p:cNvSpPr>
          <p:nvPr/>
        </p:nvSpPr>
        <p:spPr bwMode="auto">
          <a:xfrm>
            <a:off x="1524000" y="1651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altLang="en-US" sz="54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  </a:t>
            </a:r>
            <a:r>
              <a:rPr kumimoji="0" lang="en-US" altLang="en-US" sz="5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Temp. Trouble Shooting</a:t>
            </a:r>
            <a:endParaRPr kumimoji="0" lang="en-US" altLang="en-US" sz="4400" b="0" i="0" u="none" strike="noStrike" kern="1200" cap="none" spc="0" normalizeH="0" baseline="0" noProof="0">
              <a:ln>
                <a:noFill/>
              </a:ln>
              <a:solidFill>
                <a:srgbClr val="006CA2"/>
              </a:solidFill>
              <a:effectLst/>
              <a:uLnTx/>
              <a:uFillTx/>
              <a:latin typeface="Times New Roman" panose="02020603050405020304" pitchFamily="18" charset="0"/>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Line 14">
            <a:extLst>
              <a:ext uri="{FF2B5EF4-FFF2-40B4-BE49-F238E27FC236}">
                <a16:creationId xmlns:a16="http://schemas.microsoft.com/office/drawing/2014/main" id="{A0266B36-1A08-409F-98B1-A3BB1898794E}"/>
              </a:ext>
            </a:extLst>
          </p:cNvPr>
          <p:cNvSpPr>
            <a:spLocks noChangeShapeType="1"/>
          </p:cNvSpPr>
          <p:nvPr/>
        </p:nvSpPr>
        <p:spPr bwMode="auto">
          <a:xfrm>
            <a:off x="2620961" y="1188040"/>
            <a:ext cx="0" cy="4523786"/>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1" name="Line 15">
            <a:extLst>
              <a:ext uri="{FF2B5EF4-FFF2-40B4-BE49-F238E27FC236}">
                <a16:creationId xmlns:a16="http://schemas.microsoft.com/office/drawing/2014/main" id="{DC56487C-C969-4020-B944-4C860CFC8063}"/>
              </a:ext>
            </a:extLst>
          </p:cNvPr>
          <p:cNvSpPr>
            <a:spLocks noChangeShapeType="1"/>
          </p:cNvSpPr>
          <p:nvPr/>
        </p:nvSpPr>
        <p:spPr bwMode="auto">
          <a:xfrm>
            <a:off x="10536236" y="1197565"/>
            <a:ext cx="0" cy="4523786"/>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2" name="Line 16">
            <a:extLst>
              <a:ext uri="{FF2B5EF4-FFF2-40B4-BE49-F238E27FC236}">
                <a16:creationId xmlns:a16="http://schemas.microsoft.com/office/drawing/2014/main" id="{844091F3-B1F0-46DA-B713-45AF058E359A}"/>
              </a:ext>
            </a:extLst>
          </p:cNvPr>
          <p:cNvSpPr>
            <a:spLocks noChangeShapeType="1"/>
          </p:cNvSpPr>
          <p:nvPr/>
        </p:nvSpPr>
        <p:spPr bwMode="auto">
          <a:xfrm>
            <a:off x="7564436" y="1201063"/>
            <a:ext cx="0" cy="4525051"/>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3" name="Line 17">
            <a:extLst>
              <a:ext uri="{FF2B5EF4-FFF2-40B4-BE49-F238E27FC236}">
                <a16:creationId xmlns:a16="http://schemas.microsoft.com/office/drawing/2014/main" id="{D994EB98-BA5B-4AC8-8750-0DE482C3912B}"/>
              </a:ext>
            </a:extLst>
          </p:cNvPr>
          <p:cNvSpPr>
            <a:spLocks noChangeShapeType="1"/>
          </p:cNvSpPr>
          <p:nvPr/>
        </p:nvSpPr>
        <p:spPr bwMode="auto">
          <a:xfrm>
            <a:off x="6507161" y="1188040"/>
            <a:ext cx="0" cy="4523786"/>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4" name="Line 18">
            <a:extLst>
              <a:ext uri="{FF2B5EF4-FFF2-40B4-BE49-F238E27FC236}">
                <a16:creationId xmlns:a16="http://schemas.microsoft.com/office/drawing/2014/main" id="{22A06CEA-65C6-4E64-A5C8-1F8FE23E3462}"/>
              </a:ext>
            </a:extLst>
          </p:cNvPr>
          <p:cNvSpPr>
            <a:spLocks noChangeShapeType="1"/>
          </p:cNvSpPr>
          <p:nvPr/>
        </p:nvSpPr>
        <p:spPr bwMode="auto">
          <a:xfrm>
            <a:off x="5516561" y="1192803"/>
            <a:ext cx="0" cy="4523786"/>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5" name="Line 19">
            <a:extLst>
              <a:ext uri="{FF2B5EF4-FFF2-40B4-BE49-F238E27FC236}">
                <a16:creationId xmlns:a16="http://schemas.microsoft.com/office/drawing/2014/main" id="{43A370FB-F521-4F46-B469-C0D7961CA1F6}"/>
              </a:ext>
            </a:extLst>
          </p:cNvPr>
          <p:cNvSpPr>
            <a:spLocks noChangeShapeType="1"/>
          </p:cNvSpPr>
          <p:nvPr/>
        </p:nvSpPr>
        <p:spPr bwMode="auto">
          <a:xfrm>
            <a:off x="4549773" y="1201063"/>
            <a:ext cx="0" cy="4525051"/>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6" name="Line 20">
            <a:extLst>
              <a:ext uri="{FF2B5EF4-FFF2-40B4-BE49-F238E27FC236}">
                <a16:creationId xmlns:a16="http://schemas.microsoft.com/office/drawing/2014/main" id="{95A6F3DF-958B-4816-A454-6CDA43C4C7FE}"/>
              </a:ext>
            </a:extLst>
          </p:cNvPr>
          <p:cNvSpPr>
            <a:spLocks noChangeShapeType="1"/>
          </p:cNvSpPr>
          <p:nvPr/>
        </p:nvSpPr>
        <p:spPr bwMode="auto">
          <a:xfrm>
            <a:off x="3592511" y="1188040"/>
            <a:ext cx="0" cy="4523786"/>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7" name="Line 21">
            <a:extLst>
              <a:ext uri="{FF2B5EF4-FFF2-40B4-BE49-F238E27FC236}">
                <a16:creationId xmlns:a16="http://schemas.microsoft.com/office/drawing/2014/main" id="{32F5A0F7-C3D6-485D-BAEB-985E06579B30}"/>
              </a:ext>
            </a:extLst>
          </p:cNvPr>
          <p:cNvSpPr>
            <a:spLocks noChangeShapeType="1"/>
          </p:cNvSpPr>
          <p:nvPr/>
        </p:nvSpPr>
        <p:spPr bwMode="auto">
          <a:xfrm>
            <a:off x="2620963" y="41922"/>
            <a:ext cx="6656386" cy="2529"/>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098" name="Text Box 22">
            <a:extLst>
              <a:ext uri="{FF2B5EF4-FFF2-40B4-BE49-F238E27FC236}">
                <a16:creationId xmlns:a16="http://schemas.microsoft.com/office/drawing/2014/main" id="{2CCC77D6-8DF2-4333-B944-A9C61FE249FC}"/>
              </a:ext>
            </a:extLst>
          </p:cNvPr>
          <p:cNvSpPr txBox="1">
            <a:spLocks noChangeArrowheads="1"/>
          </p:cNvSpPr>
          <p:nvPr/>
        </p:nvSpPr>
        <p:spPr bwMode="auto">
          <a:xfrm>
            <a:off x="2570164" y="0"/>
            <a:ext cx="7038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Fluid Carryover - Ounces per 24 Hrs.</a:t>
            </a: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7099" name="Line 23">
            <a:extLst>
              <a:ext uri="{FF2B5EF4-FFF2-40B4-BE49-F238E27FC236}">
                <a16:creationId xmlns:a16="http://schemas.microsoft.com/office/drawing/2014/main" id="{A1E6094F-4ABA-4E36-ACAB-BF173939C947}"/>
              </a:ext>
            </a:extLst>
          </p:cNvPr>
          <p:cNvSpPr>
            <a:spLocks noChangeShapeType="1"/>
          </p:cNvSpPr>
          <p:nvPr/>
        </p:nvSpPr>
        <p:spPr bwMode="auto">
          <a:xfrm>
            <a:off x="2620963" y="1290638"/>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00" name="Line 24">
            <a:extLst>
              <a:ext uri="{FF2B5EF4-FFF2-40B4-BE49-F238E27FC236}">
                <a16:creationId xmlns:a16="http://schemas.microsoft.com/office/drawing/2014/main" id="{B7169D43-EE21-4BEA-A979-87ADA0EDF116}"/>
              </a:ext>
            </a:extLst>
          </p:cNvPr>
          <p:cNvSpPr>
            <a:spLocks noChangeShapeType="1"/>
          </p:cNvSpPr>
          <p:nvPr/>
        </p:nvSpPr>
        <p:spPr bwMode="auto">
          <a:xfrm>
            <a:off x="2620963" y="2593975"/>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01" name="Line 25">
            <a:extLst>
              <a:ext uri="{FF2B5EF4-FFF2-40B4-BE49-F238E27FC236}">
                <a16:creationId xmlns:a16="http://schemas.microsoft.com/office/drawing/2014/main" id="{8424FFA9-D589-4608-AB39-331D05B6A1B1}"/>
              </a:ext>
            </a:extLst>
          </p:cNvPr>
          <p:cNvSpPr>
            <a:spLocks noChangeShapeType="1"/>
          </p:cNvSpPr>
          <p:nvPr/>
        </p:nvSpPr>
        <p:spPr bwMode="auto">
          <a:xfrm>
            <a:off x="2620963" y="3898900"/>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02" name="Line 26">
            <a:extLst>
              <a:ext uri="{FF2B5EF4-FFF2-40B4-BE49-F238E27FC236}">
                <a16:creationId xmlns:a16="http://schemas.microsoft.com/office/drawing/2014/main" id="{7BCBBEC7-A93E-4F66-BE54-C09952C2DB26}"/>
              </a:ext>
            </a:extLst>
          </p:cNvPr>
          <p:cNvSpPr>
            <a:spLocks noChangeShapeType="1"/>
          </p:cNvSpPr>
          <p:nvPr/>
        </p:nvSpPr>
        <p:spPr bwMode="auto">
          <a:xfrm>
            <a:off x="2620963" y="4522788"/>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03" name="Text Box 27">
            <a:extLst>
              <a:ext uri="{FF2B5EF4-FFF2-40B4-BE49-F238E27FC236}">
                <a16:creationId xmlns:a16="http://schemas.microsoft.com/office/drawing/2014/main" id="{935BD918-CC2E-42E0-B868-D59AE9FAA8DF}"/>
              </a:ext>
            </a:extLst>
          </p:cNvPr>
          <p:cNvSpPr txBox="1">
            <a:spLocks noChangeArrowheads="1"/>
          </p:cNvSpPr>
          <p:nvPr/>
        </p:nvSpPr>
        <p:spPr bwMode="auto">
          <a:xfrm>
            <a:off x="1657347" y="5708060"/>
            <a:ext cx="96202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dirty="0">
                <a:ln>
                  <a:noFill/>
                </a:ln>
                <a:solidFill>
                  <a:srgbClr val="339933"/>
                </a:solidFill>
                <a:effectLst/>
                <a:uLnTx/>
                <a:uFillTx/>
                <a:latin typeface="Times New Roman" panose="02020603050405020304" pitchFamily="18" charset="0"/>
                <a:ea typeface="+mn-ea"/>
                <a:cs typeface="+mn-cs"/>
              </a:rPr>
              <a:t> </a:t>
            </a:r>
            <a:r>
              <a:rPr kumimoji="0" lang="en-US" altLang="en-US" sz="2400" b="0" i="0" u="none" strike="noStrike" kern="1200" cap="none" spc="0" normalizeH="0" baseline="0" noProof="0" dirty="0">
                <a:ln>
                  <a:noFill/>
                </a:ln>
                <a:solidFill>
                  <a:srgbClr val="ED7D31"/>
                </a:solidFill>
                <a:effectLst/>
                <a:uLnTx/>
                <a:uFillTx/>
                <a:latin typeface="Times New Roman" panose="02020603050405020304" pitchFamily="18" charset="0"/>
                <a:ea typeface="+mn-ea"/>
                <a:cs typeface="+mn-cs"/>
              </a:rPr>
              <a:t>CFM</a:t>
            </a:r>
            <a:r>
              <a:rPr kumimoji="0" lang="en-US" altLang="en-US" sz="2000" b="0" i="0" u="none" strike="noStrike" kern="1200" cap="none" spc="0" normalizeH="0" baseline="0" noProof="0" dirty="0">
                <a:ln>
                  <a:noFill/>
                </a:ln>
                <a:solidFill>
                  <a:srgbClr val="ED7D31"/>
                </a:solidFill>
                <a:effectLst/>
                <a:uLnTx/>
                <a:uFillTx/>
                <a:latin typeface="Times New Roman" panose="02020603050405020304" pitchFamily="18" charset="0"/>
                <a:ea typeface="+mn-ea"/>
                <a:cs typeface="+mn-cs"/>
              </a:rPr>
              <a:t> 0           200         400          600         800          1000        1200        1400     1600</a:t>
            </a: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altLang="en-US" sz="1800" b="0" i="0" u="none" strike="noStrike" kern="1200" cap="none" spc="0" normalizeH="0" baseline="0" noProof="0" dirty="0">
                <a:ln>
                  <a:noFill/>
                </a:ln>
                <a:solidFill>
                  <a:srgbClr val="339933"/>
                </a:solidFill>
                <a:effectLst/>
                <a:uLnTx/>
                <a:uFillTx/>
                <a:latin typeface="Times New Roman" panose="02020603050405020304" pitchFamily="18" charset="0"/>
                <a:ea typeface="+mn-ea"/>
                <a:cs typeface="+mn-cs"/>
              </a:rPr>
              <a:t>                                                        </a:t>
            </a:r>
            <a:r>
              <a:rPr kumimoji="0" lang="en-US" altLang="en-US" sz="2400" b="0" i="0" u="none" strike="noStrike" kern="1200" cap="none" spc="0" normalizeH="0" baseline="0" noProof="0" dirty="0">
                <a:ln>
                  <a:noFill/>
                </a:ln>
                <a:solidFill>
                  <a:srgbClr val="339933"/>
                </a:solidFill>
                <a:effectLst/>
                <a:uLnTx/>
                <a:uFillTx/>
                <a:latin typeface="Times New Roman" panose="02020603050405020304" pitchFamily="18" charset="0"/>
                <a:ea typeface="+mn-ea"/>
                <a:cs typeface="+mn-cs"/>
              </a:rPr>
              <a:t>  </a:t>
            </a:r>
            <a:r>
              <a:rPr kumimoji="0" lang="en-US" altLang="en-US" sz="1800" b="0" i="0" u="none" strike="noStrike" kern="1200" cap="none" spc="0" normalizeH="0" baseline="0" noProof="0" dirty="0">
                <a:ln>
                  <a:noFill/>
                </a:ln>
                <a:solidFill>
                  <a:srgbClr val="339933"/>
                </a:solidFill>
                <a:effectLst/>
                <a:uLnTx/>
                <a:uFillTx/>
                <a:latin typeface="Times New Roman" panose="02020603050405020304" pitchFamily="18" charset="0"/>
                <a:ea typeface="+mn-ea"/>
                <a:cs typeface="+mn-cs"/>
              </a:rPr>
              <a:t> </a:t>
            </a:r>
          </a:p>
        </p:txBody>
      </p:sp>
      <p:sp>
        <p:nvSpPr>
          <p:cNvPr id="217104" name="Text Box 28">
            <a:extLst>
              <a:ext uri="{FF2B5EF4-FFF2-40B4-BE49-F238E27FC236}">
                <a16:creationId xmlns:a16="http://schemas.microsoft.com/office/drawing/2014/main" id="{A7D740D1-85FF-4C8B-9151-B1F930A08EE4}"/>
              </a:ext>
            </a:extLst>
          </p:cNvPr>
          <p:cNvSpPr txBox="1">
            <a:spLocks noChangeArrowheads="1"/>
          </p:cNvSpPr>
          <p:nvPr/>
        </p:nvSpPr>
        <p:spPr bwMode="auto">
          <a:xfrm>
            <a:off x="2278062" y="5032206"/>
            <a:ext cx="4779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2</a:t>
            </a:r>
          </a:p>
        </p:txBody>
      </p:sp>
      <p:sp>
        <p:nvSpPr>
          <p:cNvPr id="217105" name="Text Box 29">
            <a:extLst>
              <a:ext uri="{FF2B5EF4-FFF2-40B4-BE49-F238E27FC236}">
                <a16:creationId xmlns:a16="http://schemas.microsoft.com/office/drawing/2014/main" id="{4E468B94-BD86-471B-89E5-1001EE674BB0}"/>
              </a:ext>
            </a:extLst>
          </p:cNvPr>
          <p:cNvSpPr txBox="1">
            <a:spLocks noChangeArrowheads="1"/>
          </p:cNvSpPr>
          <p:nvPr/>
        </p:nvSpPr>
        <p:spPr bwMode="auto">
          <a:xfrm>
            <a:off x="2043113" y="339725"/>
            <a:ext cx="57785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dirty="0">
                <a:ln>
                  <a:noFill/>
                </a:ln>
                <a:solidFill>
                  <a:srgbClr val="009900"/>
                </a:solidFill>
                <a:effectLst/>
                <a:uLnTx/>
                <a:uFillTx/>
                <a:latin typeface="Times New Roman" panose="02020603050405020304" pitchFamily="18" charset="0"/>
                <a:ea typeface="+mn-ea"/>
                <a:cs typeface="+mn-cs"/>
              </a:rPr>
              <a:t>18</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1200" cap="none" spc="0" normalizeH="0" baseline="0" noProof="0" dirty="0">
              <a:ln>
                <a:noFill/>
              </a:ln>
              <a:solidFill>
                <a:srgbClr val="009900"/>
              </a:solidFill>
              <a:effectLst/>
              <a:uLnTx/>
              <a:uFillTx/>
              <a:latin typeface="Times New Roman" panose="02020603050405020304" pitchFamily="18" charset="0"/>
              <a:ea typeface="+mn-ea"/>
              <a:cs typeface="+mn-cs"/>
            </a:endParaRPr>
          </a:p>
        </p:txBody>
      </p:sp>
      <p:sp>
        <p:nvSpPr>
          <p:cNvPr id="217106" name="Text Box 30">
            <a:extLst>
              <a:ext uri="{FF2B5EF4-FFF2-40B4-BE49-F238E27FC236}">
                <a16:creationId xmlns:a16="http://schemas.microsoft.com/office/drawing/2014/main" id="{3B60CBD8-7232-4C6E-9D89-8348F81FCA7A}"/>
              </a:ext>
            </a:extLst>
          </p:cNvPr>
          <p:cNvSpPr txBox="1">
            <a:spLocks noChangeArrowheads="1"/>
          </p:cNvSpPr>
          <p:nvPr/>
        </p:nvSpPr>
        <p:spPr bwMode="auto">
          <a:xfrm>
            <a:off x="2170111" y="532300"/>
            <a:ext cx="6034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dirty="0">
                <a:ln>
                  <a:noFill/>
                </a:ln>
                <a:solidFill>
                  <a:srgbClr val="009900"/>
                </a:solidFill>
                <a:effectLst/>
                <a:uLnTx/>
                <a:uFillTx/>
                <a:latin typeface="Times New Roman" panose="02020603050405020304" pitchFamily="18" charset="0"/>
                <a:ea typeface="+mn-ea"/>
                <a:cs typeface="+mn-cs"/>
              </a:rPr>
              <a:t>16</a:t>
            </a:r>
          </a:p>
        </p:txBody>
      </p:sp>
      <p:sp>
        <p:nvSpPr>
          <p:cNvPr id="217107" name="Text Box 31">
            <a:extLst>
              <a:ext uri="{FF2B5EF4-FFF2-40B4-BE49-F238E27FC236}">
                <a16:creationId xmlns:a16="http://schemas.microsoft.com/office/drawing/2014/main" id="{45201B7E-196C-435F-AB13-80E9019D77BC}"/>
              </a:ext>
            </a:extLst>
          </p:cNvPr>
          <p:cNvSpPr txBox="1">
            <a:spLocks noChangeArrowheads="1"/>
          </p:cNvSpPr>
          <p:nvPr/>
        </p:nvSpPr>
        <p:spPr bwMode="auto">
          <a:xfrm>
            <a:off x="2170113" y="1172063"/>
            <a:ext cx="483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14</a:t>
            </a:r>
          </a:p>
        </p:txBody>
      </p:sp>
      <p:sp>
        <p:nvSpPr>
          <p:cNvPr id="217108" name="Text Box 32">
            <a:extLst>
              <a:ext uri="{FF2B5EF4-FFF2-40B4-BE49-F238E27FC236}">
                <a16:creationId xmlns:a16="http://schemas.microsoft.com/office/drawing/2014/main" id="{826A6010-6D39-491A-A619-3FEB2D1D218E}"/>
              </a:ext>
            </a:extLst>
          </p:cNvPr>
          <p:cNvSpPr txBox="1">
            <a:spLocks noChangeArrowheads="1"/>
          </p:cNvSpPr>
          <p:nvPr/>
        </p:nvSpPr>
        <p:spPr bwMode="auto">
          <a:xfrm>
            <a:off x="2293938" y="3137388"/>
            <a:ext cx="483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8</a:t>
            </a:r>
          </a:p>
        </p:txBody>
      </p:sp>
      <p:sp>
        <p:nvSpPr>
          <p:cNvPr id="217109" name="Text Box 33">
            <a:extLst>
              <a:ext uri="{FF2B5EF4-FFF2-40B4-BE49-F238E27FC236}">
                <a16:creationId xmlns:a16="http://schemas.microsoft.com/office/drawing/2014/main" id="{D49A849A-8D94-4E87-9334-E0427DF6E5B8}"/>
              </a:ext>
            </a:extLst>
          </p:cNvPr>
          <p:cNvSpPr txBox="1">
            <a:spLocks noChangeArrowheads="1"/>
          </p:cNvSpPr>
          <p:nvPr/>
        </p:nvSpPr>
        <p:spPr bwMode="auto">
          <a:xfrm>
            <a:off x="2274888" y="3789850"/>
            <a:ext cx="483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6</a:t>
            </a:r>
          </a:p>
        </p:txBody>
      </p:sp>
      <p:sp>
        <p:nvSpPr>
          <p:cNvPr id="217110" name="Text Box 34">
            <a:extLst>
              <a:ext uri="{FF2B5EF4-FFF2-40B4-BE49-F238E27FC236}">
                <a16:creationId xmlns:a16="http://schemas.microsoft.com/office/drawing/2014/main" id="{86C9884E-DD53-4358-891F-4414622669BE}"/>
              </a:ext>
            </a:extLst>
          </p:cNvPr>
          <p:cNvSpPr txBox="1">
            <a:spLocks noChangeArrowheads="1"/>
          </p:cNvSpPr>
          <p:nvPr/>
        </p:nvSpPr>
        <p:spPr bwMode="auto">
          <a:xfrm>
            <a:off x="2265363" y="4396275"/>
            <a:ext cx="483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4</a:t>
            </a:r>
          </a:p>
        </p:txBody>
      </p:sp>
      <p:sp>
        <p:nvSpPr>
          <p:cNvPr id="217111" name="Text Box 35">
            <a:extLst>
              <a:ext uri="{FF2B5EF4-FFF2-40B4-BE49-F238E27FC236}">
                <a16:creationId xmlns:a16="http://schemas.microsoft.com/office/drawing/2014/main" id="{6F541E3A-DC60-403B-8EEC-773CAFD5E0E3}"/>
              </a:ext>
            </a:extLst>
          </p:cNvPr>
          <p:cNvSpPr txBox="1">
            <a:spLocks noChangeArrowheads="1"/>
          </p:cNvSpPr>
          <p:nvPr/>
        </p:nvSpPr>
        <p:spPr bwMode="auto">
          <a:xfrm>
            <a:off x="2179638" y="1824525"/>
            <a:ext cx="483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12</a:t>
            </a:r>
          </a:p>
        </p:txBody>
      </p:sp>
      <p:sp>
        <p:nvSpPr>
          <p:cNvPr id="217112" name="Text Box 36">
            <a:extLst>
              <a:ext uri="{FF2B5EF4-FFF2-40B4-BE49-F238E27FC236}">
                <a16:creationId xmlns:a16="http://schemas.microsoft.com/office/drawing/2014/main" id="{BF82C72B-7525-47FD-BB28-5FDBED47D13C}"/>
              </a:ext>
            </a:extLst>
          </p:cNvPr>
          <p:cNvSpPr txBox="1">
            <a:spLocks noChangeArrowheads="1"/>
          </p:cNvSpPr>
          <p:nvPr/>
        </p:nvSpPr>
        <p:spPr bwMode="auto">
          <a:xfrm>
            <a:off x="2160588" y="2503975"/>
            <a:ext cx="483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10</a:t>
            </a:r>
          </a:p>
        </p:txBody>
      </p:sp>
      <p:sp>
        <p:nvSpPr>
          <p:cNvPr id="217113" name="Text Box 37">
            <a:extLst>
              <a:ext uri="{FF2B5EF4-FFF2-40B4-BE49-F238E27FC236}">
                <a16:creationId xmlns:a16="http://schemas.microsoft.com/office/drawing/2014/main" id="{5131F162-2CD5-40D6-9484-437B5450EC78}"/>
              </a:ext>
            </a:extLst>
          </p:cNvPr>
          <p:cNvSpPr txBox="1">
            <a:spLocks noChangeArrowheads="1"/>
          </p:cNvSpPr>
          <p:nvPr/>
        </p:nvSpPr>
        <p:spPr bwMode="auto">
          <a:xfrm>
            <a:off x="1733550" y="5016820"/>
            <a:ext cx="9064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0" i="0" u="none" strike="noStrike" kern="1200" cap="none" spc="0" normalizeH="0" baseline="0" noProof="0">
                <a:ln>
                  <a:noFill/>
                </a:ln>
                <a:solidFill>
                  <a:srgbClr val="009900"/>
                </a:solidFill>
                <a:effectLst/>
                <a:uLnTx/>
                <a:uFillTx/>
                <a:latin typeface="Times New Roman" panose="02020603050405020304" pitchFamily="18" charset="0"/>
                <a:ea typeface="+mn-ea"/>
                <a:cs typeface="+mn-cs"/>
              </a:rPr>
              <a:t>OZ</a:t>
            </a:r>
          </a:p>
        </p:txBody>
      </p:sp>
      <p:sp>
        <p:nvSpPr>
          <p:cNvPr id="217114" name="Line 38">
            <a:extLst>
              <a:ext uri="{FF2B5EF4-FFF2-40B4-BE49-F238E27FC236}">
                <a16:creationId xmlns:a16="http://schemas.microsoft.com/office/drawing/2014/main" id="{5FAC895C-889E-4ABA-8C9A-654FC81B9456}"/>
              </a:ext>
            </a:extLst>
          </p:cNvPr>
          <p:cNvSpPr>
            <a:spLocks noChangeShapeType="1"/>
          </p:cNvSpPr>
          <p:nvPr/>
        </p:nvSpPr>
        <p:spPr bwMode="auto">
          <a:xfrm>
            <a:off x="2620963" y="5130800"/>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15" name="Line 39">
            <a:extLst>
              <a:ext uri="{FF2B5EF4-FFF2-40B4-BE49-F238E27FC236}">
                <a16:creationId xmlns:a16="http://schemas.microsoft.com/office/drawing/2014/main" id="{60F67383-7E57-47CD-BBB6-4010B9D5F156}"/>
              </a:ext>
            </a:extLst>
          </p:cNvPr>
          <p:cNvSpPr>
            <a:spLocks noChangeShapeType="1"/>
          </p:cNvSpPr>
          <p:nvPr/>
        </p:nvSpPr>
        <p:spPr bwMode="auto">
          <a:xfrm>
            <a:off x="2620963" y="3249613"/>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16" name="Line 40">
            <a:extLst>
              <a:ext uri="{FF2B5EF4-FFF2-40B4-BE49-F238E27FC236}">
                <a16:creationId xmlns:a16="http://schemas.microsoft.com/office/drawing/2014/main" id="{4254CB2E-4DD5-4EE3-9BCE-E26C36026279}"/>
              </a:ext>
            </a:extLst>
          </p:cNvPr>
          <p:cNvSpPr>
            <a:spLocks noChangeShapeType="1"/>
          </p:cNvSpPr>
          <p:nvPr/>
        </p:nvSpPr>
        <p:spPr bwMode="auto">
          <a:xfrm>
            <a:off x="2620963" y="5711825"/>
            <a:ext cx="6656386" cy="0"/>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17" name="Line 41">
            <a:extLst>
              <a:ext uri="{FF2B5EF4-FFF2-40B4-BE49-F238E27FC236}">
                <a16:creationId xmlns:a16="http://schemas.microsoft.com/office/drawing/2014/main" id="{65649071-1332-4AAC-ADF8-D6E5446C0D21}"/>
              </a:ext>
            </a:extLst>
          </p:cNvPr>
          <p:cNvSpPr>
            <a:spLocks noChangeShapeType="1"/>
          </p:cNvSpPr>
          <p:nvPr/>
        </p:nvSpPr>
        <p:spPr bwMode="auto">
          <a:xfrm>
            <a:off x="2620963" y="1954213"/>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18" name="Line 42">
            <a:extLst>
              <a:ext uri="{FF2B5EF4-FFF2-40B4-BE49-F238E27FC236}">
                <a16:creationId xmlns:a16="http://schemas.microsoft.com/office/drawing/2014/main" id="{9B35BF6C-AD45-434A-B52A-3A1A2D8B8D6B}"/>
              </a:ext>
            </a:extLst>
          </p:cNvPr>
          <p:cNvSpPr>
            <a:spLocks noChangeShapeType="1"/>
          </p:cNvSpPr>
          <p:nvPr/>
        </p:nvSpPr>
        <p:spPr bwMode="auto">
          <a:xfrm>
            <a:off x="2620963" y="666750"/>
            <a:ext cx="6656386" cy="0"/>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19" name="Line 43">
            <a:extLst>
              <a:ext uri="{FF2B5EF4-FFF2-40B4-BE49-F238E27FC236}">
                <a16:creationId xmlns:a16="http://schemas.microsoft.com/office/drawing/2014/main" id="{07ED23F8-A479-4A24-ABE9-92A782F382AC}"/>
              </a:ext>
            </a:extLst>
          </p:cNvPr>
          <p:cNvSpPr>
            <a:spLocks noChangeShapeType="1"/>
          </p:cNvSpPr>
          <p:nvPr/>
        </p:nvSpPr>
        <p:spPr bwMode="auto">
          <a:xfrm>
            <a:off x="8593136" y="1197565"/>
            <a:ext cx="0" cy="4523786"/>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20" name="Line 44">
            <a:extLst>
              <a:ext uri="{FF2B5EF4-FFF2-40B4-BE49-F238E27FC236}">
                <a16:creationId xmlns:a16="http://schemas.microsoft.com/office/drawing/2014/main" id="{C430668F-7FF4-413D-9DEC-7AD1A7C800C2}"/>
              </a:ext>
            </a:extLst>
          </p:cNvPr>
          <p:cNvSpPr>
            <a:spLocks noChangeShapeType="1"/>
          </p:cNvSpPr>
          <p:nvPr/>
        </p:nvSpPr>
        <p:spPr bwMode="auto">
          <a:xfrm>
            <a:off x="9620248" y="1210797"/>
            <a:ext cx="0" cy="4501028"/>
          </a:xfrm>
          <a:prstGeom prst="line">
            <a:avLst/>
          </a:prstGeom>
          <a:noFill/>
          <a:ln w="127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16121" name="Group 57">
            <a:extLst>
              <a:ext uri="{FF2B5EF4-FFF2-40B4-BE49-F238E27FC236}">
                <a16:creationId xmlns:a16="http://schemas.microsoft.com/office/drawing/2014/main" id="{09DF7CAD-CF3D-47DB-ABE6-C77B8707CEA0}"/>
              </a:ext>
            </a:extLst>
          </p:cNvPr>
          <p:cNvGrpSpPr>
            <a:grpSpLocks/>
          </p:cNvGrpSpPr>
          <p:nvPr/>
        </p:nvGrpSpPr>
        <p:grpSpPr bwMode="auto">
          <a:xfrm>
            <a:off x="2620963" y="1203325"/>
            <a:ext cx="6656386" cy="4533901"/>
            <a:chOff x="607" y="326"/>
            <a:chExt cx="4986" cy="3586"/>
          </a:xfrm>
        </p:grpSpPr>
        <p:sp>
          <p:nvSpPr>
            <p:cNvPr id="217129" name="Line 45">
              <a:extLst>
                <a:ext uri="{FF2B5EF4-FFF2-40B4-BE49-F238E27FC236}">
                  <a16:creationId xmlns:a16="http://schemas.microsoft.com/office/drawing/2014/main" id="{E39A1F0A-6498-47EF-BA99-3C74F01F46B5}"/>
                </a:ext>
              </a:extLst>
            </p:cNvPr>
            <p:cNvSpPr>
              <a:spLocks noChangeShapeType="1"/>
            </p:cNvSpPr>
            <p:nvPr/>
          </p:nvSpPr>
          <p:spPr bwMode="auto">
            <a:xfrm flipV="1">
              <a:off x="607" y="3250"/>
              <a:ext cx="4986" cy="64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30" name="Line 46">
              <a:extLst>
                <a:ext uri="{FF2B5EF4-FFF2-40B4-BE49-F238E27FC236}">
                  <a16:creationId xmlns:a16="http://schemas.microsoft.com/office/drawing/2014/main" id="{94A66321-2938-4655-9A57-9B37936D661D}"/>
                </a:ext>
              </a:extLst>
            </p:cNvPr>
            <p:cNvSpPr>
              <a:spLocks noChangeShapeType="1"/>
            </p:cNvSpPr>
            <p:nvPr/>
          </p:nvSpPr>
          <p:spPr bwMode="auto">
            <a:xfrm flipV="1">
              <a:off x="607" y="2672"/>
              <a:ext cx="4986" cy="122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31" name="Line 47">
              <a:extLst>
                <a:ext uri="{FF2B5EF4-FFF2-40B4-BE49-F238E27FC236}">
                  <a16:creationId xmlns:a16="http://schemas.microsoft.com/office/drawing/2014/main" id="{68EC2BEC-65C4-4794-83DA-BC4D4A31E604}"/>
                </a:ext>
              </a:extLst>
            </p:cNvPr>
            <p:cNvSpPr>
              <a:spLocks noChangeShapeType="1"/>
            </p:cNvSpPr>
            <p:nvPr/>
          </p:nvSpPr>
          <p:spPr bwMode="auto">
            <a:xfrm flipV="1">
              <a:off x="607" y="2058"/>
              <a:ext cx="4986" cy="18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32" name="Line 48">
              <a:extLst>
                <a:ext uri="{FF2B5EF4-FFF2-40B4-BE49-F238E27FC236}">
                  <a16:creationId xmlns:a16="http://schemas.microsoft.com/office/drawing/2014/main" id="{B84744AD-561E-4DBF-B9F3-853484874533}"/>
                </a:ext>
              </a:extLst>
            </p:cNvPr>
            <p:cNvSpPr>
              <a:spLocks noChangeShapeType="1"/>
            </p:cNvSpPr>
            <p:nvPr/>
          </p:nvSpPr>
          <p:spPr bwMode="auto">
            <a:xfrm flipV="1">
              <a:off x="607" y="1396"/>
              <a:ext cx="4986" cy="25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33" name="Line 49">
              <a:extLst>
                <a:ext uri="{FF2B5EF4-FFF2-40B4-BE49-F238E27FC236}">
                  <a16:creationId xmlns:a16="http://schemas.microsoft.com/office/drawing/2014/main" id="{E7137AFA-9CCF-45C0-89E7-0543F4AB6B95}"/>
                </a:ext>
              </a:extLst>
            </p:cNvPr>
            <p:cNvSpPr>
              <a:spLocks noChangeShapeType="1"/>
            </p:cNvSpPr>
            <p:nvPr/>
          </p:nvSpPr>
          <p:spPr bwMode="auto">
            <a:xfrm flipV="1">
              <a:off x="607" y="817"/>
              <a:ext cx="4986" cy="30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134" name="Line 50">
              <a:extLst>
                <a:ext uri="{FF2B5EF4-FFF2-40B4-BE49-F238E27FC236}">
                  <a16:creationId xmlns:a16="http://schemas.microsoft.com/office/drawing/2014/main" id="{72734463-A91B-4D23-A596-4505CAC40663}"/>
                </a:ext>
              </a:extLst>
            </p:cNvPr>
            <p:cNvSpPr>
              <a:spLocks noChangeShapeType="1"/>
            </p:cNvSpPr>
            <p:nvPr/>
          </p:nvSpPr>
          <p:spPr bwMode="auto">
            <a:xfrm flipV="1">
              <a:off x="607" y="326"/>
              <a:ext cx="4817" cy="357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7122" name="Text Box 51">
            <a:extLst>
              <a:ext uri="{FF2B5EF4-FFF2-40B4-BE49-F238E27FC236}">
                <a16:creationId xmlns:a16="http://schemas.microsoft.com/office/drawing/2014/main" id="{217A3A49-0488-4862-ADF8-E14154D40F62}"/>
              </a:ext>
            </a:extLst>
          </p:cNvPr>
          <p:cNvSpPr txBox="1">
            <a:spLocks noChangeArrowheads="1"/>
          </p:cNvSpPr>
          <p:nvPr/>
        </p:nvSpPr>
        <p:spPr bwMode="auto">
          <a:xfrm rot="1259">
            <a:off x="8535972" y="4539196"/>
            <a:ext cx="8797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1PPM</a:t>
            </a:r>
            <a:endParaRPr kumimoji="0" lang="en-US" altLang="en-US" sz="1800" b="0" i="0" u="none" strike="noStrike" kern="1200" cap="none" spc="0" normalizeH="0" baseline="0" noProof="0">
              <a:ln>
                <a:noFill/>
              </a:ln>
              <a:solidFill>
                <a:srgbClr val="339933"/>
              </a:solidFill>
              <a:effectLst/>
              <a:uLnTx/>
              <a:uFillTx/>
              <a:latin typeface="Times New Roman" panose="02020603050405020304" pitchFamily="18" charset="0"/>
              <a:ea typeface="+mn-ea"/>
              <a:cs typeface="+mn-cs"/>
            </a:endParaRPr>
          </a:p>
        </p:txBody>
      </p:sp>
      <p:sp>
        <p:nvSpPr>
          <p:cNvPr id="217123" name="Text Box 52">
            <a:extLst>
              <a:ext uri="{FF2B5EF4-FFF2-40B4-BE49-F238E27FC236}">
                <a16:creationId xmlns:a16="http://schemas.microsoft.com/office/drawing/2014/main" id="{F3884B0E-17E4-484D-BDD8-AAC028B4F3BE}"/>
              </a:ext>
            </a:extLst>
          </p:cNvPr>
          <p:cNvSpPr txBox="1">
            <a:spLocks noChangeArrowheads="1"/>
          </p:cNvSpPr>
          <p:nvPr/>
        </p:nvSpPr>
        <p:spPr bwMode="auto">
          <a:xfrm>
            <a:off x="8535985" y="3893122"/>
            <a:ext cx="10350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2PPM</a:t>
            </a:r>
            <a:endParaRPr kumimoji="0" lang="en-US" altLang="en-US" sz="1800" b="0" i="0" u="none" strike="noStrike" kern="1200" cap="none" spc="0" normalizeH="0" baseline="0" noProof="0" dirty="0">
              <a:ln>
                <a:noFill/>
              </a:ln>
              <a:solidFill>
                <a:srgbClr val="339933"/>
              </a:solidFill>
              <a:effectLst/>
              <a:uLnTx/>
              <a:uFillTx/>
              <a:latin typeface="Times New Roman" panose="02020603050405020304" pitchFamily="18" charset="0"/>
              <a:ea typeface="+mn-ea"/>
              <a:cs typeface="+mn-cs"/>
            </a:endParaRPr>
          </a:p>
        </p:txBody>
      </p:sp>
      <p:sp>
        <p:nvSpPr>
          <p:cNvPr id="217124" name="Text Box 53">
            <a:extLst>
              <a:ext uri="{FF2B5EF4-FFF2-40B4-BE49-F238E27FC236}">
                <a16:creationId xmlns:a16="http://schemas.microsoft.com/office/drawing/2014/main" id="{0AE36B4E-5DB0-4FD6-96BD-94185DE64491}"/>
              </a:ext>
            </a:extLst>
          </p:cNvPr>
          <p:cNvSpPr txBox="1">
            <a:spLocks noChangeArrowheads="1"/>
          </p:cNvSpPr>
          <p:nvPr/>
        </p:nvSpPr>
        <p:spPr bwMode="auto">
          <a:xfrm>
            <a:off x="8535986" y="3086672"/>
            <a:ext cx="8797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3PPM</a:t>
            </a:r>
            <a:endParaRPr kumimoji="0" lang="en-US" altLang="en-US" sz="1800" b="0" i="0" u="none" strike="noStrike" kern="1200" cap="none" spc="0" normalizeH="0" baseline="0" noProof="0">
              <a:ln>
                <a:noFill/>
              </a:ln>
              <a:solidFill>
                <a:srgbClr val="339933"/>
              </a:solidFill>
              <a:effectLst/>
              <a:uLnTx/>
              <a:uFillTx/>
              <a:latin typeface="Times New Roman" panose="02020603050405020304" pitchFamily="18" charset="0"/>
              <a:ea typeface="+mn-ea"/>
              <a:cs typeface="+mn-cs"/>
            </a:endParaRPr>
          </a:p>
        </p:txBody>
      </p:sp>
      <p:sp>
        <p:nvSpPr>
          <p:cNvPr id="217125" name="Text Box 54">
            <a:extLst>
              <a:ext uri="{FF2B5EF4-FFF2-40B4-BE49-F238E27FC236}">
                <a16:creationId xmlns:a16="http://schemas.microsoft.com/office/drawing/2014/main" id="{6EAD613A-F818-4702-8A7D-72A5AC53161B}"/>
              </a:ext>
            </a:extLst>
          </p:cNvPr>
          <p:cNvSpPr txBox="1">
            <a:spLocks noChangeArrowheads="1"/>
          </p:cNvSpPr>
          <p:nvPr/>
        </p:nvSpPr>
        <p:spPr bwMode="auto">
          <a:xfrm>
            <a:off x="8535986" y="2205609"/>
            <a:ext cx="8797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4PPM</a:t>
            </a:r>
            <a:endParaRPr kumimoji="0" lang="en-US" altLang="en-US" sz="1800" b="0" i="0" u="none" strike="noStrike" kern="1200" cap="none" spc="0" normalizeH="0" baseline="0" noProof="0">
              <a:ln>
                <a:noFill/>
              </a:ln>
              <a:solidFill>
                <a:srgbClr val="339933"/>
              </a:solidFill>
              <a:effectLst/>
              <a:uLnTx/>
              <a:uFillTx/>
              <a:latin typeface="Times New Roman" panose="02020603050405020304" pitchFamily="18" charset="0"/>
              <a:ea typeface="+mn-ea"/>
              <a:cs typeface="+mn-cs"/>
            </a:endParaRPr>
          </a:p>
        </p:txBody>
      </p:sp>
      <p:sp>
        <p:nvSpPr>
          <p:cNvPr id="217126" name="Text Box 55">
            <a:extLst>
              <a:ext uri="{FF2B5EF4-FFF2-40B4-BE49-F238E27FC236}">
                <a16:creationId xmlns:a16="http://schemas.microsoft.com/office/drawing/2014/main" id="{3971ADFC-7EED-46A4-B30E-4905C235F4FF}"/>
              </a:ext>
            </a:extLst>
          </p:cNvPr>
          <p:cNvSpPr txBox="1">
            <a:spLocks noChangeArrowheads="1"/>
          </p:cNvSpPr>
          <p:nvPr/>
        </p:nvSpPr>
        <p:spPr bwMode="auto">
          <a:xfrm>
            <a:off x="8535986" y="1437259"/>
            <a:ext cx="8797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5PPM</a:t>
            </a:r>
            <a:endParaRPr kumimoji="0" lang="en-US" altLang="en-US" sz="1800" b="0" i="0" u="none" strike="noStrike" kern="1200" cap="none" spc="0" normalizeH="0" baseline="0" noProof="0">
              <a:ln>
                <a:noFill/>
              </a:ln>
              <a:solidFill>
                <a:srgbClr val="339933"/>
              </a:solidFill>
              <a:effectLst/>
              <a:uLnTx/>
              <a:uFillTx/>
              <a:latin typeface="Times New Roman" panose="02020603050405020304" pitchFamily="18" charset="0"/>
              <a:ea typeface="+mn-ea"/>
              <a:cs typeface="+mn-cs"/>
            </a:endParaRPr>
          </a:p>
        </p:txBody>
      </p:sp>
      <p:sp>
        <p:nvSpPr>
          <p:cNvPr id="217127" name="Text Box 56">
            <a:extLst>
              <a:ext uri="{FF2B5EF4-FFF2-40B4-BE49-F238E27FC236}">
                <a16:creationId xmlns:a16="http://schemas.microsoft.com/office/drawing/2014/main" id="{331D39C1-FBCB-4DF1-9ED7-1F230B3541B9}"/>
              </a:ext>
            </a:extLst>
          </p:cNvPr>
          <p:cNvSpPr txBox="1">
            <a:spLocks noChangeArrowheads="1"/>
          </p:cNvSpPr>
          <p:nvPr/>
        </p:nvSpPr>
        <p:spPr bwMode="auto">
          <a:xfrm>
            <a:off x="8535986" y="651447"/>
            <a:ext cx="8797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6PPM</a:t>
            </a:r>
            <a:endParaRPr kumimoji="0" lang="en-US" altLang="en-US" sz="1800" b="0" i="0" u="none" strike="noStrike" kern="1200" cap="none" spc="0" normalizeH="0" baseline="0" noProof="0">
              <a:ln>
                <a:noFill/>
              </a:ln>
              <a:solidFill>
                <a:srgbClr val="339933"/>
              </a:solidFill>
              <a:effectLst/>
              <a:uLnTx/>
              <a:uFillTx/>
              <a:latin typeface="Times New Roman" panose="02020603050405020304" pitchFamily="18" charset="0"/>
              <a:ea typeface="+mn-ea"/>
              <a:cs typeface="+mn-cs"/>
            </a:endParaRPr>
          </a:p>
        </p:txBody>
      </p:sp>
      <p:sp>
        <p:nvSpPr>
          <p:cNvPr id="217128" name="AutoShape 58">
            <a:hlinkClick r:id="rId3" action="ppaction://hlinkfile" highlightClick="1"/>
            <a:extLst>
              <a:ext uri="{FF2B5EF4-FFF2-40B4-BE49-F238E27FC236}">
                <a16:creationId xmlns:a16="http://schemas.microsoft.com/office/drawing/2014/main" id="{D6979362-576A-4F4E-859C-3AD952EBEAF0}"/>
              </a:ext>
            </a:extLst>
          </p:cNvPr>
          <p:cNvSpPr>
            <a:spLocks noChangeArrowheads="1"/>
          </p:cNvSpPr>
          <p:nvPr/>
        </p:nvSpPr>
        <p:spPr bwMode="auto">
          <a:xfrm>
            <a:off x="9810748" y="6121899"/>
            <a:ext cx="576727" cy="182064"/>
          </a:xfrm>
          <a:prstGeom prst="actionButtonBlank">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16121"/>
                                        </p:tgtEl>
                                        <p:attrNameLst>
                                          <p:attrName>style.visibility</p:attrName>
                                        </p:attrNameLst>
                                      </p:cBhvr>
                                      <p:to>
                                        <p:strVal val="visible"/>
                                      </p:to>
                                    </p:set>
                                    <p:animEffect transition="in" filter="wipe(left)">
                                      <p:cBhvr>
                                        <p:cTn id="7" dur="500"/>
                                        <p:tgtEl>
                                          <p:spTgt spid="216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314" name="Object 2">
            <a:extLst>
              <a:ext uri="{FF2B5EF4-FFF2-40B4-BE49-F238E27FC236}">
                <a16:creationId xmlns:a16="http://schemas.microsoft.com/office/drawing/2014/main" id="{7ADCCDD8-1074-4C47-804E-4F80EE668560}"/>
              </a:ext>
            </a:extLst>
          </p:cNvPr>
          <p:cNvGraphicFramePr>
            <a:graphicFrameLocks noChangeAspect="1"/>
          </p:cNvGraphicFramePr>
          <p:nvPr/>
        </p:nvGraphicFramePr>
        <p:xfrm>
          <a:off x="2515808" y="910733"/>
          <a:ext cx="6807456" cy="4082504"/>
        </p:xfrm>
        <a:graphic>
          <a:graphicData uri="http://schemas.openxmlformats.org/presentationml/2006/ole">
            <mc:AlternateContent xmlns:mc="http://schemas.openxmlformats.org/markup-compatibility/2006">
              <mc:Choice xmlns:v="urn:schemas-microsoft-com:vml" Requires="v">
                <p:oleObj spid="_x0000_s15369" name="Document" r:id="rId4" imgW="8316962" imgH="4981195" progId="Word.Document.8">
                  <p:embed/>
                </p:oleObj>
              </mc:Choice>
              <mc:Fallback>
                <p:oleObj name="Document" r:id="rId4" imgW="8316962" imgH="4981195" progId="Word.Document.8">
                  <p:embed/>
                  <p:pic>
                    <p:nvPicPr>
                      <p:cNvPr id="141314" name="Object 2">
                        <a:extLst>
                          <a:ext uri="{FF2B5EF4-FFF2-40B4-BE49-F238E27FC236}">
                            <a16:creationId xmlns:a16="http://schemas.microsoft.com/office/drawing/2014/main" id="{7ADCCDD8-1074-4C47-804E-4F80EE668560}"/>
                          </a:ext>
                        </a:extLst>
                      </p:cNvPr>
                      <p:cNvPicPr>
                        <a:picLocks noChangeAspect="1" noChangeArrowheads="1"/>
                      </p:cNvPicPr>
                      <p:nvPr/>
                    </p:nvPicPr>
                    <p:blipFill>
                      <a:blip r:embed="rId5"/>
                      <a:srcRect l="3763" r="20992" b="30753"/>
                      <a:stretch>
                        <a:fillRect/>
                      </a:stretch>
                    </p:blipFill>
                    <p:spPr bwMode="auto">
                      <a:xfrm>
                        <a:off x="2515808" y="910733"/>
                        <a:ext cx="6807456" cy="4082504"/>
                      </a:xfrm>
                      <a:prstGeom prst="rect">
                        <a:avLst/>
                      </a:prstGeom>
                      <a:noFill/>
                      <a:ln>
                        <a:noFill/>
                      </a:ln>
                      <a:effectLst/>
                    </p:spPr>
                  </p:pic>
                </p:oleObj>
              </mc:Fallback>
            </mc:AlternateContent>
          </a:graphicData>
        </a:graphic>
      </p:graphicFrame>
      <p:sp>
        <p:nvSpPr>
          <p:cNvPr id="782339" name="Rectangle 3">
            <a:extLst>
              <a:ext uri="{FF2B5EF4-FFF2-40B4-BE49-F238E27FC236}">
                <a16:creationId xmlns:a16="http://schemas.microsoft.com/office/drawing/2014/main" id="{6606BA60-AE50-4DB5-96EB-0BC15A126772}"/>
              </a:ext>
            </a:extLst>
          </p:cNvPr>
          <p:cNvSpPr>
            <a:spLocks noChangeArrowheads="1"/>
          </p:cNvSpPr>
          <p:nvPr/>
        </p:nvSpPr>
        <p:spPr bwMode="auto">
          <a:xfrm>
            <a:off x="4050890" y="4159044"/>
            <a:ext cx="5181600" cy="19439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lgn="ctr">
              <a:defRPr sz="1200" b="1">
                <a:solidFill>
                  <a:schemeClr val="tx1"/>
                </a:solidFill>
                <a:latin typeface="Times New Roman" panose="02020603050405020304" pitchFamily="18" charset="0"/>
              </a:defRPr>
            </a:lvl1pPr>
            <a:lvl2pPr algn="ctr">
              <a:defRPr sz="1200" b="1">
                <a:solidFill>
                  <a:schemeClr val="tx1"/>
                </a:solidFill>
                <a:latin typeface="Times New Roman" panose="02020603050405020304" pitchFamily="18" charset="0"/>
              </a:defRPr>
            </a:lvl2pPr>
            <a:lvl3pPr marL="1143000" indent="-228600" algn="ctr">
              <a:defRPr sz="1200" b="1">
                <a:solidFill>
                  <a:schemeClr val="tx1"/>
                </a:solidFill>
                <a:latin typeface="Times New Roman" panose="02020603050405020304" pitchFamily="18" charset="0"/>
              </a:defRPr>
            </a:lvl3pPr>
            <a:lvl4pPr marL="1600200" indent="-228600" algn="ctr">
              <a:defRPr sz="1200" b="1">
                <a:solidFill>
                  <a:schemeClr val="tx1"/>
                </a:solidFill>
                <a:latin typeface="Times New Roman" panose="02020603050405020304" pitchFamily="18" charset="0"/>
              </a:defRPr>
            </a:lvl4pPr>
            <a:lvl5pPr marL="2057400" indent="-228600" algn="ctr">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ADDITIONAL BENEFITS TO CONSIDER:</a:t>
            </a:r>
            <a:endPar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1" indent="0" algn="l" defTabSz="914400" rtl="0" eaLnBrk="1" fontAlgn="auto" latinLnBrk="0" hangingPunct="1">
              <a:lnSpc>
                <a:spcPct val="11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Varnish Cleanup/Non-Varnishing</a:t>
            </a:r>
          </a:p>
          <a:p>
            <a:pPr marL="457200" marR="0" lvl="1" indent="0" algn="l" defTabSz="914400" rtl="0" eaLnBrk="1" fontAlgn="auto" latinLnBrk="0" hangingPunct="1">
              <a:lnSpc>
                <a:spcPct val="11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Reduced Downtime for Maintenance</a:t>
            </a:r>
          </a:p>
          <a:p>
            <a:pPr marL="457200" marR="0" lvl="1" indent="0" algn="l" defTabSz="914400" rtl="0" eaLnBrk="1" fontAlgn="auto" latinLnBrk="0" hangingPunct="1">
              <a:lnSpc>
                <a:spcPct val="11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Lower Carryover and Make Up Rate</a:t>
            </a:r>
          </a:p>
          <a:p>
            <a:pPr marL="457200" marR="0" lvl="1" indent="0" algn="l" defTabSz="914400" rtl="0" eaLnBrk="1" fontAlgn="auto" latinLnBrk="0" hangingPunct="1">
              <a:lnSpc>
                <a:spcPct val="11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Lower Operating Temperature</a:t>
            </a:r>
          </a:p>
          <a:p>
            <a:pPr marL="457200" marR="0" lvl="1" indent="0" algn="l" defTabSz="914400" rtl="0" eaLnBrk="1" fontAlgn="auto" latinLnBrk="0" hangingPunct="1">
              <a:lnSpc>
                <a:spcPct val="11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Lower </a:t>
            </a:r>
            <a:r>
              <a:rPr kumimoji="0" lang="en-US" alt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DeltaP</a:t>
            </a: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Across Separator</a:t>
            </a:r>
          </a:p>
          <a:p>
            <a:pPr marL="457200" marR="0" lvl="1" indent="0" algn="l" defTabSz="914400" rtl="0" eaLnBrk="1" fontAlgn="auto" latinLnBrk="0" hangingPunct="1">
              <a:lnSpc>
                <a:spcPct val="11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Typical 8000 Hour Life</a:t>
            </a:r>
          </a:p>
        </p:txBody>
      </p:sp>
      <p:sp>
        <p:nvSpPr>
          <p:cNvPr id="782340" name="Text Box 4">
            <a:extLst>
              <a:ext uri="{FF2B5EF4-FFF2-40B4-BE49-F238E27FC236}">
                <a16:creationId xmlns:a16="http://schemas.microsoft.com/office/drawing/2014/main" id="{7BAC192F-4F27-41BF-B289-8C9AD2E3CC29}"/>
              </a:ext>
            </a:extLst>
          </p:cNvPr>
          <p:cNvSpPr txBox="1">
            <a:spLocks noChangeArrowheads="1"/>
          </p:cNvSpPr>
          <p:nvPr/>
        </p:nvSpPr>
        <p:spPr bwMode="auto">
          <a:xfrm>
            <a:off x="1760069" y="5457074"/>
            <a:ext cx="2673874"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9900"/>
                </a:solidFill>
                <a:effectLst>
                  <a:outerShdw blurRad="38100" dist="38100" dir="2700000" algn="tl">
                    <a:srgbClr val="C0C0C0"/>
                  </a:outerShdw>
                </a:effectLst>
                <a:uLnTx/>
                <a:uFillTx/>
                <a:latin typeface="Arial"/>
                <a:ea typeface="+mn-ea"/>
                <a:cs typeface="+mn-cs"/>
              </a:rPr>
              <a:t>Est. Annual Savings  $4,900.00</a:t>
            </a:r>
            <a:endParaRPr kumimoji="0" lang="en-US" sz="18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0"/>
                                  </p:iterate>
                                  <p:childTnLst>
                                    <p:set>
                                      <p:cBhvr>
                                        <p:cTn id="6" dur="1" fill="hold">
                                          <p:stCondLst>
                                            <p:cond delay="0"/>
                                          </p:stCondLst>
                                        </p:cTn>
                                        <p:tgtEl>
                                          <p:spTgt spid="782339"/>
                                        </p:tgtEl>
                                        <p:attrNameLst>
                                          <p:attrName>style.visibility</p:attrName>
                                        </p:attrNameLst>
                                      </p:cBhvr>
                                      <p:to>
                                        <p:strVal val="visible"/>
                                      </p:to>
                                    </p:set>
                                    <p:animEffect transition="in" filter="wipe(up)">
                                      <p:cBhvr>
                                        <p:cTn id="7" dur="1000"/>
                                        <p:tgtEl>
                                          <p:spTgt spid="782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23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11FB0-6751-4587-8659-41B6CEB3D7A8}"/>
              </a:ext>
            </a:extLst>
          </p:cNvPr>
          <p:cNvSpPr>
            <a:spLocks noGrp="1"/>
          </p:cNvSpPr>
          <p:nvPr>
            <p:ph type="title"/>
          </p:nvPr>
        </p:nvSpPr>
        <p:spPr>
          <a:xfrm>
            <a:off x="2080460" y="354479"/>
            <a:ext cx="7886700" cy="629265"/>
          </a:xfrm>
        </p:spPr>
        <p:txBody>
          <a:bodyPr>
            <a:normAutofit fontScale="90000"/>
          </a:bodyPr>
          <a:lstStyle/>
          <a:p>
            <a:r>
              <a:rPr lang="en-US" altLang="en-US" sz="3600" dirty="0"/>
              <a:t>Causes of High Lubricant Consumption</a:t>
            </a:r>
            <a:br>
              <a:rPr lang="en-US" altLang="en-US" sz="3200" dirty="0"/>
            </a:br>
            <a:endParaRPr lang="en-US" dirty="0"/>
          </a:p>
        </p:txBody>
      </p:sp>
      <p:sp>
        <p:nvSpPr>
          <p:cNvPr id="3" name="Content Placeholder 2">
            <a:extLst>
              <a:ext uri="{FF2B5EF4-FFF2-40B4-BE49-F238E27FC236}">
                <a16:creationId xmlns:a16="http://schemas.microsoft.com/office/drawing/2014/main" id="{D0B09F55-4143-4578-B8B2-5DB61ACA0F7E}"/>
              </a:ext>
            </a:extLst>
          </p:cNvPr>
          <p:cNvSpPr>
            <a:spLocks noGrp="1"/>
          </p:cNvSpPr>
          <p:nvPr>
            <p:ph sz="quarter" idx="1"/>
          </p:nvPr>
        </p:nvSpPr>
        <p:spPr>
          <a:xfrm>
            <a:off x="1981200" y="1223210"/>
            <a:ext cx="8229600" cy="3886200"/>
          </a:xfrm>
        </p:spPr>
        <p:txBody>
          <a:bodyPr>
            <a:normAutofit lnSpcReduction="10000"/>
          </a:bodyPr>
          <a:lstStyle/>
          <a:p>
            <a:pPr>
              <a:spcBef>
                <a:spcPct val="50000"/>
              </a:spcBef>
              <a:buClr>
                <a:schemeClr val="tx1"/>
              </a:buClr>
              <a:buFont typeface="Wingdings" panose="05000000000000000000" pitchFamily="2" charset="2"/>
              <a:buChar char="Ø"/>
            </a:pPr>
            <a:r>
              <a:rPr lang="en-US" altLang="en-US" sz="2000" i="1" dirty="0"/>
              <a:t>	Leakage</a:t>
            </a:r>
          </a:p>
          <a:p>
            <a:pPr>
              <a:spcBef>
                <a:spcPct val="50000"/>
              </a:spcBef>
              <a:buFont typeface="Wingdings" panose="05000000000000000000" pitchFamily="2" charset="2"/>
              <a:buChar char="Ø"/>
            </a:pPr>
            <a:r>
              <a:rPr lang="en-US" altLang="en-US" sz="2000" i="1" dirty="0"/>
              <a:t>	Return Line Position</a:t>
            </a:r>
          </a:p>
          <a:p>
            <a:pPr>
              <a:spcBef>
                <a:spcPct val="50000"/>
              </a:spcBef>
              <a:buFont typeface="Wingdings" panose="05000000000000000000" pitchFamily="2" charset="2"/>
              <a:buChar char="Ø"/>
            </a:pPr>
            <a:r>
              <a:rPr lang="en-US" altLang="en-US" sz="2000" i="1" dirty="0"/>
              <a:t>	Plugged Orifice or Strainer</a:t>
            </a:r>
          </a:p>
          <a:p>
            <a:pPr>
              <a:spcBef>
                <a:spcPct val="50000"/>
              </a:spcBef>
              <a:buFont typeface="Wingdings" panose="05000000000000000000" pitchFamily="2" charset="2"/>
              <a:buChar char="Ø"/>
            </a:pPr>
            <a:r>
              <a:rPr lang="en-US" altLang="en-US" sz="2000" i="1" dirty="0"/>
              <a:t>	Defective Separator Element</a:t>
            </a:r>
          </a:p>
          <a:p>
            <a:pPr>
              <a:spcBef>
                <a:spcPct val="50000"/>
              </a:spcBef>
              <a:buFont typeface="Wingdings" panose="05000000000000000000" pitchFamily="2" charset="2"/>
              <a:buChar char="Ø"/>
            </a:pPr>
            <a:r>
              <a:rPr lang="en-US" altLang="en-US" sz="2000" i="1" dirty="0"/>
              <a:t>	Foaming  Lubricant</a:t>
            </a:r>
          </a:p>
          <a:p>
            <a:pPr>
              <a:spcBef>
                <a:spcPct val="50000"/>
              </a:spcBef>
              <a:buFont typeface="Wingdings" panose="05000000000000000000" pitchFamily="2" charset="2"/>
              <a:buChar char="Ø"/>
            </a:pPr>
            <a:r>
              <a:rPr lang="en-US" altLang="en-US" sz="2000" i="1" dirty="0"/>
              <a:t>	Compressor Overfilled</a:t>
            </a:r>
          </a:p>
          <a:p>
            <a:pPr>
              <a:spcBef>
                <a:spcPct val="50000"/>
              </a:spcBef>
              <a:buFont typeface="Wingdings" panose="05000000000000000000" pitchFamily="2" charset="2"/>
              <a:buChar char="Ø"/>
            </a:pPr>
            <a:r>
              <a:rPr lang="en-US" altLang="en-US" sz="2000" i="1" dirty="0"/>
              <a:t>	Machine Running Unloaded</a:t>
            </a:r>
          </a:p>
          <a:p>
            <a:pPr>
              <a:spcBef>
                <a:spcPct val="50000"/>
              </a:spcBef>
              <a:buFont typeface="Wingdings" panose="05000000000000000000" pitchFamily="2" charset="2"/>
              <a:buChar char="Ø"/>
            </a:pPr>
            <a:r>
              <a:rPr lang="en-US" altLang="en-US" sz="2000" i="1" dirty="0"/>
              <a:t>	Machine Running Low Pressure</a:t>
            </a:r>
          </a:p>
          <a:p>
            <a:pPr>
              <a:spcBef>
                <a:spcPct val="50000"/>
              </a:spcBef>
              <a:buFont typeface="Wingdings" panose="05000000000000000000" pitchFamily="2" charset="2"/>
              <a:buChar char="Ø"/>
            </a:pPr>
            <a:r>
              <a:rPr lang="en-US" altLang="en-US" sz="2000" i="1" dirty="0"/>
              <a:t>	Ruptured Water-Cooled Oil Cooler</a:t>
            </a:r>
          </a:p>
          <a:p>
            <a:endParaRPr lang="en-US" dirty="0"/>
          </a:p>
        </p:txBody>
      </p:sp>
    </p:spTree>
    <p:extLst>
      <p:ext uri="{BB962C8B-B14F-4D97-AF65-F5344CB8AC3E}">
        <p14:creationId xmlns:p14="http://schemas.microsoft.com/office/powerpoint/2010/main" val="2632696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5" name="Text Box 1069">
            <a:extLst>
              <a:ext uri="{FF2B5EF4-FFF2-40B4-BE49-F238E27FC236}">
                <a16:creationId xmlns:a16="http://schemas.microsoft.com/office/drawing/2014/main" id="{0B7687FB-93D1-4C6C-8E57-6FEEBB31DBF6}"/>
              </a:ext>
            </a:extLst>
          </p:cNvPr>
          <p:cNvSpPr txBox="1">
            <a:spLocks noChangeArrowheads="1"/>
          </p:cNvSpPr>
          <p:nvPr/>
        </p:nvSpPr>
        <p:spPr bwMode="auto">
          <a:xfrm>
            <a:off x="2295526" y="3852864"/>
            <a:ext cx="8835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Fluid Filter</a:t>
            </a:r>
          </a:p>
        </p:txBody>
      </p:sp>
      <p:sp>
        <p:nvSpPr>
          <p:cNvPr id="335876" name="Text Box 1072">
            <a:extLst>
              <a:ext uri="{FF2B5EF4-FFF2-40B4-BE49-F238E27FC236}">
                <a16:creationId xmlns:a16="http://schemas.microsoft.com/office/drawing/2014/main" id="{0896CC02-A08E-4D61-AE53-E008B40ADAE1}"/>
              </a:ext>
            </a:extLst>
          </p:cNvPr>
          <p:cNvSpPr txBox="1">
            <a:spLocks noChangeArrowheads="1"/>
          </p:cNvSpPr>
          <p:nvPr/>
        </p:nvSpPr>
        <p:spPr bwMode="auto">
          <a:xfrm>
            <a:off x="7391401" y="1193801"/>
            <a:ext cx="104227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Discharge Air</a:t>
            </a:r>
          </a:p>
        </p:txBody>
      </p:sp>
      <p:sp>
        <p:nvSpPr>
          <p:cNvPr id="335877" name="Rectangle 1073">
            <a:extLst>
              <a:ext uri="{FF2B5EF4-FFF2-40B4-BE49-F238E27FC236}">
                <a16:creationId xmlns:a16="http://schemas.microsoft.com/office/drawing/2014/main" id="{0BA731C6-B2D9-401B-BB01-9B27CDE216A8}"/>
              </a:ext>
            </a:extLst>
          </p:cNvPr>
          <p:cNvSpPr>
            <a:spLocks noChangeArrowheads="1"/>
          </p:cNvSpPr>
          <p:nvPr/>
        </p:nvSpPr>
        <p:spPr bwMode="auto">
          <a:xfrm>
            <a:off x="1524000" y="1651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altLang="en-US" sz="54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  </a:t>
            </a:r>
            <a:r>
              <a:rPr kumimoji="0" lang="en-US" altLang="en-US" sz="5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Temp. Trouble Shooting</a:t>
            </a:r>
            <a:endParaRPr kumimoji="0" lang="en-US" altLang="en-US" sz="4400" b="0" i="0" u="none" strike="noStrike" kern="1200" cap="none" spc="0" normalizeH="0" baseline="0" noProof="0">
              <a:ln>
                <a:noFill/>
              </a:ln>
              <a:solidFill>
                <a:srgbClr val="006CA2"/>
              </a:solidFill>
              <a:effectLst/>
              <a:uLnTx/>
              <a:uFillTx/>
              <a:latin typeface="Times New Roman" panose="02020603050405020304" pitchFamily="18" charset="0"/>
              <a:ea typeface="+mn-ea"/>
              <a:cs typeface="+mn-cs"/>
            </a:endParaRPr>
          </a:p>
        </p:txBody>
      </p:sp>
      <p:sp>
        <p:nvSpPr>
          <p:cNvPr id="335878" name="Text Box 1075">
            <a:extLst>
              <a:ext uri="{FF2B5EF4-FFF2-40B4-BE49-F238E27FC236}">
                <a16:creationId xmlns:a16="http://schemas.microsoft.com/office/drawing/2014/main" id="{4569CA0B-B32A-4270-9274-576157D1BBB7}"/>
              </a:ext>
            </a:extLst>
          </p:cNvPr>
          <p:cNvSpPr txBox="1">
            <a:spLocks noChangeArrowheads="1"/>
          </p:cNvSpPr>
          <p:nvPr/>
        </p:nvSpPr>
        <p:spPr bwMode="auto">
          <a:xfrm>
            <a:off x="4737100" y="4559301"/>
            <a:ext cx="598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150º</a:t>
            </a:r>
          </a:p>
        </p:txBody>
      </p:sp>
      <p:grpSp>
        <p:nvGrpSpPr>
          <p:cNvPr id="335879" name="Group 1091">
            <a:extLst>
              <a:ext uri="{FF2B5EF4-FFF2-40B4-BE49-F238E27FC236}">
                <a16:creationId xmlns:a16="http://schemas.microsoft.com/office/drawing/2014/main" id="{AED4B05C-ED36-4978-82A9-8A7235AF1A7B}"/>
              </a:ext>
            </a:extLst>
          </p:cNvPr>
          <p:cNvGrpSpPr>
            <a:grpSpLocks/>
          </p:cNvGrpSpPr>
          <p:nvPr/>
        </p:nvGrpSpPr>
        <p:grpSpPr bwMode="auto">
          <a:xfrm>
            <a:off x="3232151" y="871538"/>
            <a:ext cx="5643563" cy="5529262"/>
            <a:chOff x="1076" y="549"/>
            <a:chExt cx="3555" cy="3483"/>
          </a:xfrm>
        </p:grpSpPr>
        <p:graphicFrame>
          <p:nvGraphicFramePr>
            <p:cNvPr id="335880" name="Object 1057">
              <a:extLst>
                <a:ext uri="{FF2B5EF4-FFF2-40B4-BE49-F238E27FC236}">
                  <a16:creationId xmlns:a16="http://schemas.microsoft.com/office/drawing/2014/main" id="{49D40B5B-9525-4E49-AAF1-425D7D13F4AA}"/>
                </a:ext>
              </a:extLst>
            </p:cNvPr>
            <p:cNvGraphicFramePr>
              <a:graphicFrameLocks noChangeAspect="1"/>
            </p:cNvGraphicFramePr>
            <p:nvPr/>
          </p:nvGraphicFramePr>
          <p:xfrm>
            <a:off x="1076" y="900"/>
            <a:ext cx="3340" cy="3132"/>
          </p:xfrm>
          <a:graphic>
            <a:graphicData uri="http://schemas.openxmlformats.org/presentationml/2006/ole">
              <mc:AlternateContent xmlns:mc="http://schemas.openxmlformats.org/markup-compatibility/2006">
                <mc:Choice xmlns:v="urn:schemas-microsoft-com:vml" Requires="v">
                  <p:oleObj spid="_x0000_s16400" name="Bitmap Image" r:id="rId4" imgW="5742857" imgH="4971429" progId="Paint.Picture">
                    <p:embed/>
                  </p:oleObj>
                </mc:Choice>
                <mc:Fallback>
                  <p:oleObj name="Bitmap Image" r:id="rId4" imgW="5742857" imgH="4971429" progId="Paint.Picture">
                    <p:embed/>
                    <p:pic>
                      <p:nvPicPr>
                        <p:cNvPr id="335880" name="Object 1057">
                          <a:extLst>
                            <a:ext uri="{FF2B5EF4-FFF2-40B4-BE49-F238E27FC236}">
                              <a16:creationId xmlns:a16="http://schemas.microsoft.com/office/drawing/2014/main" id="{49D40B5B-9525-4E49-AAF1-425D7D13F4AA}"/>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7709"/>
                        <a:stretch>
                          <a:fillRect/>
                        </a:stretch>
                      </p:blipFill>
                      <p:spPr bwMode="auto">
                        <a:xfrm>
                          <a:off x="1076" y="900"/>
                          <a:ext cx="3340" cy="3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5881" name="Object 1058">
              <a:extLst>
                <a:ext uri="{FF2B5EF4-FFF2-40B4-BE49-F238E27FC236}">
                  <a16:creationId xmlns:a16="http://schemas.microsoft.com/office/drawing/2014/main" id="{8FEDD8A5-EAAC-4D99-B6A0-4AFC3C7479A2}"/>
                </a:ext>
              </a:extLst>
            </p:cNvPr>
            <p:cNvGraphicFramePr>
              <a:graphicFrameLocks noChangeAspect="1"/>
            </p:cNvGraphicFramePr>
            <p:nvPr/>
          </p:nvGraphicFramePr>
          <p:xfrm>
            <a:off x="3256" y="549"/>
            <a:ext cx="1375" cy="3259"/>
          </p:xfrm>
          <a:graphic>
            <a:graphicData uri="http://schemas.openxmlformats.org/presentationml/2006/ole">
              <mc:AlternateContent xmlns:mc="http://schemas.openxmlformats.org/markup-compatibility/2006">
                <mc:Choice xmlns:v="urn:schemas-microsoft-com:vml" Requires="v">
                  <p:oleObj spid="_x0000_s16401" name="Bitmap Image" r:id="rId6" imgW="2133898" imgH="5266667" progId="Paint.Picture">
                    <p:embed/>
                  </p:oleObj>
                </mc:Choice>
                <mc:Fallback>
                  <p:oleObj name="Bitmap Image" r:id="rId6" imgW="2133898" imgH="5266667" progId="Paint.Picture">
                    <p:embed/>
                    <p:pic>
                      <p:nvPicPr>
                        <p:cNvPr id="335881" name="Object 1058">
                          <a:extLst>
                            <a:ext uri="{FF2B5EF4-FFF2-40B4-BE49-F238E27FC236}">
                              <a16:creationId xmlns:a16="http://schemas.microsoft.com/office/drawing/2014/main" id="{8FEDD8A5-EAAC-4D99-B6A0-4AFC3C7479A2}"/>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56" y="549"/>
                          <a:ext cx="1375" cy="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5882" name="Text Box 1068">
              <a:extLst>
                <a:ext uri="{FF2B5EF4-FFF2-40B4-BE49-F238E27FC236}">
                  <a16:creationId xmlns:a16="http://schemas.microsoft.com/office/drawing/2014/main" id="{5A86267C-E2E3-435D-A31B-D4B340A4C3B3}"/>
                </a:ext>
              </a:extLst>
            </p:cNvPr>
            <p:cNvSpPr txBox="1">
              <a:spLocks noChangeArrowheads="1"/>
            </p:cNvSpPr>
            <p:nvPr/>
          </p:nvSpPr>
          <p:spPr bwMode="auto">
            <a:xfrm>
              <a:off x="3582" y="2331"/>
              <a:ext cx="69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Thermal Valve</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5883" name="Text Box 1070">
              <a:extLst>
                <a:ext uri="{FF2B5EF4-FFF2-40B4-BE49-F238E27FC236}">
                  <a16:creationId xmlns:a16="http://schemas.microsoft.com/office/drawing/2014/main" id="{07142AC0-3044-47FA-92A7-8CABE3C22C44}"/>
                </a:ext>
              </a:extLst>
            </p:cNvPr>
            <p:cNvSpPr txBox="1">
              <a:spLocks noChangeArrowheads="1"/>
            </p:cNvSpPr>
            <p:nvPr/>
          </p:nvSpPr>
          <p:spPr bwMode="auto">
            <a:xfrm>
              <a:off x="1670" y="3503"/>
              <a:ext cx="729"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Aftercooled Air</a:t>
              </a:r>
            </a:p>
          </p:txBody>
        </p:sp>
        <p:sp>
          <p:nvSpPr>
            <p:cNvPr id="335884" name="Text Box 1074">
              <a:extLst>
                <a:ext uri="{FF2B5EF4-FFF2-40B4-BE49-F238E27FC236}">
                  <a16:creationId xmlns:a16="http://schemas.microsoft.com/office/drawing/2014/main" id="{C000E38F-38C2-4FAB-BFC2-4BB070747AB2}"/>
                </a:ext>
              </a:extLst>
            </p:cNvPr>
            <p:cNvSpPr txBox="1">
              <a:spLocks noChangeArrowheads="1"/>
            </p:cNvSpPr>
            <p:nvPr/>
          </p:nvSpPr>
          <p:spPr bwMode="auto">
            <a:xfrm>
              <a:off x="3582" y="2104"/>
              <a:ext cx="37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210º</a:t>
              </a:r>
            </a:p>
          </p:txBody>
        </p:sp>
        <p:sp>
          <p:nvSpPr>
            <p:cNvPr id="335885" name="Text Box 1076">
              <a:extLst>
                <a:ext uri="{FF2B5EF4-FFF2-40B4-BE49-F238E27FC236}">
                  <a16:creationId xmlns:a16="http://schemas.microsoft.com/office/drawing/2014/main" id="{DEF9C9C1-236B-4BC8-8975-D30722F09197}"/>
                </a:ext>
              </a:extLst>
            </p:cNvPr>
            <p:cNvSpPr txBox="1">
              <a:spLocks noChangeArrowheads="1"/>
            </p:cNvSpPr>
            <p:nvPr/>
          </p:nvSpPr>
          <p:spPr bwMode="auto">
            <a:xfrm>
              <a:off x="1152" y="2040"/>
              <a:ext cx="37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150º</a:t>
              </a:r>
            </a:p>
          </p:txBody>
        </p:sp>
        <p:sp>
          <p:nvSpPr>
            <p:cNvPr id="335886" name="Line 1077">
              <a:extLst>
                <a:ext uri="{FF2B5EF4-FFF2-40B4-BE49-F238E27FC236}">
                  <a16:creationId xmlns:a16="http://schemas.microsoft.com/office/drawing/2014/main" id="{9DCBAC4E-E69F-41FB-AF58-6EA4DD13FFF1}"/>
                </a:ext>
              </a:extLst>
            </p:cNvPr>
            <p:cNvSpPr>
              <a:spLocks noChangeShapeType="1"/>
            </p:cNvSpPr>
            <p:nvPr/>
          </p:nvSpPr>
          <p:spPr bwMode="auto">
            <a:xfrm>
              <a:off x="3744" y="2550"/>
              <a:ext cx="43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87" name="Line 1078">
              <a:extLst>
                <a:ext uri="{FF2B5EF4-FFF2-40B4-BE49-F238E27FC236}">
                  <a16:creationId xmlns:a16="http://schemas.microsoft.com/office/drawing/2014/main" id="{22D030DC-9C13-4D5E-88AB-CCEED78D2345}"/>
                </a:ext>
              </a:extLst>
            </p:cNvPr>
            <p:cNvSpPr>
              <a:spLocks noChangeShapeType="1"/>
            </p:cNvSpPr>
            <p:nvPr/>
          </p:nvSpPr>
          <p:spPr bwMode="auto">
            <a:xfrm>
              <a:off x="4296" y="2748"/>
              <a:ext cx="0" cy="2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88" name="Line 1079">
              <a:extLst>
                <a:ext uri="{FF2B5EF4-FFF2-40B4-BE49-F238E27FC236}">
                  <a16:creationId xmlns:a16="http://schemas.microsoft.com/office/drawing/2014/main" id="{5D38143D-017F-4023-8CFA-2A1455F06BDE}"/>
                </a:ext>
              </a:extLst>
            </p:cNvPr>
            <p:cNvSpPr>
              <a:spLocks noChangeShapeType="1"/>
            </p:cNvSpPr>
            <p:nvPr/>
          </p:nvSpPr>
          <p:spPr bwMode="auto">
            <a:xfrm>
              <a:off x="2778" y="2550"/>
              <a:ext cx="43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89" name="Line 1080">
              <a:extLst>
                <a:ext uri="{FF2B5EF4-FFF2-40B4-BE49-F238E27FC236}">
                  <a16:creationId xmlns:a16="http://schemas.microsoft.com/office/drawing/2014/main" id="{A662721C-7B70-4D01-AF68-74E4291C3E23}"/>
                </a:ext>
              </a:extLst>
            </p:cNvPr>
            <p:cNvSpPr>
              <a:spLocks noChangeShapeType="1"/>
            </p:cNvSpPr>
            <p:nvPr/>
          </p:nvSpPr>
          <p:spPr bwMode="auto">
            <a:xfrm flipH="1">
              <a:off x="3894" y="3258"/>
              <a:ext cx="24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0" name="Line 1081">
              <a:extLst>
                <a:ext uri="{FF2B5EF4-FFF2-40B4-BE49-F238E27FC236}">
                  <a16:creationId xmlns:a16="http://schemas.microsoft.com/office/drawing/2014/main" id="{930592E7-2F45-4B37-8CF9-8E5E0F286ECB}"/>
                </a:ext>
              </a:extLst>
            </p:cNvPr>
            <p:cNvSpPr>
              <a:spLocks noChangeShapeType="1"/>
            </p:cNvSpPr>
            <p:nvPr/>
          </p:nvSpPr>
          <p:spPr bwMode="auto">
            <a:xfrm flipH="1">
              <a:off x="2544" y="3258"/>
              <a:ext cx="24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1" name="Line 1082">
              <a:extLst>
                <a:ext uri="{FF2B5EF4-FFF2-40B4-BE49-F238E27FC236}">
                  <a16:creationId xmlns:a16="http://schemas.microsoft.com/office/drawing/2014/main" id="{2AE4F422-2B6F-48A8-8959-4A8F00C40941}"/>
                </a:ext>
              </a:extLst>
            </p:cNvPr>
            <p:cNvSpPr>
              <a:spLocks noChangeShapeType="1"/>
            </p:cNvSpPr>
            <p:nvPr/>
          </p:nvSpPr>
          <p:spPr bwMode="auto">
            <a:xfrm flipV="1">
              <a:off x="2430" y="2802"/>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2" name="Line 1083">
              <a:extLst>
                <a:ext uri="{FF2B5EF4-FFF2-40B4-BE49-F238E27FC236}">
                  <a16:creationId xmlns:a16="http://schemas.microsoft.com/office/drawing/2014/main" id="{9A341C6E-03CB-4F44-8AF7-CCA3D508F61F}"/>
                </a:ext>
              </a:extLst>
            </p:cNvPr>
            <p:cNvSpPr>
              <a:spLocks noChangeShapeType="1"/>
            </p:cNvSpPr>
            <p:nvPr/>
          </p:nvSpPr>
          <p:spPr bwMode="auto">
            <a:xfrm flipH="1">
              <a:off x="2736" y="2748"/>
              <a:ext cx="52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3" name="Line 1084">
              <a:extLst>
                <a:ext uri="{FF2B5EF4-FFF2-40B4-BE49-F238E27FC236}">
                  <a16:creationId xmlns:a16="http://schemas.microsoft.com/office/drawing/2014/main" id="{B2DFF033-CE14-4E2A-A2B0-EFABAA7C0851}"/>
                </a:ext>
              </a:extLst>
            </p:cNvPr>
            <p:cNvSpPr>
              <a:spLocks noChangeShapeType="1"/>
            </p:cNvSpPr>
            <p:nvPr/>
          </p:nvSpPr>
          <p:spPr bwMode="auto">
            <a:xfrm flipH="1">
              <a:off x="1728" y="2748"/>
              <a:ext cx="52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4" name="Line 1085">
              <a:extLst>
                <a:ext uri="{FF2B5EF4-FFF2-40B4-BE49-F238E27FC236}">
                  <a16:creationId xmlns:a16="http://schemas.microsoft.com/office/drawing/2014/main" id="{EC377911-B3DA-46B7-BCD6-68248C936F80}"/>
                </a:ext>
              </a:extLst>
            </p:cNvPr>
            <p:cNvSpPr>
              <a:spLocks noChangeShapeType="1"/>
            </p:cNvSpPr>
            <p:nvPr/>
          </p:nvSpPr>
          <p:spPr bwMode="auto">
            <a:xfrm flipV="1">
              <a:off x="1542" y="1986"/>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5" name="AutoShape 1088">
              <a:extLst>
                <a:ext uri="{FF2B5EF4-FFF2-40B4-BE49-F238E27FC236}">
                  <a16:creationId xmlns:a16="http://schemas.microsoft.com/office/drawing/2014/main" id="{ED6DC630-71AE-4870-8E73-E9CCAAD0DFD5}"/>
                </a:ext>
              </a:extLst>
            </p:cNvPr>
            <p:cNvSpPr>
              <a:spLocks noChangeArrowheads="1"/>
            </p:cNvSpPr>
            <p:nvPr/>
          </p:nvSpPr>
          <p:spPr bwMode="auto">
            <a:xfrm rot="5455508">
              <a:off x="3395" y="2527"/>
              <a:ext cx="58" cy="9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290 w 21600"/>
                <a:gd name="T13" fmla="*/ 2925 h 21600"/>
                <a:gd name="T14" fmla="*/ 18248 w 21600"/>
                <a:gd name="T15" fmla="*/ 9225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6" name="Line 1089">
              <a:extLst>
                <a:ext uri="{FF2B5EF4-FFF2-40B4-BE49-F238E27FC236}">
                  <a16:creationId xmlns:a16="http://schemas.microsoft.com/office/drawing/2014/main" id="{0FAC4241-70EA-487E-80C6-6D7563340A2F}"/>
                </a:ext>
              </a:extLst>
            </p:cNvPr>
            <p:cNvSpPr>
              <a:spLocks noChangeShapeType="1"/>
            </p:cNvSpPr>
            <p:nvPr/>
          </p:nvSpPr>
          <p:spPr bwMode="auto">
            <a:xfrm rot="16200000" flipH="1">
              <a:off x="3544" y="2482"/>
              <a:ext cx="96" cy="96"/>
            </a:xfrm>
            <a:prstGeom prst="line">
              <a:avLst/>
            </a:prstGeom>
            <a:noFill/>
            <a:ln w="158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35897" name="Line 1090">
              <a:extLst>
                <a:ext uri="{FF2B5EF4-FFF2-40B4-BE49-F238E27FC236}">
                  <a16:creationId xmlns:a16="http://schemas.microsoft.com/office/drawing/2014/main" id="{E0BF1B63-368B-4CCE-8FBA-09C3F92BE128}"/>
                </a:ext>
              </a:extLst>
            </p:cNvPr>
            <p:cNvSpPr>
              <a:spLocks noChangeShapeType="1"/>
            </p:cNvSpPr>
            <p:nvPr/>
          </p:nvSpPr>
          <p:spPr bwMode="auto">
            <a:xfrm>
              <a:off x="3544" y="2298"/>
              <a:ext cx="0" cy="192"/>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7072" y="1066800"/>
            <a:ext cx="3048000" cy="4034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526440" y="1198232"/>
            <a:ext cx="5206027"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16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1600" kern="0" dirty="0">
              <a:solidFill>
                <a:prstClr val="black"/>
              </a:solidFill>
              <a:latin typeface="+mj-lt"/>
            </a:endParaRPr>
          </a:p>
          <a:p>
            <a:pPr>
              <a:buFont typeface="Arial" panose="020B0604020202020204" pitchFamily="34" charset="0"/>
              <a:buChar char="•"/>
              <a:defRPr/>
            </a:pPr>
            <a:r>
              <a:rPr lang="en-US" altLang="en-US" sz="16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1600" kern="0" dirty="0">
              <a:solidFill>
                <a:prstClr val="black"/>
              </a:solidFill>
              <a:latin typeface="+mj-lt"/>
            </a:endParaRPr>
          </a:p>
          <a:p>
            <a:pPr>
              <a:buFont typeface="Arial" panose="020B0604020202020204" pitchFamily="34" charset="0"/>
              <a:buChar char="•"/>
              <a:defRPr/>
            </a:pPr>
            <a:r>
              <a:rPr lang="en-US" altLang="en-US" sz="1600" kern="0" dirty="0">
                <a:solidFill>
                  <a:prstClr val="black"/>
                </a:solidFill>
                <a:latin typeface="+mj-lt"/>
              </a:rPr>
              <a:t> Direct all questions to Compressed Air Best Practices</a:t>
            </a:r>
            <a:r>
              <a:rPr lang="en-US" altLang="en-US" sz="1600" dirty="0">
                <a:latin typeface="+mj-lt"/>
                <a:cs typeface="Arial" panose="020B0604020202020204" pitchFamily="34" charset="0"/>
              </a:rPr>
              <a:t>®</a:t>
            </a:r>
            <a:r>
              <a:rPr lang="en-US" altLang="en-US" sz="16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11" name="TextBox 10">
            <a:extLst>
              <a:ext uri="{FF2B5EF4-FFF2-40B4-BE49-F238E27FC236}">
                <a16:creationId xmlns:a16="http://schemas.microsoft.com/office/drawing/2014/main" id="{09AFE096-3599-47D6-B71A-9DC6A0FF0B58}"/>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2" name="Picture 11" descr="A close up of a logo&#10;&#10;Description automatically generated">
            <a:extLst>
              <a:ext uri="{FF2B5EF4-FFF2-40B4-BE49-F238E27FC236}">
                <a16:creationId xmlns:a16="http://schemas.microsoft.com/office/drawing/2014/main" id="{745930CF-2463-4641-8AD8-00B159BCA2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461CD-95F3-426D-AD0C-A945E2879375}"/>
              </a:ext>
            </a:extLst>
          </p:cNvPr>
          <p:cNvSpPr>
            <a:spLocks noGrp="1"/>
          </p:cNvSpPr>
          <p:nvPr>
            <p:ph type="title"/>
          </p:nvPr>
        </p:nvSpPr>
        <p:spPr>
          <a:xfrm>
            <a:off x="2324100" y="-173706"/>
            <a:ext cx="7886700" cy="1325563"/>
          </a:xfrm>
        </p:spPr>
        <p:txBody>
          <a:bodyPr/>
          <a:lstStyle/>
          <a:p>
            <a:r>
              <a:rPr lang="en-US" altLang="en-US" sz="3600" dirty="0">
                <a:latin typeface="Arial" panose="020B0604020202020204" pitchFamily="34" charset="0"/>
              </a:rPr>
              <a:t>Fluid Analysis Provides</a:t>
            </a:r>
            <a:br>
              <a:rPr lang="en-US" altLang="en-US" sz="2800" dirty="0">
                <a:solidFill>
                  <a:schemeClr val="tx2"/>
                </a:solidFill>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BA586CB1-600A-4D1C-B599-BB1194A24689}"/>
              </a:ext>
            </a:extLst>
          </p:cNvPr>
          <p:cNvSpPr>
            <a:spLocks noGrp="1"/>
          </p:cNvSpPr>
          <p:nvPr>
            <p:ph sz="quarter" idx="1"/>
          </p:nvPr>
        </p:nvSpPr>
        <p:spPr/>
        <p:txBody>
          <a:bodyPr/>
          <a:lstStyle/>
          <a:p>
            <a:pPr lvl="2">
              <a:lnSpc>
                <a:spcPct val="140000"/>
              </a:lnSpc>
              <a:buSzPct val="70000"/>
              <a:buFont typeface="Wingdings" panose="05000000000000000000" pitchFamily="2" charset="2"/>
              <a:buChar char="Ø"/>
            </a:pPr>
            <a:r>
              <a:rPr lang="en-US" altLang="en-US" sz="2400" dirty="0">
                <a:latin typeface="Arial" panose="020B0604020202020204" pitchFamily="34" charset="0"/>
              </a:rPr>
              <a:t>     Condition of the fluid</a:t>
            </a:r>
          </a:p>
          <a:p>
            <a:pPr lvl="2">
              <a:lnSpc>
                <a:spcPct val="140000"/>
              </a:lnSpc>
              <a:buSzPct val="70000"/>
              <a:buFont typeface="Wingdings" panose="05000000000000000000" pitchFamily="2" charset="2"/>
              <a:buChar char="Ø"/>
            </a:pPr>
            <a:r>
              <a:rPr lang="en-US" altLang="en-US" sz="2800" dirty="0">
                <a:latin typeface="Arial" panose="020B0604020202020204" pitchFamily="34" charset="0"/>
              </a:rPr>
              <a:t> </a:t>
            </a:r>
            <a:r>
              <a:rPr lang="en-US" altLang="en-US" sz="2400" dirty="0">
                <a:latin typeface="Arial" panose="020B0604020202020204" pitchFamily="34" charset="0"/>
              </a:rPr>
              <a:t>    Presence of cross contamination</a:t>
            </a:r>
          </a:p>
          <a:p>
            <a:pPr lvl="2">
              <a:lnSpc>
                <a:spcPct val="140000"/>
              </a:lnSpc>
              <a:buSzPct val="70000"/>
              <a:buFont typeface="Wingdings" panose="05000000000000000000" pitchFamily="2" charset="2"/>
              <a:buChar char="Ø"/>
            </a:pPr>
            <a:r>
              <a:rPr lang="en-US" altLang="en-US" sz="2800" dirty="0">
                <a:latin typeface="Arial" panose="020B0604020202020204" pitchFamily="34" charset="0"/>
              </a:rPr>
              <a:t> </a:t>
            </a:r>
            <a:r>
              <a:rPr lang="en-US" altLang="en-US" sz="2400" dirty="0">
                <a:latin typeface="Arial" panose="020B0604020202020204" pitchFamily="34" charset="0"/>
              </a:rPr>
              <a:t>    Abnormal wear condition</a:t>
            </a:r>
          </a:p>
          <a:p>
            <a:pPr lvl="2">
              <a:lnSpc>
                <a:spcPct val="140000"/>
              </a:lnSpc>
              <a:buSzPct val="70000"/>
              <a:buFont typeface="Wingdings" panose="05000000000000000000" pitchFamily="2" charset="2"/>
              <a:buChar char="Ø"/>
            </a:pPr>
            <a:r>
              <a:rPr lang="en-US" altLang="en-US" sz="2800" dirty="0">
                <a:latin typeface="Arial" panose="020B0604020202020204" pitchFamily="34" charset="0"/>
              </a:rPr>
              <a:t> </a:t>
            </a:r>
            <a:r>
              <a:rPr lang="en-US" altLang="en-US" sz="2400" dirty="0">
                <a:latin typeface="Arial" panose="020B0604020202020204" pitchFamily="34" charset="0"/>
              </a:rPr>
              <a:t>    Condition of inlet filtration system</a:t>
            </a:r>
          </a:p>
          <a:p>
            <a:pPr lvl="2">
              <a:lnSpc>
                <a:spcPct val="140000"/>
              </a:lnSpc>
              <a:buSzPct val="70000"/>
              <a:buFont typeface="Wingdings" panose="05000000000000000000" pitchFamily="2" charset="2"/>
              <a:buChar char="Ø"/>
            </a:pPr>
            <a:r>
              <a:rPr lang="en-US" altLang="en-US" sz="2800" dirty="0">
                <a:latin typeface="Arial" panose="020B0604020202020204" pitchFamily="34" charset="0"/>
              </a:rPr>
              <a:t> </a:t>
            </a:r>
            <a:r>
              <a:rPr lang="en-US" altLang="en-US" sz="2400" dirty="0">
                <a:latin typeface="Arial" panose="020B0604020202020204" pitchFamily="34" charset="0"/>
              </a:rPr>
              <a:t>     Presence of corrosion</a:t>
            </a:r>
            <a:endParaRPr lang="en-US" dirty="0"/>
          </a:p>
        </p:txBody>
      </p:sp>
    </p:spTree>
    <p:extLst>
      <p:ext uri="{BB962C8B-B14F-4D97-AF65-F5344CB8AC3E}">
        <p14:creationId xmlns:p14="http://schemas.microsoft.com/office/powerpoint/2010/main" val="550529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C753-AC37-4228-B1A8-EEE40DFA2DD3}"/>
              </a:ext>
            </a:extLst>
          </p:cNvPr>
          <p:cNvSpPr>
            <a:spLocks noGrp="1"/>
          </p:cNvSpPr>
          <p:nvPr>
            <p:ph type="title"/>
          </p:nvPr>
        </p:nvSpPr>
        <p:spPr/>
        <p:txBody>
          <a:bodyPr>
            <a:normAutofit fontScale="90000"/>
          </a:bodyPr>
          <a:lstStyle/>
          <a:p>
            <a:r>
              <a:rPr lang="en-US" dirty="0"/>
              <a:t>              </a:t>
            </a:r>
            <a:r>
              <a:rPr lang="en-US" sz="3600" dirty="0">
                <a:latin typeface="Arial" panose="020B0604020202020204" pitchFamily="34" charset="0"/>
              </a:rPr>
              <a:t>Visual Checks</a:t>
            </a:r>
            <a:r>
              <a:rPr lang="en-US" dirty="0"/>
              <a:t>	</a:t>
            </a:r>
          </a:p>
        </p:txBody>
      </p:sp>
      <p:sp>
        <p:nvSpPr>
          <p:cNvPr id="3" name="Content Placeholder 2">
            <a:extLst>
              <a:ext uri="{FF2B5EF4-FFF2-40B4-BE49-F238E27FC236}">
                <a16:creationId xmlns:a16="http://schemas.microsoft.com/office/drawing/2014/main" id="{D6E60AD9-912C-4209-BB09-540DF9A45067}"/>
              </a:ext>
            </a:extLst>
          </p:cNvPr>
          <p:cNvSpPr>
            <a:spLocks noGrp="1"/>
          </p:cNvSpPr>
          <p:nvPr>
            <p:ph sz="quarter" idx="1"/>
          </p:nvPr>
        </p:nvSpPr>
        <p:spPr/>
        <p:txBody>
          <a:bodyPr>
            <a:normAutofit lnSpcReduction="10000"/>
          </a:bodyPr>
          <a:lstStyle/>
          <a:p>
            <a:r>
              <a:rPr lang="en-US" dirty="0"/>
              <a:t>Visually check machine for any air or oil leaks. </a:t>
            </a:r>
          </a:p>
          <a:p>
            <a:r>
              <a:rPr lang="en-US" dirty="0"/>
              <a:t>Check wiring connections to make sure they are solid.</a:t>
            </a:r>
          </a:p>
          <a:p>
            <a:r>
              <a:rPr lang="en-US" dirty="0"/>
              <a:t>Clean area of any debris that could be sucked into the inlet or the coolers of the compressor.</a:t>
            </a:r>
          </a:p>
          <a:p>
            <a:r>
              <a:rPr lang="en-US" dirty="0"/>
              <a:t>During startup watch that pressure is increasing and that temperature is rising at proper rate.</a:t>
            </a:r>
          </a:p>
          <a:p>
            <a:r>
              <a:rPr lang="en-US" dirty="0"/>
              <a:t>Wait, watch and listen. Make sure no alarms or unusual sounds are coming from machine.</a:t>
            </a:r>
          </a:p>
          <a:p>
            <a:r>
              <a:rPr lang="en-US" dirty="0"/>
              <a:t>Is there flow through the oil return lines?</a:t>
            </a:r>
          </a:p>
          <a:p>
            <a:r>
              <a:rPr lang="en-US" dirty="0"/>
              <a:t>Are controls operating properly?</a:t>
            </a:r>
          </a:p>
        </p:txBody>
      </p:sp>
    </p:spTree>
    <p:extLst>
      <p:ext uri="{BB962C8B-B14F-4D97-AF65-F5344CB8AC3E}">
        <p14:creationId xmlns:p14="http://schemas.microsoft.com/office/powerpoint/2010/main" val="615331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3A50-EDEA-4DB8-ABDB-7502F8A1A586}"/>
              </a:ext>
            </a:extLst>
          </p:cNvPr>
          <p:cNvSpPr>
            <a:spLocks noGrp="1"/>
          </p:cNvSpPr>
          <p:nvPr>
            <p:ph type="title"/>
          </p:nvPr>
        </p:nvSpPr>
        <p:spPr/>
        <p:txBody>
          <a:bodyPr>
            <a:normAutofit fontScale="90000"/>
          </a:bodyPr>
          <a:lstStyle/>
          <a:p>
            <a:r>
              <a:rPr lang="en-US" dirty="0"/>
              <a:t>       </a:t>
            </a:r>
            <a:r>
              <a:rPr lang="en-US" sz="3600" dirty="0">
                <a:latin typeface="Arial" panose="020B0604020202020204" pitchFamily="34" charset="0"/>
              </a:rPr>
              <a:t>Air Filter</a:t>
            </a:r>
            <a:r>
              <a:rPr lang="en-US" dirty="0"/>
              <a:t>	</a:t>
            </a:r>
          </a:p>
        </p:txBody>
      </p:sp>
      <p:sp>
        <p:nvSpPr>
          <p:cNvPr id="3" name="Content Placeholder 2">
            <a:extLst>
              <a:ext uri="{FF2B5EF4-FFF2-40B4-BE49-F238E27FC236}">
                <a16:creationId xmlns:a16="http://schemas.microsoft.com/office/drawing/2014/main" id="{1B42B8AB-C7A6-4C69-BD18-D843F21B3762}"/>
              </a:ext>
            </a:extLst>
          </p:cNvPr>
          <p:cNvSpPr>
            <a:spLocks noGrp="1"/>
          </p:cNvSpPr>
          <p:nvPr>
            <p:ph sz="quarter" idx="1"/>
          </p:nvPr>
        </p:nvSpPr>
        <p:spPr/>
        <p:txBody>
          <a:bodyPr/>
          <a:lstStyle/>
          <a:p>
            <a:r>
              <a:rPr lang="en-US" dirty="0"/>
              <a:t>Do a visual inspection of the inlet air filter.</a:t>
            </a:r>
          </a:p>
          <a:p>
            <a:r>
              <a:rPr lang="en-US" dirty="0"/>
              <a:t>DO NOT blow dirt out of the filter with high pressure air.</a:t>
            </a:r>
          </a:p>
          <a:p>
            <a:r>
              <a:rPr lang="en-US" dirty="0"/>
              <a:t>Clogged Air Filter…uses more or less energy?</a:t>
            </a:r>
          </a:p>
          <a:p>
            <a:endParaRPr lang="en-US" dirty="0"/>
          </a:p>
        </p:txBody>
      </p:sp>
    </p:spTree>
    <p:extLst>
      <p:ext uri="{BB962C8B-B14F-4D97-AF65-F5344CB8AC3E}">
        <p14:creationId xmlns:p14="http://schemas.microsoft.com/office/powerpoint/2010/main" val="2134991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D8D4A-537D-4A69-AB4A-B82382C259CA}"/>
              </a:ext>
            </a:extLst>
          </p:cNvPr>
          <p:cNvSpPr>
            <a:spLocks noGrp="1"/>
          </p:cNvSpPr>
          <p:nvPr>
            <p:ph type="title"/>
          </p:nvPr>
        </p:nvSpPr>
        <p:spPr/>
        <p:txBody>
          <a:bodyPr/>
          <a:lstStyle/>
          <a:p>
            <a:r>
              <a:rPr lang="en-US" dirty="0"/>
              <a:t>Varnish</a:t>
            </a:r>
          </a:p>
        </p:txBody>
      </p:sp>
      <p:pic>
        <p:nvPicPr>
          <p:cNvPr id="4" name="Content Placeholder 3">
            <a:extLst>
              <a:ext uri="{FF2B5EF4-FFF2-40B4-BE49-F238E27FC236}">
                <a16:creationId xmlns:a16="http://schemas.microsoft.com/office/drawing/2014/main" id="{9C367870-475D-496C-91CE-9F30D20CC4F9}"/>
              </a:ext>
            </a:extLst>
          </p:cNvPr>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tretch>
            <a:fillRect/>
          </a:stretch>
        </p:blipFill>
        <p:spPr bwMode="auto">
          <a:xfrm>
            <a:off x="3505886" y="1600200"/>
            <a:ext cx="5180229"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444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6DA26-D71C-4B01-87F6-3283F0D90A05}"/>
              </a:ext>
            </a:extLst>
          </p:cNvPr>
          <p:cNvSpPr>
            <a:spLocks noGrp="1"/>
          </p:cNvSpPr>
          <p:nvPr>
            <p:ph type="title"/>
          </p:nvPr>
        </p:nvSpPr>
        <p:spPr/>
        <p:txBody>
          <a:bodyPr>
            <a:normAutofit fontScale="90000"/>
          </a:bodyPr>
          <a:lstStyle/>
          <a:p>
            <a:r>
              <a:rPr lang="en-US" dirty="0"/>
              <a:t>                   </a:t>
            </a:r>
            <a:r>
              <a:rPr lang="en-US" sz="3600" dirty="0">
                <a:latin typeface="Arial" panose="020B0604020202020204" pitchFamily="34" charset="0"/>
              </a:rPr>
              <a:t>Oil Filter</a:t>
            </a:r>
          </a:p>
        </p:txBody>
      </p:sp>
      <p:sp>
        <p:nvSpPr>
          <p:cNvPr id="3" name="Content Placeholder 2">
            <a:extLst>
              <a:ext uri="{FF2B5EF4-FFF2-40B4-BE49-F238E27FC236}">
                <a16:creationId xmlns:a16="http://schemas.microsoft.com/office/drawing/2014/main" id="{9D926712-45A6-451C-828D-0D817D929790}"/>
              </a:ext>
            </a:extLst>
          </p:cNvPr>
          <p:cNvSpPr>
            <a:spLocks noGrp="1"/>
          </p:cNvSpPr>
          <p:nvPr>
            <p:ph sz="quarter" idx="1"/>
          </p:nvPr>
        </p:nvSpPr>
        <p:spPr>
          <a:xfrm>
            <a:off x="2286874" y="2320575"/>
            <a:ext cx="7886700" cy="4351338"/>
          </a:xfrm>
        </p:spPr>
        <p:txBody>
          <a:bodyPr/>
          <a:lstStyle/>
          <a:p>
            <a:r>
              <a:rPr lang="en-US" dirty="0"/>
              <a:t>Check differential pressure across filter.</a:t>
            </a:r>
          </a:p>
          <a:p>
            <a:r>
              <a:rPr lang="en-US" dirty="0"/>
              <a:t>Change oil filter per manufacturers recommendation.</a:t>
            </a:r>
          </a:p>
          <a:p>
            <a:r>
              <a:rPr lang="en-US" dirty="0"/>
              <a:t>Plugged oil filter can cause high machine temperature.</a:t>
            </a:r>
          </a:p>
          <a:p>
            <a:r>
              <a:rPr lang="en-US" dirty="0"/>
              <a:t>Can also cause premature bearing wear.</a:t>
            </a:r>
          </a:p>
          <a:p>
            <a:endParaRPr lang="en-US" dirty="0"/>
          </a:p>
        </p:txBody>
      </p:sp>
    </p:spTree>
    <p:extLst>
      <p:ext uri="{BB962C8B-B14F-4D97-AF65-F5344CB8AC3E}">
        <p14:creationId xmlns:p14="http://schemas.microsoft.com/office/powerpoint/2010/main" val="3057045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3754C-578D-409B-89FD-272C1AD9AE74}"/>
              </a:ext>
            </a:extLst>
          </p:cNvPr>
          <p:cNvSpPr>
            <a:spLocks noGrp="1"/>
          </p:cNvSpPr>
          <p:nvPr>
            <p:ph type="title"/>
          </p:nvPr>
        </p:nvSpPr>
        <p:spPr/>
        <p:txBody>
          <a:bodyPr>
            <a:normAutofit fontScale="90000"/>
          </a:bodyPr>
          <a:lstStyle/>
          <a:p>
            <a:r>
              <a:rPr lang="en-US" dirty="0"/>
              <a:t>       </a:t>
            </a:r>
            <a:r>
              <a:rPr lang="en-US" sz="3600" dirty="0">
                <a:latin typeface="Arial" panose="020B0604020202020204" pitchFamily="34" charset="0"/>
              </a:rPr>
              <a:t>Separator</a:t>
            </a:r>
          </a:p>
        </p:txBody>
      </p:sp>
      <p:sp>
        <p:nvSpPr>
          <p:cNvPr id="3" name="Content Placeholder 2">
            <a:extLst>
              <a:ext uri="{FF2B5EF4-FFF2-40B4-BE49-F238E27FC236}">
                <a16:creationId xmlns:a16="http://schemas.microsoft.com/office/drawing/2014/main" id="{71E2FF55-F351-4C68-8EB4-7AAFAED121E7}"/>
              </a:ext>
            </a:extLst>
          </p:cNvPr>
          <p:cNvSpPr>
            <a:spLocks noGrp="1"/>
          </p:cNvSpPr>
          <p:nvPr>
            <p:ph sz="quarter" idx="1"/>
          </p:nvPr>
        </p:nvSpPr>
        <p:spPr/>
        <p:txBody>
          <a:bodyPr/>
          <a:lstStyle/>
          <a:p>
            <a:r>
              <a:rPr lang="en-US" dirty="0"/>
              <a:t>Check differential pressure on separator.</a:t>
            </a:r>
          </a:p>
          <a:p>
            <a:r>
              <a:rPr lang="en-US" dirty="0"/>
              <a:t>A separator with high differential pressure adds to electrical expense.</a:t>
            </a:r>
          </a:p>
          <a:p>
            <a:r>
              <a:rPr lang="en-US" dirty="0"/>
              <a:t>For every 1 PSI drop across costs ½% of the BHP of the machine.</a:t>
            </a:r>
          </a:p>
          <a:p>
            <a:r>
              <a:rPr lang="en-US" dirty="0"/>
              <a:t>Looking at a 10 PSI drop across separator it will use an additional 5% of the power. A 100 HP running 24/7 @ $.08/kwh would waste over $2500 annually.</a:t>
            </a:r>
          </a:p>
        </p:txBody>
      </p:sp>
    </p:spTree>
    <p:extLst>
      <p:ext uri="{BB962C8B-B14F-4D97-AF65-F5344CB8AC3E}">
        <p14:creationId xmlns:p14="http://schemas.microsoft.com/office/powerpoint/2010/main" val="2024733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ECA87-D1AD-4781-AFC1-5FA18ACCB90C}"/>
              </a:ext>
            </a:extLst>
          </p:cNvPr>
          <p:cNvSpPr>
            <a:spLocks noGrp="1"/>
          </p:cNvSpPr>
          <p:nvPr>
            <p:ph type="title"/>
          </p:nvPr>
        </p:nvSpPr>
        <p:spPr>
          <a:xfrm>
            <a:off x="1983130" y="-163649"/>
            <a:ext cx="7886700" cy="991139"/>
          </a:xfrm>
        </p:spPr>
        <p:txBody>
          <a:bodyPr>
            <a:normAutofit/>
          </a:bodyPr>
          <a:lstStyle/>
          <a:p>
            <a:r>
              <a:rPr lang="en-US" dirty="0"/>
              <a:t>        </a:t>
            </a:r>
            <a:r>
              <a:rPr lang="en-US" sz="4000" dirty="0"/>
              <a:t>Diagnosing High Temperature</a:t>
            </a:r>
          </a:p>
        </p:txBody>
      </p:sp>
      <p:grpSp>
        <p:nvGrpSpPr>
          <p:cNvPr id="4" name="Group 2">
            <a:extLst>
              <a:ext uri="{FF2B5EF4-FFF2-40B4-BE49-F238E27FC236}">
                <a16:creationId xmlns:a16="http://schemas.microsoft.com/office/drawing/2014/main" id="{94B80E34-CD24-4A19-AEF7-38DBA8C29559}"/>
              </a:ext>
            </a:extLst>
          </p:cNvPr>
          <p:cNvGrpSpPr>
            <a:grpSpLocks/>
          </p:cNvGrpSpPr>
          <p:nvPr/>
        </p:nvGrpSpPr>
        <p:grpSpPr bwMode="auto">
          <a:xfrm>
            <a:off x="2830893" y="1066800"/>
            <a:ext cx="6191174" cy="5348367"/>
            <a:chOff x="40" y="555"/>
            <a:chExt cx="4573" cy="3924"/>
          </a:xfrm>
        </p:grpSpPr>
        <p:grpSp>
          <p:nvGrpSpPr>
            <p:cNvPr id="5" name="Group 3">
              <a:extLst>
                <a:ext uri="{FF2B5EF4-FFF2-40B4-BE49-F238E27FC236}">
                  <a16:creationId xmlns:a16="http://schemas.microsoft.com/office/drawing/2014/main" id="{72AF35A0-DC6A-4604-B897-F590B8968FB7}"/>
                </a:ext>
              </a:extLst>
            </p:cNvPr>
            <p:cNvGrpSpPr>
              <a:grpSpLocks/>
            </p:cNvGrpSpPr>
            <p:nvPr/>
          </p:nvGrpSpPr>
          <p:grpSpPr bwMode="auto">
            <a:xfrm>
              <a:off x="40" y="3216"/>
              <a:ext cx="1544" cy="1263"/>
              <a:chOff x="136" y="3160"/>
              <a:chExt cx="1544" cy="1263"/>
            </a:xfrm>
          </p:grpSpPr>
          <p:sp>
            <p:nvSpPr>
              <p:cNvPr id="27" name="Text Box 4">
                <a:extLst>
                  <a:ext uri="{FF2B5EF4-FFF2-40B4-BE49-F238E27FC236}">
                    <a16:creationId xmlns:a16="http://schemas.microsoft.com/office/drawing/2014/main" id="{6B0229FB-DEB6-48B3-9FC2-9E8D498A038F}"/>
                  </a:ext>
                </a:extLst>
              </p:cNvPr>
              <p:cNvSpPr txBox="1">
                <a:spLocks noChangeArrowheads="1"/>
              </p:cNvSpPr>
              <p:nvPr/>
            </p:nvSpPr>
            <p:spPr bwMode="auto">
              <a:xfrm>
                <a:off x="136" y="3160"/>
                <a:ext cx="1544" cy="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Legend</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Atmosphere</a:t>
                </a:r>
              </a:p>
              <a:p>
                <a:pPr marL="0" marR="0" lvl="0" indent="0" algn="l" defTabSz="914400" rtl="0" eaLnBrk="1" fontAlgn="auto" latinLnBrk="0" hangingPunct="1">
                  <a:lnSpc>
                    <a:spcPct val="30000"/>
                  </a:lnSpc>
                  <a:spcBef>
                    <a:spcPct val="5000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p>
              <a:p>
                <a:pPr marL="0" marR="0" lvl="0" indent="0" algn="l" defTabSz="914400" rtl="0" eaLnBrk="1" fontAlgn="auto" latinLnBrk="0" hangingPunct="1">
                  <a:lnSpc>
                    <a:spcPct val="50000"/>
                  </a:lnSpc>
                  <a:spcBef>
                    <a:spcPct val="5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High Pressure Air</a:t>
                </a: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p>
              <a:p>
                <a:pPr marL="0" marR="0" lvl="0" indent="0" algn="l" defTabSz="914400" rtl="0" eaLnBrk="1" fontAlgn="auto" latinLnBrk="0" hangingPunct="1">
                  <a:lnSpc>
                    <a:spcPct val="10000"/>
                  </a:lnSpc>
                  <a:spcBef>
                    <a:spcPct val="5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Oil</a:t>
                </a:r>
              </a:p>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Oil/Air Mixture</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8" name="Rectangle 5">
                <a:extLst>
                  <a:ext uri="{FF2B5EF4-FFF2-40B4-BE49-F238E27FC236}">
                    <a16:creationId xmlns:a16="http://schemas.microsoft.com/office/drawing/2014/main" id="{8BE5B1CB-0204-4104-8ADC-F05D81871421}"/>
                  </a:ext>
                </a:extLst>
              </p:cNvPr>
              <p:cNvSpPr>
                <a:spLocks noChangeArrowheads="1"/>
              </p:cNvSpPr>
              <p:nvPr/>
            </p:nvSpPr>
            <p:spPr bwMode="auto">
              <a:xfrm>
                <a:off x="232" y="3384"/>
                <a:ext cx="528" cy="72"/>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9" name="Rectangle 6">
                <a:extLst>
                  <a:ext uri="{FF2B5EF4-FFF2-40B4-BE49-F238E27FC236}">
                    <a16:creationId xmlns:a16="http://schemas.microsoft.com/office/drawing/2014/main" id="{6ED2E975-2435-4529-8B02-EB16A571DFA1}"/>
                  </a:ext>
                </a:extLst>
              </p:cNvPr>
              <p:cNvSpPr>
                <a:spLocks noChangeArrowheads="1"/>
              </p:cNvSpPr>
              <p:nvPr/>
            </p:nvSpPr>
            <p:spPr bwMode="auto">
              <a:xfrm>
                <a:off x="232" y="3480"/>
                <a:ext cx="528" cy="72"/>
              </a:xfrm>
              <a:prstGeom prst="rect">
                <a:avLst/>
              </a:prstGeom>
              <a:solidFill>
                <a:srgbClr val="00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0" name="Rectangle 7">
                <a:extLst>
                  <a:ext uri="{FF2B5EF4-FFF2-40B4-BE49-F238E27FC236}">
                    <a16:creationId xmlns:a16="http://schemas.microsoft.com/office/drawing/2014/main" id="{E71C2BB4-7CDC-4BBA-80AE-FB0BE1BF25AE}"/>
                  </a:ext>
                </a:extLst>
              </p:cNvPr>
              <p:cNvSpPr>
                <a:spLocks noChangeArrowheads="1"/>
              </p:cNvSpPr>
              <p:nvPr/>
            </p:nvSpPr>
            <p:spPr bwMode="auto">
              <a:xfrm>
                <a:off x="232" y="3576"/>
                <a:ext cx="528" cy="72"/>
              </a:xfrm>
              <a:prstGeom prst="rect">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1" name="Rectangle 8">
                <a:extLst>
                  <a:ext uri="{FF2B5EF4-FFF2-40B4-BE49-F238E27FC236}">
                    <a16:creationId xmlns:a16="http://schemas.microsoft.com/office/drawing/2014/main" id="{E8551BFA-5617-4607-965A-87BE144C0708}"/>
                  </a:ext>
                </a:extLst>
              </p:cNvPr>
              <p:cNvSpPr>
                <a:spLocks noChangeArrowheads="1"/>
              </p:cNvSpPr>
              <p:nvPr/>
            </p:nvSpPr>
            <p:spPr bwMode="auto">
              <a:xfrm>
                <a:off x="232" y="3672"/>
                <a:ext cx="528" cy="72"/>
              </a:xfrm>
              <a:prstGeom prst="rect">
                <a:avLst/>
              </a:prstGeom>
              <a:solidFill>
                <a:srgbClr val="0B45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2" name="Rectangle 9">
                <a:extLst>
                  <a:ext uri="{FF2B5EF4-FFF2-40B4-BE49-F238E27FC236}">
                    <a16:creationId xmlns:a16="http://schemas.microsoft.com/office/drawing/2014/main" id="{206BE4E6-D522-4CC6-B19B-707193288BD8}"/>
                  </a:ext>
                </a:extLst>
              </p:cNvPr>
              <p:cNvSpPr>
                <a:spLocks noChangeArrowheads="1"/>
              </p:cNvSpPr>
              <p:nvPr/>
            </p:nvSpPr>
            <p:spPr bwMode="auto">
              <a:xfrm>
                <a:off x="232" y="3768"/>
                <a:ext cx="528" cy="72"/>
              </a:xfrm>
              <a:prstGeom prst="rect">
                <a:avLst/>
              </a:prstGeom>
              <a:solidFill>
                <a:srgbClr val="3333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 name="Rectangle 10">
                <a:extLst>
                  <a:ext uri="{FF2B5EF4-FFF2-40B4-BE49-F238E27FC236}">
                    <a16:creationId xmlns:a16="http://schemas.microsoft.com/office/drawing/2014/main" id="{93559C56-6902-4F89-A675-756AC9614DBD}"/>
                  </a:ext>
                </a:extLst>
              </p:cNvPr>
              <p:cNvSpPr>
                <a:spLocks noChangeArrowheads="1"/>
              </p:cNvSpPr>
              <p:nvPr/>
            </p:nvSpPr>
            <p:spPr bwMode="auto">
              <a:xfrm>
                <a:off x="232" y="3936"/>
                <a:ext cx="528" cy="72"/>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 name="Rectangle 11" descr="Large confetti">
                <a:extLst>
                  <a:ext uri="{FF2B5EF4-FFF2-40B4-BE49-F238E27FC236}">
                    <a16:creationId xmlns:a16="http://schemas.microsoft.com/office/drawing/2014/main" id="{A352A73F-7C7D-4C50-9EAF-B819B24E0332}"/>
                  </a:ext>
                </a:extLst>
              </p:cNvPr>
              <p:cNvSpPr>
                <a:spLocks noChangeArrowheads="1"/>
              </p:cNvSpPr>
              <p:nvPr/>
            </p:nvSpPr>
            <p:spPr bwMode="auto">
              <a:xfrm>
                <a:off x="232" y="4032"/>
                <a:ext cx="528" cy="72"/>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grpSp>
        <p:sp>
          <p:nvSpPr>
            <p:cNvPr id="6" name="Text Box 12">
              <a:extLst>
                <a:ext uri="{FF2B5EF4-FFF2-40B4-BE49-F238E27FC236}">
                  <a16:creationId xmlns:a16="http://schemas.microsoft.com/office/drawing/2014/main" id="{D6EB1BEF-B6CC-4DD2-B19A-BAB2B52715DE}"/>
                </a:ext>
              </a:extLst>
            </p:cNvPr>
            <p:cNvSpPr txBox="1">
              <a:spLocks noChangeArrowheads="1"/>
            </p:cNvSpPr>
            <p:nvPr/>
          </p:nvSpPr>
          <p:spPr bwMode="auto">
            <a:xfrm>
              <a:off x="486" y="2427"/>
              <a:ext cx="653"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Fluid Filter</a:t>
              </a:r>
            </a:p>
          </p:txBody>
        </p:sp>
        <p:graphicFrame>
          <p:nvGraphicFramePr>
            <p:cNvPr id="7" name="Object 13">
              <a:extLst>
                <a:ext uri="{FF2B5EF4-FFF2-40B4-BE49-F238E27FC236}">
                  <a16:creationId xmlns:a16="http://schemas.microsoft.com/office/drawing/2014/main" id="{1284248C-5942-4D80-A907-45F7AAEC2090}"/>
                </a:ext>
              </a:extLst>
            </p:cNvPr>
            <p:cNvGraphicFramePr>
              <a:graphicFrameLocks noChangeAspect="1"/>
            </p:cNvGraphicFramePr>
            <p:nvPr/>
          </p:nvGraphicFramePr>
          <p:xfrm>
            <a:off x="1076" y="900"/>
            <a:ext cx="3340" cy="3132"/>
          </p:xfrm>
          <a:graphic>
            <a:graphicData uri="http://schemas.openxmlformats.org/presentationml/2006/ole">
              <mc:AlternateContent xmlns:mc="http://schemas.openxmlformats.org/markup-compatibility/2006">
                <mc:Choice xmlns:v="urn:schemas-microsoft-com:vml" Requires="v">
                  <p:oleObj spid="_x0000_s17424" name="Bitmap Image" r:id="rId4" imgW="5742857" imgH="4971429" progId="Paint.Picture">
                    <p:embed/>
                  </p:oleObj>
                </mc:Choice>
                <mc:Fallback>
                  <p:oleObj name="Bitmap Image" r:id="rId4" imgW="5742857" imgH="4971429" progId="Paint.Picture">
                    <p:embed/>
                    <p:pic>
                      <p:nvPicPr>
                        <p:cNvPr id="7" name="Object 13">
                          <a:extLst>
                            <a:ext uri="{FF2B5EF4-FFF2-40B4-BE49-F238E27FC236}">
                              <a16:creationId xmlns:a16="http://schemas.microsoft.com/office/drawing/2014/main" id="{1284248C-5942-4D80-A907-45F7AAEC2090}"/>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7709"/>
                        <a:stretch>
                          <a:fillRect/>
                        </a:stretch>
                      </p:blipFill>
                      <p:spPr bwMode="auto">
                        <a:xfrm>
                          <a:off x="1076" y="900"/>
                          <a:ext cx="3340" cy="3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14">
              <a:extLst>
                <a:ext uri="{FF2B5EF4-FFF2-40B4-BE49-F238E27FC236}">
                  <a16:creationId xmlns:a16="http://schemas.microsoft.com/office/drawing/2014/main" id="{E64BCE22-4A22-4E71-8A9B-0D1D71AE2BF7}"/>
                </a:ext>
              </a:extLst>
            </p:cNvPr>
            <p:cNvGraphicFramePr>
              <a:graphicFrameLocks noChangeAspect="1"/>
            </p:cNvGraphicFramePr>
            <p:nvPr/>
          </p:nvGraphicFramePr>
          <p:xfrm>
            <a:off x="3238" y="555"/>
            <a:ext cx="1375" cy="3259"/>
          </p:xfrm>
          <a:graphic>
            <a:graphicData uri="http://schemas.openxmlformats.org/presentationml/2006/ole">
              <mc:AlternateContent xmlns:mc="http://schemas.openxmlformats.org/markup-compatibility/2006">
                <mc:Choice xmlns:v="urn:schemas-microsoft-com:vml" Requires="v">
                  <p:oleObj spid="_x0000_s17425" name="Bitmap Image" r:id="rId6" imgW="2133898" imgH="5266667" progId="Paint.Picture">
                    <p:embed/>
                  </p:oleObj>
                </mc:Choice>
                <mc:Fallback>
                  <p:oleObj name="Bitmap Image" r:id="rId6" imgW="2133898" imgH="5266667" progId="Paint.Picture">
                    <p:embed/>
                    <p:pic>
                      <p:nvPicPr>
                        <p:cNvPr id="8" name="Object 14">
                          <a:extLst>
                            <a:ext uri="{FF2B5EF4-FFF2-40B4-BE49-F238E27FC236}">
                              <a16:creationId xmlns:a16="http://schemas.microsoft.com/office/drawing/2014/main" id="{E64BCE22-4A22-4E71-8A9B-0D1D71AE2BF7}"/>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 y="555"/>
                          <a:ext cx="1375" cy="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15">
              <a:extLst>
                <a:ext uri="{FF2B5EF4-FFF2-40B4-BE49-F238E27FC236}">
                  <a16:creationId xmlns:a16="http://schemas.microsoft.com/office/drawing/2014/main" id="{9F2E9DE7-FC1D-43B5-B00B-1271DCE4B3D9}"/>
                </a:ext>
              </a:extLst>
            </p:cNvPr>
            <p:cNvSpPr txBox="1">
              <a:spLocks noChangeArrowheads="1"/>
            </p:cNvSpPr>
            <p:nvPr/>
          </p:nvSpPr>
          <p:spPr bwMode="auto">
            <a:xfrm>
              <a:off x="3582" y="2331"/>
              <a:ext cx="810"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Thermal Valve</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0" name="Text Box 16">
              <a:extLst>
                <a:ext uri="{FF2B5EF4-FFF2-40B4-BE49-F238E27FC236}">
                  <a16:creationId xmlns:a16="http://schemas.microsoft.com/office/drawing/2014/main" id="{83F25E4D-2748-43D1-814C-774ADA468B7A}"/>
                </a:ext>
              </a:extLst>
            </p:cNvPr>
            <p:cNvSpPr txBox="1">
              <a:spLocks noChangeArrowheads="1"/>
            </p:cNvSpPr>
            <p:nvPr/>
          </p:nvSpPr>
          <p:spPr bwMode="auto">
            <a:xfrm>
              <a:off x="1670" y="3503"/>
              <a:ext cx="855"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Aftercooled Air</a:t>
              </a:r>
            </a:p>
          </p:txBody>
        </p:sp>
        <p:sp>
          <p:nvSpPr>
            <p:cNvPr id="11" name="Text Box 17">
              <a:extLst>
                <a:ext uri="{FF2B5EF4-FFF2-40B4-BE49-F238E27FC236}">
                  <a16:creationId xmlns:a16="http://schemas.microsoft.com/office/drawing/2014/main" id="{EE5D2905-C21B-47E3-AD9A-7CFCCA2C1C0A}"/>
                </a:ext>
              </a:extLst>
            </p:cNvPr>
            <p:cNvSpPr txBox="1">
              <a:spLocks noChangeArrowheads="1"/>
            </p:cNvSpPr>
            <p:nvPr/>
          </p:nvSpPr>
          <p:spPr bwMode="auto">
            <a:xfrm>
              <a:off x="3696" y="752"/>
              <a:ext cx="770"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Discharge Air</a:t>
              </a:r>
            </a:p>
          </p:txBody>
        </p:sp>
        <p:sp>
          <p:nvSpPr>
            <p:cNvPr id="12" name="Text Box 18">
              <a:extLst>
                <a:ext uri="{FF2B5EF4-FFF2-40B4-BE49-F238E27FC236}">
                  <a16:creationId xmlns:a16="http://schemas.microsoft.com/office/drawing/2014/main" id="{727E134B-B044-4364-9FCD-6A905DED60BC}"/>
                </a:ext>
              </a:extLst>
            </p:cNvPr>
            <p:cNvSpPr txBox="1">
              <a:spLocks noChangeArrowheads="1"/>
            </p:cNvSpPr>
            <p:nvPr/>
          </p:nvSpPr>
          <p:spPr bwMode="auto">
            <a:xfrm>
              <a:off x="3582" y="2104"/>
              <a:ext cx="445"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210º</a:t>
              </a:r>
            </a:p>
          </p:txBody>
        </p:sp>
        <p:sp>
          <p:nvSpPr>
            <p:cNvPr id="13" name="Text Box 19">
              <a:extLst>
                <a:ext uri="{FF2B5EF4-FFF2-40B4-BE49-F238E27FC236}">
                  <a16:creationId xmlns:a16="http://schemas.microsoft.com/office/drawing/2014/main" id="{BBF98199-9B12-4F17-8870-8B3F22761165}"/>
                </a:ext>
              </a:extLst>
            </p:cNvPr>
            <p:cNvSpPr txBox="1">
              <a:spLocks noChangeArrowheads="1"/>
            </p:cNvSpPr>
            <p:nvPr/>
          </p:nvSpPr>
          <p:spPr bwMode="auto">
            <a:xfrm>
              <a:off x="2024" y="2872"/>
              <a:ext cx="445"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195º</a:t>
              </a:r>
            </a:p>
          </p:txBody>
        </p:sp>
        <p:sp>
          <p:nvSpPr>
            <p:cNvPr id="14" name="Text Box 20">
              <a:extLst>
                <a:ext uri="{FF2B5EF4-FFF2-40B4-BE49-F238E27FC236}">
                  <a16:creationId xmlns:a16="http://schemas.microsoft.com/office/drawing/2014/main" id="{DA7FDD53-3845-483D-9A03-674F6C2B4C37}"/>
                </a:ext>
              </a:extLst>
            </p:cNvPr>
            <p:cNvSpPr txBox="1">
              <a:spLocks noChangeArrowheads="1"/>
            </p:cNvSpPr>
            <p:nvPr/>
          </p:nvSpPr>
          <p:spPr bwMode="auto">
            <a:xfrm>
              <a:off x="1152" y="2040"/>
              <a:ext cx="445"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CC0000"/>
                  </a:solidFill>
                  <a:effectLst/>
                  <a:uLnTx/>
                  <a:uFillTx/>
                  <a:latin typeface="Times New Roman" panose="02020603050405020304" pitchFamily="18" charset="0"/>
                  <a:ea typeface="+mn-ea"/>
                  <a:cs typeface="+mn-cs"/>
                </a:rPr>
                <a:t>195º</a:t>
              </a:r>
            </a:p>
          </p:txBody>
        </p:sp>
        <p:sp>
          <p:nvSpPr>
            <p:cNvPr id="15" name="Line 21">
              <a:extLst>
                <a:ext uri="{FF2B5EF4-FFF2-40B4-BE49-F238E27FC236}">
                  <a16:creationId xmlns:a16="http://schemas.microsoft.com/office/drawing/2014/main" id="{C012B430-8136-4FE2-9950-EBFE447C60F6}"/>
                </a:ext>
              </a:extLst>
            </p:cNvPr>
            <p:cNvSpPr>
              <a:spLocks noChangeShapeType="1"/>
            </p:cNvSpPr>
            <p:nvPr/>
          </p:nvSpPr>
          <p:spPr bwMode="auto">
            <a:xfrm>
              <a:off x="3744" y="2550"/>
              <a:ext cx="43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6" name="Line 22">
              <a:extLst>
                <a:ext uri="{FF2B5EF4-FFF2-40B4-BE49-F238E27FC236}">
                  <a16:creationId xmlns:a16="http://schemas.microsoft.com/office/drawing/2014/main" id="{6A2D1013-90D2-4B34-8AF3-D4FA802E50D9}"/>
                </a:ext>
              </a:extLst>
            </p:cNvPr>
            <p:cNvSpPr>
              <a:spLocks noChangeShapeType="1"/>
            </p:cNvSpPr>
            <p:nvPr/>
          </p:nvSpPr>
          <p:spPr bwMode="auto">
            <a:xfrm>
              <a:off x="4296" y="2748"/>
              <a:ext cx="0" cy="2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7" name="Line 23">
              <a:extLst>
                <a:ext uri="{FF2B5EF4-FFF2-40B4-BE49-F238E27FC236}">
                  <a16:creationId xmlns:a16="http://schemas.microsoft.com/office/drawing/2014/main" id="{098D0EAB-68C2-4318-8271-86218CACF515}"/>
                </a:ext>
              </a:extLst>
            </p:cNvPr>
            <p:cNvSpPr>
              <a:spLocks noChangeShapeType="1"/>
            </p:cNvSpPr>
            <p:nvPr/>
          </p:nvSpPr>
          <p:spPr bwMode="auto">
            <a:xfrm>
              <a:off x="2778" y="2550"/>
              <a:ext cx="43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8" name="Line 24">
              <a:extLst>
                <a:ext uri="{FF2B5EF4-FFF2-40B4-BE49-F238E27FC236}">
                  <a16:creationId xmlns:a16="http://schemas.microsoft.com/office/drawing/2014/main" id="{F6BB9C20-7864-4A84-8E48-7A9A732C3E3F}"/>
                </a:ext>
              </a:extLst>
            </p:cNvPr>
            <p:cNvSpPr>
              <a:spLocks noChangeShapeType="1"/>
            </p:cNvSpPr>
            <p:nvPr/>
          </p:nvSpPr>
          <p:spPr bwMode="auto">
            <a:xfrm flipH="1">
              <a:off x="3894" y="3258"/>
              <a:ext cx="24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9" name="Line 25">
              <a:extLst>
                <a:ext uri="{FF2B5EF4-FFF2-40B4-BE49-F238E27FC236}">
                  <a16:creationId xmlns:a16="http://schemas.microsoft.com/office/drawing/2014/main" id="{2B4B938D-E4C1-4B23-9638-0191A54979E4}"/>
                </a:ext>
              </a:extLst>
            </p:cNvPr>
            <p:cNvSpPr>
              <a:spLocks noChangeShapeType="1"/>
            </p:cNvSpPr>
            <p:nvPr/>
          </p:nvSpPr>
          <p:spPr bwMode="auto">
            <a:xfrm flipH="1">
              <a:off x="2544" y="3258"/>
              <a:ext cx="24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0" name="Line 26">
              <a:extLst>
                <a:ext uri="{FF2B5EF4-FFF2-40B4-BE49-F238E27FC236}">
                  <a16:creationId xmlns:a16="http://schemas.microsoft.com/office/drawing/2014/main" id="{B9C17778-03A7-4C87-8E2F-71130C3AD879}"/>
                </a:ext>
              </a:extLst>
            </p:cNvPr>
            <p:cNvSpPr>
              <a:spLocks noChangeShapeType="1"/>
            </p:cNvSpPr>
            <p:nvPr/>
          </p:nvSpPr>
          <p:spPr bwMode="auto">
            <a:xfrm flipV="1">
              <a:off x="2430" y="2802"/>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Line 27">
              <a:extLst>
                <a:ext uri="{FF2B5EF4-FFF2-40B4-BE49-F238E27FC236}">
                  <a16:creationId xmlns:a16="http://schemas.microsoft.com/office/drawing/2014/main" id="{69BE00F9-C28E-4E21-B0D4-D133D73F8F72}"/>
                </a:ext>
              </a:extLst>
            </p:cNvPr>
            <p:cNvSpPr>
              <a:spLocks noChangeShapeType="1"/>
            </p:cNvSpPr>
            <p:nvPr/>
          </p:nvSpPr>
          <p:spPr bwMode="auto">
            <a:xfrm flipH="1">
              <a:off x="2736" y="2748"/>
              <a:ext cx="52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Line 28">
              <a:extLst>
                <a:ext uri="{FF2B5EF4-FFF2-40B4-BE49-F238E27FC236}">
                  <a16:creationId xmlns:a16="http://schemas.microsoft.com/office/drawing/2014/main" id="{65565CD5-2918-4E08-B836-04390301C2BB}"/>
                </a:ext>
              </a:extLst>
            </p:cNvPr>
            <p:cNvSpPr>
              <a:spLocks noChangeShapeType="1"/>
            </p:cNvSpPr>
            <p:nvPr/>
          </p:nvSpPr>
          <p:spPr bwMode="auto">
            <a:xfrm flipH="1">
              <a:off x="1728" y="2748"/>
              <a:ext cx="52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Line 29">
              <a:extLst>
                <a:ext uri="{FF2B5EF4-FFF2-40B4-BE49-F238E27FC236}">
                  <a16:creationId xmlns:a16="http://schemas.microsoft.com/office/drawing/2014/main" id="{59812633-CDDC-4BF1-A83D-EE763C365B73}"/>
                </a:ext>
              </a:extLst>
            </p:cNvPr>
            <p:cNvSpPr>
              <a:spLocks noChangeShapeType="1"/>
            </p:cNvSpPr>
            <p:nvPr/>
          </p:nvSpPr>
          <p:spPr bwMode="auto">
            <a:xfrm flipV="1">
              <a:off x="1542" y="1986"/>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Line 30">
              <a:extLst>
                <a:ext uri="{FF2B5EF4-FFF2-40B4-BE49-F238E27FC236}">
                  <a16:creationId xmlns:a16="http://schemas.microsoft.com/office/drawing/2014/main" id="{D3CD4CD2-3A2E-4E59-BE1D-0AC57C26315E}"/>
                </a:ext>
              </a:extLst>
            </p:cNvPr>
            <p:cNvSpPr>
              <a:spLocks noChangeShapeType="1"/>
            </p:cNvSpPr>
            <p:nvPr/>
          </p:nvSpPr>
          <p:spPr bwMode="auto">
            <a:xfrm rot="16200000" flipH="1">
              <a:off x="3544" y="2482"/>
              <a:ext cx="96" cy="96"/>
            </a:xfrm>
            <a:prstGeom prst="line">
              <a:avLst/>
            </a:prstGeom>
            <a:noFill/>
            <a:ln w="158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Line 31">
              <a:extLst>
                <a:ext uri="{FF2B5EF4-FFF2-40B4-BE49-F238E27FC236}">
                  <a16:creationId xmlns:a16="http://schemas.microsoft.com/office/drawing/2014/main" id="{EBB31355-B6D2-43E6-BDB9-CBAFB3493FED}"/>
                </a:ext>
              </a:extLst>
            </p:cNvPr>
            <p:cNvSpPr>
              <a:spLocks noChangeShapeType="1"/>
            </p:cNvSpPr>
            <p:nvPr/>
          </p:nvSpPr>
          <p:spPr bwMode="auto">
            <a:xfrm>
              <a:off x="3544" y="2298"/>
              <a:ext cx="0" cy="192"/>
            </a:xfrm>
            <a:prstGeom prst="line">
              <a:avLst/>
            </a:prstGeom>
            <a:noFill/>
            <a:ln w="158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AutoShape 32">
              <a:extLst>
                <a:ext uri="{FF2B5EF4-FFF2-40B4-BE49-F238E27FC236}">
                  <a16:creationId xmlns:a16="http://schemas.microsoft.com/office/drawing/2014/main" id="{49969CD3-112A-4B45-8AAE-8321553B84A9}"/>
                </a:ext>
              </a:extLst>
            </p:cNvPr>
            <p:cNvSpPr>
              <a:spLocks noChangeArrowheads="1"/>
            </p:cNvSpPr>
            <p:nvPr/>
          </p:nvSpPr>
          <p:spPr bwMode="auto">
            <a:xfrm rot="5455508">
              <a:off x="3395" y="2527"/>
              <a:ext cx="58" cy="9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290 w 21600"/>
                <a:gd name="T13" fmla="*/ 2925 h 21600"/>
                <a:gd name="T14" fmla="*/ 18248 w 21600"/>
                <a:gd name="T15" fmla="*/ 9225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1326185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9">
            <a:extLst>
              <a:ext uri="{FF2B5EF4-FFF2-40B4-BE49-F238E27FC236}">
                <a16:creationId xmlns:a16="http://schemas.microsoft.com/office/drawing/2014/main" id="{5FB54ACD-64A3-41C0-8531-9395F54CD202}"/>
              </a:ext>
            </a:extLst>
          </p:cNvPr>
          <p:cNvSpPr>
            <a:spLocks noChangeArrowheads="1"/>
          </p:cNvSpPr>
          <p:nvPr/>
        </p:nvSpPr>
        <p:spPr bwMode="auto">
          <a:xfrm>
            <a:off x="1876927" y="-216568"/>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Causes of High Amp Draw</a:t>
            </a:r>
            <a:endParaRPr kumimoji="0" lang="en-US" altLang="en-US" sz="4400" b="0" i="0" u="none" strike="noStrike" kern="1200" cap="none" spc="0" normalizeH="0" baseline="0" noProof="0" dirty="0">
              <a:ln>
                <a:noFill/>
              </a:ln>
              <a:solidFill>
                <a:srgbClr val="006CA2"/>
              </a:solidFill>
              <a:effectLst/>
              <a:uLnTx/>
              <a:uFillTx/>
              <a:latin typeface="Times New Roman" panose="02020603050405020304" pitchFamily="18" charset="0"/>
              <a:ea typeface="+mn-ea"/>
              <a:cs typeface="+mn-cs"/>
            </a:endParaRPr>
          </a:p>
        </p:txBody>
      </p:sp>
      <p:sp>
        <p:nvSpPr>
          <p:cNvPr id="114698" name="Rectangle 10">
            <a:extLst>
              <a:ext uri="{FF2B5EF4-FFF2-40B4-BE49-F238E27FC236}">
                <a16:creationId xmlns:a16="http://schemas.microsoft.com/office/drawing/2014/main" id="{E5A66430-D5CA-4F39-BA43-06A81E31F949}"/>
              </a:ext>
            </a:extLst>
          </p:cNvPr>
          <p:cNvSpPr>
            <a:spLocks noChangeArrowheads="1"/>
          </p:cNvSpPr>
          <p:nvPr/>
        </p:nvSpPr>
        <p:spPr bwMode="auto">
          <a:xfrm>
            <a:off x="3402013" y="1130300"/>
            <a:ext cx="6413500" cy="459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HIGH PRESSURE!!!</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LOW VOLTAGE</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LOOSE CONNECTIONS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DEFECTIVE CONTACTS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DEFECTIVE BEARINGS</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HIGH VISCOSITY FLUID</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en-US"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HIGH VOLTAGE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4698">
                                            <p:txEl>
                                              <p:pRg st="0" end="0"/>
                                            </p:txEl>
                                          </p:spTgt>
                                        </p:tgtEl>
                                        <p:attrNameLst>
                                          <p:attrName>style.visibility</p:attrName>
                                        </p:attrNameLst>
                                      </p:cBhvr>
                                      <p:to>
                                        <p:strVal val="visible"/>
                                      </p:to>
                                    </p:set>
                                    <p:animEffect transition="in" filter="wipe(up)">
                                      <p:cBhvr>
                                        <p:cTn id="7" dur="500"/>
                                        <p:tgtEl>
                                          <p:spTgt spid="114698">
                                            <p:txEl>
                                              <p:pRg st="0" end="0"/>
                                            </p:txEl>
                                          </p:spTgt>
                                        </p:tgtEl>
                                      </p:cBhvr>
                                    </p:animEffect>
                                  </p:childTnLst>
                                  <p:subTnLst>
                                    <p:animClr clrSpc="rgb" dir="cw">
                                      <p:cBhvr override="childStyle">
                                        <p:cTn dur="1" fill="hold" display="0" masterRel="nextClick" afterEffect="1"/>
                                        <p:tgtEl>
                                          <p:spTgt spid="114698">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4698">
                                            <p:txEl>
                                              <p:pRg st="1" end="1"/>
                                            </p:txEl>
                                          </p:spTgt>
                                        </p:tgtEl>
                                        <p:attrNameLst>
                                          <p:attrName>style.visibility</p:attrName>
                                        </p:attrNameLst>
                                      </p:cBhvr>
                                      <p:to>
                                        <p:strVal val="visible"/>
                                      </p:to>
                                    </p:set>
                                    <p:animEffect transition="in" filter="wipe(up)">
                                      <p:cBhvr>
                                        <p:cTn id="12" dur="500"/>
                                        <p:tgtEl>
                                          <p:spTgt spid="114698">
                                            <p:txEl>
                                              <p:pRg st="1" end="1"/>
                                            </p:txEl>
                                          </p:spTgt>
                                        </p:tgtEl>
                                      </p:cBhvr>
                                    </p:animEffect>
                                  </p:childTnLst>
                                  <p:subTnLst>
                                    <p:animClr clrSpc="rgb" dir="cw">
                                      <p:cBhvr override="childStyle">
                                        <p:cTn dur="1" fill="hold" display="0" masterRel="nextClick" afterEffect="1"/>
                                        <p:tgtEl>
                                          <p:spTgt spid="114698">
                                            <p:txEl>
                                              <p:pRg st="1" end="1"/>
                                            </p:txEl>
                                          </p:spTgt>
                                        </p:tgtEl>
                                        <p:attrNameLst>
                                          <p:attrName>ppt_c</p:attrName>
                                        </p:attrNameLst>
                                      </p:cBhvr>
                                      <p:to>
                                        <a:schemeClr val="folHlink"/>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4698">
                                            <p:txEl>
                                              <p:pRg st="2" end="2"/>
                                            </p:txEl>
                                          </p:spTgt>
                                        </p:tgtEl>
                                        <p:attrNameLst>
                                          <p:attrName>style.visibility</p:attrName>
                                        </p:attrNameLst>
                                      </p:cBhvr>
                                      <p:to>
                                        <p:strVal val="visible"/>
                                      </p:to>
                                    </p:set>
                                    <p:animEffect transition="in" filter="wipe(up)">
                                      <p:cBhvr>
                                        <p:cTn id="17" dur="500"/>
                                        <p:tgtEl>
                                          <p:spTgt spid="114698">
                                            <p:txEl>
                                              <p:pRg st="2" end="2"/>
                                            </p:txEl>
                                          </p:spTgt>
                                        </p:tgtEl>
                                      </p:cBhvr>
                                    </p:animEffect>
                                  </p:childTnLst>
                                  <p:subTnLst>
                                    <p:animClr clrSpc="rgb" dir="cw">
                                      <p:cBhvr override="childStyle">
                                        <p:cTn dur="1" fill="hold" display="0" masterRel="nextClick" afterEffect="1"/>
                                        <p:tgtEl>
                                          <p:spTgt spid="114698">
                                            <p:txEl>
                                              <p:pRg st="2" end="2"/>
                                            </p:txEl>
                                          </p:spTgt>
                                        </p:tgtEl>
                                        <p:attrNameLst>
                                          <p:attrName>ppt_c</p:attrName>
                                        </p:attrNameLst>
                                      </p:cBhvr>
                                      <p:to>
                                        <a:schemeClr val="folHlink"/>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14698">
                                            <p:txEl>
                                              <p:pRg st="3" end="3"/>
                                            </p:txEl>
                                          </p:spTgt>
                                        </p:tgtEl>
                                        <p:attrNameLst>
                                          <p:attrName>style.visibility</p:attrName>
                                        </p:attrNameLst>
                                      </p:cBhvr>
                                      <p:to>
                                        <p:strVal val="visible"/>
                                      </p:to>
                                    </p:set>
                                    <p:animEffect transition="in" filter="wipe(up)">
                                      <p:cBhvr>
                                        <p:cTn id="22" dur="500"/>
                                        <p:tgtEl>
                                          <p:spTgt spid="114698">
                                            <p:txEl>
                                              <p:pRg st="3" end="3"/>
                                            </p:txEl>
                                          </p:spTgt>
                                        </p:tgtEl>
                                      </p:cBhvr>
                                    </p:animEffect>
                                  </p:childTnLst>
                                  <p:subTnLst>
                                    <p:animClr clrSpc="rgb" dir="cw">
                                      <p:cBhvr override="childStyle">
                                        <p:cTn dur="1" fill="hold" display="0" masterRel="nextClick" afterEffect="1"/>
                                        <p:tgtEl>
                                          <p:spTgt spid="114698">
                                            <p:txEl>
                                              <p:pRg st="3" end="3"/>
                                            </p:txEl>
                                          </p:spTgt>
                                        </p:tgtEl>
                                        <p:attrNameLst>
                                          <p:attrName>ppt_c</p:attrName>
                                        </p:attrNameLst>
                                      </p:cBhvr>
                                      <p:to>
                                        <a:schemeClr val="folHlink"/>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14698">
                                            <p:txEl>
                                              <p:pRg st="4" end="4"/>
                                            </p:txEl>
                                          </p:spTgt>
                                        </p:tgtEl>
                                        <p:attrNameLst>
                                          <p:attrName>style.visibility</p:attrName>
                                        </p:attrNameLst>
                                      </p:cBhvr>
                                      <p:to>
                                        <p:strVal val="visible"/>
                                      </p:to>
                                    </p:set>
                                    <p:animEffect transition="in" filter="wipe(up)">
                                      <p:cBhvr>
                                        <p:cTn id="27" dur="500"/>
                                        <p:tgtEl>
                                          <p:spTgt spid="114698">
                                            <p:txEl>
                                              <p:pRg st="4" end="4"/>
                                            </p:txEl>
                                          </p:spTgt>
                                        </p:tgtEl>
                                      </p:cBhvr>
                                    </p:animEffect>
                                  </p:childTnLst>
                                  <p:subTnLst>
                                    <p:animClr clrSpc="rgb" dir="cw">
                                      <p:cBhvr override="childStyle">
                                        <p:cTn dur="1" fill="hold" display="0" masterRel="nextClick" afterEffect="1"/>
                                        <p:tgtEl>
                                          <p:spTgt spid="114698">
                                            <p:txEl>
                                              <p:pRg st="4" end="4"/>
                                            </p:txEl>
                                          </p:spTgt>
                                        </p:tgtEl>
                                        <p:attrNameLst>
                                          <p:attrName>ppt_c</p:attrName>
                                        </p:attrNameLst>
                                      </p:cBhvr>
                                      <p:to>
                                        <a:schemeClr val="folHlink"/>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4698">
                                            <p:txEl>
                                              <p:pRg st="5" end="5"/>
                                            </p:txEl>
                                          </p:spTgt>
                                        </p:tgtEl>
                                        <p:attrNameLst>
                                          <p:attrName>style.visibility</p:attrName>
                                        </p:attrNameLst>
                                      </p:cBhvr>
                                      <p:to>
                                        <p:strVal val="visible"/>
                                      </p:to>
                                    </p:set>
                                    <p:animEffect transition="in" filter="wipe(up)">
                                      <p:cBhvr>
                                        <p:cTn id="32" dur="500"/>
                                        <p:tgtEl>
                                          <p:spTgt spid="114698">
                                            <p:txEl>
                                              <p:pRg st="5" end="5"/>
                                            </p:txEl>
                                          </p:spTgt>
                                        </p:tgtEl>
                                      </p:cBhvr>
                                    </p:animEffect>
                                  </p:childTnLst>
                                  <p:subTnLst>
                                    <p:animClr clrSpc="rgb" dir="cw">
                                      <p:cBhvr override="childStyle">
                                        <p:cTn dur="1" fill="hold" display="0" masterRel="nextClick" afterEffect="1"/>
                                        <p:tgtEl>
                                          <p:spTgt spid="114698">
                                            <p:txEl>
                                              <p:pRg st="5" end="5"/>
                                            </p:txEl>
                                          </p:spTgt>
                                        </p:tgtEl>
                                        <p:attrNameLst>
                                          <p:attrName>ppt_c</p:attrName>
                                        </p:attrNameLst>
                                      </p:cBhvr>
                                      <p:to>
                                        <a:schemeClr val="folHlink"/>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14698">
                                            <p:txEl>
                                              <p:pRg st="6" end="6"/>
                                            </p:txEl>
                                          </p:spTgt>
                                        </p:tgtEl>
                                        <p:attrNameLst>
                                          <p:attrName>style.visibility</p:attrName>
                                        </p:attrNameLst>
                                      </p:cBhvr>
                                      <p:to>
                                        <p:strVal val="visible"/>
                                      </p:to>
                                    </p:set>
                                    <p:animEffect transition="in" filter="wipe(up)">
                                      <p:cBhvr>
                                        <p:cTn id="37" dur="500"/>
                                        <p:tgtEl>
                                          <p:spTgt spid="114698">
                                            <p:txEl>
                                              <p:pRg st="6" end="6"/>
                                            </p:txEl>
                                          </p:spTgt>
                                        </p:tgtEl>
                                      </p:cBhvr>
                                    </p:animEffect>
                                  </p:childTnLst>
                                  <p:subTnLst>
                                    <p:animClr clrSpc="rgb" dir="cw">
                                      <p:cBhvr override="childStyle">
                                        <p:cTn dur="1" fill="hold" display="0" masterRel="nextClick" afterEffect="1"/>
                                        <p:tgtEl>
                                          <p:spTgt spid="114698">
                                            <p:txEl>
                                              <p:pRg st="6" end="6"/>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8"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4864F-3516-4F56-835A-F5BC7CF01123}"/>
              </a:ext>
            </a:extLst>
          </p:cNvPr>
          <p:cNvSpPr>
            <a:spLocks noGrp="1"/>
          </p:cNvSpPr>
          <p:nvPr>
            <p:ph type="title"/>
          </p:nvPr>
        </p:nvSpPr>
        <p:spPr>
          <a:xfrm>
            <a:off x="3453468" y="365127"/>
            <a:ext cx="6585882" cy="1203615"/>
          </a:xfrm>
        </p:spPr>
        <p:txBody>
          <a:bodyPr>
            <a:normAutofit/>
          </a:bodyPr>
          <a:lstStyle/>
          <a:p>
            <a:pPr algn="ctr"/>
            <a:r>
              <a:rPr lang="en-US" dirty="0"/>
              <a:t>VFD’s Drive Maintenance</a:t>
            </a:r>
          </a:p>
        </p:txBody>
      </p:sp>
      <p:sp>
        <p:nvSpPr>
          <p:cNvPr id="3" name="Content Placeholder 2">
            <a:extLst>
              <a:ext uri="{FF2B5EF4-FFF2-40B4-BE49-F238E27FC236}">
                <a16:creationId xmlns:a16="http://schemas.microsoft.com/office/drawing/2014/main" id="{2FFD0926-A4BA-476F-AF1F-DD4DD6E02F60}"/>
              </a:ext>
            </a:extLst>
          </p:cNvPr>
          <p:cNvSpPr>
            <a:spLocks noGrp="1"/>
          </p:cNvSpPr>
          <p:nvPr>
            <p:ph sz="quarter" idx="1"/>
          </p:nvPr>
        </p:nvSpPr>
        <p:spPr/>
        <p:txBody>
          <a:bodyPr>
            <a:normAutofit/>
          </a:bodyPr>
          <a:lstStyle/>
          <a:p>
            <a:r>
              <a:rPr lang="en-US" dirty="0"/>
              <a:t>Drive Maintenance is the most important tip in Optimizing VFD’s and is the most neglected.</a:t>
            </a:r>
          </a:p>
          <a:p>
            <a:r>
              <a:rPr lang="en-US" dirty="0"/>
              <a:t>Uptime of VFD compressor is vital to manufacturing plants</a:t>
            </a:r>
          </a:p>
          <a:p>
            <a:r>
              <a:rPr lang="en-US" dirty="0"/>
              <a:t>One to 7 days of downtime on a drive can eliminate a year of more of energy savings Plant downtime and loss of a VFD compressor in a plant can wipe out days months or years of energy savings</a:t>
            </a:r>
          </a:p>
          <a:p>
            <a:r>
              <a:rPr lang="en-US" dirty="0"/>
              <a:t>Keep dust and dirt out of machine</a:t>
            </a:r>
          </a:p>
        </p:txBody>
      </p:sp>
    </p:spTree>
    <p:extLst>
      <p:ext uri="{BB962C8B-B14F-4D97-AF65-F5344CB8AC3E}">
        <p14:creationId xmlns:p14="http://schemas.microsoft.com/office/powerpoint/2010/main" val="119924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9384B-28FF-43D6-87E7-5386BF8CFB2D}"/>
              </a:ext>
            </a:extLst>
          </p:cNvPr>
          <p:cNvSpPr>
            <a:spLocks noGrp="1"/>
          </p:cNvSpPr>
          <p:nvPr>
            <p:ph type="title"/>
          </p:nvPr>
        </p:nvSpPr>
        <p:spPr/>
        <p:txBody>
          <a:bodyPr/>
          <a:lstStyle/>
          <a:p>
            <a:pPr algn="ctr"/>
            <a:r>
              <a:rPr lang="en-US" dirty="0"/>
              <a:t>        VFD Maintenance (contd.)</a:t>
            </a:r>
          </a:p>
        </p:txBody>
      </p:sp>
      <p:sp>
        <p:nvSpPr>
          <p:cNvPr id="3" name="Content Placeholder 2">
            <a:extLst>
              <a:ext uri="{FF2B5EF4-FFF2-40B4-BE49-F238E27FC236}">
                <a16:creationId xmlns:a16="http://schemas.microsoft.com/office/drawing/2014/main" id="{C7B457B7-D574-491F-80FE-1C8578D88698}"/>
              </a:ext>
            </a:extLst>
          </p:cNvPr>
          <p:cNvSpPr>
            <a:spLocks noGrp="1"/>
          </p:cNvSpPr>
          <p:nvPr>
            <p:ph sz="quarter" idx="1"/>
          </p:nvPr>
        </p:nvSpPr>
        <p:spPr>
          <a:xfrm>
            <a:off x="2095500" y="1038558"/>
            <a:ext cx="8077200" cy="4572000"/>
          </a:xfrm>
        </p:spPr>
        <p:txBody>
          <a:bodyPr>
            <a:normAutofit fontScale="25000" lnSpcReduction="20000"/>
          </a:bodyPr>
          <a:lstStyle/>
          <a:p>
            <a:r>
              <a:rPr lang="en-US" sz="9600" dirty="0"/>
              <a:t>Most VFD’s fall into the NEMA 1 category (vents for cooling airflow) or NEMA 12 category (sealed, dust-tight enclosure). </a:t>
            </a:r>
          </a:p>
          <a:p>
            <a:r>
              <a:rPr lang="en-US" sz="9600" dirty="0"/>
              <a:t>Inspect VFD hardware for any dust that can cause a lack of airflow, resulting in diminished performance or life. USE CLEAN DRY compressed air to blow out drive heat sinks.</a:t>
            </a:r>
          </a:p>
          <a:p>
            <a:r>
              <a:rPr lang="en-US" sz="9600" dirty="0"/>
              <a:t>Keep it dry</a:t>
            </a:r>
          </a:p>
          <a:p>
            <a:r>
              <a:rPr lang="en-US" sz="9600" dirty="0"/>
              <a:t>Visually inspect control board for any sign of moisture or heat</a:t>
            </a:r>
          </a:p>
          <a:p>
            <a:r>
              <a:rPr lang="en-US" sz="9600" dirty="0"/>
              <a:t>Make sure VFD is kept within manufacturers suggested temperature ranges</a:t>
            </a:r>
          </a:p>
          <a:p>
            <a:r>
              <a:rPr lang="en-US" sz="9600" dirty="0"/>
              <a:t>Do a regular visual Inspection for loose fans, bearing noise etc.</a:t>
            </a:r>
          </a:p>
          <a:p>
            <a:pPr marL="0" indent="0">
              <a:buNone/>
            </a:pPr>
            <a:endParaRPr lang="en-US" dirty="0"/>
          </a:p>
        </p:txBody>
      </p:sp>
    </p:spTree>
    <p:extLst>
      <p:ext uri="{BB962C8B-B14F-4D97-AF65-F5344CB8AC3E}">
        <p14:creationId xmlns:p14="http://schemas.microsoft.com/office/powerpoint/2010/main" val="611223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2667001" y="1524000"/>
            <a:ext cx="6857999" cy="320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graphicFrame>
        <p:nvGraphicFramePr>
          <p:cNvPr id="8" name="Object 7">
            <a:extLst>
              <a:ext uri="{FF2B5EF4-FFF2-40B4-BE49-F238E27FC236}">
                <a16:creationId xmlns:a16="http://schemas.microsoft.com/office/drawing/2014/main" id="{D73EB8AB-3AC2-42C6-8C77-9DDAF5BAF276}"/>
              </a:ext>
            </a:extLst>
          </p:cNvPr>
          <p:cNvGraphicFramePr>
            <a:graphicFrameLocks noChangeAspect="1"/>
          </p:cNvGraphicFramePr>
          <p:nvPr>
            <p:extLst>
              <p:ext uri="{D42A27DB-BD31-4B8C-83A1-F6EECF244321}">
                <p14:modId xmlns:p14="http://schemas.microsoft.com/office/powerpoint/2010/main" val="2615338909"/>
              </p:ext>
            </p:extLst>
          </p:nvPr>
        </p:nvGraphicFramePr>
        <p:xfrm>
          <a:off x="3542205" y="1714500"/>
          <a:ext cx="2170930" cy="2819400"/>
        </p:xfrm>
        <a:graphic>
          <a:graphicData uri="http://schemas.openxmlformats.org/presentationml/2006/ole">
            <mc:AlternateContent xmlns:mc="http://schemas.openxmlformats.org/markup-compatibility/2006">
              <mc:Choice xmlns:v="urn:schemas-microsoft-com:vml" Requires="v">
                <p:oleObj spid="_x0000_s9236" name="Acrobat Document" r:id="rId4" imgW="5743275" imgH="7458075" progId="AcroExch.Document.DC">
                  <p:embed/>
                </p:oleObj>
              </mc:Choice>
              <mc:Fallback>
                <p:oleObj name="Acrobat Document" r:id="rId4" imgW="5743275" imgH="7458075" progId="AcroExch.Document.DC">
                  <p:embed/>
                  <p:pic>
                    <p:nvPicPr>
                      <p:cNvPr id="0" name=""/>
                      <p:cNvPicPr/>
                      <p:nvPr/>
                    </p:nvPicPr>
                    <p:blipFill>
                      <a:blip r:embed="rId5"/>
                      <a:stretch>
                        <a:fillRect/>
                      </a:stretch>
                    </p:blipFill>
                    <p:spPr>
                      <a:xfrm>
                        <a:off x="3542205" y="1714500"/>
                        <a:ext cx="2170930" cy="2819400"/>
                      </a:xfrm>
                      <a:prstGeom prst="rect">
                        <a:avLst/>
                      </a:prstGeom>
                      <a:ln>
                        <a:solidFill>
                          <a:schemeClr val="tx1"/>
                        </a:solidFill>
                      </a:ln>
                    </p:spPr>
                  </p:pic>
                </p:oleObj>
              </mc:Fallback>
            </mc:AlternateContent>
          </a:graphicData>
        </a:graphic>
      </p:graphicFrame>
      <p:graphicFrame>
        <p:nvGraphicFramePr>
          <p:cNvPr id="2" name="Object 1">
            <a:extLst>
              <a:ext uri="{FF2B5EF4-FFF2-40B4-BE49-F238E27FC236}">
                <a16:creationId xmlns:a16="http://schemas.microsoft.com/office/drawing/2014/main" id="{28C09F3B-F648-4CFC-8FEC-6DC5C0FFFD52}"/>
              </a:ext>
            </a:extLst>
          </p:cNvPr>
          <p:cNvGraphicFramePr>
            <a:graphicFrameLocks noChangeAspect="1"/>
          </p:cNvGraphicFramePr>
          <p:nvPr>
            <p:extLst>
              <p:ext uri="{D42A27DB-BD31-4B8C-83A1-F6EECF244321}">
                <p14:modId xmlns:p14="http://schemas.microsoft.com/office/powerpoint/2010/main" val="3289527091"/>
              </p:ext>
            </p:extLst>
          </p:nvPr>
        </p:nvGraphicFramePr>
        <p:xfrm>
          <a:off x="6478867" y="1714500"/>
          <a:ext cx="2178365" cy="2819400"/>
        </p:xfrm>
        <a:graphic>
          <a:graphicData uri="http://schemas.openxmlformats.org/presentationml/2006/ole">
            <mc:AlternateContent xmlns:mc="http://schemas.openxmlformats.org/markup-compatibility/2006">
              <mc:Choice xmlns:v="urn:schemas-microsoft-com:vml" Requires="v">
                <p:oleObj spid="_x0000_s9237" name="Acrobat Document" r:id="rId6" imgW="5829156" imgH="7543672" progId="AcroExch.Document.DC">
                  <p:embed/>
                </p:oleObj>
              </mc:Choice>
              <mc:Fallback>
                <p:oleObj name="Acrobat Document" r:id="rId6" imgW="5829156" imgH="7543672" progId="AcroExch.Document.DC">
                  <p:embed/>
                  <p:pic>
                    <p:nvPicPr>
                      <p:cNvPr id="0" name=""/>
                      <p:cNvPicPr/>
                      <p:nvPr/>
                    </p:nvPicPr>
                    <p:blipFill>
                      <a:blip r:embed="rId7"/>
                      <a:stretch>
                        <a:fillRect/>
                      </a:stretch>
                    </p:blipFill>
                    <p:spPr>
                      <a:xfrm>
                        <a:off x="6478867" y="1714500"/>
                        <a:ext cx="2178365" cy="2819400"/>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9384B-28FF-43D6-87E7-5386BF8CFB2D}"/>
              </a:ext>
            </a:extLst>
          </p:cNvPr>
          <p:cNvSpPr>
            <a:spLocks noGrp="1"/>
          </p:cNvSpPr>
          <p:nvPr>
            <p:ph type="title"/>
          </p:nvPr>
        </p:nvSpPr>
        <p:spPr/>
        <p:txBody>
          <a:bodyPr/>
          <a:lstStyle/>
          <a:p>
            <a:pPr algn="ctr"/>
            <a:r>
              <a:rPr lang="en-US" dirty="0"/>
              <a:t>VFD Maintenance (contd.)</a:t>
            </a:r>
          </a:p>
        </p:txBody>
      </p:sp>
      <p:sp>
        <p:nvSpPr>
          <p:cNvPr id="3" name="Content Placeholder 2">
            <a:extLst>
              <a:ext uri="{FF2B5EF4-FFF2-40B4-BE49-F238E27FC236}">
                <a16:creationId xmlns:a16="http://schemas.microsoft.com/office/drawing/2014/main" id="{C7B457B7-D574-491F-80FE-1C8578D88698}"/>
              </a:ext>
            </a:extLst>
          </p:cNvPr>
          <p:cNvSpPr>
            <a:spLocks noGrp="1"/>
          </p:cNvSpPr>
          <p:nvPr>
            <p:ph sz="quarter" idx="1"/>
          </p:nvPr>
        </p:nvSpPr>
        <p:spPr>
          <a:xfrm>
            <a:off x="2057400" y="1164267"/>
            <a:ext cx="8229600" cy="3886200"/>
          </a:xfrm>
        </p:spPr>
        <p:txBody>
          <a:bodyPr>
            <a:normAutofit fontScale="40000" lnSpcReduction="20000"/>
          </a:bodyPr>
          <a:lstStyle/>
          <a:p>
            <a:r>
              <a:rPr lang="en-US" sz="9600" dirty="0"/>
              <a:t>Keep it clean</a:t>
            </a:r>
          </a:p>
          <a:p>
            <a:r>
              <a:rPr lang="en-US" sz="9600" dirty="0"/>
              <a:t>Keep it dry</a:t>
            </a:r>
          </a:p>
          <a:p>
            <a:r>
              <a:rPr lang="en-US" sz="9600" dirty="0"/>
              <a:t>Keep connection tight.</a:t>
            </a:r>
          </a:p>
          <a:p>
            <a:r>
              <a:rPr lang="en-US" sz="9600" dirty="0"/>
              <a:t>Refer to VFD manual for torque values on electrical connections.</a:t>
            </a:r>
          </a:p>
          <a:p>
            <a:r>
              <a:rPr lang="en-US" sz="9600" dirty="0"/>
              <a:t>Do not overtighten.</a:t>
            </a:r>
          </a:p>
          <a:p>
            <a:pPr marL="0" indent="0">
              <a:buNone/>
            </a:pPr>
            <a:endParaRPr lang="en-US" dirty="0"/>
          </a:p>
        </p:txBody>
      </p:sp>
    </p:spTree>
    <p:extLst>
      <p:ext uri="{BB962C8B-B14F-4D97-AF65-F5344CB8AC3E}">
        <p14:creationId xmlns:p14="http://schemas.microsoft.com/office/powerpoint/2010/main" val="3074988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6D68-9476-4E2D-BC6B-42E73224AE39}"/>
              </a:ext>
            </a:extLst>
          </p:cNvPr>
          <p:cNvSpPr>
            <a:spLocks noGrp="1"/>
          </p:cNvSpPr>
          <p:nvPr>
            <p:ph type="title"/>
          </p:nvPr>
        </p:nvSpPr>
        <p:spPr/>
        <p:txBody>
          <a:bodyPr/>
          <a:lstStyle/>
          <a:p>
            <a:r>
              <a:rPr lang="en-US" dirty="0"/>
              <a:t>         Maintenance Manuals</a:t>
            </a:r>
          </a:p>
        </p:txBody>
      </p:sp>
      <p:sp>
        <p:nvSpPr>
          <p:cNvPr id="3" name="Content Placeholder 2">
            <a:extLst>
              <a:ext uri="{FF2B5EF4-FFF2-40B4-BE49-F238E27FC236}">
                <a16:creationId xmlns:a16="http://schemas.microsoft.com/office/drawing/2014/main" id="{67D288B9-D674-40AD-A1C4-D96CC61DC619}"/>
              </a:ext>
            </a:extLst>
          </p:cNvPr>
          <p:cNvSpPr>
            <a:spLocks noGrp="1"/>
          </p:cNvSpPr>
          <p:nvPr>
            <p:ph sz="quarter" idx="1"/>
          </p:nvPr>
        </p:nvSpPr>
        <p:spPr/>
        <p:txBody>
          <a:bodyPr/>
          <a:lstStyle/>
          <a:p>
            <a:r>
              <a:rPr lang="en-US" dirty="0"/>
              <a:t>The maintenance manual from the manufacturer is invaluable and should be read and understood when the machine first arrives. </a:t>
            </a:r>
          </a:p>
          <a:p>
            <a:r>
              <a:rPr lang="en-US" dirty="0"/>
              <a:t>Keep copy of manual in plastic pouch or folder with machine log.</a:t>
            </a:r>
          </a:p>
          <a:p>
            <a:r>
              <a:rPr lang="en-US" dirty="0"/>
              <a:t>If all else fails read the manufacturers maintenance manual.</a:t>
            </a:r>
          </a:p>
          <a:p>
            <a:r>
              <a:rPr lang="en-US" dirty="0"/>
              <a:t>If there is still an issue go back to above statement</a:t>
            </a:r>
          </a:p>
        </p:txBody>
      </p:sp>
    </p:spTree>
    <p:extLst>
      <p:ext uri="{BB962C8B-B14F-4D97-AF65-F5344CB8AC3E}">
        <p14:creationId xmlns:p14="http://schemas.microsoft.com/office/powerpoint/2010/main" val="1880344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C0711-8855-48E9-B957-C1E4D1F2F29A}"/>
              </a:ext>
            </a:extLst>
          </p:cNvPr>
          <p:cNvSpPr>
            <a:spLocks noGrp="1"/>
          </p:cNvSpPr>
          <p:nvPr>
            <p:ph type="title"/>
          </p:nvPr>
        </p:nvSpPr>
        <p:spPr>
          <a:xfrm>
            <a:off x="-609600" y="304800"/>
            <a:ext cx="12217400" cy="563562"/>
          </a:xfrm>
        </p:spPr>
        <p:txBody>
          <a:bodyPr>
            <a:normAutofit fontScale="90000"/>
          </a:bodyPr>
          <a:lstStyle/>
          <a:p>
            <a:pPr algn="ctr"/>
            <a:r>
              <a:rPr lang="en-US" dirty="0"/>
              <a:t>       Pay Attention to Warnings</a:t>
            </a:r>
            <a:br>
              <a:rPr lang="en-US" dirty="0"/>
            </a:br>
            <a:r>
              <a:rPr lang="en-US" dirty="0"/>
              <a:t>Safety is Priority One!</a:t>
            </a:r>
          </a:p>
        </p:txBody>
      </p:sp>
      <p:pic>
        <p:nvPicPr>
          <p:cNvPr id="4" name="Content Placeholder 3">
            <a:extLst>
              <a:ext uri="{FF2B5EF4-FFF2-40B4-BE49-F238E27FC236}">
                <a16:creationId xmlns:a16="http://schemas.microsoft.com/office/drawing/2014/main" id="{5220116F-7EF0-46EB-861D-28D7590CC2AC}"/>
              </a:ext>
            </a:extLst>
          </p:cNvPr>
          <p:cNvPicPr>
            <a:picLocks noGrp="1" noChangeAspect="1"/>
          </p:cNvPicPr>
          <p:nvPr>
            <p:ph sz="quarter" idx="1"/>
          </p:nvPr>
        </p:nvPicPr>
        <p:blipFill>
          <a:blip r:embed="rId2"/>
          <a:stretch>
            <a:fillRect/>
          </a:stretch>
        </p:blipFill>
        <p:spPr>
          <a:xfrm>
            <a:off x="3390725" y="3253382"/>
            <a:ext cx="4953000" cy="781050"/>
          </a:xfrm>
          <a:prstGeom prst="rect">
            <a:avLst/>
          </a:prstGeom>
        </p:spPr>
      </p:pic>
      <p:pic>
        <p:nvPicPr>
          <p:cNvPr id="5" name="Picture 4">
            <a:extLst>
              <a:ext uri="{FF2B5EF4-FFF2-40B4-BE49-F238E27FC236}">
                <a16:creationId xmlns:a16="http://schemas.microsoft.com/office/drawing/2014/main" id="{325FDD60-BCA3-4811-99C7-9491F339A19F}"/>
              </a:ext>
            </a:extLst>
          </p:cNvPr>
          <p:cNvPicPr>
            <a:picLocks noChangeAspect="1"/>
          </p:cNvPicPr>
          <p:nvPr/>
        </p:nvPicPr>
        <p:blipFill>
          <a:blip r:embed="rId3"/>
          <a:stretch>
            <a:fillRect/>
          </a:stretch>
        </p:blipFill>
        <p:spPr>
          <a:xfrm>
            <a:off x="3428825" y="2053034"/>
            <a:ext cx="4914900" cy="704850"/>
          </a:xfrm>
          <a:prstGeom prst="rect">
            <a:avLst/>
          </a:prstGeom>
        </p:spPr>
      </p:pic>
      <p:pic>
        <p:nvPicPr>
          <p:cNvPr id="6" name="Picture 5">
            <a:extLst>
              <a:ext uri="{FF2B5EF4-FFF2-40B4-BE49-F238E27FC236}">
                <a16:creationId xmlns:a16="http://schemas.microsoft.com/office/drawing/2014/main" id="{29DDBF22-AD67-4A42-A814-D37E7C40ACC9}"/>
              </a:ext>
            </a:extLst>
          </p:cNvPr>
          <p:cNvPicPr>
            <a:picLocks noChangeAspect="1"/>
          </p:cNvPicPr>
          <p:nvPr/>
        </p:nvPicPr>
        <p:blipFill>
          <a:blip r:embed="rId4"/>
          <a:stretch>
            <a:fillRect/>
          </a:stretch>
        </p:blipFill>
        <p:spPr>
          <a:xfrm>
            <a:off x="3428825" y="4425551"/>
            <a:ext cx="4876800" cy="1171575"/>
          </a:xfrm>
          <a:prstGeom prst="rect">
            <a:avLst/>
          </a:prstGeom>
        </p:spPr>
      </p:pic>
    </p:spTree>
    <p:extLst>
      <p:ext uri="{BB962C8B-B14F-4D97-AF65-F5344CB8AC3E}">
        <p14:creationId xmlns:p14="http://schemas.microsoft.com/office/powerpoint/2010/main" val="3931872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E3971-1BF9-418C-B07A-2425AEB8ACDC}"/>
              </a:ext>
            </a:extLst>
          </p:cNvPr>
          <p:cNvSpPr>
            <a:spLocks noGrp="1"/>
          </p:cNvSpPr>
          <p:nvPr>
            <p:ph type="title"/>
          </p:nvPr>
        </p:nvSpPr>
        <p:spPr>
          <a:xfrm>
            <a:off x="2152650" y="645953"/>
            <a:ext cx="7886700" cy="4832059"/>
          </a:xfrm>
        </p:spPr>
        <p:txBody>
          <a:bodyPr>
            <a:normAutofit/>
          </a:bodyPr>
          <a:lstStyle/>
          <a:p>
            <a:pPr algn="ctr"/>
            <a:r>
              <a:rPr lang="en-US" dirty="0"/>
              <a:t>                      </a:t>
            </a:r>
            <a:br>
              <a:rPr lang="en-US" dirty="0"/>
            </a:br>
            <a:r>
              <a:rPr lang="en-US" dirty="0"/>
              <a:t>Thanks for your attention.</a:t>
            </a:r>
            <a:br>
              <a:rPr lang="en-US" dirty="0"/>
            </a:br>
            <a:br>
              <a:rPr lang="en-US" dirty="0"/>
            </a:br>
            <a:r>
              <a:rPr lang="en-US" dirty="0"/>
              <a:t>Questions?</a:t>
            </a:r>
            <a:br>
              <a:rPr lang="en-US" dirty="0"/>
            </a:br>
            <a:br>
              <a:rPr lang="en-US" dirty="0"/>
            </a:br>
            <a:br>
              <a:rPr lang="en-US" dirty="0"/>
            </a:br>
            <a:r>
              <a:rPr lang="en-US" sz="2700" dirty="0"/>
              <a:t>Loran Circle </a:t>
            </a:r>
            <a:br>
              <a:rPr lang="en-US" sz="2700" dirty="0"/>
            </a:br>
            <a:r>
              <a:rPr lang="en-US" sz="2700" dirty="0"/>
              <a:t>Compressed Air Systems Consulting and Training</a:t>
            </a:r>
            <a:br>
              <a:rPr lang="en-US" sz="2700" dirty="0"/>
            </a:br>
            <a:r>
              <a:rPr lang="en-US" sz="2700" dirty="0"/>
              <a:t>Poland, OH</a:t>
            </a:r>
            <a:br>
              <a:rPr lang="en-US" sz="2700" dirty="0"/>
            </a:br>
            <a:r>
              <a:rPr lang="en-US" sz="2700" dirty="0"/>
              <a:t>832-906-0469</a:t>
            </a:r>
          </a:p>
        </p:txBody>
      </p:sp>
    </p:spTree>
    <p:extLst>
      <p:ext uri="{BB962C8B-B14F-4D97-AF65-F5344CB8AC3E}">
        <p14:creationId xmlns:p14="http://schemas.microsoft.com/office/powerpoint/2010/main" val="1190523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14800" y="1539572"/>
            <a:ext cx="51054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1400" dirty="0">
                <a:solidFill>
                  <a:prstClr val="black"/>
                </a:solidFill>
                <a:latin typeface="+mj-lt"/>
              </a:rPr>
              <a:t> Market Manager for Air Compressor Lubricants, Summit</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Chemical Engineer with 10 years experience in the lubricant and compressor industry </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Experienced in formulating compressor oils, troubleshooting lubrication issues in gas and air compressors </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Enjoys traveling, reading &amp; spending time with her family outside of her role at Summit </a:t>
            </a:r>
            <a:endParaRPr lang="en-US" altLang="en-US" dirty="0">
              <a:solidFill>
                <a:prstClr val="black"/>
              </a:solidFill>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8" name="Picture 17" descr="A close up of a logo&#10;&#10;Description automatically generated">
            <a:extLst>
              <a:ext uri="{FF2B5EF4-FFF2-40B4-BE49-F238E27FC236}">
                <a16:creationId xmlns:a16="http://schemas.microsoft.com/office/drawing/2014/main" id="{E24DCCA3-77CA-4B2F-B8BB-39793BDFB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
        <p:nvSpPr>
          <p:cNvPr id="23" name="Rectangle 22">
            <a:extLst>
              <a:ext uri="{FF2B5EF4-FFF2-40B4-BE49-F238E27FC236}">
                <a16:creationId xmlns:a16="http://schemas.microsoft.com/office/drawing/2014/main" id="{0F2CB317-197B-4F21-A67C-BE4378867D09}"/>
              </a:ext>
            </a:extLst>
          </p:cNvPr>
          <p:cNvSpPr/>
          <p:nvPr/>
        </p:nvSpPr>
        <p:spPr>
          <a:xfrm>
            <a:off x="1632942" y="1378270"/>
            <a:ext cx="2368057" cy="173308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 name="Picture 2" descr="A person wearing a white shirt and smiling at the camera&#10;&#10;Description automatically generated">
            <a:extLst>
              <a:ext uri="{FF2B5EF4-FFF2-40B4-BE49-F238E27FC236}">
                <a16:creationId xmlns:a16="http://schemas.microsoft.com/office/drawing/2014/main" id="{47F12F16-DFEA-4C83-B55B-7A36C9C33F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3070" y="1683224"/>
            <a:ext cx="1447800" cy="1352235"/>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1632942" y="3021650"/>
            <a:ext cx="2368057" cy="949504"/>
            <a:chOff x="1249394" y="1756545"/>
            <a:chExt cx="3080761"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1600" b="1" dirty="0" err="1"/>
                <a:t>Jasween</a:t>
              </a:r>
              <a:r>
                <a:rPr lang="en-US" sz="1600" b="1" dirty="0"/>
                <a:t> </a:t>
              </a:r>
              <a:r>
                <a:rPr lang="en-US" sz="1600" b="1" dirty="0" err="1"/>
                <a:t>Jagjit</a:t>
              </a:r>
              <a:r>
                <a:rPr lang="en-US" sz="1600" b="1" dirty="0"/>
                <a:t>-Webb</a:t>
              </a:r>
            </a:p>
            <a:p>
              <a:pPr algn="ctr" defTabSz="800100">
                <a:spcBef>
                  <a:spcPct val="0"/>
                </a:spcBef>
              </a:pPr>
              <a:r>
                <a:rPr lang="en-US" sz="1300" dirty="0"/>
                <a:t>Summit</a:t>
              </a:r>
            </a:p>
          </p:txBody>
        </p:sp>
      </p:grpSp>
    </p:spTree>
    <p:extLst>
      <p:ext uri="{BB962C8B-B14F-4D97-AF65-F5344CB8AC3E}">
        <p14:creationId xmlns:p14="http://schemas.microsoft.com/office/powerpoint/2010/main" val="8569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0" name="Rectangle 12"/>
          <p:cNvSpPr>
            <a:spLocks noGrp="1" noChangeArrowheads="1"/>
          </p:cNvSpPr>
          <p:nvPr>
            <p:ph type="ctrTitle"/>
          </p:nvPr>
        </p:nvSpPr>
        <p:spPr/>
        <p:txBody>
          <a:bodyPr/>
          <a:lstStyle/>
          <a:p>
            <a:pPr>
              <a:lnSpc>
                <a:spcPct val="100000"/>
              </a:lnSpc>
            </a:pPr>
            <a:r>
              <a:rPr lang="en-US" b="1" dirty="0"/>
              <a:t>Optimizing Lubricant Life in an Air Compressor</a:t>
            </a:r>
            <a:br>
              <a:rPr lang="en-US" dirty="0"/>
            </a:br>
            <a:r>
              <a:rPr lang="en-US" dirty="0"/>
              <a:t>by Jasween Webb</a:t>
            </a:r>
            <a:br>
              <a:rPr lang="en-US" dirty="0"/>
            </a:br>
            <a:r>
              <a:rPr lang="fr-FR" dirty="0" err="1"/>
              <a:t>Market</a:t>
            </a:r>
            <a:r>
              <a:rPr lang="fr-FR" dirty="0"/>
              <a:t> Manager - Air </a:t>
            </a:r>
            <a:r>
              <a:rPr lang="fr-FR" dirty="0" err="1"/>
              <a:t>Compressor</a:t>
            </a:r>
            <a:r>
              <a:rPr lang="fr-FR" dirty="0"/>
              <a:t> </a:t>
            </a:r>
            <a:r>
              <a:rPr lang="fr-FR" dirty="0" err="1"/>
              <a:t>Lubricants</a:t>
            </a:r>
            <a:br>
              <a:rPr lang="fr-FR" dirty="0"/>
            </a:br>
            <a:endParaRPr lang="de-DE" altLang="de-DE" dirty="0">
              <a:solidFill>
                <a:srgbClr val="000000"/>
              </a:solidFill>
              <a:ea typeface="ＭＳ Ｐゴシック" pitchFamily="34" charset="-128"/>
              <a:cs typeface="Arial"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solidFill>
                  <a:srgbClr val="000000"/>
                </a:solidFill>
              </a:rPr>
              <a:t>Function of Air Compressor Lubricant</a:t>
            </a:r>
          </a:p>
        </p:txBody>
      </p:sp>
      <p:sp>
        <p:nvSpPr>
          <p:cNvPr id="3" name="Content Placeholder 2"/>
          <p:cNvSpPr>
            <a:spLocks noGrp="1"/>
          </p:cNvSpPr>
          <p:nvPr>
            <p:ph idx="1"/>
          </p:nvPr>
        </p:nvSpPr>
        <p:spPr/>
        <p:txBody>
          <a:bodyPr/>
          <a:lstStyle/>
          <a:p>
            <a:pPr>
              <a:lnSpc>
                <a:spcPct val="100000"/>
              </a:lnSpc>
            </a:pPr>
            <a:endParaRPr lang="en-US" sz="2000" dirty="0">
              <a:solidFill>
                <a:srgbClr val="000000"/>
              </a:solidFill>
            </a:endParaRPr>
          </a:p>
          <a:p>
            <a:pPr>
              <a:lnSpc>
                <a:spcPct val="100000"/>
              </a:lnSpc>
            </a:pPr>
            <a:r>
              <a:rPr lang="en-US" sz="2000" dirty="0">
                <a:solidFill>
                  <a:srgbClr val="000000"/>
                </a:solidFill>
              </a:rPr>
              <a:t>•  LUBRICATION - Lubricates all moving parts</a:t>
            </a:r>
          </a:p>
          <a:p>
            <a:pPr>
              <a:lnSpc>
                <a:spcPct val="100000"/>
              </a:lnSpc>
            </a:pPr>
            <a:endParaRPr lang="en-US" sz="2000" dirty="0">
              <a:solidFill>
                <a:srgbClr val="000000"/>
              </a:solidFill>
            </a:endParaRPr>
          </a:p>
          <a:p>
            <a:pPr>
              <a:lnSpc>
                <a:spcPct val="100000"/>
              </a:lnSpc>
            </a:pPr>
            <a:r>
              <a:rPr lang="en-US" sz="2000" dirty="0">
                <a:solidFill>
                  <a:srgbClr val="000000"/>
                </a:solidFill>
              </a:rPr>
              <a:t>•  SEALING - Works as a sealant to prevent air leakage</a:t>
            </a:r>
          </a:p>
          <a:p>
            <a:pPr>
              <a:lnSpc>
                <a:spcPct val="100000"/>
              </a:lnSpc>
            </a:pPr>
            <a:endParaRPr lang="en-US" sz="2000" dirty="0">
              <a:solidFill>
                <a:srgbClr val="000000"/>
              </a:solidFill>
            </a:endParaRPr>
          </a:p>
          <a:p>
            <a:pPr>
              <a:lnSpc>
                <a:spcPct val="100000"/>
              </a:lnSpc>
            </a:pPr>
            <a:r>
              <a:rPr lang="en-US" sz="2000" dirty="0">
                <a:solidFill>
                  <a:srgbClr val="000000"/>
                </a:solidFill>
              </a:rPr>
              <a:t>•  COOLING - Removes heat from the compression</a:t>
            </a:r>
          </a:p>
          <a:p>
            <a:pPr>
              <a:lnSpc>
                <a:spcPct val="100000"/>
              </a:lnSpc>
            </a:pPr>
            <a:br>
              <a:rPr lang="en-US" sz="2000" dirty="0">
                <a:solidFill>
                  <a:srgbClr val="000000"/>
                </a:solidFill>
              </a:rPr>
            </a:br>
            <a:r>
              <a:rPr lang="en-US" sz="2000" dirty="0">
                <a:solidFill>
                  <a:srgbClr val="000000"/>
                </a:solidFill>
              </a:rPr>
              <a:t>•  PROTECTION – Inhibits corrosion of metals</a:t>
            </a:r>
          </a:p>
          <a:p>
            <a:pPr>
              <a:lnSpc>
                <a:spcPct val="100000"/>
              </a:lnSpc>
            </a:pPr>
            <a:endParaRPr lang="en-US" sz="2000" dirty="0"/>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2</a:t>
            </a:r>
          </a:p>
        </p:txBody>
      </p:sp>
    </p:spTree>
    <p:extLst>
      <p:ext uri="{BB962C8B-B14F-4D97-AF65-F5344CB8AC3E}">
        <p14:creationId xmlns:p14="http://schemas.microsoft.com/office/powerpoint/2010/main" val="3563426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Air Compressor Lubricant Requirements</a:t>
            </a:r>
          </a:p>
        </p:txBody>
      </p:sp>
      <p:sp>
        <p:nvSpPr>
          <p:cNvPr id="3" name="Content Placeholder 2"/>
          <p:cNvSpPr>
            <a:spLocks noGrp="1"/>
          </p:cNvSpPr>
          <p:nvPr>
            <p:ph idx="1"/>
          </p:nvPr>
        </p:nvSpPr>
        <p:spPr/>
        <p:txBody>
          <a:bodyPr/>
          <a:lstStyle/>
          <a:p>
            <a:pPr marL="285750" indent="-285750">
              <a:lnSpc>
                <a:spcPct val="90000"/>
              </a:lnSpc>
              <a:spcBef>
                <a:spcPts val="600"/>
              </a:spcBef>
              <a:buSzPct val="150000"/>
              <a:buFont typeface="Arial" panose="020B0604020202020204" pitchFamily="34" charset="0"/>
              <a:buChar char="•"/>
              <a:defRPr/>
            </a:pPr>
            <a:endParaRPr lang="en-US" altLang="en-US" sz="2000" dirty="0">
              <a:solidFill>
                <a:schemeClr val="tx1">
                  <a:lumMod val="50000"/>
                </a:schemeClr>
              </a:solidFill>
            </a:endParaRPr>
          </a:p>
          <a:p>
            <a:pPr marL="285750" indent="-285750">
              <a:lnSpc>
                <a:spcPct val="90000"/>
              </a:lnSpc>
              <a:spcBef>
                <a:spcPts val="600"/>
              </a:spcBef>
              <a:buSzPct val="150000"/>
              <a:buFont typeface="Arial" panose="020B0604020202020204" pitchFamily="34" charset="0"/>
              <a:buChar char="•"/>
              <a:defRPr/>
            </a:pPr>
            <a:r>
              <a:rPr lang="en-US" altLang="en-US" sz="2000" dirty="0">
                <a:solidFill>
                  <a:schemeClr val="tx1">
                    <a:lumMod val="50000"/>
                  </a:schemeClr>
                </a:solidFill>
              </a:rPr>
              <a:t>Oxidation resistance </a:t>
            </a:r>
          </a:p>
          <a:p>
            <a:pPr marL="285750" indent="-285750">
              <a:lnSpc>
                <a:spcPct val="90000"/>
              </a:lnSpc>
              <a:spcBef>
                <a:spcPts val="600"/>
              </a:spcBef>
              <a:buSzPct val="150000"/>
              <a:buFont typeface="Arial" panose="020B0604020202020204" pitchFamily="34" charset="0"/>
              <a:buChar char="•"/>
              <a:defRPr/>
            </a:pPr>
            <a:endParaRPr lang="en-US" altLang="en-US" sz="2000" dirty="0">
              <a:solidFill>
                <a:schemeClr val="tx1">
                  <a:lumMod val="50000"/>
                </a:schemeClr>
              </a:solidFill>
            </a:endParaRPr>
          </a:p>
          <a:p>
            <a:pPr marL="285750" indent="-285750">
              <a:lnSpc>
                <a:spcPct val="90000"/>
              </a:lnSpc>
              <a:spcBef>
                <a:spcPts val="600"/>
              </a:spcBef>
              <a:buSzPct val="150000"/>
              <a:buFont typeface="Arial" panose="020B0604020202020204" pitchFamily="34" charset="0"/>
              <a:buChar char="•"/>
              <a:defRPr/>
            </a:pPr>
            <a:r>
              <a:rPr lang="en-US" altLang="en-US" sz="2000" dirty="0">
                <a:solidFill>
                  <a:schemeClr val="tx1">
                    <a:lumMod val="50000"/>
                  </a:schemeClr>
                </a:solidFill>
              </a:rPr>
              <a:t>Prevention of acidity , sludge, deposit</a:t>
            </a:r>
          </a:p>
          <a:p>
            <a:pPr marL="285750" indent="-285750">
              <a:lnSpc>
                <a:spcPct val="90000"/>
              </a:lnSpc>
              <a:spcBef>
                <a:spcPts val="600"/>
              </a:spcBef>
              <a:buSzPct val="150000"/>
              <a:buFont typeface="Arial" panose="020B0604020202020204" pitchFamily="34" charset="0"/>
              <a:buChar char="•"/>
              <a:defRPr/>
            </a:pPr>
            <a:endParaRPr lang="en-US" altLang="en-US" sz="2000" dirty="0">
              <a:solidFill>
                <a:schemeClr val="tx1">
                  <a:lumMod val="50000"/>
                </a:schemeClr>
              </a:solidFill>
            </a:endParaRPr>
          </a:p>
          <a:p>
            <a:pPr marL="285750" indent="-285750">
              <a:lnSpc>
                <a:spcPct val="90000"/>
              </a:lnSpc>
              <a:spcBef>
                <a:spcPts val="600"/>
              </a:spcBef>
              <a:buSzPct val="150000"/>
              <a:buFont typeface="Arial" panose="020B0604020202020204" pitchFamily="34" charset="0"/>
              <a:buChar char="•"/>
              <a:defRPr/>
            </a:pPr>
            <a:r>
              <a:rPr lang="en-US" altLang="en-US" sz="2000" dirty="0">
                <a:solidFill>
                  <a:schemeClr val="tx1">
                    <a:lumMod val="50000"/>
                  </a:schemeClr>
                </a:solidFill>
              </a:rPr>
              <a:t>Good foam control</a:t>
            </a:r>
          </a:p>
          <a:p>
            <a:pPr marL="285750" indent="-285750">
              <a:lnSpc>
                <a:spcPct val="90000"/>
              </a:lnSpc>
              <a:spcBef>
                <a:spcPts val="600"/>
              </a:spcBef>
              <a:buSzPct val="150000"/>
              <a:buFont typeface="Arial" panose="020B0604020202020204" pitchFamily="34" charset="0"/>
              <a:buChar char="•"/>
              <a:defRPr/>
            </a:pPr>
            <a:endParaRPr lang="en-US" altLang="en-US" sz="2000" dirty="0">
              <a:solidFill>
                <a:schemeClr val="tx1">
                  <a:lumMod val="50000"/>
                </a:schemeClr>
              </a:solidFill>
            </a:endParaRPr>
          </a:p>
          <a:p>
            <a:pPr marL="285750" indent="-285750">
              <a:lnSpc>
                <a:spcPct val="90000"/>
              </a:lnSpc>
              <a:spcBef>
                <a:spcPts val="600"/>
              </a:spcBef>
              <a:buSzPct val="150000"/>
              <a:buFont typeface="Arial" panose="020B0604020202020204" pitchFamily="34" charset="0"/>
              <a:buChar char="•"/>
              <a:defRPr/>
            </a:pPr>
            <a:r>
              <a:rPr lang="en-US" altLang="en-US" sz="2000" dirty="0">
                <a:solidFill>
                  <a:schemeClr val="tx1">
                    <a:lumMod val="50000"/>
                  </a:schemeClr>
                </a:solidFill>
              </a:rPr>
              <a:t>Good </a:t>
            </a:r>
            <a:r>
              <a:rPr lang="en-US" altLang="en-US" sz="2000" dirty="0" err="1">
                <a:solidFill>
                  <a:schemeClr val="tx1">
                    <a:lumMod val="50000"/>
                  </a:schemeClr>
                </a:solidFill>
              </a:rPr>
              <a:t>demulsibility</a:t>
            </a:r>
            <a:r>
              <a:rPr lang="en-US" altLang="en-US" sz="2000" dirty="0">
                <a:solidFill>
                  <a:schemeClr val="tx1">
                    <a:lumMod val="50000"/>
                  </a:schemeClr>
                </a:solidFill>
              </a:rPr>
              <a:t> </a:t>
            </a:r>
            <a:r>
              <a:rPr lang="en-US" sz="2000" dirty="0">
                <a:solidFill>
                  <a:srgbClr val="333333"/>
                </a:solidFill>
              </a:rPr>
              <a:t>to shed water that enters the lubrication system</a:t>
            </a:r>
          </a:p>
          <a:p>
            <a:pPr marL="285750" indent="-285750">
              <a:lnSpc>
                <a:spcPct val="90000"/>
              </a:lnSpc>
              <a:spcBef>
                <a:spcPts val="600"/>
              </a:spcBef>
              <a:buSzPct val="150000"/>
              <a:buFont typeface="Arial" panose="020B0604020202020204" pitchFamily="34" charset="0"/>
              <a:buChar char="•"/>
              <a:defRPr/>
            </a:pPr>
            <a:endParaRPr lang="en-US" altLang="en-US" sz="2000" dirty="0">
              <a:solidFill>
                <a:schemeClr val="tx1">
                  <a:lumMod val="50000"/>
                </a:schemeClr>
              </a:solidFill>
            </a:endParaRPr>
          </a:p>
          <a:p>
            <a:pPr marL="285750" indent="-285750">
              <a:lnSpc>
                <a:spcPct val="90000"/>
              </a:lnSpc>
              <a:spcBef>
                <a:spcPts val="600"/>
              </a:spcBef>
              <a:buSzPct val="150000"/>
              <a:buFont typeface="Arial" panose="020B0604020202020204" pitchFamily="34" charset="0"/>
              <a:buChar char="•"/>
              <a:defRPr/>
            </a:pPr>
            <a:r>
              <a:rPr lang="en-US" altLang="en-US" sz="2000" dirty="0">
                <a:solidFill>
                  <a:schemeClr val="tx1">
                    <a:lumMod val="50000"/>
                  </a:schemeClr>
                </a:solidFill>
              </a:rPr>
              <a:t>Bearing wear protection</a:t>
            </a:r>
          </a:p>
          <a:p>
            <a:endParaRPr lang="en-US" sz="1800" dirty="0"/>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3</a:t>
            </a:r>
          </a:p>
        </p:txBody>
      </p:sp>
      <p:sp>
        <p:nvSpPr>
          <p:cNvPr id="7" name="Rectangle 6"/>
          <p:cNvSpPr/>
          <p:nvPr/>
        </p:nvSpPr>
        <p:spPr>
          <a:xfrm>
            <a:off x="1044578" y="5105399"/>
            <a:ext cx="9824826"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457200" rtl="0" eaLnBrk="0" fontAlgn="base" latinLnBrk="0" hangingPunct="0">
              <a:lnSpc>
                <a:spcPct val="150000"/>
              </a:lnSpc>
              <a:spcBef>
                <a:spcPct val="0"/>
              </a:spcBef>
              <a:spcAft>
                <a:spcPct val="0"/>
              </a:spcAft>
              <a:buClrTx/>
              <a:buSzTx/>
              <a:buFont typeface="Times" pitchFamily="18" charset="0"/>
              <a:buNone/>
              <a:tabLst/>
              <a:defRPr/>
            </a:pPr>
            <a:r>
              <a:rPr kumimoji="0" lang="en-US" sz="2400" b="1" i="0" u="none" strike="noStrike" kern="1200" cap="none" spc="0" normalizeH="0" baseline="0" noProof="0" dirty="0">
                <a:ln>
                  <a:noFill/>
                </a:ln>
                <a:solidFill>
                  <a:srgbClr val="FF0000"/>
                </a:solidFill>
                <a:effectLst/>
                <a:uLnTx/>
                <a:uFillTx/>
                <a:latin typeface="Arial"/>
                <a:ea typeface="ＭＳ Ｐゴシック"/>
                <a:cs typeface="Arial"/>
              </a:rPr>
              <a:t>Is the lubricant formulated specifically for an air compressor application?</a:t>
            </a:r>
          </a:p>
        </p:txBody>
      </p:sp>
    </p:spTree>
    <p:extLst>
      <p:ext uri="{BB962C8B-B14F-4D97-AF65-F5344CB8AC3E}">
        <p14:creationId xmlns:p14="http://schemas.microsoft.com/office/powerpoint/2010/main" val="4032604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Selecting The Right Lubricant</a:t>
            </a:r>
            <a:endParaRPr lang="en-US" sz="2400" dirty="0"/>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4</a:t>
            </a:r>
          </a:p>
        </p:txBody>
      </p:sp>
      <p:sp>
        <p:nvSpPr>
          <p:cNvPr id="7" name="Rectangle 6"/>
          <p:cNvSpPr/>
          <p:nvPr/>
        </p:nvSpPr>
        <p:spPr>
          <a:xfrm>
            <a:off x="658081" y="3048000"/>
            <a:ext cx="10963762" cy="1131848"/>
          </a:xfrm>
          <a:prstGeom prst="rect">
            <a:avLst/>
          </a:prstGeom>
        </p:spPr>
        <p:txBody>
          <a:bodyPr wrap="square">
            <a:spAutoFit/>
          </a:bodyPr>
          <a:lstStyle/>
          <a:p>
            <a:pPr marL="0" marR="0" lvl="0" indent="0" algn="ctr" defTabSz="457200" rtl="0" eaLnBrk="0" fontAlgn="base" latinLnBrk="0" hangingPunct="0">
              <a:lnSpc>
                <a:spcPct val="150000"/>
              </a:lnSpc>
              <a:spcBef>
                <a:spcPct val="0"/>
              </a:spcBef>
              <a:spcAft>
                <a:spcPct val="0"/>
              </a:spcAft>
              <a:buClrTx/>
              <a:buSzTx/>
              <a:buFont typeface="Times" pitchFamily="18" charset="0"/>
              <a:buNone/>
              <a:tabLst/>
              <a:defRPr/>
            </a:pPr>
            <a:r>
              <a:rPr kumimoji="0" lang="en-US" sz="2400" b="1" i="0" u="none" strike="noStrike" kern="1200" cap="none" spc="0" normalizeH="0" baseline="0" noProof="0" dirty="0">
                <a:ln>
                  <a:noFill/>
                </a:ln>
                <a:solidFill>
                  <a:srgbClr val="0070C0"/>
                </a:solidFill>
                <a:effectLst/>
                <a:uLnTx/>
                <a:uFillTx/>
                <a:latin typeface="Arial" charset="0"/>
                <a:ea typeface="ＭＳ Ｐゴシック" pitchFamily="34" charset="-128"/>
                <a:cs typeface="Arial" charset="0"/>
              </a:rPr>
              <a:t>GOAL </a:t>
            </a:r>
            <a:r>
              <a:rPr kumimoji="0" lang="en-US" sz="2400" b="1" i="0" u="none" strike="noStrike" kern="1200" cap="none" spc="0" normalizeH="0" baseline="0" noProof="0" dirty="0">
                <a:ln>
                  <a:noFill/>
                </a:ln>
                <a:solidFill>
                  <a:srgbClr val="0070C0"/>
                </a:solidFill>
                <a:effectLst/>
                <a:uLnTx/>
                <a:uFillTx/>
                <a:latin typeface="Arial" charset="0"/>
                <a:ea typeface="ＭＳ Ｐゴシック" pitchFamily="34" charset="-128"/>
                <a:cs typeface="Arial" charset="0"/>
                <a:sym typeface="Wingdings" panose="05000000000000000000" pitchFamily="2" charset="2"/>
              </a:rPr>
              <a:t> To select a lubricant that is able to protect the unit, withstand the conditions &amp; minimize unscheduled downtime. </a:t>
            </a:r>
            <a:endParaRPr kumimoji="0" lang="en-US" sz="2400" b="1" i="0" u="none" strike="noStrike" kern="1200" cap="none" spc="0" normalizeH="0" baseline="0" noProof="0" dirty="0">
              <a:ln>
                <a:noFill/>
              </a:ln>
              <a:solidFill>
                <a:srgbClr val="0070C0"/>
              </a:solidFill>
              <a:effectLst/>
              <a:uLnTx/>
              <a:uFillTx/>
              <a:latin typeface="Arial" charset="0"/>
              <a:ea typeface="ＭＳ Ｐゴシック" pitchFamily="34" charset="-128"/>
              <a:cs typeface="Arial" charset="0"/>
            </a:endParaRPr>
          </a:p>
        </p:txBody>
      </p:sp>
    </p:spTree>
    <p:extLst>
      <p:ext uri="{BB962C8B-B14F-4D97-AF65-F5344CB8AC3E}">
        <p14:creationId xmlns:p14="http://schemas.microsoft.com/office/powerpoint/2010/main" val="1257520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Selecting The Right Lubricant</a:t>
            </a:r>
          </a:p>
        </p:txBody>
      </p:sp>
      <p:sp>
        <p:nvSpPr>
          <p:cNvPr id="3" name="Content Placeholder 2"/>
          <p:cNvSpPr>
            <a:spLocks noGrp="1"/>
          </p:cNvSpPr>
          <p:nvPr>
            <p:ph idx="1"/>
          </p:nvPr>
        </p:nvSpPr>
        <p:spPr>
          <a:xfrm>
            <a:off x="504093" y="1268414"/>
            <a:ext cx="11304954" cy="5360986"/>
          </a:xfrm>
        </p:spPr>
        <p:txBody>
          <a:bodyPr/>
          <a:lstStyle/>
          <a:p>
            <a:pPr marL="342900" indent="-342900">
              <a:lnSpc>
                <a:spcPct val="100000"/>
              </a:lnSpc>
              <a:buFont typeface="Arial" panose="020B0604020202020204" pitchFamily="34" charset="0"/>
              <a:buChar char="•"/>
            </a:pPr>
            <a:r>
              <a:rPr lang="en-US" sz="2200" dirty="0"/>
              <a:t>What type of air compressor is it? Rotary/Reciprocating/Vane/Centrifugal?</a:t>
            </a:r>
          </a:p>
          <a:p>
            <a:pPr marL="703263" lvl="1" indent="-342900">
              <a:buFont typeface="Courier New" panose="02070309020205020404" pitchFamily="49" charset="0"/>
              <a:buChar char="o"/>
            </a:pPr>
            <a:r>
              <a:rPr lang="en-US" sz="2200" i="1" dirty="0"/>
              <a:t>Even though they all compress air, they use very different mechanisms and have different viscosity and protection requirements.</a:t>
            </a:r>
          </a:p>
          <a:p>
            <a:pPr marL="342900" indent="-342900">
              <a:lnSpc>
                <a:spcPct val="100000"/>
              </a:lnSpc>
              <a:buFont typeface="Arial" panose="020B0604020202020204" pitchFamily="34" charset="0"/>
              <a:buChar char="•"/>
            </a:pPr>
            <a:endParaRPr lang="en-US" sz="2200" dirty="0"/>
          </a:p>
          <a:p>
            <a:pPr marL="342900" indent="-342900">
              <a:lnSpc>
                <a:spcPct val="100000"/>
              </a:lnSpc>
              <a:buFont typeface="Arial" panose="020B0604020202020204" pitchFamily="34" charset="0"/>
              <a:buChar char="•"/>
            </a:pPr>
            <a:r>
              <a:rPr lang="en-US" sz="2200" dirty="0"/>
              <a:t>What are the operating conditions (temperature/pressure)? What is the ambient environment like? </a:t>
            </a:r>
          </a:p>
          <a:p>
            <a:pPr marL="703263" lvl="1" indent="-342900">
              <a:buFont typeface="Arial" panose="020B0604020202020204" pitchFamily="34" charset="0"/>
              <a:buChar char="•"/>
            </a:pPr>
            <a:r>
              <a:rPr lang="en-US" sz="2200" i="1" dirty="0"/>
              <a:t>Synthetic lubricants are able to withstand harsher conditions</a:t>
            </a:r>
          </a:p>
          <a:p>
            <a:pPr marL="703263" lvl="1" indent="-342900">
              <a:buFont typeface="Arial" panose="020B0604020202020204" pitchFamily="34" charset="0"/>
              <a:buChar char="•"/>
            </a:pPr>
            <a:r>
              <a:rPr lang="en-US" sz="2200" i="1" dirty="0"/>
              <a:t>Life of a lubricant is affected by operating conditions such as discharge temperature, humidity, cleanliness, contaminants through air intake.</a:t>
            </a:r>
          </a:p>
          <a:p>
            <a:pPr marL="703263" lvl="1" indent="-342900">
              <a:buFont typeface="Arial" panose="020B0604020202020204" pitchFamily="34" charset="0"/>
              <a:buChar char="•"/>
            </a:pPr>
            <a:endParaRPr lang="en-US" sz="2200" dirty="0"/>
          </a:p>
          <a:p>
            <a:pPr marL="342900" indent="-342900">
              <a:lnSpc>
                <a:spcPct val="100000"/>
              </a:lnSpc>
              <a:buFont typeface="Arial" panose="020B0604020202020204" pitchFamily="34" charset="0"/>
              <a:buChar char="•"/>
            </a:pPr>
            <a:r>
              <a:rPr lang="en-US" sz="2200" dirty="0"/>
              <a:t>What is the upper temperature limit of the lubricant? </a:t>
            </a:r>
          </a:p>
          <a:p>
            <a:pPr marL="703263" lvl="1" indent="-342900">
              <a:buFont typeface="Arial" panose="020B0604020202020204" pitchFamily="34" charset="0"/>
              <a:buChar char="•"/>
            </a:pPr>
            <a:r>
              <a:rPr lang="en-US" sz="2200" i="1" dirty="0"/>
              <a:t>Does the discharge temperature change the life of the lubricant?</a:t>
            </a:r>
          </a:p>
          <a:p>
            <a:pPr lvl="1" indent="0">
              <a:buNone/>
            </a:pPr>
            <a:endParaRPr lang="en-US" sz="2200" dirty="0"/>
          </a:p>
          <a:p>
            <a:pPr lvl="1" indent="0">
              <a:buNone/>
            </a:pPr>
            <a:endParaRPr lang="en-US" sz="2000" dirty="0"/>
          </a:p>
          <a:p>
            <a:pPr lvl="1" indent="0">
              <a:buNone/>
            </a:pPr>
            <a:endParaRPr lang="en-US" sz="2000" dirty="0"/>
          </a:p>
          <a:p>
            <a:pPr marL="342900" indent="-342900">
              <a:lnSpc>
                <a:spcPct val="100000"/>
              </a:lnSpc>
              <a:buFont typeface="Arial" panose="020B0604020202020204" pitchFamily="34" charset="0"/>
              <a:buChar char="•"/>
            </a:pPr>
            <a:endParaRPr lang="en-US" sz="2000" dirty="0"/>
          </a:p>
          <a:p>
            <a:pPr marL="342900" indent="-342900">
              <a:lnSpc>
                <a:spcPct val="100000"/>
              </a:lnSpc>
              <a:buFont typeface="Arial" panose="020B0604020202020204" pitchFamily="34" charset="0"/>
              <a:buChar char="•"/>
            </a:pPr>
            <a:endParaRPr lang="en-US" sz="2000" dirty="0"/>
          </a:p>
          <a:p>
            <a:pPr marL="342900" indent="-342900">
              <a:lnSpc>
                <a:spcPct val="100000"/>
              </a:lnSpc>
              <a:buFont typeface="Arial" panose="020B0604020202020204" pitchFamily="34" charset="0"/>
              <a:buChar char="•"/>
            </a:pPr>
            <a:endParaRPr lang="en-US" sz="2000" dirty="0"/>
          </a:p>
          <a:p>
            <a:pPr marL="342900" indent="-342900">
              <a:lnSpc>
                <a:spcPct val="100000"/>
              </a:lnSpc>
              <a:buFont typeface="Arial" panose="020B0604020202020204" pitchFamily="34" charset="0"/>
              <a:buChar char="•"/>
            </a:pPr>
            <a:endParaRPr lang="en-US" sz="2000" dirty="0"/>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5</a:t>
            </a:r>
          </a:p>
        </p:txBody>
      </p:sp>
    </p:spTree>
    <p:extLst>
      <p:ext uri="{BB962C8B-B14F-4D97-AF65-F5344CB8AC3E}">
        <p14:creationId xmlns:p14="http://schemas.microsoft.com/office/powerpoint/2010/main" val="157239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b="1" dirty="0">
              <a:solidFill>
                <a:prstClr val="black"/>
              </a:solidFill>
              <a:latin typeface="+mj-lt"/>
            </a:endParaRPr>
          </a:p>
          <a:p>
            <a:pPr algn="ctr" fontAlgn="base">
              <a:spcBef>
                <a:spcPct val="0"/>
              </a:spcBef>
              <a:spcAft>
                <a:spcPct val="0"/>
              </a:spcAft>
              <a:defRPr/>
            </a:pPr>
            <a:r>
              <a:rPr lang="en-US" altLang="en-US"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a:t>Disclaimer</a:t>
            </a:r>
            <a:endParaRPr lang="en-US" dirty="0"/>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863" y="314325"/>
            <a:ext cx="8442569" cy="676275"/>
          </a:xfrm>
        </p:spPr>
        <p:txBody>
          <a:bodyPr/>
          <a:lstStyle/>
          <a:p>
            <a:r>
              <a:rPr lang="en-US" sz="2400" b="1" dirty="0"/>
              <a:t>Benefits of A High Quality Synthetic Air Compressor Lubricant vs Petroleum</a:t>
            </a:r>
          </a:p>
        </p:txBody>
      </p:sp>
      <p:sp>
        <p:nvSpPr>
          <p:cNvPr id="3" name="Content Placeholder 2"/>
          <p:cNvSpPr>
            <a:spLocks noGrp="1"/>
          </p:cNvSpPr>
          <p:nvPr>
            <p:ph idx="1"/>
          </p:nvPr>
        </p:nvSpPr>
        <p:spPr/>
        <p:txBody>
          <a:bodyPr/>
          <a:lstStyle/>
          <a:p>
            <a:pPr marL="285750" indent="-285750">
              <a:lnSpc>
                <a:spcPct val="100000"/>
              </a:lnSpc>
              <a:buFont typeface="Arial" panose="020B0604020202020204" pitchFamily="34" charset="0"/>
              <a:buChar char="•"/>
            </a:pPr>
            <a:endParaRPr lang="en-US" sz="2400" dirty="0"/>
          </a:p>
          <a:p>
            <a:pPr marL="285750" indent="-285750">
              <a:lnSpc>
                <a:spcPct val="100000"/>
              </a:lnSpc>
              <a:buFont typeface="Arial" panose="020B0604020202020204" pitchFamily="34" charset="0"/>
              <a:buChar char="•"/>
            </a:pPr>
            <a:r>
              <a:rPr lang="en-US" sz="2400" dirty="0"/>
              <a:t>Deposit/Varnish Free Unit</a:t>
            </a:r>
          </a:p>
          <a:p>
            <a:pPr marL="285750" indent="-285750">
              <a:lnSpc>
                <a:spcPct val="100000"/>
              </a:lnSpc>
              <a:buFont typeface="Arial" panose="020B0604020202020204" pitchFamily="34" charset="0"/>
              <a:buChar char="•"/>
            </a:pPr>
            <a:endParaRPr lang="en-US" sz="2400" dirty="0"/>
          </a:p>
          <a:p>
            <a:pPr marL="285750" indent="-285750">
              <a:lnSpc>
                <a:spcPct val="100000"/>
              </a:lnSpc>
              <a:buFont typeface="Arial" panose="020B0604020202020204" pitchFamily="34" charset="0"/>
              <a:buChar char="•"/>
            </a:pPr>
            <a:r>
              <a:rPr lang="en-US" sz="2400" dirty="0"/>
              <a:t>Reduced oil usage/carryover</a:t>
            </a:r>
          </a:p>
          <a:p>
            <a:pPr marL="285750" indent="-285750">
              <a:lnSpc>
                <a:spcPct val="100000"/>
              </a:lnSpc>
              <a:buFont typeface="Arial" panose="020B0604020202020204" pitchFamily="34" charset="0"/>
              <a:buChar char="•"/>
            </a:pPr>
            <a:endParaRPr lang="en-US" sz="2400" dirty="0"/>
          </a:p>
          <a:p>
            <a:pPr marL="285750" indent="-285750">
              <a:lnSpc>
                <a:spcPct val="100000"/>
              </a:lnSpc>
              <a:buFont typeface="Arial" panose="020B0604020202020204" pitchFamily="34" charset="0"/>
              <a:buChar char="•"/>
            </a:pPr>
            <a:r>
              <a:rPr lang="en-US" sz="2400" dirty="0"/>
              <a:t>Safety</a:t>
            </a:r>
          </a:p>
          <a:p>
            <a:pPr marL="285750" indent="-285750">
              <a:lnSpc>
                <a:spcPct val="100000"/>
              </a:lnSpc>
              <a:buFont typeface="Arial" panose="020B0604020202020204" pitchFamily="34" charset="0"/>
              <a:buChar char="•"/>
            </a:pPr>
            <a:endParaRPr lang="en-US" sz="2400" dirty="0"/>
          </a:p>
          <a:p>
            <a:pPr marL="285750" indent="-285750">
              <a:lnSpc>
                <a:spcPct val="100000"/>
              </a:lnSpc>
              <a:buFont typeface="Arial" panose="020B0604020202020204" pitchFamily="34" charset="0"/>
              <a:buChar char="•"/>
            </a:pPr>
            <a:r>
              <a:rPr lang="en-US" sz="2400" dirty="0"/>
              <a:t>Increased Oil Drain Interval</a:t>
            </a:r>
          </a:p>
          <a:p>
            <a:pPr marL="285750" indent="-285750">
              <a:lnSpc>
                <a:spcPct val="100000"/>
              </a:lnSpc>
              <a:buFont typeface="Arial" panose="020B0604020202020204" pitchFamily="34" charset="0"/>
              <a:buChar char="•"/>
            </a:pPr>
            <a:endParaRPr lang="en-US" sz="2400" dirty="0"/>
          </a:p>
          <a:p>
            <a:pPr marL="285750" indent="-285750">
              <a:lnSpc>
                <a:spcPct val="100000"/>
              </a:lnSpc>
              <a:buFont typeface="Arial" panose="020B0604020202020204" pitchFamily="34" charset="0"/>
              <a:buChar char="•"/>
            </a:pPr>
            <a:r>
              <a:rPr lang="en-US" sz="2400" dirty="0"/>
              <a:t>Reduced wear</a:t>
            </a:r>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6</a:t>
            </a:r>
          </a:p>
        </p:txBody>
      </p:sp>
    </p:spTree>
    <p:extLst>
      <p:ext uri="{BB962C8B-B14F-4D97-AF65-F5344CB8AC3E}">
        <p14:creationId xmlns:p14="http://schemas.microsoft.com/office/powerpoint/2010/main" val="2176485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Consistent Oil Analysis</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sz="2000" dirty="0">
                <a:solidFill>
                  <a:srgbClr val="020202"/>
                </a:solidFill>
              </a:rPr>
              <a:t>Determine the condition of the lubricant in a compressor</a:t>
            </a:r>
          </a:p>
          <a:p>
            <a:endParaRPr lang="en-US" sz="3200" dirty="0">
              <a:solidFill>
                <a:srgbClr val="020202"/>
              </a:solidFill>
            </a:endParaRPr>
          </a:p>
          <a:p>
            <a:pPr marL="342900" indent="-342900">
              <a:buFont typeface="Arial" panose="020B0604020202020204" pitchFamily="34" charset="0"/>
              <a:buChar char="•"/>
            </a:pPr>
            <a:r>
              <a:rPr lang="en-US" sz="2000" dirty="0">
                <a:solidFill>
                  <a:srgbClr val="020202"/>
                </a:solidFill>
              </a:rPr>
              <a:t>Monitor changes in lubricant properties:</a:t>
            </a:r>
          </a:p>
          <a:p>
            <a:pPr marL="854843" lvl="1" indent="-342900">
              <a:buFont typeface="Courier New" panose="02070309020205020404" pitchFamily="49" charset="0"/>
              <a:buChar char="o"/>
            </a:pPr>
            <a:r>
              <a:rPr lang="en-US" sz="2000" dirty="0">
                <a:solidFill>
                  <a:srgbClr val="020202"/>
                </a:solidFill>
              </a:rPr>
              <a:t>Viscosity change, additive depletion, increase in Acid Number.</a:t>
            </a:r>
          </a:p>
          <a:p>
            <a:endParaRPr lang="en-US" sz="2000" dirty="0">
              <a:solidFill>
                <a:srgbClr val="020202"/>
              </a:solidFill>
            </a:endParaRPr>
          </a:p>
          <a:p>
            <a:pPr marL="342900" indent="-342900">
              <a:buFont typeface="Arial" panose="020B0604020202020204" pitchFamily="34" charset="0"/>
              <a:buChar char="•"/>
            </a:pPr>
            <a:r>
              <a:rPr lang="en-US" sz="2000" dirty="0">
                <a:solidFill>
                  <a:srgbClr val="020202"/>
                </a:solidFill>
              </a:rPr>
              <a:t>Identify contaminants:</a:t>
            </a:r>
          </a:p>
          <a:p>
            <a:pPr marL="854843" lvl="1" indent="-342900">
              <a:buFont typeface="Courier New" panose="02070309020205020404" pitchFamily="49" charset="0"/>
              <a:buChar char="o"/>
            </a:pPr>
            <a:r>
              <a:rPr lang="en-US" sz="2000" dirty="0">
                <a:solidFill>
                  <a:srgbClr val="020202"/>
                </a:solidFill>
              </a:rPr>
              <a:t>Water, sediment, mixed fluids, glycol</a:t>
            </a:r>
          </a:p>
          <a:p>
            <a:pPr lvl="1"/>
            <a:endParaRPr lang="en-US" sz="2000" dirty="0">
              <a:solidFill>
                <a:srgbClr val="020202"/>
              </a:solidFill>
            </a:endParaRPr>
          </a:p>
          <a:p>
            <a:pPr marL="342900" indent="-342900">
              <a:buFont typeface="Arial" panose="020B0604020202020204" pitchFamily="34" charset="0"/>
              <a:buChar char="•"/>
            </a:pPr>
            <a:r>
              <a:rPr lang="en-US" sz="2000" dirty="0">
                <a:solidFill>
                  <a:srgbClr val="020202"/>
                </a:solidFill>
              </a:rPr>
              <a:t>Monitor abrasive or corrosive wear: </a:t>
            </a:r>
          </a:p>
          <a:p>
            <a:pPr marL="854843" lvl="1" indent="-342900">
              <a:buFont typeface="Courier New" panose="02070309020205020404" pitchFamily="49" charset="0"/>
              <a:buChar char="o"/>
            </a:pPr>
            <a:r>
              <a:rPr lang="en-US" sz="2000" dirty="0">
                <a:solidFill>
                  <a:srgbClr val="020202"/>
                </a:solidFill>
              </a:rPr>
              <a:t>Increasing concentrations of wear metals like iron (Fe), copper (Cu), aluminum (Al), lead (</a:t>
            </a:r>
            <a:r>
              <a:rPr lang="en-US" sz="2000" dirty="0" err="1">
                <a:solidFill>
                  <a:srgbClr val="020202"/>
                </a:solidFill>
              </a:rPr>
              <a:t>Pb</a:t>
            </a:r>
            <a:r>
              <a:rPr lang="en-US" sz="2000" dirty="0">
                <a:solidFill>
                  <a:srgbClr val="020202"/>
                </a:solidFill>
              </a:rPr>
              <a:t>), zinc (Zn), tin (Sn) and Acid.</a:t>
            </a:r>
          </a:p>
          <a:p>
            <a:pPr marL="854843" lvl="1" indent="-342900">
              <a:buFont typeface="Courier New" panose="02070309020205020404" pitchFamily="49" charset="0"/>
              <a:buChar char="o"/>
            </a:pPr>
            <a:endParaRPr lang="en-US" sz="2000" dirty="0">
              <a:solidFill>
                <a:srgbClr val="020202"/>
              </a:solidFill>
            </a:endParaRPr>
          </a:p>
          <a:p>
            <a:pPr lvl="1">
              <a:buFont typeface="Arial" panose="020B0604020202020204" pitchFamily="34" charset="0"/>
              <a:buChar char="•"/>
            </a:pPr>
            <a:r>
              <a:rPr lang="en-US" altLang="de-DE" sz="2000" dirty="0">
                <a:solidFill>
                  <a:srgbClr val="020202"/>
                </a:solidFill>
              </a:rPr>
              <a:t>Optimize oil drain and service intervals</a:t>
            </a:r>
          </a:p>
          <a:p>
            <a:pPr lvl="1">
              <a:buFont typeface="Wingdings" pitchFamily="2" charset="2"/>
              <a:buNone/>
            </a:pPr>
            <a:endParaRPr lang="en-US" sz="2000" dirty="0"/>
          </a:p>
          <a:p>
            <a:pPr lvl="1">
              <a:buFont typeface="Arial" panose="020B0604020202020204" pitchFamily="34" charset="0"/>
              <a:buChar char="•"/>
            </a:pPr>
            <a:r>
              <a:rPr lang="en-US" altLang="de-DE" sz="2000" dirty="0">
                <a:solidFill>
                  <a:srgbClr val="020202"/>
                </a:solidFill>
              </a:rPr>
              <a:t>Spot trouble before a major unscheduled breakdown occurs</a:t>
            </a:r>
            <a:endParaRPr lang="en-US" sz="2000" dirty="0"/>
          </a:p>
          <a:p>
            <a:r>
              <a:rPr lang="en-US" sz="3200" dirty="0">
                <a:solidFill>
                  <a:srgbClr val="020202"/>
                </a:solidFill>
              </a:rPr>
              <a:t> </a:t>
            </a:r>
          </a:p>
          <a:p>
            <a:endParaRPr lang="en-US" sz="2000" dirty="0"/>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7</a:t>
            </a:r>
          </a:p>
        </p:txBody>
      </p:sp>
    </p:spTree>
    <p:extLst>
      <p:ext uri="{BB962C8B-B14F-4D97-AF65-F5344CB8AC3E}">
        <p14:creationId xmlns:p14="http://schemas.microsoft.com/office/powerpoint/2010/main" val="988628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US" sz="2400" dirty="0"/>
          </a:p>
          <a:p>
            <a:pPr algn="ctr"/>
            <a:endParaRPr lang="en-US" sz="2400" dirty="0"/>
          </a:p>
          <a:p>
            <a:pPr algn="ctr"/>
            <a:r>
              <a:rPr lang="en-US" sz="2400" b="1" dirty="0"/>
              <a:t>Questions?</a:t>
            </a:r>
          </a:p>
          <a:p>
            <a:pPr algn="ctr"/>
            <a:endParaRPr lang="en-US" sz="2400" dirty="0"/>
          </a:p>
          <a:p>
            <a:pPr algn="ctr">
              <a:lnSpc>
                <a:spcPct val="150000"/>
              </a:lnSpc>
            </a:pPr>
            <a:r>
              <a:rPr lang="en-US" sz="2400" dirty="0"/>
              <a:t>Jasween Webb</a:t>
            </a:r>
          </a:p>
          <a:p>
            <a:pPr algn="ctr">
              <a:lnSpc>
                <a:spcPct val="150000"/>
              </a:lnSpc>
            </a:pPr>
            <a:r>
              <a:rPr lang="fr-FR" sz="2400" dirty="0" err="1"/>
              <a:t>Market</a:t>
            </a:r>
            <a:r>
              <a:rPr lang="fr-FR" sz="2400" dirty="0"/>
              <a:t> Manager - Air </a:t>
            </a:r>
            <a:r>
              <a:rPr lang="fr-FR" sz="2400" dirty="0" err="1"/>
              <a:t>Compressor</a:t>
            </a:r>
            <a:r>
              <a:rPr lang="fr-FR" sz="2400" dirty="0"/>
              <a:t> </a:t>
            </a:r>
            <a:r>
              <a:rPr lang="fr-FR" sz="2400" dirty="0" err="1"/>
              <a:t>Lubricants</a:t>
            </a:r>
            <a:endParaRPr lang="fr-FR" sz="2400" dirty="0"/>
          </a:p>
          <a:p>
            <a:pPr algn="ctr">
              <a:lnSpc>
                <a:spcPct val="150000"/>
              </a:lnSpc>
            </a:pPr>
            <a:r>
              <a:rPr lang="fr-FR" sz="2400" dirty="0" err="1"/>
              <a:t>Kluber</a:t>
            </a:r>
            <a:r>
              <a:rPr lang="fr-FR" sz="2400" dirty="0"/>
              <a:t> </a:t>
            </a:r>
            <a:r>
              <a:rPr lang="fr-FR" sz="2400" dirty="0" err="1"/>
              <a:t>Lubrication</a:t>
            </a:r>
            <a:r>
              <a:rPr lang="fr-FR" sz="2400" dirty="0"/>
              <a:t> (</a:t>
            </a:r>
            <a:r>
              <a:rPr lang="fr-FR" sz="2400" dirty="0" err="1"/>
              <a:t>Summit</a:t>
            </a:r>
            <a:r>
              <a:rPr lang="fr-FR" sz="2400" dirty="0"/>
              <a:t>)</a:t>
            </a:r>
          </a:p>
          <a:p>
            <a:pPr algn="ctr">
              <a:lnSpc>
                <a:spcPct val="150000"/>
              </a:lnSpc>
            </a:pPr>
            <a:r>
              <a:rPr lang="fr-FR" sz="2400" dirty="0" err="1"/>
              <a:t>Cell</a:t>
            </a:r>
            <a:r>
              <a:rPr lang="fr-FR" sz="2400" dirty="0"/>
              <a:t>: 903.279.2496</a:t>
            </a:r>
          </a:p>
          <a:p>
            <a:pPr algn="ctr">
              <a:lnSpc>
                <a:spcPct val="150000"/>
              </a:lnSpc>
            </a:pPr>
            <a:r>
              <a:rPr lang="fr-FR" sz="2400" dirty="0"/>
              <a:t>jasweenj@klsummit.com</a:t>
            </a:r>
            <a:endParaRPr lang="en-US" sz="2400" dirty="0"/>
          </a:p>
          <a:p>
            <a:pPr algn="ctr"/>
            <a:endParaRPr lang="en-US" sz="2400" dirty="0"/>
          </a:p>
        </p:txBody>
      </p:sp>
      <p:sp>
        <p:nvSpPr>
          <p:cNvPr id="5" name="Date Placeholder 4"/>
          <p:cNvSpPr>
            <a:spLocks noGrp="1"/>
          </p:cNvSpPr>
          <p:nvPr>
            <p:ph type="dt" sz="half" idx="11"/>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fld id="{F0EC06D8-E6F9-40F3-A987-274326EDCDF8}" type="datetime1">
              <a:rPr kumimoji="0" lang="de-DE" altLang="de-DE" sz="800" b="0" i="0" u="none" strike="noStrike" kern="1200" cap="none" spc="0" normalizeH="0" baseline="0" noProof="0" smtClean="0">
                <a:ln>
                  <a:noFill/>
                </a:ln>
                <a:solidFill>
                  <a:srgbClr val="656567"/>
                </a:solidFill>
                <a:effectLst/>
                <a:uLnTx/>
                <a:uFillTx/>
                <a:latin typeface="Arial" charset="0"/>
                <a:ea typeface="ＭＳ Ｐゴシック" pitchFamily="34" charset="-128"/>
                <a:cs typeface="Arial" charset="0"/>
              </a:rPr>
              <a:pPr marL="0" marR="0" lvl="0" indent="0" algn="l" defTabSz="457200" rtl="0" eaLnBrk="1" fontAlgn="base" latinLnBrk="0" hangingPunct="1">
                <a:lnSpc>
                  <a:spcPts val="1000"/>
                </a:lnSpc>
                <a:spcBef>
                  <a:spcPct val="0"/>
                </a:spcBef>
                <a:spcAft>
                  <a:spcPct val="0"/>
                </a:spcAft>
                <a:buClrTx/>
                <a:buSzTx/>
                <a:buFontTx/>
                <a:buNone/>
                <a:tabLst/>
                <a:defRPr/>
              </a:pPr>
              <a:t>21.11.19</a:t>
            </a:fld>
            <a:endParaRPr kumimoji="0" lang="de-DE" altLang="de-DE" sz="800" b="0" i="0" u="none" strike="noStrike" kern="1200" cap="none" spc="0" normalizeH="0" baseline="0" noProof="0">
              <a:ln>
                <a:noFill/>
              </a:ln>
              <a:solidFill>
                <a:srgbClr val="656567"/>
              </a:solidFill>
              <a:effectLst/>
              <a:uLnTx/>
              <a:uFillTx/>
              <a:latin typeface="Arial" charset="0"/>
              <a:ea typeface="ＭＳ Ｐゴシック" pitchFamily="34" charset="-128"/>
              <a:cs typeface="Arial" charset="0"/>
            </a:endParaRPr>
          </a:p>
        </p:txBody>
      </p:sp>
      <p:sp>
        <p:nvSpPr>
          <p:cNvPr id="6" name="Slide Number Placeholder 5"/>
          <p:cNvSpPr>
            <a:spLocks noGrp="1"/>
          </p:cNvSpPr>
          <p:nvPr>
            <p:ph type="sldNum" sz="quarter" idx="12"/>
          </p:nvPr>
        </p:nvSpPr>
        <p:spPr/>
        <p:txBody>
          <a:bodyPr/>
          <a:lstStyle/>
          <a:p>
            <a:pPr marL="0" marR="0" lvl="0" indent="0" algn="l" defTabSz="457200" rtl="0" eaLnBrk="1" fontAlgn="base" latinLnBrk="0" hangingPunct="1">
              <a:lnSpc>
                <a:spcPts val="1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656567"/>
                </a:solidFill>
                <a:effectLst/>
                <a:uLnTx/>
                <a:uFillTx/>
                <a:latin typeface="Arial" charset="0"/>
                <a:ea typeface="ＭＳ Ｐゴシック" pitchFamily="34" charset="-128"/>
                <a:cs typeface="Arial" charset="0"/>
              </a:rPr>
              <a:t>/ Slide 8</a:t>
            </a:r>
          </a:p>
        </p:txBody>
      </p:sp>
    </p:spTree>
    <p:extLst>
      <p:ext uri="{BB962C8B-B14F-4D97-AF65-F5344CB8AC3E}">
        <p14:creationId xmlns:p14="http://schemas.microsoft.com/office/powerpoint/2010/main" val="15085841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2747807"/>
            <a:ext cx="727233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dirty="0">
                <a:solidFill>
                  <a:prstClr val="black"/>
                </a:solidFill>
                <a:latin typeface="+mj-lt"/>
              </a:rPr>
              <a:t>Please submit any questions through the Question Window on your </a:t>
            </a:r>
            <a:r>
              <a:rPr lang="en-US" altLang="en-US" dirty="0" err="1">
                <a:solidFill>
                  <a:prstClr val="black"/>
                </a:solidFill>
                <a:latin typeface="+mj-lt"/>
              </a:rPr>
              <a:t>GoToWebinar</a:t>
            </a:r>
            <a:r>
              <a:rPr lang="en-US" altLang="en-US"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186421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771650" y="1051351"/>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000" b="1" dirty="0">
                <a:solidFill>
                  <a:schemeClr val="accent4"/>
                </a:solidFill>
              </a:rPr>
              <a:t>Air Compressor Lubrication &amp; Maintenance</a:t>
            </a:r>
          </a:p>
        </p:txBody>
      </p:sp>
      <p:sp>
        <p:nvSpPr>
          <p:cNvPr id="8" name="TextBox 7">
            <a:extLst>
              <a:ext uri="{FF2B5EF4-FFF2-40B4-BE49-F238E27FC236}">
                <a16:creationId xmlns:a16="http://schemas.microsoft.com/office/drawing/2014/main" id="{C01755A5-3AA8-41F1-8122-17C1B40429F0}"/>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0" name="Picture 9" descr="A close up of a logo&#10;&#10;Description automatically generated">
            <a:extLst>
              <a:ext uri="{FF2B5EF4-FFF2-40B4-BE49-F238E27FC236}">
                <a16:creationId xmlns:a16="http://schemas.microsoft.com/office/drawing/2014/main" id="{065BF9DF-EBEA-472C-9227-E8924D7050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kern="0" dirty="0">
              <a:solidFill>
                <a:prstClr val="black"/>
              </a:solidFill>
              <a:latin typeface="+mj-lt"/>
            </a:endParaRPr>
          </a:p>
          <a:p>
            <a:pPr algn="ctr" eaLnBrk="0" fontAlgn="base" hangingPunct="0">
              <a:spcBef>
                <a:spcPct val="0"/>
              </a:spcBef>
              <a:spcAft>
                <a:spcPct val="0"/>
              </a:spcAft>
              <a:defRPr/>
            </a:pPr>
            <a:r>
              <a:rPr lang="en-US" altLang="en-US" kern="0" dirty="0">
                <a:solidFill>
                  <a:prstClr val="black"/>
                </a:solidFill>
                <a:latin typeface="+mj-lt"/>
              </a:rPr>
              <a:t>PDH Certificates will be e-mailed to Attendees within two days.</a:t>
            </a:r>
            <a:endParaRPr lang="en-US" altLang="en-US"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
        <p:nvSpPr>
          <p:cNvPr id="7" name="TextBox 6">
            <a:extLst>
              <a:ext uri="{FF2B5EF4-FFF2-40B4-BE49-F238E27FC236}">
                <a16:creationId xmlns:a16="http://schemas.microsoft.com/office/drawing/2014/main" id="{A12CE4BA-38FE-4F69-9562-4CBC0EFA178B}"/>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8" name="Picture 7" descr="A close up of a logo&#10;&#10;Description automatically generated">
            <a:extLst>
              <a:ext uri="{FF2B5EF4-FFF2-40B4-BE49-F238E27FC236}">
                <a16:creationId xmlns:a16="http://schemas.microsoft.com/office/drawing/2014/main" id="{93BFD457-E060-4120-BD2D-FA6D057099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995611" y="5376939"/>
            <a:ext cx="6200775" cy="1107996"/>
          </a:xfrm>
          <a:prstGeom prst="rect">
            <a:avLst/>
          </a:prstGeom>
          <a:noFill/>
        </p:spPr>
        <p:txBody>
          <a:bodyPr>
            <a:spAutoFit/>
          </a:bodyPr>
          <a:lstStyle/>
          <a:p>
            <a:pPr algn="ctr">
              <a:defRPr/>
            </a:pPr>
            <a:r>
              <a:rPr lang="en-US" sz="1600" b="1" kern="0" dirty="0">
                <a:solidFill>
                  <a:sysClr val="windowText" lastClr="000000"/>
                </a:solidFill>
                <a:latin typeface="Calibri" panose="020F0502020204030204"/>
              </a:rPr>
              <a:t>Thursday, January 23, 2020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endParaRPr lang="en-US" sz="1600" kern="0" dirty="0">
              <a:solidFill>
                <a:sysClr val="windowText" lastClr="000000"/>
              </a:solidFill>
              <a:latin typeface="Calibri" panose="020F0502020204030204"/>
              <a:hlinkClick r:id="rId3"/>
            </a:endParaRP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2279383" y="1181649"/>
            <a:ext cx="7633234"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January 2020 Webinar</a:t>
            </a:r>
            <a:br>
              <a:rPr lang="en-US" sz="2400" b="1" dirty="0">
                <a:solidFill>
                  <a:srgbClr val="85214B"/>
                </a:solidFill>
                <a:cs typeface="Arial"/>
              </a:rPr>
            </a:br>
            <a:r>
              <a:rPr lang="en-US" sz="2400" b="1" dirty="0">
                <a:solidFill>
                  <a:srgbClr val="85214B"/>
                </a:solidFill>
                <a:cs typeface="Arial"/>
              </a:rPr>
              <a:t>Compressed Air Leak Management Best Practices </a:t>
            </a: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5" name="Picture 14">
            <a:extLst>
              <a:ext uri="{FF2B5EF4-FFF2-40B4-BE49-F238E27FC236}">
                <a16:creationId xmlns:a16="http://schemas.microsoft.com/office/drawing/2014/main" id="{DDB3DE5B-C087-499E-A931-12CE11EDC6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2158515"/>
            <a:ext cx="1469651" cy="1673769"/>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742890"/>
            <a:ext cx="2871127" cy="110799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Ron Marshall</a:t>
              </a:r>
            </a:p>
            <a:p>
              <a:pPr algn="ctr" defTabSz="800100">
                <a:spcBef>
                  <a:spcPct val="0"/>
                </a:spcBef>
              </a:pPr>
              <a:r>
                <a:rPr lang="en-US" sz="1300" dirty="0"/>
                <a:t>Marshall Compressed Air Consulting</a:t>
              </a:r>
            </a:p>
            <a:p>
              <a:pPr algn="ctr" defTabSz="800100">
                <a:spcBef>
                  <a:spcPct val="0"/>
                </a:spcBef>
              </a:pPr>
              <a:r>
                <a:rPr lang="en-US" sz="1300" i="1" dirty="0"/>
                <a:t>Keynote Speaker</a:t>
              </a:r>
            </a:p>
          </p:txBody>
        </p:sp>
      </p:grpSp>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3003337" y="17526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sz="2000" dirty="0">
                <a:cs typeface="Arial" panose="020B0604020202020204" pitchFamily="34" charset="0"/>
              </a:rPr>
              <a:t>Introduction</a:t>
            </a:r>
            <a:endParaRPr lang="en-US" altLang="en-US" dirty="0">
              <a:cs typeface="Arial" panose="020B0604020202020204" pitchFamily="34" charset="0"/>
            </a:endParaRPr>
          </a:p>
          <a:p>
            <a:r>
              <a:rPr lang="en-US" altLang="en-US"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771650" y="914400"/>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000" b="1" dirty="0">
                <a:solidFill>
                  <a:schemeClr val="accent4"/>
                </a:solidFill>
              </a:rPr>
              <a:t>Air Compressor Lubrication &amp; Maintenance</a:t>
            </a:r>
          </a:p>
        </p:txBody>
      </p:sp>
      <p:sp>
        <p:nvSpPr>
          <p:cNvPr id="12" name="TextBox 11">
            <a:extLst>
              <a:ext uri="{FF2B5EF4-FFF2-40B4-BE49-F238E27FC236}">
                <a16:creationId xmlns:a16="http://schemas.microsoft.com/office/drawing/2014/main" id="{AE441497-E2CC-4A3B-A261-B48F5E4EBCF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3" name="Picture 12" descr="A close up of a logo&#10;&#10;Description automatically generated">
            <a:extLst>
              <a:ext uri="{FF2B5EF4-FFF2-40B4-BE49-F238E27FC236}">
                <a16:creationId xmlns:a16="http://schemas.microsoft.com/office/drawing/2014/main" id="{AF19DFC8-CD19-4CAC-8FD4-142A161340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14800" y="1747781"/>
            <a:ext cx="512376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1400" dirty="0">
                <a:solidFill>
                  <a:prstClr val="black"/>
                </a:solidFill>
                <a:latin typeface="+mj-lt"/>
              </a:rPr>
              <a:t> Senior Consultant, Circle Training &amp; Consulting</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Over 45 years of experience in the compressed air industry</a:t>
            </a:r>
          </a:p>
          <a:p>
            <a:pPr>
              <a:buFont typeface="Arial" panose="020B0604020202020204" pitchFamily="34" charset="0"/>
              <a:buChar char="•"/>
              <a:defRPr/>
            </a:pPr>
            <a:endParaRPr lang="en-US" altLang="en-US" sz="1400" dirty="0">
              <a:solidFill>
                <a:prstClr val="black"/>
              </a:solidFill>
              <a:latin typeface="+mj-lt"/>
            </a:endParaRPr>
          </a:p>
          <a:p>
            <a:pPr>
              <a:buFont typeface="Arial" panose="020B0604020202020204" pitchFamily="34" charset="0"/>
              <a:buChar char="•"/>
              <a:defRPr/>
            </a:pPr>
            <a:r>
              <a:rPr lang="en-US" altLang="en-US" sz="1400" dirty="0">
                <a:solidFill>
                  <a:prstClr val="black"/>
                </a:solidFill>
                <a:latin typeface="+mj-lt"/>
              </a:rPr>
              <a:t> Certified </a:t>
            </a:r>
            <a:r>
              <a:rPr lang="en-US" altLang="en-US" sz="1400" dirty="0" err="1">
                <a:solidFill>
                  <a:prstClr val="black"/>
                </a:solidFill>
                <a:latin typeface="+mj-lt"/>
              </a:rPr>
              <a:t>AirMaster</a:t>
            </a:r>
            <a:r>
              <a:rPr lang="en-US" altLang="en-US" sz="1400" dirty="0">
                <a:solidFill>
                  <a:prstClr val="black"/>
                </a:solidFill>
                <a:latin typeface="+mj-lt"/>
              </a:rPr>
              <a:t> Plus by Department of Energy</a:t>
            </a:r>
            <a:endParaRPr lang="en-US" altLang="en-US" dirty="0">
              <a:solidFill>
                <a:prstClr val="black"/>
              </a:solidFill>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8" name="Picture 17" descr="A close up of a logo&#10;&#10;Description automatically generated">
            <a:extLst>
              <a:ext uri="{FF2B5EF4-FFF2-40B4-BE49-F238E27FC236}">
                <a16:creationId xmlns:a16="http://schemas.microsoft.com/office/drawing/2014/main" id="{E24DCCA3-77CA-4B2F-B8BB-39793BDFB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3169" y="4009392"/>
            <a:ext cx="1336931" cy="885266"/>
          </a:xfrm>
          <a:prstGeom prst="rect">
            <a:avLst/>
          </a:prstGeom>
        </p:spPr>
      </p:pic>
      <p:sp>
        <p:nvSpPr>
          <p:cNvPr id="23" name="Rectangle 22">
            <a:extLst>
              <a:ext uri="{FF2B5EF4-FFF2-40B4-BE49-F238E27FC236}">
                <a16:creationId xmlns:a16="http://schemas.microsoft.com/office/drawing/2014/main" id="{0F2CB317-197B-4F21-A67C-BE4378867D09}"/>
              </a:ext>
            </a:extLst>
          </p:cNvPr>
          <p:cNvSpPr/>
          <p:nvPr/>
        </p:nvSpPr>
        <p:spPr>
          <a:xfrm>
            <a:off x="1632942" y="1378270"/>
            <a:ext cx="2368057" cy="173308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4" name="Picture 23" descr="A person smiling for the camera&#10;&#10;Description automatically generated">
            <a:extLst>
              <a:ext uri="{FF2B5EF4-FFF2-40B4-BE49-F238E27FC236}">
                <a16:creationId xmlns:a16="http://schemas.microsoft.com/office/drawing/2014/main" id="{91957EB0-1065-4037-9005-6F7DE1A36F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02" b="18031"/>
          <a:stretch/>
        </p:blipFill>
        <p:spPr>
          <a:xfrm>
            <a:off x="2199662" y="1647286"/>
            <a:ext cx="1234614" cy="1370542"/>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1632942" y="3021650"/>
            <a:ext cx="2368057" cy="949504"/>
            <a:chOff x="1249394" y="1756545"/>
            <a:chExt cx="3080761"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Loran Circle</a:t>
              </a:r>
            </a:p>
            <a:p>
              <a:pPr algn="ctr" defTabSz="800100">
                <a:spcBef>
                  <a:spcPct val="0"/>
                </a:spcBef>
              </a:pPr>
              <a:r>
                <a:rPr lang="en-US" sz="1300" dirty="0"/>
                <a:t>Circle Training &amp; Consulting</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5A65B-954B-4DC3-8327-550F381D46A9}"/>
              </a:ext>
            </a:extLst>
          </p:cNvPr>
          <p:cNvSpPr>
            <a:spLocks noGrp="1"/>
          </p:cNvSpPr>
          <p:nvPr>
            <p:ph type="ctrTitle"/>
          </p:nvPr>
        </p:nvSpPr>
        <p:spPr>
          <a:xfrm>
            <a:off x="2134298" y="1637804"/>
            <a:ext cx="7772400" cy="2387600"/>
          </a:xfrm>
        </p:spPr>
        <p:txBody>
          <a:bodyPr>
            <a:normAutofit/>
          </a:bodyPr>
          <a:lstStyle/>
          <a:p>
            <a:r>
              <a:rPr lang="en-US" dirty="0"/>
              <a:t>Air Compressor Preventative  Maintenance</a:t>
            </a:r>
          </a:p>
        </p:txBody>
      </p:sp>
    </p:spTree>
    <p:extLst>
      <p:ext uri="{BB962C8B-B14F-4D97-AF65-F5344CB8AC3E}">
        <p14:creationId xmlns:p14="http://schemas.microsoft.com/office/powerpoint/2010/main" val="2778247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CB99A-D5A3-46C9-AB5D-FDF8DB382180}"/>
              </a:ext>
            </a:extLst>
          </p:cNvPr>
          <p:cNvSpPr>
            <a:spLocks noGrp="1"/>
          </p:cNvSpPr>
          <p:nvPr>
            <p:ph type="title"/>
          </p:nvPr>
        </p:nvSpPr>
        <p:spPr/>
        <p:txBody>
          <a:bodyPr/>
          <a:lstStyle/>
          <a:p>
            <a:pPr algn="ctr"/>
            <a:r>
              <a:rPr lang="en-US" b="1" i="1" u="sng" dirty="0">
                <a:solidFill>
                  <a:srgbClr val="FF0000"/>
                </a:solidFill>
              </a:rPr>
              <a:t>Warning!</a:t>
            </a:r>
          </a:p>
        </p:txBody>
      </p:sp>
      <p:sp>
        <p:nvSpPr>
          <p:cNvPr id="3" name="Content Placeholder 2">
            <a:extLst>
              <a:ext uri="{FF2B5EF4-FFF2-40B4-BE49-F238E27FC236}">
                <a16:creationId xmlns:a16="http://schemas.microsoft.com/office/drawing/2014/main" id="{2D80C0EB-DBC3-4DC2-BAD8-0BA3EBAB4442}"/>
              </a:ext>
            </a:extLst>
          </p:cNvPr>
          <p:cNvSpPr>
            <a:spLocks noGrp="1"/>
          </p:cNvSpPr>
          <p:nvPr>
            <p:ph sz="quarter" idx="1"/>
          </p:nvPr>
        </p:nvSpPr>
        <p:spPr/>
        <p:txBody>
          <a:bodyPr>
            <a:normAutofit/>
          </a:bodyPr>
          <a:lstStyle/>
          <a:p>
            <a:r>
              <a:rPr lang="en-US" sz="3200" dirty="0"/>
              <a:t>Before starting any preventive maintenance of any type on any type of compressor make sure that the machine is off, locked out and tagged according to proper procedures and the air system and machine has been depressurized.</a:t>
            </a:r>
          </a:p>
          <a:p>
            <a:r>
              <a:rPr lang="en-US" sz="3200" dirty="0"/>
              <a:t>Refer to any safety notes in the machines operation manual before performing a PM.</a:t>
            </a:r>
          </a:p>
        </p:txBody>
      </p:sp>
    </p:spTree>
    <p:extLst>
      <p:ext uri="{BB962C8B-B14F-4D97-AF65-F5344CB8AC3E}">
        <p14:creationId xmlns:p14="http://schemas.microsoft.com/office/powerpoint/2010/main" val="2229793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C497-8C9E-4602-AB72-1E191670AC99}"/>
              </a:ext>
            </a:extLst>
          </p:cNvPr>
          <p:cNvSpPr>
            <a:spLocks noGrp="1"/>
          </p:cNvSpPr>
          <p:nvPr>
            <p:ph type="title"/>
          </p:nvPr>
        </p:nvSpPr>
        <p:spPr>
          <a:xfrm>
            <a:off x="686533" y="274637"/>
            <a:ext cx="9847539" cy="1325563"/>
          </a:xfrm>
        </p:spPr>
        <p:txBody>
          <a:bodyPr/>
          <a:lstStyle/>
          <a:p>
            <a:r>
              <a:rPr lang="en-US" dirty="0"/>
              <a:t>Preventive Maintenance Should Be Top Priority</a:t>
            </a:r>
          </a:p>
        </p:txBody>
      </p:sp>
      <p:sp>
        <p:nvSpPr>
          <p:cNvPr id="3" name="Content Placeholder 2">
            <a:extLst>
              <a:ext uri="{FF2B5EF4-FFF2-40B4-BE49-F238E27FC236}">
                <a16:creationId xmlns:a16="http://schemas.microsoft.com/office/drawing/2014/main" id="{A2EB8796-41A0-4EB8-B776-3D02F68FD9E6}"/>
              </a:ext>
            </a:extLst>
          </p:cNvPr>
          <p:cNvSpPr>
            <a:spLocks noGrp="1"/>
          </p:cNvSpPr>
          <p:nvPr>
            <p:ph sz="quarter" idx="1"/>
          </p:nvPr>
        </p:nvSpPr>
        <p:spPr/>
        <p:txBody>
          <a:bodyPr>
            <a:normAutofit lnSpcReduction="10000"/>
          </a:bodyPr>
          <a:lstStyle/>
          <a:p>
            <a:r>
              <a:rPr lang="en-US" dirty="0"/>
              <a:t>The compressor is the life blood of the plant.</a:t>
            </a:r>
          </a:p>
          <a:p>
            <a:r>
              <a:rPr lang="en-US" dirty="0"/>
              <a:t>The </a:t>
            </a:r>
            <a:r>
              <a:rPr lang="en-US" b="1" i="1" u="sng" dirty="0">
                <a:solidFill>
                  <a:srgbClr val="FF0000"/>
                </a:solidFill>
              </a:rPr>
              <a:t>Lubricant</a:t>
            </a:r>
            <a:r>
              <a:rPr lang="en-US" dirty="0"/>
              <a:t> is the lifeblood of the compressor</a:t>
            </a:r>
          </a:p>
          <a:p>
            <a:r>
              <a:rPr lang="en-US" dirty="0"/>
              <a:t>It is the fourth utility.</a:t>
            </a:r>
          </a:p>
          <a:p>
            <a:r>
              <a:rPr lang="en-US" dirty="0"/>
              <a:t>Plant downtime costs can far exceed PM costs.</a:t>
            </a:r>
          </a:p>
          <a:p>
            <a:r>
              <a:rPr lang="en-US" dirty="0"/>
              <a:t>Recognizing and diagnosing machine issues.</a:t>
            </a:r>
          </a:p>
          <a:p>
            <a:r>
              <a:rPr lang="en-US" dirty="0"/>
              <a:t>Establish a baseline for the machines operation.</a:t>
            </a:r>
          </a:p>
          <a:p>
            <a:r>
              <a:rPr lang="en-US" dirty="0"/>
              <a:t>Track trends to identify PM issues.</a:t>
            </a:r>
          </a:p>
          <a:p>
            <a:r>
              <a:rPr lang="en-US" dirty="0"/>
              <a:t>Use a log on the machine to determine intervals.</a:t>
            </a:r>
          </a:p>
          <a:p>
            <a:r>
              <a:rPr lang="en-US" dirty="0"/>
              <a:t>Use oil analysis to </a:t>
            </a:r>
            <a:r>
              <a:rPr lang="en-US" b="1" i="1" u="sng" dirty="0">
                <a:solidFill>
                  <a:srgbClr val="FF0000"/>
                </a:solidFill>
              </a:rPr>
              <a:t>PRE</a:t>
            </a:r>
            <a:r>
              <a:rPr lang="en-US" dirty="0"/>
              <a:t>-determine internal operational issues.</a:t>
            </a:r>
          </a:p>
        </p:txBody>
      </p:sp>
      <p:graphicFrame>
        <p:nvGraphicFramePr>
          <p:cNvPr id="4" name="Object 39">
            <a:extLst>
              <a:ext uri="{FF2B5EF4-FFF2-40B4-BE49-F238E27FC236}">
                <a16:creationId xmlns:a16="http://schemas.microsoft.com/office/drawing/2014/main" id="{9FA5E2A0-C96E-400F-B0E7-102A2C9A7EA0}"/>
              </a:ext>
            </a:extLst>
          </p:cNvPr>
          <p:cNvGraphicFramePr>
            <a:graphicFrameLocks noChangeAspect="1"/>
          </p:cNvGraphicFramePr>
          <p:nvPr/>
        </p:nvGraphicFramePr>
        <p:xfrm>
          <a:off x="8305800" y="2286000"/>
          <a:ext cx="2912708" cy="2045757"/>
        </p:xfrm>
        <a:graphic>
          <a:graphicData uri="http://schemas.openxmlformats.org/presentationml/2006/ole">
            <mc:AlternateContent xmlns:mc="http://schemas.openxmlformats.org/markup-compatibility/2006">
              <mc:Choice xmlns:v="urn:schemas-microsoft-com:vml" Requires="v">
                <p:oleObj spid="_x0000_s10249" name="Bitmap Image" r:id="rId3" imgW="9504762" imgH="6676190" progId="Paint.Picture">
                  <p:embed/>
                </p:oleObj>
              </mc:Choice>
              <mc:Fallback>
                <p:oleObj name="Bitmap Image" r:id="rId3" imgW="9504762" imgH="6676190" progId="Paint.Picture">
                  <p:embed/>
                  <p:pic>
                    <p:nvPicPr>
                      <p:cNvPr id="4" name="Object 39">
                        <a:extLst>
                          <a:ext uri="{FF2B5EF4-FFF2-40B4-BE49-F238E27FC236}">
                            <a16:creationId xmlns:a16="http://schemas.microsoft.com/office/drawing/2014/main" id="{9FA5E2A0-C96E-400F-B0E7-102A2C9A7EA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05800" y="2286000"/>
                        <a:ext cx="2912708" cy="204575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880701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Benutzerdefiniertes Design">
  <a:themeElements>
    <a:clrScheme name="KL Design">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646567"/>
      </a:hlink>
      <a:folHlink>
        <a:srgbClr val="FFB800"/>
      </a:folHlink>
    </a:clrScheme>
    <a:fontScheme name="Benutzerdefiniertes Design">
      <a:majorFont>
        <a:latin typeface="Arial"/>
        <a:ea typeface=""/>
        <a:cs typeface=""/>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lnDef>
  </a:objectDefaults>
  <a:extraClrSchemeLst>
    <a:extraClrScheme>
      <a:clrScheme name="Benutzerdefiniertes Design 1">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A7A8AA"/>
        </a:hlink>
        <a:folHlink>
          <a:srgbClr val="A7A8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_Presentations_A4.potx [Read-Only]" id="{A0A2E04B-85F2-434C-A3B4-2C7AE4462233}" vid="{9AAF88D3-8EE8-47B7-AFBA-EB8E4311B66C}"/>
    </a:ext>
  </a:extLst>
</a:theme>
</file>

<file path=ppt/theme/theme3.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7698</TotalTime>
  <Words>2220</Words>
  <Application>Microsoft Macintosh PowerPoint</Application>
  <PresentationFormat>Widescreen</PresentationFormat>
  <Paragraphs>381</Paragraphs>
  <Slides>45</Slides>
  <Notes>12</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4</vt:i4>
      </vt:variant>
      <vt:variant>
        <vt:lpstr>Slide Titles</vt:lpstr>
      </vt:variant>
      <vt:variant>
        <vt:i4>45</vt:i4>
      </vt:variant>
    </vt:vector>
  </HeadingPairs>
  <TitlesOfParts>
    <vt:vector size="61" baseType="lpstr">
      <vt:lpstr>Arial</vt:lpstr>
      <vt:lpstr>Calibri</vt:lpstr>
      <vt:lpstr>Calibri Light</vt:lpstr>
      <vt:lpstr>Courier New</vt:lpstr>
      <vt:lpstr>Monotype Sorts</vt:lpstr>
      <vt:lpstr>Times</vt:lpstr>
      <vt:lpstr>Times New Roman</vt:lpstr>
      <vt:lpstr>Wingdings</vt:lpstr>
      <vt:lpstr>BP Expo PowerPoint Template</vt:lpstr>
      <vt:lpstr>Benutzerdefiniertes Design</vt:lpstr>
      <vt:lpstr>1_BP Expo PowerPoint Template</vt:lpstr>
      <vt:lpstr>Office Theme</vt:lpstr>
      <vt:lpstr>Acrobat Document</vt:lpstr>
      <vt:lpstr>Bitmap Image</vt:lpstr>
      <vt:lpstr>Photo Editor Photo</vt:lpstr>
      <vt:lpstr>Document</vt:lpstr>
      <vt:lpstr>PowerPoint Presentation</vt:lpstr>
      <vt:lpstr>Q&amp;A Format</vt:lpstr>
      <vt:lpstr>Handouts</vt:lpstr>
      <vt:lpstr>Disclaimer</vt:lpstr>
      <vt:lpstr>PowerPoint Presentation</vt:lpstr>
      <vt:lpstr>About the Speaker</vt:lpstr>
      <vt:lpstr>Air Compressor Preventative  Maintenance</vt:lpstr>
      <vt:lpstr>Warning!</vt:lpstr>
      <vt:lpstr>Preventive Maintenance Should Be Top Priority</vt:lpstr>
      <vt:lpstr>Creating A Maintenance Tracking Plan</vt:lpstr>
      <vt:lpstr>Typical Log</vt:lpstr>
      <vt:lpstr>PowerPoint Presentation</vt:lpstr>
      <vt:lpstr>PowerPoint Presentation</vt:lpstr>
      <vt:lpstr>PowerPoint Presentation</vt:lpstr>
      <vt:lpstr>PowerPoint Presentation</vt:lpstr>
      <vt:lpstr>PowerPoint Presentation</vt:lpstr>
      <vt:lpstr>PowerPoint Presentation</vt:lpstr>
      <vt:lpstr>Causes of High Lubricant Consumption </vt:lpstr>
      <vt:lpstr>PowerPoint Presentation</vt:lpstr>
      <vt:lpstr>Fluid Analysis Provides </vt:lpstr>
      <vt:lpstr>              Visual Checks </vt:lpstr>
      <vt:lpstr>       Air Filter </vt:lpstr>
      <vt:lpstr>Varnish</vt:lpstr>
      <vt:lpstr>                   Oil Filter</vt:lpstr>
      <vt:lpstr>       Separator</vt:lpstr>
      <vt:lpstr>        Diagnosing High Temperature</vt:lpstr>
      <vt:lpstr>PowerPoint Presentation</vt:lpstr>
      <vt:lpstr>VFD’s Drive Maintenance</vt:lpstr>
      <vt:lpstr>        VFD Maintenance (contd.)</vt:lpstr>
      <vt:lpstr>VFD Maintenance (contd.)</vt:lpstr>
      <vt:lpstr>         Maintenance Manuals</vt:lpstr>
      <vt:lpstr>       Pay Attention to Warnings Safety is Priority One!</vt:lpstr>
      <vt:lpstr>                       Thanks for your attention.  Questions?   Loran Circle  Compressed Air Systems Consulting and Training Poland, OH 832-906-0469</vt:lpstr>
      <vt:lpstr>About the Speaker</vt:lpstr>
      <vt:lpstr>Optimizing Lubricant Life in an Air Compressor by Jasween Webb Market Manager - Air Compressor Lubricants </vt:lpstr>
      <vt:lpstr>Function of Air Compressor Lubricant</vt:lpstr>
      <vt:lpstr>Air Compressor Lubricant Requirements</vt:lpstr>
      <vt:lpstr>Selecting The Right Lubricant</vt:lpstr>
      <vt:lpstr>Selecting The Right Lubricant</vt:lpstr>
      <vt:lpstr>Benefits of A High Quality Synthetic Air Compressor Lubricant vs Petroleum</vt:lpstr>
      <vt:lpstr>Consistent Oil Analysis</vt:lpstr>
      <vt:lpstr>PowerPoint Presentation</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Clare Lamperski</cp:lastModifiedBy>
  <cp:revision>63</cp:revision>
  <dcterms:created xsi:type="dcterms:W3CDTF">2013-07-31T15:38:58Z</dcterms:created>
  <dcterms:modified xsi:type="dcterms:W3CDTF">2019-11-21T18:34:26Z</dcterms:modified>
</cp:coreProperties>
</file>