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86" r:id="rId2"/>
    <p:sldMasterId id="2147483743" r:id="rId3"/>
    <p:sldMasterId id="2147483753" r:id="rId4"/>
    <p:sldMasterId id="2147483781" r:id="rId5"/>
    <p:sldMasterId id="2147483792" r:id="rId6"/>
  </p:sldMasterIdLst>
  <p:notesMasterIdLst>
    <p:notesMasterId r:id="rId75"/>
  </p:notesMasterIdLst>
  <p:handoutMasterIdLst>
    <p:handoutMasterId r:id="rId76"/>
  </p:handoutMasterIdLst>
  <p:sldIdLst>
    <p:sldId id="258" r:id="rId7"/>
    <p:sldId id="328" r:id="rId8"/>
    <p:sldId id="329" r:id="rId9"/>
    <p:sldId id="259" r:id="rId10"/>
    <p:sldId id="392" r:id="rId11"/>
    <p:sldId id="382" r:id="rId12"/>
    <p:sldId id="402" r:id="rId13"/>
    <p:sldId id="331" r:id="rId14"/>
    <p:sldId id="353" r:id="rId15"/>
    <p:sldId id="334" r:id="rId16"/>
    <p:sldId id="337" r:id="rId17"/>
    <p:sldId id="341" r:id="rId18"/>
    <p:sldId id="348" r:id="rId19"/>
    <p:sldId id="359" r:id="rId20"/>
    <p:sldId id="354" r:id="rId21"/>
    <p:sldId id="355" r:id="rId22"/>
    <p:sldId id="356" r:id="rId23"/>
    <p:sldId id="357" r:id="rId24"/>
    <p:sldId id="346" r:id="rId25"/>
    <p:sldId id="541" r:id="rId26"/>
    <p:sldId id="340" r:id="rId27"/>
    <p:sldId id="360" r:id="rId28"/>
    <p:sldId id="358" r:id="rId29"/>
    <p:sldId id="362" r:id="rId30"/>
    <p:sldId id="350" r:id="rId31"/>
    <p:sldId id="364" r:id="rId32"/>
    <p:sldId id="339" r:id="rId33"/>
    <p:sldId id="338" r:id="rId34"/>
    <p:sldId id="370" r:id="rId35"/>
    <p:sldId id="351" r:id="rId36"/>
    <p:sldId id="363" r:id="rId37"/>
    <p:sldId id="366" r:id="rId38"/>
    <p:sldId id="369" r:id="rId39"/>
    <p:sldId id="368" r:id="rId40"/>
    <p:sldId id="381" r:id="rId41"/>
    <p:sldId id="456" r:id="rId42"/>
    <p:sldId id="467" r:id="rId43"/>
    <p:sldId id="482" r:id="rId44"/>
    <p:sldId id="458" r:id="rId45"/>
    <p:sldId id="524" r:id="rId46"/>
    <p:sldId id="461" r:id="rId47"/>
    <p:sldId id="525" r:id="rId48"/>
    <p:sldId id="532" r:id="rId49"/>
    <p:sldId id="533" r:id="rId50"/>
    <p:sldId id="539" r:id="rId51"/>
    <p:sldId id="534" r:id="rId52"/>
    <p:sldId id="481" r:id="rId53"/>
    <p:sldId id="476" r:id="rId54"/>
    <p:sldId id="493" r:id="rId55"/>
    <p:sldId id="485" r:id="rId56"/>
    <p:sldId id="469" r:id="rId57"/>
    <p:sldId id="504" r:id="rId58"/>
    <p:sldId id="500" r:id="rId59"/>
    <p:sldId id="501" r:id="rId60"/>
    <p:sldId id="535" r:id="rId61"/>
    <p:sldId id="529" r:id="rId62"/>
    <p:sldId id="530" r:id="rId63"/>
    <p:sldId id="531" r:id="rId64"/>
    <p:sldId id="479" r:id="rId65"/>
    <p:sldId id="540" r:id="rId66"/>
    <p:sldId id="299" r:id="rId67"/>
    <p:sldId id="386" r:id="rId68"/>
    <p:sldId id="391" r:id="rId69"/>
    <p:sldId id="388" r:id="rId70"/>
    <p:sldId id="537" r:id="rId71"/>
    <p:sldId id="538" r:id="rId72"/>
    <p:sldId id="300" r:id="rId73"/>
    <p:sldId id="344"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7B696A-E2DF-45AE-83A6-D94432175D69}">
          <p14:sldIdLst>
            <p14:sldId id="258"/>
            <p14:sldId id="328"/>
            <p14:sldId id="329"/>
            <p14:sldId id="259"/>
            <p14:sldId id="392"/>
            <p14:sldId id="382"/>
            <p14:sldId id="402"/>
            <p14:sldId id="331"/>
            <p14:sldId id="353"/>
            <p14:sldId id="334"/>
            <p14:sldId id="337"/>
            <p14:sldId id="341"/>
            <p14:sldId id="348"/>
            <p14:sldId id="359"/>
            <p14:sldId id="354"/>
            <p14:sldId id="355"/>
            <p14:sldId id="356"/>
            <p14:sldId id="357"/>
            <p14:sldId id="346"/>
            <p14:sldId id="541"/>
            <p14:sldId id="340"/>
            <p14:sldId id="360"/>
            <p14:sldId id="358"/>
            <p14:sldId id="362"/>
            <p14:sldId id="350"/>
            <p14:sldId id="364"/>
            <p14:sldId id="339"/>
            <p14:sldId id="338"/>
            <p14:sldId id="370"/>
            <p14:sldId id="351"/>
            <p14:sldId id="363"/>
            <p14:sldId id="366"/>
            <p14:sldId id="369"/>
            <p14:sldId id="368"/>
            <p14:sldId id="381"/>
            <p14:sldId id="456"/>
            <p14:sldId id="467"/>
            <p14:sldId id="482"/>
            <p14:sldId id="458"/>
            <p14:sldId id="524"/>
            <p14:sldId id="461"/>
            <p14:sldId id="525"/>
            <p14:sldId id="532"/>
            <p14:sldId id="533"/>
            <p14:sldId id="539"/>
            <p14:sldId id="534"/>
            <p14:sldId id="481"/>
            <p14:sldId id="476"/>
            <p14:sldId id="493"/>
            <p14:sldId id="485"/>
            <p14:sldId id="469"/>
            <p14:sldId id="504"/>
            <p14:sldId id="500"/>
            <p14:sldId id="501"/>
            <p14:sldId id="535"/>
            <p14:sldId id="529"/>
            <p14:sldId id="530"/>
            <p14:sldId id="531"/>
            <p14:sldId id="479"/>
            <p14:sldId id="540"/>
          </p14:sldIdLst>
        </p14:section>
        <p14:section name="Default Section" id="{3DCE93CA-B6F8-4298-AB68-A24307137F32}">
          <p14:sldIdLst/>
        </p14:section>
        <p14:section name="Default Section" id="{37C5F7BF-0107-4B3E-91DB-E90A7EDF1C8C}">
          <p14:sldIdLst>
            <p14:sldId id="299"/>
            <p14:sldId id="386"/>
            <p14:sldId id="391"/>
            <p14:sldId id="388"/>
            <p14:sldId id="537"/>
            <p14:sldId id="538"/>
            <p14:sldId id="300"/>
            <p14:sldId id="34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40"/>
    <a:srgbClr val="8B2E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20" autoAdjust="0"/>
  </p:normalViewPr>
  <p:slideViewPr>
    <p:cSldViewPr>
      <p:cViewPr varScale="1">
        <p:scale>
          <a:sx n="114" d="100"/>
          <a:sy n="114" d="100"/>
        </p:scale>
        <p:origin x="138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344"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5"/>
      <c:rotY val="0"/>
      <c:rAngAx val="0"/>
      <c:perspective val="0"/>
    </c:view3D>
    <c:floor>
      <c:thickness val="0"/>
    </c:floor>
    <c:sideWall>
      <c:thickness val="0"/>
    </c:sideWall>
    <c:backWall>
      <c:thickness val="0"/>
    </c:backWall>
    <c:plotArea>
      <c:layout>
        <c:manualLayout>
          <c:layoutTarget val="inner"/>
          <c:xMode val="edge"/>
          <c:yMode val="edge"/>
          <c:x val="8.7431693989071038E-2"/>
          <c:y val="0.25149700598802394"/>
          <c:w val="0.8306010928961749"/>
          <c:h val="0.5"/>
        </c:manualLayout>
      </c:layout>
      <c:pie3DChart>
        <c:varyColors val="1"/>
        <c:ser>
          <c:idx val="0"/>
          <c:order val="0"/>
          <c:tx>
            <c:strRef>
              <c:f>Sheet1!$B$1</c:f>
              <c:strCache>
                <c:ptCount val="1"/>
              </c:strCache>
            </c:strRef>
          </c:tx>
          <c:spPr>
            <a:solidFill>
              <a:schemeClr val="accent1"/>
            </a:solidFill>
            <a:ln w="12700">
              <a:solidFill>
                <a:schemeClr val="tx1"/>
              </a:solidFill>
              <a:prstDash val="solid"/>
            </a:ln>
          </c:spPr>
          <c:dPt>
            <c:idx val="0"/>
            <c:bubble3D val="0"/>
            <c:spPr>
              <a:solidFill>
                <a:srgbClr val="004696"/>
              </a:solidFill>
              <a:ln w="12700">
                <a:solidFill>
                  <a:schemeClr val="tx1"/>
                </a:solidFill>
                <a:prstDash val="solid"/>
              </a:ln>
            </c:spPr>
            <c:extLst>
              <c:ext xmlns:c16="http://schemas.microsoft.com/office/drawing/2014/chart" uri="{C3380CC4-5D6E-409C-BE32-E72D297353CC}">
                <c16:uniqueId val="{00000000-A427-4254-A681-F5E51DFA14AE}"/>
              </c:ext>
            </c:extLst>
          </c:dPt>
          <c:dPt>
            <c:idx val="1"/>
            <c:bubble3D val="0"/>
            <c:spPr>
              <a:solidFill>
                <a:schemeClr val="accent2"/>
              </a:solidFill>
              <a:ln w="12700">
                <a:solidFill>
                  <a:schemeClr val="tx1"/>
                </a:solidFill>
                <a:prstDash val="solid"/>
              </a:ln>
            </c:spPr>
            <c:extLst>
              <c:ext xmlns:c16="http://schemas.microsoft.com/office/drawing/2014/chart" uri="{C3380CC4-5D6E-409C-BE32-E72D297353CC}">
                <c16:uniqueId val="{00000002-A427-4254-A681-F5E51DFA14AE}"/>
              </c:ext>
            </c:extLst>
          </c:dPt>
          <c:dPt>
            <c:idx val="2"/>
            <c:bubble3D val="0"/>
            <c:spPr>
              <a:solidFill>
                <a:schemeClr val="hlink"/>
              </a:solidFill>
              <a:ln w="12700">
                <a:solidFill>
                  <a:schemeClr val="tx1"/>
                </a:solidFill>
                <a:prstDash val="solid"/>
              </a:ln>
            </c:spPr>
            <c:extLst>
              <c:ext xmlns:c16="http://schemas.microsoft.com/office/drawing/2014/chart" uri="{C3380CC4-5D6E-409C-BE32-E72D297353CC}">
                <c16:uniqueId val="{00000004-A427-4254-A681-F5E51DFA14AE}"/>
              </c:ext>
            </c:extLst>
          </c:dPt>
          <c:cat>
            <c:strRef>
              <c:f>Sheet1!$A$2:$A$4</c:f>
              <c:strCache>
                <c:ptCount val="3"/>
                <c:pt idx="0">
                  <c:v>Wasser</c:v>
                </c:pt>
                <c:pt idx="1">
                  <c:v>erunreinigungen</c:v>
                </c:pt>
                <c:pt idx="2">
                  <c:v>Öl</c:v>
                </c:pt>
              </c:strCache>
            </c:strRef>
          </c:cat>
          <c:val>
            <c:numRef>
              <c:f>Sheet1!$B$2:$B$4</c:f>
              <c:numCache>
                <c:formatCode>General</c:formatCode>
                <c:ptCount val="3"/>
                <c:pt idx="0">
                  <c:v>90</c:v>
                </c:pt>
                <c:pt idx="1">
                  <c:v>1</c:v>
                </c:pt>
                <c:pt idx="2">
                  <c:v>9</c:v>
                </c:pt>
              </c:numCache>
            </c:numRef>
          </c:val>
          <c:extLst>
            <c:ext xmlns:c16="http://schemas.microsoft.com/office/drawing/2014/chart" uri="{C3380CC4-5D6E-409C-BE32-E72D297353CC}">
              <c16:uniqueId val="{00000005-A427-4254-A681-F5E51DFA14AE}"/>
            </c:ext>
          </c:extLst>
        </c:ser>
        <c:dLbls>
          <c:showLegendKey val="0"/>
          <c:showVal val="0"/>
          <c:showCatName val="0"/>
          <c:showSerName val="0"/>
          <c:showPercent val="0"/>
          <c:showBubbleSize val="0"/>
          <c:showLeaderLines val="1"/>
        </c:dLbls>
      </c:pie3DChart>
      <c:spPr>
        <a:noFill/>
        <a:ln w="25400">
          <a:noFill/>
        </a:ln>
      </c:spPr>
    </c:plotArea>
    <c:plotVisOnly val="1"/>
    <c:dispBlanksAs val="zero"/>
    <c:showDLblsOverMax val="0"/>
  </c:chart>
  <c:spPr>
    <a:noFill/>
    <a:ln>
      <a:noFill/>
    </a:ln>
  </c:spPr>
  <c:txPr>
    <a:bodyPr/>
    <a:lstStyle/>
    <a:p>
      <a:pPr>
        <a:defRPr sz="1050" b="1"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5"/>
      <c:rotY val="0"/>
      <c:rAngAx val="0"/>
      <c:perspective val="0"/>
    </c:view3D>
    <c:floor>
      <c:thickness val="0"/>
    </c:floor>
    <c:sideWall>
      <c:thickness val="0"/>
    </c:sideWall>
    <c:backWall>
      <c:thickness val="0"/>
    </c:backWall>
    <c:plotArea>
      <c:layout>
        <c:manualLayout>
          <c:layoutTarget val="inner"/>
          <c:xMode val="edge"/>
          <c:yMode val="edge"/>
          <c:x val="8.7431693989071038E-2"/>
          <c:y val="0.25149700598802394"/>
          <c:w val="0.8306010928961749"/>
          <c:h val="0.5"/>
        </c:manualLayout>
      </c:layout>
      <c:pie3DChart>
        <c:varyColors val="1"/>
        <c:ser>
          <c:idx val="0"/>
          <c:order val="0"/>
          <c:tx>
            <c:strRef>
              <c:f>Sheet1!$B$1</c:f>
              <c:strCache>
                <c:ptCount val="1"/>
              </c:strCache>
            </c:strRef>
          </c:tx>
          <c:spPr>
            <a:solidFill>
              <a:schemeClr val="accent1"/>
            </a:solidFill>
            <a:ln w="12700">
              <a:solidFill>
                <a:schemeClr val="tx1"/>
              </a:solidFill>
              <a:prstDash val="solid"/>
            </a:ln>
          </c:spPr>
          <c:dPt>
            <c:idx val="0"/>
            <c:bubble3D val="0"/>
            <c:spPr>
              <a:solidFill>
                <a:srgbClr val="004696"/>
              </a:solidFill>
              <a:ln w="12700">
                <a:solidFill>
                  <a:schemeClr val="tx1"/>
                </a:solidFill>
                <a:prstDash val="solid"/>
              </a:ln>
            </c:spPr>
            <c:extLst>
              <c:ext xmlns:c16="http://schemas.microsoft.com/office/drawing/2014/chart" uri="{C3380CC4-5D6E-409C-BE32-E72D297353CC}">
                <c16:uniqueId val="{00000001-5A39-47FF-A818-94DA9448943F}"/>
              </c:ext>
            </c:extLst>
          </c:dPt>
          <c:dPt>
            <c:idx val="1"/>
            <c:bubble3D val="0"/>
            <c:spPr>
              <a:solidFill>
                <a:schemeClr val="accent2"/>
              </a:solidFill>
              <a:ln w="12700">
                <a:solidFill>
                  <a:schemeClr val="tx1"/>
                </a:solidFill>
                <a:prstDash val="solid"/>
              </a:ln>
            </c:spPr>
            <c:extLst>
              <c:ext xmlns:c16="http://schemas.microsoft.com/office/drawing/2014/chart" uri="{C3380CC4-5D6E-409C-BE32-E72D297353CC}">
                <c16:uniqueId val="{00000003-5A39-47FF-A818-94DA9448943F}"/>
              </c:ext>
            </c:extLst>
          </c:dPt>
          <c:dPt>
            <c:idx val="2"/>
            <c:bubble3D val="0"/>
            <c:spPr>
              <a:solidFill>
                <a:schemeClr val="hlink"/>
              </a:solidFill>
              <a:ln w="12700">
                <a:solidFill>
                  <a:schemeClr val="tx1"/>
                </a:solidFill>
                <a:prstDash val="solid"/>
              </a:ln>
            </c:spPr>
            <c:extLst>
              <c:ext xmlns:c16="http://schemas.microsoft.com/office/drawing/2014/chart" uri="{C3380CC4-5D6E-409C-BE32-E72D297353CC}">
                <c16:uniqueId val="{00000005-5A39-47FF-A818-94DA9448943F}"/>
              </c:ext>
            </c:extLst>
          </c:dPt>
          <c:cat>
            <c:strRef>
              <c:f>Sheet1!$A$2:$A$4</c:f>
              <c:strCache>
                <c:ptCount val="3"/>
                <c:pt idx="0">
                  <c:v>Wasser</c:v>
                </c:pt>
                <c:pt idx="1">
                  <c:v>erunreinigungen</c:v>
                </c:pt>
                <c:pt idx="2">
                  <c:v>Öl</c:v>
                </c:pt>
              </c:strCache>
            </c:strRef>
          </c:cat>
          <c:val>
            <c:numRef>
              <c:f>Sheet1!$B$2:$B$4</c:f>
              <c:numCache>
                <c:formatCode>General</c:formatCode>
                <c:ptCount val="3"/>
                <c:pt idx="0">
                  <c:v>33</c:v>
                </c:pt>
                <c:pt idx="1">
                  <c:v>1</c:v>
                </c:pt>
                <c:pt idx="2">
                  <c:v>65</c:v>
                </c:pt>
              </c:numCache>
            </c:numRef>
          </c:val>
          <c:extLst>
            <c:ext xmlns:c16="http://schemas.microsoft.com/office/drawing/2014/chart" uri="{C3380CC4-5D6E-409C-BE32-E72D297353CC}">
              <c16:uniqueId val="{00000006-5A39-47FF-A818-94DA9448943F}"/>
            </c:ext>
          </c:extLst>
        </c:ser>
        <c:dLbls>
          <c:showLegendKey val="0"/>
          <c:showVal val="0"/>
          <c:showCatName val="0"/>
          <c:showSerName val="0"/>
          <c:showPercent val="0"/>
          <c:showBubbleSize val="0"/>
          <c:showLeaderLines val="1"/>
        </c:dLbls>
      </c:pie3DChart>
      <c:spPr>
        <a:noFill/>
        <a:ln w="25400">
          <a:noFill/>
        </a:ln>
      </c:spPr>
    </c:plotArea>
    <c:plotVisOnly val="1"/>
    <c:dispBlanksAs val="zero"/>
    <c:showDLblsOverMax val="0"/>
  </c:chart>
  <c:spPr>
    <a:noFill/>
    <a:ln>
      <a:noFill/>
    </a:ln>
  </c:spPr>
  <c:txPr>
    <a:bodyPr/>
    <a:lstStyle/>
    <a:p>
      <a:pPr>
        <a:defRPr sz="1050" b="1" i="0" u="none" strike="noStrike" baseline="0">
          <a:solidFill>
            <a:schemeClr val="tx1"/>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image" Target="../media/image17.emf"/><Relationship Id="rId4" Type="http://schemas.openxmlformats.org/officeDocument/2006/relationships/image" Target="../media/image20.emf"/></Relationships>
</file>

<file path=ppt/drawings/drawing1.xml><?xml version="1.0" encoding="utf-8"?>
<c:userShapes xmlns:c="http://schemas.openxmlformats.org/drawingml/2006/chart">
  <cdr:relSizeAnchor xmlns:cdr="http://schemas.openxmlformats.org/drawingml/2006/chartDrawing">
    <cdr:from>
      <cdr:x>0.09582</cdr:x>
      <cdr:y>0.17387</cdr:y>
    </cdr:from>
    <cdr:to>
      <cdr:x>0.33475</cdr:x>
      <cdr:y>0.27727</cdr:y>
    </cdr:to>
    <cdr:sp macro="" textlink="">
      <cdr:nvSpPr>
        <cdr:cNvPr id="2" name="Rectangle 1">
          <a:extLst xmlns:a="http://schemas.openxmlformats.org/drawingml/2006/main">
            <a:ext uri="{FF2B5EF4-FFF2-40B4-BE49-F238E27FC236}">
              <a16:creationId xmlns:a16="http://schemas.microsoft.com/office/drawing/2014/main" id="{77D0F414-5464-4887-AF0A-BB51A3F6B469}"/>
            </a:ext>
          </a:extLst>
        </cdr:cNvPr>
        <cdr:cNvSpPr>
          <a:spLocks xmlns:a="http://schemas.openxmlformats.org/drawingml/2006/main" noChangeArrowheads="1"/>
        </cdr:cNvSpPr>
      </cdr:nvSpPr>
      <cdr:spPr bwMode="auto">
        <a:xfrm xmlns:a="http://schemas.openxmlformats.org/drawingml/2006/main">
          <a:off x="250086" y="414023"/>
          <a:ext cx="623569" cy="24622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lIns="0" tIns="0" rIns="0" bIns="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en-US" sz="800" dirty="0">
              <a:solidFill>
                <a:srgbClr val="3D4145"/>
              </a:solidFill>
            </a:rPr>
            <a:t>Contamination</a:t>
          </a:r>
        </a:p>
        <a:p xmlns:a="http://schemas.openxmlformats.org/drawingml/2006/main">
          <a:r>
            <a:rPr lang="en-US" altLang="en-US" sz="800" dirty="0">
              <a:solidFill>
                <a:srgbClr val="3D4145"/>
              </a:solidFill>
            </a:rPr>
            <a:t>approx. 1%</a:t>
          </a:r>
          <a:endParaRPr lang="en-US" altLang="en-US" sz="800" b="1" dirty="0">
            <a:solidFill>
              <a:srgbClr val="3D4145"/>
            </a:solidFill>
          </a:endParaRPr>
        </a:p>
      </cdr:txBody>
    </cdr:sp>
  </cdr:relSizeAnchor>
  <cdr:relSizeAnchor xmlns:cdr="http://schemas.openxmlformats.org/drawingml/2006/chartDrawing">
    <cdr:from>
      <cdr:x>0.39854</cdr:x>
      <cdr:y>0.19861</cdr:y>
    </cdr:from>
    <cdr:to>
      <cdr:x>0.68778</cdr:x>
      <cdr:y>0.32786</cdr:y>
    </cdr:to>
    <cdr:sp macro="" textlink="">
      <cdr:nvSpPr>
        <cdr:cNvPr id="3" name="Rectangle 2">
          <a:extLst xmlns:a="http://schemas.openxmlformats.org/drawingml/2006/main">
            <a:ext uri="{FF2B5EF4-FFF2-40B4-BE49-F238E27FC236}">
              <a16:creationId xmlns:a16="http://schemas.microsoft.com/office/drawing/2014/main" id="{CA48A249-BF71-4A09-925D-7807189E2FEF}"/>
            </a:ext>
          </a:extLst>
        </cdr:cNvPr>
        <cdr:cNvSpPr>
          <a:spLocks xmlns:a="http://schemas.openxmlformats.org/drawingml/2006/main" noChangeArrowheads="1"/>
        </cdr:cNvSpPr>
      </cdr:nvSpPr>
      <cdr:spPr bwMode="auto">
        <a:xfrm xmlns:a="http://schemas.openxmlformats.org/drawingml/2006/main">
          <a:off x="1040140" y="472949"/>
          <a:ext cx="754873" cy="30777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lIns="0" tIns="0" rIns="0" bIns="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en-US" sz="800" dirty="0">
              <a:solidFill>
                <a:srgbClr val="3D4145"/>
              </a:solidFill>
            </a:rPr>
            <a:t>Oil approx. 10%</a:t>
          </a:r>
          <a:endParaRPr lang="en-US" altLang="en-US" sz="800" b="1" dirty="0">
            <a:solidFill>
              <a:srgbClr val="3D4145"/>
            </a:solidFill>
          </a:endParaRPr>
        </a:p>
        <a:p xmlns:a="http://schemas.openxmlformats.org/drawingml/2006/main">
          <a:endParaRPr lang="en-US" altLang="en-US" sz="1200" b="1" dirty="0">
            <a:solidFill>
              <a:srgbClr val="3D4145"/>
            </a:solidFill>
          </a:endParaRPr>
        </a:p>
      </cdr:txBody>
    </cdr:sp>
  </cdr:relSizeAnchor>
  <cdr:relSizeAnchor xmlns:cdr="http://schemas.openxmlformats.org/drawingml/2006/chartDrawing">
    <cdr:from>
      <cdr:x>0.34541</cdr:x>
      <cdr:y>0.5</cdr:y>
    </cdr:from>
    <cdr:to>
      <cdr:x>0.81009</cdr:x>
      <cdr:y>0.63571</cdr:y>
    </cdr:to>
    <cdr:sp macro="" textlink="">
      <cdr:nvSpPr>
        <cdr:cNvPr id="4" name="Rectangle 3">
          <a:extLst xmlns:a="http://schemas.openxmlformats.org/drawingml/2006/main">
            <a:ext uri="{FF2B5EF4-FFF2-40B4-BE49-F238E27FC236}">
              <a16:creationId xmlns:a16="http://schemas.microsoft.com/office/drawing/2014/main" id="{AAEE9AFA-D96B-4F42-B8F8-38231EF5B8F4}"/>
            </a:ext>
          </a:extLst>
        </cdr:cNvPr>
        <cdr:cNvSpPr>
          <a:spLocks xmlns:a="http://schemas.openxmlformats.org/drawingml/2006/main" noChangeArrowheads="1"/>
        </cdr:cNvSpPr>
      </cdr:nvSpPr>
      <cdr:spPr bwMode="auto">
        <a:xfrm xmlns:a="http://schemas.openxmlformats.org/drawingml/2006/main">
          <a:off x="901464" y="1190625"/>
          <a:ext cx="1212755" cy="32316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square" lIns="0" tIns="0" rIns="0" bIns="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en-US" sz="900" b="1" dirty="0">
              <a:solidFill>
                <a:schemeClr val="bg1">
                  <a:lumMod val="95000"/>
                </a:schemeClr>
              </a:solidFill>
            </a:rPr>
            <a:t>Water approx. 89%</a:t>
          </a:r>
        </a:p>
        <a:p xmlns:a="http://schemas.openxmlformats.org/drawingml/2006/main">
          <a:endParaRPr lang="en-US" altLang="en-US" sz="1200" b="1" dirty="0">
            <a:solidFill>
              <a:schemeClr val="bg1">
                <a:lumMod val="95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01CCE5-BF8B-4699-9865-77AA47162E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19B300-4512-4E0F-8DFE-0CC69E73E6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C312CC-FF60-4B7B-83EE-14AE31C28F8F}" type="datetimeFigureOut">
              <a:rPr lang="en-US" smtClean="0"/>
              <a:t>8/22/2019</a:t>
            </a:fld>
            <a:endParaRPr lang="en-US"/>
          </a:p>
        </p:txBody>
      </p:sp>
      <p:sp>
        <p:nvSpPr>
          <p:cNvPr id="4" name="Footer Placeholder 3">
            <a:extLst>
              <a:ext uri="{FF2B5EF4-FFF2-40B4-BE49-F238E27FC236}">
                <a16:creationId xmlns:a16="http://schemas.microsoft.com/office/drawing/2014/main" id="{21736F6F-73A4-4BA8-8902-747533D16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8F3008-F973-41F4-8528-DBB127E52C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7F2ED6-2706-41DB-BBF3-3D05DCD3838B}" type="slidenum">
              <a:rPr lang="en-US" smtClean="0"/>
              <a:t>‹#›</a:t>
            </a:fld>
            <a:endParaRPr lang="en-US"/>
          </a:p>
        </p:txBody>
      </p:sp>
    </p:spTree>
    <p:extLst>
      <p:ext uri="{BB962C8B-B14F-4D97-AF65-F5344CB8AC3E}">
        <p14:creationId xmlns:p14="http://schemas.microsoft.com/office/powerpoint/2010/main" val="3448474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2005C-CF68-406C-BFD9-D66C7C5EDAF8}" type="datetimeFigureOut">
              <a:rPr lang="en-US" smtClean="0"/>
              <a:pPr/>
              <a:t>8/22/2019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6EB7B-38EB-4113-8938-7852F77C677C}" type="slidenum">
              <a:rPr lang="en-US" smtClean="0"/>
              <a:pPr/>
              <a:t>‹#›</a:t>
            </a:fld>
            <a:endParaRPr lang="en-US"/>
          </a:p>
        </p:txBody>
      </p:sp>
    </p:spTree>
    <p:extLst>
      <p:ext uri="{BB962C8B-B14F-4D97-AF65-F5344CB8AC3E}">
        <p14:creationId xmlns:p14="http://schemas.microsoft.com/office/powerpoint/2010/main" val="345162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a:t>
            </a:fld>
            <a:endParaRPr lang="en-US"/>
          </a:p>
        </p:txBody>
      </p:sp>
    </p:spTree>
    <p:extLst>
      <p:ext uri="{BB962C8B-B14F-4D97-AF65-F5344CB8AC3E}">
        <p14:creationId xmlns:p14="http://schemas.microsoft.com/office/powerpoint/2010/main" val="3767601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5088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8952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0" charset="-128"/>
                <a:cs typeface="ＭＳ Ｐゴシック" pitchFamily="-110" charset="-128"/>
              </a:rPr>
              <a:t>Wet receiver tanks play an important part in the compressed air chain so understanding the benefits of having a reliable drain at this link is highly beneficial. We will also discuss tools to help monitor compressed air and size the correct equipment for storage and beyond using measurement and data logging systems.</a:t>
            </a:r>
          </a:p>
          <a:p>
            <a:r>
              <a:rPr lang="en-US" sz="1200" kern="1200" dirty="0">
                <a:solidFill>
                  <a:schemeClr val="tx1"/>
                </a:solidFill>
                <a:effectLst/>
                <a:latin typeface="+mn-lt"/>
                <a:ea typeface="ＭＳ Ｐゴシック" pitchFamily="-110" charset="-128"/>
                <a:cs typeface="ＭＳ Ｐゴシック" pitchFamily="-110" charset="-128"/>
              </a:rPr>
              <a:t>-understanding how much condensate is in a compressed air system and therefore how to size the drain</a:t>
            </a:r>
          </a:p>
          <a:p>
            <a:r>
              <a:rPr lang="en-US" sz="1200" kern="1200" dirty="0">
                <a:solidFill>
                  <a:schemeClr val="tx1"/>
                </a:solidFill>
                <a:effectLst/>
                <a:latin typeface="+mn-lt"/>
                <a:ea typeface="ＭＳ Ｐゴシック" pitchFamily="-110" charset="-128"/>
                <a:cs typeface="ＭＳ Ｐゴシック" pitchFamily="-110" charset="-128"/>
              </a:rPr>
              <a:t>-alarm monitoring: how folks can become aware through alarm systems of required repairs, maintenance etc.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46907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346327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42620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a compressor takes in on the suction side will pass trough and goes into your system. Depending on the compressor type the compressor will also add oil what is used for lubrication. A very large impact on the contamination in the compressed air comes from the location the compressor is placed in because the compressor takes in the ambient air. What means if the compressor takes his air in from right next to a heavily used road or in a harbor the hydro carbon amount for example will go up significantly.</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880667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Composition of condensate of a screw compressor in the winter vs summer</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72010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84073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ＭＳ Ｐゴシック" pitchFamily="-110" charset="-128"/>
              <a:cs typeface="ＭＳ Ｐゴシック" pitchFamily="-110" charset="-128"/>
            </a:endParaRPr>
          </a:p>
          <a:p>
            <a:endParaRPr lang="en-US" sz="1200" b="0" i="0" kern="1200" dirty="0">
              <a:solidFill>
                <a:schemeClr val="tx1"/>
              </a:solidFill>
              <a:effectLst/>
              <a:latin typeface="+mn-lt"/>
              <a:ea typeface="ＭＳ Ｐゴシック" pitchFamily="-110" charset="-128"/>
              <a:cs typeface="ＭＳ Ｐゴシック" pitchFamily="-110" charset="-128"/>
            </a:endParaRPr>
          </a:p>
          <a:p>
            <a:r>
              <a:rPr lang="en-US" sz="1200" b="0" i="0" kern="1200" dirty="0">
                <a:solidFill>
                  <a:schemeClr val="tx1"/>
                </a:solidFill>
                <a:effectLst/>
                <a:latin typeface="+mn-lt"/>
                <a:ea typeface="ＭＳ Ｐゴシック" pitchFamily="-110" charset="-128"/>
                <a:cs typeface="ＭＳ Ｐゴシック" pitchFamily="-110" charset="-128"/>
              </a:rPr>
              <a:t>magically the temperature of this air drops right after compression.</a:t>
            </a:r>
          </a:p>
          <a:p>
            <a:endParaRPr lang="en-US" sz="1200" b="0" i="0" kern="1200" dirty="0">
              <a:solidFill>
                <a:schemeClr val="tx1"/>
              </a:solidFill>
              <a:effectLst/>
              <a:latin typeface="+mn-lt"/>
              <a:ea typeface="ＭＳ Ｐゴシック" pitchFamily="-110" charset="-128"/>
            </a:endParaRPr>
          </a:p>
          <a:p>
            <a:pPr fontAlgn="base"/>
            <a:r>
              <a:rPr lang="en-US" sz="1200" b="0" i="0" kern="1200" dirty="0">
                <a:solidFill>
                  <a:schemeClr val="tx1"/>
                </a:solidFill>
                <a:effectLst/>
                <a:latin typeface="+mn-lt"/>
                <a:ea typeface="ＭＳ Ｐゴシック" pitchFamily="-110" charset="-128"/>
                <a:cs typeface="ＭＳ Ｐゴシック" pitchFamily="-110" charset="-128"/>
              </a:rPr>
              <a:t>So for every 8 cubic meters of ambient air that we compressor, we generate 1 cubic meter of compressed air at 7 bar (relative pressure, 8 bar absolute pressure), with a water vapor content of 17 g/m³ .</a:t>
            </a:r>
          </a:p>
          <a:p>
            <a:pPr fontAlgn="base"/>
            <a:r>
              <a:rPr lang="en-US" sz="1200" b="0" i="0" kern="1200" dirty="0">
                <a:solidFill>
                  <a:schemeClr val="tx1"/>
                </a:solidFill>
                <a:effectLst/>
                <a:latin typeface="+mn-lt"/>
                <a:ea typeface="ＭＳ Ｐゴシック" pitchFamily="-110" charset="-128"/>
                <a:cs typeface="ＭＳ Ｐゴシック" pitchFamily="-110" charset="-128"/>
              </a:rPr>
              <a:t>And we generate 51 g of liquid water. That’s 0.051 liters.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5596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400" b="0" i="0" kern="1200" dirty="0">
                <a:solidFill>
                  <a:schemeClr val="tx1"/>
                </a:solidFill>
                <a:effectLst/>
                <a:latin typeface="+mn-lt"/>
                <a:ea typeface="ＭＳ Ｐゴシック" pitchFamily="-110" charset="-128"/>
                <a:cs typeface="ＭＳ Ｐゴシック" pitchFamily="-110" charset="-128"/>
              </a:rPr>
              <a:t>We change from our static example of compressing 1 cubic meter once, to compressing many cubic meters every minute.</a:t>
            </a:r>
          </a:p>
          <a:p>
            <a:r>
              <a:rPr lang="en-US" sz="1400" b="0" i="0" kern="1200" dirty="0">
                <a:solidFill>
                  <a:schemeClr val="tx1"/>
                </a:solidFill>
                <a:effectLst/>
                <a:latin typeface="+mn-lt"/>
                <a:ea typeface="ＭＳ Ｐゴシック" pitchFamily="-110" charset="-128"/>
                <a:cs typeface="ＭＳ Ｐゴシック" pitchFamily="-110" charset="-128"/>
              </a:rPr>
              <a:t>we can just imagine that we have a huge compressed air receiver and we store all the compressed air for the day inside that compressed air receiver. </a:t>
            </a:r>
          </a:p>
          <a:p>
            <a:r>
              <a:rPr lang="en-US" sz="1400" b="0" i="0" kern="1200" dirty="0">
                <a:solidFill>
                  <a:schemeClr val="tx1"/>
                </a:solidFill>
                <a:effectLst/>
                <a:latin typeface="+mn-lt"/>
                <a:ea typeface="ＭＳ Ｐゴシック" pitchFamily="-110" charset="-128"/>
                <a:cs typeface="ＭＳ Ｐゴシック" pitchFamily="-110" charset="-128"/>
              </a:rPr>
              <a:t>In this case we are using an </a:t>
            </a:r>
            <a:r>
              <a:rPr lang="en-US" sz="1400" b="1" i="0" kern="1200" dirty="0">
                <a:solidFill>
                  <a:schemeClr val="tx1"/>
                </a:solidFill>
                <a:effectLst/>
                <a:latin typeface="+mn-lt"/>
                <a:ea typeface="ＭＳ Ｐゴシック" pitchFamily="-110" charset="-128"/>
                <a:cs typeface="ＭＳ Ｐゴシック" pitchFamily="-110" charset="-128"/>
              </a:rPr>
              <a:t>Ingersoll Rand </a:t>
            </a:r>
            <a:r>
              <a:rPr lang="en-US" sz="1400" b="0" i="0" kern="1200" dirty="0">
                <a:solidFill>
                  <a:schemeClr val="tx1"/>
                </a:solidFill>
                <a:effectLst/>
                <a:latin typeface="+mn-lt"/>
                <a:ea typeface="ＭＳ Ｐゴシック" pitchFamily="-110" charset="-128"/>
                <a:cs typeface="ＭＳ Ｐゴシック" pitchFamily="-110" charset="-128"/>
              </a:rPr>
              <a:t> rotary screw air compressor which  takes in 7 m³/min.</a:t>
            </a:r>
          </a:p>
          <a:p>
            <a:pPr fontAlgn="base"/>
            <a:r>
              <a:rPr lang="en-US" sz="1400" b="0" i="0" kern="1200" dirty="0">
                <a:solidFill>
                  <a:schemeClr val="tx1"/>
                </a:solidFill>
                <a:effectLst/>
                <a:latin typeface="+mn-lt"/>
                <a:ea typeface="ＭＳ Ｐゴシック" pitchFamily="-110" charset="-128"/>
                <a:cs typeface="ＭＳ Ｐゴシック" pitchFamily="-110" charset="-128"/>
              </a:rPr>
              <a:t>That’s 7cubic meters * 60 minutes  *24 hours  = 10,080 m³ per day (of ambient air) which then becomes 1260 m3 of Compressed air! At 8 bar or 116psig</a:t>
            </a:r>
          </a:p>
          <a:p>
            <a:pPr fontAlgn="base"/>
            <a:r>
              <a:rPr lang="en-US" sz="1400" b="0" i="0" kern="1200" dirty="0">
                <a:solidFill>
                  <a:schemeClr val="tx1"/>
                </a:solidFill>
                <a:effectLst/>
                <a:latin typeface="+mn-lt"/>
                <a:ea typeface="ＭＳ Ｐゴシック" pitchFamily="-110" charset="-128"/>
                <a:cs typeface="ＭＳ Ｐゴシック" pitchFamily="-110" charset="-128"/>
              </a:rPr>
              <a:t>We saw in the static example that the compressed air can hold 17 grams of water per cubic meter of compressed air.</a:t>
            </a:r>
          </a:p>
          <a:p>
            <a:pPr fontAlgn="base"/>
            <a:r>
              <a:rPr lang="en-US" sz="1400" b="0" i="0" kern="1200" dirty="0">
                <a:solidFill>
                  <a:schemeClr val="tx1"/>
                </a:solidFill>
                <a:effectLst/>
                <a:latin typeface="+mn-lt"/>
                <a:ea typeface="ＭＳ Ｐゴシック" pitchFamily="-110" charset="-128"/>
                <a:cs typeface="ＭＳ Ｐゴシック" pitchFamily="-110" charset="-128"/>
              </a:rPr>
              <a:t>In total, we created 1,260 m³ of compressed air in a day.</a:t>
            </a:r>
          </a:p>
          <a:p>
            <a:pPr fontAlgn="base"/>
            <a:endParaRPr lang="en-US" sz="1200" b="0" i="0" kern="1200" dirty="0">
              <a:solidFill>
                <a:schemeClr val="tx1"/>
              </a:solidFill>
              <a:effectLst/>
              <a:latin typeface="+mn-lt"/>
              <a:ea typeface="ＭＳ Ｐゴシック" pitchFamily="-110" charset="-128"/>
              <a:cs typeface="ＭＳ Ｐゴシック" pitchFamily="-110" charset="-128"/>
            </a:endParaRPr>
          </a:p>
          <a:p>
            <a:pPr fontAlgn="base"/>
            <a:r>
              <a:rPr lang="en-US" sz="1200" b="0" i="0" kern="1200" dirty="0">
                <a:solidFill>
                  <a:schemeClr val="tx1"/>
                </a:solidFill>
                <a:effectLst/>
                <a:latin typeface="+mn-lt"/>
                <a:ea typeface="ＭＳ Ｐゴシック" pitchFamily="-110" charset="-128"/>
                <a:cs typeface="ＭＳ Ｐゴシック" pitchFamily="-110" charset="-128"/>
              </a:rPr>
              <a:t>The amount of water vapor our compressed air can hold is 1,260 * 17grams  = 21,420 grams of vapor in total.</a:t>
            </a:r>
          </a:p>
          <a:p>
            <a:pPr fontAlgn="base"/>
            <a:r>
              <a:rPr lang="en-US" sz="1200" b="0" i="0" kern="1200" dirty="0">
                <a:solidFill>
                  <a:schemeClr val="tx1"/>
                </a:solidFill>
                <a:effectLst/>
                <a:latin typeface="+mn-lt"/>
                <a:ea typeface="ＭＳ Ｐゴシック" pitchFamily="-110" charset="-128"/>
                <a:cs typeface="ＭＳ Ｐゴシック" pitchFamily="-110" charset="-128"/>
              </a:rPr>
              <a:t>The problem is: we have a total water content of 85,680 grams.</a:t>
            </a:r>
          </a:p>
          <a:p>
            <a:pPr fontAlgn="base"/>
            <a:r>
              <a:rPr lang="en-US" sz="1200" b="0" i="0" kern="1200" dirty="0">
                <a:solidFill>
                  <a:schemeClr val="tx1"/>
                </a:solidFill>
                <a:effectLst/>
                <a:latin typeface="+mn-lt"/>
                <a:ea typeface="ＭＳ Ｐゴシック" pitchFamily="-110" charset="-128"/>
                <a:cs typeface="ＭＳ Ｐゴシック" pitchFamily="-110" charset="-128"/>
              </a:rPr>
              <a:t>Just like in our static example, the difference condenses into liquid water.</a:t>
            </a:r>
          </a:p>
          <a:p>
            <a:pPr fontAlgn="base"/>
            <a:r>
              <a:rPr lang="en-US" sz="1200" b="0" i="0" kern="1200" dirty="0">
                <a:solidFill>
                  <a:schemeClr val="tx1"/>
                </a:solidFill>
                <a:effectLst/>
                <a:latin typeface="+mn-lt"/>
                <a:ea typeface="ＭＳ Ｐゴシック" pitchFamily="-110" charset="-128"/>
                <a:cs typeface="ＭＳ Ｐゴシック" pitchFamily="-110" charset="-128"/>
              </a:rPr>
              <a:t>85,680 – 21,420 = 64,260 grams of water per day. That’s 64.2 liters!</a:t>
            </a:r>
          </a:p>
          <a:p>
            <a:pPr fontAlgn="base"/>
            <a:r>
              <a:rPr lang="en-US" sz="1200" b="0" i="0" kern="1200" dirty="0">
                <a:solidFill>
                  <a:schemeClr val="tx1"/>
                </a:solidFill>
                <a:effectLst/>
                <a:latin typeface="+mn-lt"/>
                <a:ea typeface="ＭＳ Ｐゴシック" pitchFamily="-110" charset="-128"/>
                <a:cs typeface="ＭＳ Ｐゴシック" pitchFamily="-110" charset="-128"/>
              </a:rPr>
              <a:t>Total water content (liquid and vapor) = 85,680 grams</a:t>
            </a:r>
            <a:br>
              <a:rPr lang="en-US" sz="1200" b="0" i="0" kern="1200" dirty="0">
                <a:solidFill>
                  <a:schemeClr val="tx1"/>
                </a:solidFill>
                <a:effectLst/>
                <a:latin typeface="+mn-lt"/>
                <a:ea typeface="ＭＳ Ｐゴシック" pitchFamily="-110" charset="-128"/>
                <a:cs typeface="ＭＳ Ｐゴシック" pitchFamily="-110" charset="-128"/>
              </a:rPr>
            </a:br>
            <a:r>
              <a:rPr lang="en-US" sz="1200" b="0" i="0" kern="1200" dirty="0">
                <a:solidFill>
                  <a:schemeClr val="tx1"/>
                </a:solidFill>
                <a:effectLst/>
                <a:latin typeface="+mn-lt"/>
                <a:ea typeface="ＭＳ Ｐゴシック" pitchFamily="-110" charset="-128"/>
                <a:cs typeface="ＭＳ Ｐゴシック" pitchFamily="-110" charset="-128"/>
              </a:rPr>
              <a:t>Water vapor = 21,420 grams (the maximum, 100% relative humidity)</a:t>
            </a:r>
            <a:br>
              <a:rPr lang="en-US" sz="1200" b="0" i="0" kern="1200" dirty="0">
                <a:solidFill>
                  <a:schemeClr val="tx1"/>
                </a:solidFill>
                <a:effectLst/>
                <a:latin typeface="+mn-lt"/>
                <a:ea typeface="ＭＳ Ｐゴシック" pitchFamily="-110" charset="-128"/>
                <a:cs typeface="ＭＳ Ｐゴシック" pitchFamily="-110" charset="-128"/>
              </a:rPr>
            </a:br>
            <a:r>
              <a:rPr lang="en-US" sz="1200" b="0" i="0" kern="1200" dirty="0">
                <a:solidFill>
                  <a:schemeClr val="tx1"/>
                </a:solidFill>
                <a:effectLst/>
                <a:latin typeface="+mn-lt"/>
                <a:ea typeface="ＭＳ Ｐゴシック" pitchFamily="-110" charset="-128"/>
                <a:cs typeface="ＭＳ Ｐゴシック" pitchFamily="-110" charset="-128"/>
              </a:rPr>
              <a:t>Liquid water = 64,260 grams</a:t>
            </a:r>
          </a:p>
          <a:p>
            <a:pPr fontAlgn="base"/>
            <a:r>
              <a:rPr lang="en-US" sz="1200" b="1" i="1" kern="1200" dirty="0">
                <a:solidFill>
                  <a:schemeClr val="tx1"/>
                </a:solidFill>
                <a:effectLst/>
                <a:latin typeface="+mn-lt"/>
                <a:ea typeface="ＭＳ Ｐゴシック" pitchFamily="-110" charset="-128"/>
                <a:cs typeface="ＭＳ Ｐゴシック" pitchFamily="-110" charset="-128"/>
              </a:rPr>
              <a:t>That is 64.2 (17 gallons)  of liquid water per day in our compressed air system at these conditions </a:t>
            </a:r>
            <a:endParaRPr lang="en-US" sz="1200" b="0" i="0" kern="1200" dirty="0">
              <a:solidFill>
                <a:schemeClr val="tx1"/>
              </a:solidFill>
              <a:effectLst/>
              <a:latin typeface="+mn-lt"/>
              <a:ea typeface="ＭＳ Ｐゴシック" pitchFamily="-110" charset="-128"/>
              <a:cs typeface="ＭＳ Ｐゴシック" pitchFamily="-110" charset="-128"/>
            </a:endParaRPr>
          </a:p>
          <a:p>
            <a:pPr fontAlgn="base"/>
            <a:endParaRPr lang="en-US" sz="1200" b="0" i="0" kern="1200" dirty="0">
              <a:solidFill>
                <a:schemeClr val="tx1"/>
              </a:solidFill>
              <a:effectLst/>
              <a:latin typeface="+mn-lt"/>
              <a:ea typeface="ＭＳ Ｐゴシック" pitchFamily="-110" charset="-128"/>
              <a:cs typeface="ＭＳ Ｐゴシック" pitchFamily="-110" charset="-128"/>
            </a:endParaRPr>
          </a:p>
          <a:p>
            <a:endParaRPr lang="en-US" sz="1200" b="0" i="0" kern="1200" dirty="0">
              <a:solidFill>
                <a:schemeClr val="tx1"/>
              </a:solidFill>
              <a:effectLst/>
              <a:latin typeface="+mn-lt"/>
              <a:ea typeface="ＭＳ Ｐゴシック" pitchFamily="-110" charset="-128"/>
              <a:cs typeface="ＭＳ Ｐゴシック" pitchFamily="-110" charset="-128"/>
            </a:endParaRPr>
          </a:p>
          <a:p>
            <a:endParaRPr lang="en-US" sz="1200" b="0" i="0" kern="1200" dirty="0">
              <a:solidFill>
                <a:schemeClr val="tx1"/>
              </a:solidFill>
              <a:effectLst/>
              <a:latin typeface="+mn-lt"/>
              <a:ea typeface="ＭＳ Ｐゴシック" pitchFamily="-110" charset="-12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858988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1521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ＭＳ Ｐゴシック" pitchFamily="-110" charset="-128"/>
                <a:cs typeface="ＭＳ Ｐゴシック" pitchFamily="-110" charset="-128"/>
              </a:rPr>
              <a:t>At the end of our compressed air piping system, the air has cooled back down to 20°C.</a:t>
            </a:r>
          </a:p>
          <a:p>
            <a:pPr fontAlgn="base"/>
            <a:r>
              <a:rPr lang="en-US" sz="1200" b="0" i="0" kern="1200" dirty="0">
                <a:solidFill>
                  <a:schemeClr val="tx1"/>
                </a:solidFill>
                <a:effectLst/>
                <a:latin typeface="+mn-lt"/>
                <a:ea typeface="ＭＳ Ｐゴシック" pitchFamily="-110" charset="-128"/>
                <a:cs typeface="ＭＳ Ｐゴシック" pitchFamily="-110" charset="-128"/>
              </a:rPr>
              <a:t>We already saw that our compressed air of 20 °C (1,260 m³ total for the day) can hold 1,260 * 17 = 21,420 grams of water vapor.</a:t>
            </a:r>
          </a:p>
          <a:p>
            <a:pPr fontAlgn="base"/>
            <a:r>
              <a:rPr lang="en-US" sz="1200" b="0" i="0" kern="1200" dirty="0">
                <a:solidFill>
                  <a:schemeClr val="tx1"/>
                </a:solidFill>
                <a:effectLst/>
                <a:latin typeface="+mn-lt"/>
                <a:ea typeface="ＭＳ Ｐゴシック" pitchFamily="-110" charset="-128"/>
                <a:cs typeface="ＭＳ Ｐゴシック" pitchFamily="-110" charset="-128"/>
              </a:rPr>
              <a:t>The difference between the 40 °C compressed air and the 20 °C will condense to liquid water in our compressed air system. So in a more realistic scenario this means …. </a:t>
            </a:r>
          </a:p>
          <a:p>
            <a:pPr fontAlgn="base"/>
            <a:r>
              <a:rPr lang="en-US" sz="1200" b="0" i="0" kern="1200" dirty="0">
                <a:solidFill>
                  <a:schemeClr val="tx1"/>
                </a:solidFill>
                <a:effectLst/>
                <a:latin typeface="+mn-lt"/>
                <a:ea typeface="ＭＳ Ｐゴシック" pitchFamily="-110" charset="-128"/>
                <a:cs typeface="ＭＳ Ｐゴシック" pitchFamily="-110" charset="-128"/>
              </a:rPr>
              <a:t>And that is why we need condensate drains and why it is important to know how much condensate a standard application generates! </a:t>
            </a:r>
          </a:p>
          <a:p>
            <a:pPr fontAlgn="base"/>
            <a:endParaRPr lang="en-US" sz="1200" b="0" i="0" kern="1200" dirty="0">
              <a:solidFill>
                <a:schemeClr val="tx1"/>
              </a:solidFill>
              <a:effectLst/>
              <a:latin typeface="+mn-lt"/>
              <a:ea typeface="ＭＳ Ｐゴシック" pitchFamily="-110" charset="-128"/>
              <a:cs typeface="ＭＳ Ｐゴシック" pitchFamily="-110" charset="-12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80871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53835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82559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56747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Condensate management starts with properly sized drains. If we make the mistake to not take care of the drains in our system we will pay a large price in the long run. An exploding receiver tank can cause large property damage and in the worst case VERY unsafe working conditions. By just installing and maintaining our drains we can save thousands in the long run.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47433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92092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58766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29419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7798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 Dew Point Sensor can give you more insight into the current state of your system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181245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6515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97630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Inlet side of an Evaporator with no prefiltration and black pipe installed in the system. Proper condensate management equipment like the BEKOMAT or CLEARPOINT water separator and filters will  help you prevent rusty pipes and receiver tanks. Choosing the right material for the piping system before the dryer is vital to you system. Going with Aluminum, copper or galvanized in front of the dryer is always a good choice. It is also important to not mix materials like copper and steel because it will come to corrosion. This is called Galvanic corrosion and is an electrochemical process in which one metal corrodes preferentially when it is in electrical contact with another, in the presence of an electrolyte (Water).</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52287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BEKOMAT at a Wet receiver Tank. Rust from the inside of the tank can accumulate which at this stage it not necessarily a bad thing! You want the BEKOMAT to catch all this junk so it does not go further into your compressed air line.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32643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845053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an pre and after filter of a desiccant dryer, after years without maintenance. This is a very good example of a lack of maintenance. The lack of maintenance destroyed also the pressure reduction valve who is in charge of the control air on this dryer.</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88256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84036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9318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9810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7716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9635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1092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33684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59.xml"/><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1600200" y="2286000"/>
            <a:ext cx="6172200" cy="1894362"/>
          </a:xfrm>
        </p:spPr>
        <p:txBody>
          <a:bodyPr/>
          <a:lstStyle>
            <a:lvl1pPr>
              <a:defRPr b="1"/>
            </a:lvl1pPr>
          </a:lstStyle>
          <a:p>
            <a:r>
              <a:rPr kumimoji="0" lang="en-US" dirty="0"/>
              <a:t>Click to edit Master title style</a:t>
            </a:r>
          </a:p>
        </p:txBody>
      </p:sp>
      <p:sp>
        <p:nvSpPr>
          <p:cNvPr id="9" name="Subtitle 8"/>
          <p:cNvSpPr>
            <a:spLocks noGrp="1"/>
          </p:cNvSpPr>
          <p:nvPr>
            <p:ph type="subTitle" idx="1"/>
          </p:nvPr>
        </p:nvSpPr>
        <p:spPr>
          <a:xfrm>
            <a:off x="1600200" y="4165122"/>
            <a:ext cx="6172200" cy="1371600"/>
          </a:xfrm>
        </p:spPr>
        <p:txBody>
          <a:bodyPr/>
          <a:lstStyle>
            <a:lvl1pPr marL="0" indent="0" algn="l">
              <a:buNone/>
              <a:defRPr sz="1800" b="1">
                <a:solidFill>
                  <a:schemeClr val="accent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pic>
        <p:nvPicPr>
          <p:cNvPr id="5" name="Picture 4">
            <a:extLst>
              <a:ext uri="{FF2B5EF4-FFF2-40B4-BE49-F238E27FC236}">
                <a16:creationId xmlns:a16="http://schemas.microsoft.com/office/drawing/2014/main" id="{0CFB124B-E344-4C87-AB68-12CB6E907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6" name="Picture 5">
            <a:extLst>
              <a:ext uri="{FF2B5EF4-FFF2-40B4-BE49-F238E27FC236}">
                <a16:creationId xmlns:a16="http://schemas.microsoft.com/office/drawing/2014/main" id="{EF32EF83-ADE0-4865-8D0A-D22FADD8CD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 (Left image)">
    <p:spTree>
      <p:nvGrpSpPr>
        <p:cNvPr id="1" name=""/>
        <p:cNvGrpSpPr/>
        <p:nvPr/>
      </p:nvGrpSpPr>
      <p:grpSpPr>
        <a:xfrm>
          <a:off x="0" y="0"/>
          <a:ext cx="0" cy="0"/>
          <a:chOff x="0" y="0"/>
          <a:chExt cx="0" cy="0"/>
        </a:xfrm>
      </p:grpSpPr>
      <p:sp>
        <p:nvSpPr>
          <p:cNvPr id="31" name="Picture Placeholder 10"/>
          <p:cNvSpPr>
            <a:spLocks noGrp="1"/>
          </p:cNvSpPr>
          <p:nvPr>
            <p:ph type="pic" sz="quarter" idx="11" hasCustomPrompt="1"/>
          </p:nvPr>
        </p:nvSpPr>
        <p:spPr>
          <a:xfrm>
            <a:off x="1" y="0"/>
            <a:ext cx="4359729" cy="6858000"/>
          </a:xfrm>
          <a:prstGeom prst="rect">
            <a:avLst/>
          </a:prstGeom>
        </p:spPr>
        <p:txBody>
          <a:bodyPr/>
          <a:lstStyle>
            <a:lvl1pPr>
              <a:defRPr/>
            </a:lvl1pPr>
          </a:lstStyle>
          <a:p>
            <a:r>
              <a:rPr lang="en-GB" dirty="0"/>
              <a:t>Click to add picture</a:t>
            </a:r>
            <a:endParaRPr lang="en-US" dirty="0"/>
          </a:p>
        </p:txBody>
      </p:sp>
      <p:sp>
        <p:nvSpPr>
          <p:cNvPr id="13" name="Rectangle 1028"/>
          <p:cNvSpPr>
            <a:spLocks noGrp="1" noChangeArrowheads="1"/>
          </p:cNvSpPr>
          <p:nvPr>
            <p:ph type="subTitle" idx="1" hasCustomPrompt="1"/>
          </p:nvPr>
        </p:nvSpPr>
        <p:spPr>
          <a:xfrm>
            <a:off x="5120452" y="3167864"/>
            <a:ext cx="3409217" cy="373816"/>
          </a:xfrm>
          <a:prstGeom prst="rect">
            <a:avLst/>
          </a:prstGeom>
        </p:spPr>
        <p:txBody>
          <a:bodyPr/>
          <a:lstStyle>
            <a:lvl1pPr marL="0" indent="0">
              <a:buFont typeface="Wingdings" pitchFamily="2" charset="2"/>
              <a:buNone/>
              <a:defRPr baseline="0">
                <a:solidFill>
                  <a:schemeClr val="tx1"/>
                </a:solidFill>
              </a:defRPr>
            </a:lvl1pPr>
          </a:lstStyle>
          <a:p>
            <a:r>
              <a:rPr lang="en-US" dirty="0"/>
              <a:t>Title</a:t>
            </a:r>
          </a:p>
        </p:txBody>
      </p:sp>
      <p:cxnSp>
        <p:nvCxnSpPr>
          <p:cNvPr id="14" name="直線コネクタ 18"/>
          <p:cNvCxnSpPr/>
          <p:nvPr/>
        </p:nvCxnSpPr>
        <p:spPr>
          <a:xfrm flipH="1">
            <a:off x="5121450" y="3541680"/>
            <a:ext cx="3204900" cy="0"/>
          </a:xfrm>
          <a:prstGeom prst="line">
            <a:avLst/>
          </a:prstGeom>
          <a:noFill/>
          <a:ln w="12700" cap="flat" cmpd="sng" algn="ctr">
            <a:solidFill>
              <a:srgbClr val="009B4A"/>
            </a:solidFill>
            <a:prstDash val="solid"/>
          </a:ln>
          <a:effectLst/>
        </p:spPr>
      </p:cxnSp>
      <p:sp>
        <p:nvSpPr>
          <p:cNvPr id="15" name="Rectangle 19"/>
          <p:cNvSpPr>
            <a:spLocks noChangeArrowheads="1"/>
          </p:cNvSpPr>
          <p:nvPr/>
        </p:nvSpPr>
        <p:spPr bwMode="auto">
          <a:xfrm>
            <a:off x="5121450" y="1995155"/>
            <a:ext cx="3744920" cy="260236"/>
          </a:xfrm>
          <a:prstGeom prst="rect">
            <a:avLst/>
          </a:prstGeom>
          <a:solidFill>
            <a:srgbClr val="009B4A"/>
          </a:solidFill>
          <a:ln w="9525">
            <a:noFill/>
            <a:miter lim="800000"/>
            <a:headEnd/>
            <a:tailEnd/>
          </a:ln>
          <a:effectLst/>
        </p:spPr>
        <p:txBody>
          <a:bodyPr wrap="none" anchor="ctr" anchorCtr="0"/>
          <a:lstStyle/>
          <a:p>
            <a:pPr>
              <a:defRPr/>
            </a:pPr>
            <a:endParaRPr kumimoji="1" lang="ja-JP" altLang="en-US" sz="825" b="1" dirty="0">
              <a:solidFill>
                <a:srgbClr val="FFFFFF"/>
              </a:solidFill>
              <a:latin typeface="Arial" panose="020B0604020202020204" pitchFamily="34" charset="0"/>
              <a:ea typeface="メイリオ" panose="020B0604030504040204" pitchFamily="50" charset="-128"/>
              <a:cs typeface="Arial" panose="020B0604020202020204" pitchFamily="34" charset="0"/>
            </a:endParaRPr>
          </a:p>
        </p:txBody>
      </p:sp>
      <p:pic>
        <p:nvPicPr>
          <p:cNvPr id="16" name="図 9"/>
          <p:cNvPicPr>
            <a:picLocks noChangeAspect="1"/>
          </p:cNvPicPr>
          <p:nvPr/>
        </p:nvPicPr>
        <p:blipFill>
          <a:blip r:embed="rId2" cstate="print"/>
          <a:stretch>
            <a:fillRect/>
          </a:stretch>
        </p:blipFill>
        <p:spPr>
          <a:xfrm>
            <a:off x="7436294" y="543774"/>
            <a:ext cx="1531681" cy="948477"/>
          </a:xfrm>
          <a:prstGeom prst="rect">
            <a:avLst/>
          </a:prstGeom>
        </p:spPr>
      </p:pic>
      <p:sp>
        <p:nvSpPr>
          <p:cNvPr id="17" name="Text Placeholder 3"/>
          <p:cNvSpPr>
            <a:spLocks noGrp="1"/>
          </p:cNvSpPr>
          <p:nvPr>
            <p:ph type="body" sz="quarter" idx="12" hasCustomPrompt="1"/>
          </p:nvPr>
        </p:nvSpPr>
        <p:spPr>
          <a:xfrm>
            <a:off x="5120452" y="1996036"/>
            <a:ext cx="3267075" cy="269009"/>
          </a:xfrm>
          <a:prstGeom prst="rect">
            <a:avLst/>
          </a:prstGeom>
        </p:spPr>
        <p:txBody>
          <a:bodyPr/>
          <a:lstStyle>
            <a:lvl1pPr marL="0" indent="0">
              <a:buNone/>
              <a:defRPr sz="900">
                <a:solidFill>
                  <a:schemeClr val="bg1"/>
                </a:solidFill>
              </a:defRPr>
            </a:lvl1pPr>
          </a:lstStyle>
          <a:p>
            <a:pPr lvl="0"/>
            <a:r>
              <a:rPr lang="en-US" dirty="0"/>
              <a:t>CLICK TO EDIT MASTER</a:t>
            </a:r>
          </a:p>
        </p:txBody>
      </p:sp>
      <p:sp>
        <p:nvSpPr>
          <p:cNvPr id="18" name="Rectangle 17"/>
          <p:cNvSpPr>
            <a:spLocks noChangeArrowheads="1"/>
          </p:cNvSpPr>
          <p:nvPr/>
        </p:nvSpPr>
        <p:spPr bwMode="auto">
          <a:xfrm>
            <a:off x="5121049" y="5052754"/>
            <a:ext cx="3744920" cy="476000"/>
          </a:xfrm>
          <a:prstGeom prst="rect">
            <a:avLst/>
          </a:prstGeom>
          <a:solidFill>
            <a:srgbClr val="009B4A"/>
          </a:solidFill>
          <a:ln w="9525">
            <a:noFill/>
            <a:miter lim="800000"/>
            <a:headEnd/>
            <a:tailEnd/>
          </a:ln>
          <a:effectLst/>
        </p:spPr>
        <p:txBody>
          <a:bodyPr wrap="none" anchor="ctr"/>
          <a:lstStyle/>
          <a:p>
            <a:pPr>
              <a:defRPr/>
            </a:pPr>
            <a:endParaRPr kumimoji="1" lang="ja-JP" altLang="en-US" sz="825"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Rectangle 18"/>
          <p:cNvSpPr>
            <a:spLocks noChangeArrowheads="1"/>
          </p:cNvSpPr>
          <p:nvPr/>
        </p:nvSpPr>
        <p:spPr bwMode="auto">
          <a:xfrm>
            <a:off x="5121049" y="4557454"/>
            <a:ext cx="3744920" cy="476000"/>
          </a:xfrm>
          <a:prstGeom prst="rect">
            <a:avLst/>
          </a:prstGeom>
          <a:solidFill>
            <a:srgbClr val="009B4A"/>
          </a:solidFill>
          <a:ln w="9525">
            <a:noFill/>
            <a:miter lim="800000"/>
            <a:headEnd/>
            <a:tailEnd/>
          </a:ln>
          <a:effectLst/>
        </p:spPr>
        <p:txBody>
          <a:bodyPr wrap="none" anchor="ctr"/>
          <a:lstStyle/>
          <a:p>
            <a:pPr>
              <a:defRPr/>
            </a:pPr>
            <a:endParaRPr kumimoji="1" lang="ja-JP" altLang="en-US" sz="825"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Text Placeholder 2"/>
          <p:cNvSpPr>
            <a:spLocks noGrp="1"/>
          </p:cNvSpPr>
          <p:nvPr>
            <p:ph type="body" sz="quarter" idx="10" hasCustomPrompt="1"/>
          </p:nvPr>
        </p:nvSpPr>
        <p:spPr>
          <a:xfrm>
            <a:off x="5120452" y="4630478"/>
            <a:ext cx="3167916" cy="319088"/>
          </a:xfrm>
          <a:prstGeom prst="rect">
            <a:avLst/>
          </a:prstGeom>
        </p:spPr>
        <p:txBody>
          <a:bodyPr/>
          <a:lstStyle>
            <a:lvl1pPr marL="0" indent="0">
              <a:buNone/>
              <a:defRPr sz="900">
                <a:solidFill>
                  <a:schemeClr val="bg1"/>
                </a:solidFill>
              </a:defRPr>
            </a:lvl1pPr>
          </a:lstStyle>
          <a:p>
            <a:pPr lvl="0"/>
            <a:r>
              <a:rPr lang="en-US" dirty="0"/>
              <a:t>Department</a:t>
            </a:r>
          </a:p>
        </p:txBody>
      </p:sp>
      <p:sp>
        <p:nvSpPr>
          <p:cNvPr id="21" name="Text Placeholder 5"/>
          <p:cNvSpPr>
            <a:spLocks noGrp="1"/>
          </p:cNvSpPr>
          <p:nvPr>
            <p:ph type="body" sz="quarter" idx="13" hasCustomPrompt="1"/>
          </p:nvPr>
        </p:nvSpPr>
        <p:spPr>
          <a:xfrm>
            <a:off x="5120452" y="5168641"/>
            <a:ext cx="3205498" cy="284162"/>
          </a:xfrm>
          <a:prstGeom prst="rect">
            <a:avLst/>
          </a:prstGeom>
        </p:spPr>
        <p:txBody>
          <a:bodyPr/>
          <a:lstStyle>
            <a:lvl1pPr marL="0" indent="0">
              <a:buNone/>
              <a:defRPr sz="900" baseline="0">
                <a:solidFill>
                  <a:schemeClr val="bg1"/>
                </a:solidFill>
              </a:defRPr>
            </a:lvl1pPr>
          </a:lstStyle>
          <a:p>
            <a:pPr lvl="0"/>
            <a:r>
              <a:rPr lang="en-US" dirty="0"/>
              <a:t>Date</a:t>
            </a:r>
          </a:p>
        </p:txBody>
      </p:sp>
    </p:spTree>
    <p:extLst>
      <p:ext uri="{BB962C8B-B14F-4D97-AF65-F5344CB8AC3E}">
        <p14:creationId xmlns:p14="http://schemas.microsoft.com/office/powerpoint/2010/main" val="422750658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ubsection Title Slide">
    <p:spTree>
      <p:nvGrpSpPr>
        <p:cNvPr id="1" name=""/>
        <p:cNvGrpSpPr/>
        <p:nvPr/>
      </p:nvGrpSpPr>
      <p:grpSpPr>
        <a:xfrm>
          <a:off x="0" y="0"/>
          <a:ext cx="0" cy="0"/>
          <a:chOff x="0" y="0"/>
          <a:chExt cx="0" cy="0"/>
        </a:xfrm>
      </p:grpSpPr>
      <p:cxnSp>
        <p:nvCxnSpPr>
          <p:cNvPr id="22" name="直線コネクタ 15"/>
          <p:cNvCxnSpPr/>
          <p:nvPr/>
        </p:nvCxnSpPr>
        <p:spPr>
          <a:xfrm flipH="1">
            <a:off x="540000" y="823800"/>
            <a:ext cx="8064000" cy="0"/>
          </a:xfrm>
          <a:prstGeom prst="line">
            <a:avLst/>
          </a:prstGeom>
          <a:noFill/>
          <a:ln w="12700" cap="flat" cmpd="sng" algn="ctr">
            <a:solidFill>
              <a:srgbClr val="009B4A"/>
            </a:solidFill>
            <a:prstDash val="solid"/>
          </a:ln>
          <a:effectLst/>
        </p:spPr>
      </p:cxnSp>
      <p:pic>
        <p:nvPicPr>
          <p:cNvPr id="23" name="図 9"/>
          <p:cNvPicPr>
            <a:picLocks noChangeAspect="1"/>
          </p:cNvPicPr>
          <p:nvPr/>
        </p:nvPicPr>
        <p:blipFill>
          <a:blip r:embed="rId2" cstate="print"/>
          <a:stretch>
            <a:fillRect/>
          </a:stretch>
        </p:blipFill>
        <p:spPr>
          <a:xfrm>
            <a:off x="7454901" y="229111"/>
            <a:ext cx="1229440" cy="570988"/>
          </a:xfrm>
          <a:prstGeom prst="rect">
            <a:avLst/>
          </a:prstGeom>
        </p:spPr>
      </p:pic>
      <p:cxnSp>
        <p:nvCxnSpPr>
          <p:cNvPr id="25" name="直線コネクタ 17"/>
          <p:cNvCxnSpPr/>
          <p:nvPr/>
        </p:nvCxnSpPr>
        <p:spPr>
          <a:xfrm flipH="1">
            <a:off x="8604000" y="6343400"/>
            <a:ext cx="540000" cy="0"/>
          </a:xfrm>
          <a:prstGeom prst="line">
            <a:avLst/>
          </a:prstGeom>
          <a:ln w="12700">
            <a:solidFill>
              <a:srgbClr val="009B4A"/>
            </a:solidFill>
          </a:ln>
        </p:spPr>
        <p:style>
          <a:lnRef idx="1">
            <a:schemeClr val="accent1"/>
          </a:lnRef>
          <a:fillRef idx="0">
            <a:schemeClr val="accent1"/>
          </a:fillRef>
          <a:effectRef idx="0">
            <a:schemeClr val="accent1"/>
          </a:effectRef>
          <a:fontRef idx="minor">
            <a:schemeClr val="tx1"/>
          </a:fontRef>
        </p:style>
      </p:cxnSp>
      <p:sp>
        <p:nvSpPr>
          <p:cNvPr id="26" name="Rectangle 6"/>
          <p:cNvSpPr txBox="1">
            <a:spLocks noChangeArrowheads="1"/>
          </p:cNvSpPr>
          <p:nvPr/>
        </p:nvSpPr>
        <p:spPr bwMode="auto">
          <a:xfrm>
            <a:off x="8575681" y="6385922"/>
            <a:ext cx="735291" cy="4572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ja-JP"/>
            </a:defPPr>
            <a:lvl1pPr algn="l" rtl="0" fontAlgn="base">
              <a:spcBef>
                <a:spcPct val="0"/>
              </a:spcBef>
              <a:spcAft>
                <a:spcPct val="0"/>
              </a:spcAft>
              <a:defRPr kumimoji="1" sz="900" b="1"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rtl="0" fontAlgn="base">
              <a:spcBef>
                <a:spcPct val="0"/>
              </a:spcBef>
              <a:spcAft>
                <a:spcPct val="0"/>
              </a:spcAft>
              <a:defRPr kumimoji="1" sz="2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50" charset="-128"/>
                <a:cs typeface="+mn-cs"/>
              </a:defRPr>
            </a:lvl5pPr>
            <a:lvl6pPr marL="2286000" algn="l" defTabSz="914400" rtl="0" eaLnBrk="1" latinLnBrk="0" hangingPunct="1">
              <a:defRPr kumimoji="1" sz="2400" kern="1200">
                <a:solidFill>
                  <a:schemeClr val="tx1"/>
                </a:solidFill>
                <a:latin typeface="Arial" charset="0"/>
                <a:ea typeface="ＭＳ Ｐゴシック" pitchFamily="50" charset="-128"/>
                <a:cs typeface="+mn-cs"/>
              </a:defRPr>
            </a:lvl6pPr>
            <a:lvl7pPr marL="2743200" algn="l" defTabSz="914400" rtl="0" eaLnBrk="1" latinLnBrk="0" hangingPunct="1">
              <a:defRPr kumimoji="1" sz="2400" kern="1200">
                <a:solidFill>
                  <a:schemeClr val="tx1"/>
                </a:solidFill>
                <a:latin typeface="Arial" charset="0"/>
                <a:ea typeface="ＭＳ Ｐゴシック" pitchFamily="50" charset="-128"/>
                <a:cs typeface="+mn-cs"/>
              </a:defRPr>
            </a:lvl7pPr>
            <a:lvl8pPr marL="3200400" algn="l" defTabSz="914400" rtl="0" eaLnBrk="1" latinLnBrk="0" hangingPunct="1">
              <a:defRPr kumimoji="1" sz="2400" kern="1200">
                <a:solidFill>
                  <a:schemeClr val="tx1"/>
                </a:solidFill>
                <a:latin typeface="Arial" charset="0"/>
                <a:ea typeface="ＭＳ Ｐゴシック" pitchFamily="50" charset="-128"/>
                <a:cs typeface="+mn-cs"/>
              </a:defRPr>
            </a:lvl8pPr>
            <a:lvl9pPr marL="3657600" algn="l" defTabSz="914400" rtl="0" eaLnBrk="1" latinLnBrk="0" hangingPunct="1">
              <a:defRPr kumimoji="1" sz="2400" kern="1200">
                <a:solidFill>
                  <a:schemeClr val="tx1"/>
                </a:solidFill>
                <a:latin typeface="Arial" charset="0"/>
                <a:ea typeface="ＭＳ Ｐゴシック" pitchFamily="50" charset="-128"/>
                <a:cs typeface="+mn-cs"/>
              </a:defRPr>
            </a:lvl9pPr>
          </a:lstStyle>
          <a:p>
            <a:pPr>
              <a:defRPr/>
            </a:pPr>
            <a:fld id="{BB9E0D01-EFE7-4045-8E20-C1720699F7F1}" type="slidenum">
              <a:rPr lang="en-US" altLang="ja-JP" sz="675" smtClean="0">
                <a:solidFill>
                  <a:srgbClr val="009B4A"/>
                </a:solidFill>
              </a:rPr>
              <a:pPr>
                <a:defRPr/>
              </a:pPr>
              <a:t>‹#›</a:t>
            </a:fld>
            <a:endParaRPr lang="en-US" altLang="ja-JP" sz="675" dirty="0">
              <a:solidFill>
                <a:srgbClr val="009B4A"/>
              </a:solidFill>
            </a:endParaRPr>
          </a:p>
        </p:txBody>
      </p:sp>
      <p:sp>
        <p:nvSpPr>
          <p:cNvPr id="27" name="Picture Placeholder 10"/>
          <p:cNvSpPr>
            <a:spLocks noGrp="1"/>
          </p:cNvSpPr>
          <p:nvPr>
            <p:ph type="pic" sz="quarter" idx="11" hasCustomPrompt="1"/>
          </p:nvPr>
        </p:nvSpPr>
        <p:spPr>
          <a:xfrm>
            <a:off x="1" y="947652"/>
            <a:ext cx="4359729" cy="5910349"/>
          </a:xfrm>
          <a:prstGeom prst="rect">
            <a:avLst/>
          </a:prstGeom>
        </p:spPr>
        <p:txBody>
          <a:bodyPr/>
          <a:lstStyle>
            <a:lvl1pPr>
              <a:defRPr/>
            </a:lvl1pPr>
          </a:lstStyle>
          <a:p>
            <a:r>
              <a:rPr lang="en-GB" dirty="0"/>
              <a:t>Click to add picture</a:t>
            </a:r>
            <a:endParaRPr lang="en-US" dirty="0"/>
          </a:p>
        </p:txBody>
      </p:sp>
      <p:sp>
        <p:nvSpPr>
          <p:cNvPr id="11" name="Rectangle 1028"/>
          <p:cNvSpPr>
            <a:spLocks noGrp="1" noChangeArrowheads="1"/>
          </p:cNvSpPr>
          <p:nvPr>
            <p:ph type="subTitle" idx="1" hasCustomPrompt="1"/>
          </p:nvPr>
        </p:nvSpPr>
        <p:spPr>
          <a:xfrm>
            <a:off x="4810904" y="3059798"/>
            <a:ext cx="6400800" cy="1651000"/>
          </a:xfrm>
          <a:prstGeom prst="rect">
            <a:avLst/>
          </a:prstGeom>
        </p:spPr>
        <p:txBody>
          <a:bodyPr/>
          <a:lstStyle>
            <a:lvl1pPr marL="0" indent="0">
              <a:buFont typeface="Wingdings" pitchFamily="2" charset="2"/>
              <a:buNone/>
              <a:defRPr baseline="0">
                <a:solidFill>
                  <a:schemeClr val="tx1"/>
                </a:solidFill>
              </a:defRPr>
            </a:lvl1pPr>
          </a:lstStyle>
          <a:p>
            <a:r>
              <a:rPr lang="en-US" dirty="0"/>
              <a:t>New Section</a:t>
            </a:r>
          </a:p>
        </p:txBody>
      </p:sp>
      <p:cxnSp>
        <p:nvCxnSpPr>
          <p:cNvPr id="12" name="直線コネクタ 18"/>
          <p:cNvCxnSpPr/>
          <p:nvPr/>
        </p:nvCxnSpPr>
        <p:spPr>
          <a:xfrm flipH="1">
            <a:off x="4810906" y="3433614"/>
            <a:ext cx="3932177" cy="0"/>
          </a:xfrm>
          <a:prstGeom prst="line">
            <a:avLst/>
          </a:prstGeom>
          <a:noFill/>
          <a:ln w="12700" cap="flat" cmpd="sng" algn="ctr">
            <a:solidFill>
              <a:srgbClr val="009B4A"/>
            </a:solidFill>
            <a:prstDash val="solid"/>
          </a:ln>
          <a:effectLst/>
        </p:spPr>
      </p:cxnSp>
    </p:spTree>
    <p:extLst>
      <p:ext uri="{BB962C8B-B14F-4D97-AF65-F5344CB8AC3E}">
        <p14:creationId xmlns:p14="http://schemas.microsoft.com/office/powerpoint/2010/main" val="158459025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d page - Singl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200" y="1206500"/>
            <a:ext cx="8705850" cy="4546600"/>
          </a:xfrm>
          <a:prstGeom prst="rect">
            <a:avLst/>
          </a:prstGeom>
        </p:spPr>
        <p:txBody>
          <a:bodyPr/>
          <a:lstStyle>
            <a:lvl1pPr>
              <a:defRPr sz="2100" baseline="0">
                <a:solidFill>
                  <a:schemeClr val="tx1"/>
                </a:solidFill>
              </a:defRPr>
            </a:lvl1pPr>
            <a:lvl2pPr>
              <a:defRPr sz="1800" baseline="0">
                <a:solidFill>
                  <a:schemeClr val="tx1"/>
                </a:solidFill>
              </a:defRPr>
            </a:lvl2pPr>
            <a:lvl3pPr>
              <a:defRPr sz="1500" baseline="0">
                <a:solidFill>
                  <a:schemeClr val="tx1"/>
                </a:solidFill>
              </a:defRPr>
            </a:lvl3pPr>
            <a:lvl4pPr>
              <a:defRPr sz="1350" baseline="0">
                <a:solidFill>
                  <a:schemeClr val="tx1"/>
                </a:solidFill>
              </a:defRPr>
            </a:lvl4pPr>
            <a:lvl5pPr>
              <a:defRPr sz="1350" baseline="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0" hasCustomPrompt="1"/>
          </p:nvPr>
        </p:nvSpPr>
        <p:spPr>
          <a:xfrm>
            <a:off x="256282" y="376240"/>
            <a:ext cx="5884862" cy="415925"/>
          </a:xfrm>
          <a:prstGeom prst="rect">
            <a:avLst/>
          </a:prstGeom>
        </p:spPr>
        <p:txBody>
          <a:bodyPr/>
          <a:lstStyle>
            <a:lvl1pPr marL="0" indent="0">
              <a:buNone/>
              <a:defRPr sz="2100">
                <a:solidFill>
                  <a:srgbClr val="009900"/>
                </a:solidFill>
              </a:defRPr>
            </a:lvl1pPr>
          </a:lstStyle>
          <a:p>
            <a:pPr lvl="0"/>
            <a:r>
              <a:rPr lang="en-US" dirty="0"/>
              <a:t>Title</a:t>
            </a:r>
          </a:p>
        </p:txBody>
      </p:sp>
    </p:spTree>
    <p:extLst>
      <p:ext uri="{BB962C8B-B14F-4D97-AF65-F5344CB8AC3E}">
        <p14:creationId xmlns:p14="http://schemas.microsoft.com/office/powerpoint/2010/main" val="260292094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td page - Image on left">
    <p:spTree>
      <p:nvGrpSpPr>
        <p:cNvPr id="1" name=""/>
        <p:cNvGrpSpPr/>
        <p:nvPr/>
      </p:nvGrpSpPr>
      <p:grpSpPr>
        <a:xfrm>
          <a:off x="0" y="0"/>
          <a:ext cx="0" cy="0"/>
          <a:chOff x="0" y="0"/>
          <a:chExt cx="0" cy="0"/>
        </a:xfrm>
      </p:grpSpPr>
      <p:sp>
        <p:nvSpPr>
          <p:cNvPr id="5" name="Rectangle 4"/>
          <p:cNvSpPr/>
          <p:nvPr/>
        </p:nvSpPr>
        <p:spPr bwMode="auto">
          <a:xfrm>
            <a:off x="460859" y="6510530"/>
            <a:ext cx="1011481" cy="19019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charset="0"/>
            </a:endParaRPr>
          </a:p>
        </p:txBody>
      </p:sp>
      <p:sp>
        <p:nvSpPr>
          <p:cNvPr id="11" name="Picture Placeholder 10"/>
          <p:cNvSpPr>
            <a:spLocks noGrp="1"/>
          </p:cNvSpPr>
          <p:nvPr>
            <p:ph type="pic" sz="quarter" idx="11" hasCustomPrompt="1"/>
          </p:nvPr>
        </p:nvSpPr>
        <p:spPr>
          <a:xfrm>
            <a:off x="1" y="1100138"/>
            <a:ext cx="4359729" cy="5757862"/>
          </a:xfrm>
          <a:prstGeom prst="rect">
            <a:avLst/>
          </a:prstGeom>
        </p:spPr>
        <p:txBody>
          <a:bodyPr/>
          <a:lstStyle>
            <a:lvl1pPr>
              <a:defRPr/>
            </a:lvl1pPr>
          </a:lstStyle>
          <a:p>
            <a:r>
              <a:rPr lang="en-GB" dirty="0"/>
              <a:t>Click to add picture</a:t>
            </a:r>
            <a:endParaRPr lang="en-US" dirty="0"/>
          </a:p>
        </p:txBody>
      </p:sp>
      <p:sp>
        <p:nvSpPr>
          <p:cNvPr id="10" name="Content Placeholder 3"/>
          <p:cNvSpPr>
            <a:spLocks noGrp="1"/>
          </p:cNvSpPr>
          <p:nvPr>
            <p:ph sz="half" idx="2"/>
          </p:nvPr>
        </p:nvSpPr>
        <p:spPr>
          <a:xfrm>
            <a:off x="4768851" y="1206500"/>
            <a:ext cx="4121150" cy="454660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0"/>
          <p:cNvSpPr>
            <a:spLocks noGrp="1"/>
          </p:cNvSpPr>
          <p:nvPr>
            <p:ph type="body" sz="quarter" idx="10" hasCustomPrompt="1"/>
          </p:nvPr>
        </p:nvSpPr>
        <p:spPr>
          <a:xfrm>
            <a:off x="256289" y="376240"/>
            <a:ext cx="5884862" cy="415925"/>
          </a:xfrm>
          <a:prstGeom prst="rect">
            <a:avLst/>
          </a:prstGeom>
        </p:spPr>
        <p:txBody>
          <a:bodyPr/>
          <a:lstStyle>
            <a:lvl1pPr marL="0" indent="0">
              <a:buNone/>
              <a:defRPr sz="2100">
                <a:solidFill>
                  <a:srgbClr val="009900"/>
                </a:solidFill>
              </a:defRPr>
            </a:lvl1pPr>
          </a:lstStyle>
          <a:p>
            <a:pPr lvl="0"/>
            <a:r>
              <a:rPr lang="en-US" dirty="0"/>
              <a:t>Title</a:t>
            </a:r>
          </a:p>
        </p:txBody>
      </p:sp>
    </p:spTree>
    <p:extLst>
      <p:ext uri="{BB962C8B-B14F-4D97-AF65-F5344CB8AC3E}">
        <p14:creationId xmlns:p14="http://schemas.microsoft.com/office/powerpoint/2010/main" val="271084600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td page - dual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7369" y="1206500"/>
            <a:ext cx="4121150" cy="454660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30919" y="1206500"/>
            <a:ext cx="4121150" cy="454660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p:cNvSpPr>
            <a:spLocks noGrp="1"/>
          </p:cNvSpPr>
          <p:nvPr>
            <p:ph type="body" sz="quarter" idx="10" hasCustomPrompt="1"/>
          </p:nvPr>
        </p:nvSpPr>
        <p:spPr>
          <a:xfrm>
            <a:off x="256286" y="376240"/>
            <a:ext cx="5884862" cy="415925"/>
          </a:xfrm>
          <a:prstGeom prst="rect">
            <a:avLst/>
          </a:prstGeom>
        </p:spPr>
        <p:txBody>
          <a:bodyPr/>
          <a:lstStyle>
            <a:lvl1pPr marL="0" indent="0">
              <a:buNone/>
              <a:defRPr sz="2100">
                <a:solidFill>
                  <a:srgbClr val="009900"/>
                </a:solidFill>
              </a:defRPr>
            </a:lvl1pPr>
          </a:lstStyle>
          <a:p>
            <a:pPr lvl="0"/>
            <a:r>
              <a:rPr lang="en-US" dirty="0"/>
              <a:t>Title</a:t>
            </a:r>
          </a:p>
        </p:txBody>
      </p:sp>
    </p:spTree>
    <p:extLst>
      <p:ext uri="{BB962C8B-B14F-4D97-AF65-F5344CB8AC3E}">
        <p14:creationId xmlns:p14="http://schemas.microsoft.com/office/powerpoint/2010/main" val="163879599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d page no text">
    <p:spTree>
      <p:nvGrpSpPr>
        <p:cNvPr id="1" name=""/>
        <p:cNvGrpSpPr/>
        <p:nvPr/>
      </p:nvGrpSpPr>
      <p:grpSpPr>
        <a:xfrm>
          <a:off x="0" y="0"/>
          <a:ext cx="0" cy="0"/>
          <a:chOff x="0" y="0"/>
          <a:chExt cx="0" cy="0"/>
        </a:xfrm>
      </p:grpSpPr>
      <p:sp>
        <p:nvSpPr>
          <p:cNvPr id="2" name="Content Placeholder 2"/>
          <p:cNvSpPr>
            <a:spLocks noGrp="1"/>
          </p:cNvSpPr>
          <p:nvPr>
            <p:ph sz="half" idx="1"/>
          </p:nvPr>
        </p:nvSpPr>
        <p:spPr>
          <a:xfrm>
            <a:off x="256278" y="1206500"/>
            <a:ext cx="2741122" cy="4969856"/>
          </a:xfrm>
          <a:prstGeom prst="rect">
            <a:avLst/>
          </a:prstGeom>
        </p:spPr>
        <p:txBody>
          <a:bodyPr/>
          <a:lstStyle>
            <a:lvl1pPr>
              <a:defRPr sz="1050"/>
            </a:lvl1pPr>
            <a:lvl2pPr>
              <a:defRPr sz="900"/>
            </a:lvl2pPr>
            <a:lvl3pPr>
              <a:defRPr sz="825"/>
            </a:lvl3pPr>
            <a:lvl4pPr>
              <a:defRPr sz="750"/>
            </a:lvl4pPr>
            <a:lvl5pPr>
              <a:defRPr sz="7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sz="half" idx="10"/>
          </p:nvPr>
        </p:nvSpPr>
        <p:spPr>
          <a:xfrm>
            <a:off x="3126939" y="1206500"/>
            <a:ext cx="2741122" cy="4969856"/>
          </a:xfrm>
          <a:prstGeom prst="rect">
            <a:avLst/>
          </a:prstGeom>
        </p:spPr>
        <p:txBody>
          <a:bodyPr/>
          <a:lstStyle>
            <a:lvl1pPr>
              <a:defRPr sz="1050"/>
            </a:lvl1pPr>
            <a:lvl2pPr>
              <a:defRPr sz="900"/>
            </a:lvl2pPr>
            <a:lvl3pPr>
              <a:defRPr sz="825"/>
            </a:lvl3pPr>
            <a:lvl4pPr>
              <a:defRPr sz="750"/>
            </a:lvl4pPr>
            <a:lvl5pPr>
              <a:defRPr sz="7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1"/>
          </p:nvPr>
        </p:nvSpPr>
        <p:spPr>
          <a:xfrm>
            <a:off x="5997600" y="1206500"/>
            <a:ext cx="2741122" cy="4969856"/>
          </a:xfrm>
          <a:prstGeom prst="rect">
            <a:avLst/>
          </a:prstGeom>
        </p:spPr>
        <p:txBody>
          <a:bodyPr/>
          <a:lstStyle>
            <a:lvl1pPr>
              <a:defRPr sz="1050"/>
            </a:lvl1pPr>
            <a:lvl2pPr>
              <a:defRPr sz="900"/>
            </a:lvl2pPr>
            <a:lvl3pPr>
              <a:defRPr sz="825"/>
            </a:lvl3pPr>
            <a:lvl4pPr>
              <a:defRPr sz="750"/>
            </a:lvl4pPr>
            <a:lvl5pPr>
              <a:defRPr sz="7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2" hasCustomPrompt="1"/>
          </p:nvPr>
        </p:nvSpPr>
        <p:spPr>
          <a:xfrm>
            <a:off x="256277" y="376240"/>
            <a:ext cx="5884862" cy="415925"/>
          </a:xfrm>
          <a:prstGeom prst="rect">
            <a:avLst/>
          </a:prstGeom>
        </p:spPr>
        <p:txBody>
          <a:bodyPr/>
          <a:lstStyle>
            <a:lvl1pPr marL="0" indent="0">
              <a:buNone/>
              <a:defRPr sz="2100">
                <a:solidFill>
                  <a:srgbClr val="009900"/>
                </a:solidFill>
              </a:defRPr>
            </a:lvl1pPr>
          </a:lstStyle>
          <a:p>
            <a:pPr lvl="0"/>
            <a:r>
              <a:rPr lang="en-US" dirty="0"/>
              <a:t>Title</a:t>
            </a:r>
          </a:p>
        </p:txBody>
      </p:sp>
    </p:spTree>
    <p:extLst>
      <p:ext uri="{BB962C8B-B14F-4D97-AF65-F5344CB8AC3E}">
        <p14:creationId xmlns:p14="http://schemas.microsoft.com/office/powerpoint/2010/main" val="317410774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td page with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257369" y="1206502"/>
            <a:ext cx="8394700" cy="4994275"/>
          </a:xfrm>
          <a:prstGeom prst="rect">
            <a:avLst/>
          </a:prstGeom>
        </p:spPr>
        <p:txBody>
          <a:bodyPr/>
          <a:lstStyle/>
          <a:p>
            <a:pPr lvl="0"/>
            <a:r>
              <a:rPr lang="en-US" noProof="0"/>
              <a:t>Click icon to add chart</a:t>
            </a:r>
            <a:endParaRPr lang="en-US" noProof="0" dirty="0"/>
          </a:p>
        </p:txBody>
      </p:sp>
      <p:sp>
        <p:nvSpPr>
          <p:cNvPr id="6" name="Text Placeholder 10"/>
          <p:cNvSpPr>
            <a:spLocks noGrp="1"/>
          </p:cNvSpPr>
          <p:nvPr>
            <p:ph type="body" sz="quarter" idx="10" hasCustomPrompt="1"/>
          </p:nvPr>
        </p:nvSpPr>
        <p:spPr>
          <a:xfrm>
            <a:off x="256286" y="376240"/>
            <a:ext cx="5884862" cy="415925"/>
          </a:xfrm>
          <a:prstGeom prst="rect">
            <a:avLst/>
          </a:prstGeom>
        </p:spPr>
        <p:txBody>
          <a:bodyPr/>
          <a:lstStyle>
            <a:lvl1pPr marL="0" indent="0">
              <a:buNone/>
              <a:defRPr sz="2100">
                <a:solidFill>
                  <a:srgbClr val="009900"/>
                </a:solidFill>
              </a:defRPr>
            </a:lvl1pPr>
          </a:lstStyle>
          <a:p>
            <a:pPr lvl="0"/>
            <a:r>
              <a:rPr lang="en-US" dirty="0"/>
              <a:t>Title</a:t>
            </a:r>
          </a:p>
        </p:txBody>
      </p:sp>
    </p:spTree>
    <p:extLst>
      <p:ext uri="{BB962C8B-B14F-4D97-AF65-F5344CB8AC3E}">
        <p14:creationId xmlns:p14="http://schemas.microsoft.com/office/powerpoint/2010/main" val="49866815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 (with colour band)">
    <p:spTree>
      <p:nvGrpSpPr>
        <p:cNvPr id="1" name=""/>
        <p:cNvGrpSpPr/>
        <p:nvPr/>
      </p:nvGrpSpPr>
      <p:grpSpPr>
        <a:xfrm>
          <a:off x="0" y="0"/>
          <a:ext cx="0" cy="0"/>
          <a:chOff x="0" y="0"/>
          <a:chExt cx="0" cy="0"/>
        </a:xfrm>
      </p:grpSpPr>
      <p:sp>
        <p:nvSpPr>
          <p:cNvPr id="14" name="Rectangle 1028"/>
          <p:cNvSpPr>
            <a:spLocks noGrp="1" noChangeArrowheads="1"/>
          </p:cNvSpPr>
          <p:nvPr>
            <p:ph type="subTitle" idx="1" hasCustomPrompt="1"/>
          </p:nvPr>
        </p:nvSpPr>
        <p:spPr>
          <a:xfrm>
            <a:off x="2284808" y="3059798"/>
            <a:ext cx="4800600" cy="1651000"/>
          </a:xfrm>
          <a:prstGeom prst="rect">
            <a:avLst/>
          </a:prstGeom>
        </p:spPr>
        <p:txBody>
          <a:bodyPr/>
          <a:lstStyle>
            <a:lvl1pPr marL="0" indent="0">
              <a:buFont typeface="Wingdings" pitchFamily="2" charset="2"/>
              <a:buNone/>
              <a:defRPr baseline="0">
                <a:solidFill>
                  <a:schemeClr val="tx1"/>
                </a:solidFill>
              </a:defRPr>
            </a:lvl1pPr>
          </a:lstStyle>
          <a:p>
            <a:r>
              <a:rPr lang="en-US" dirty="0"/>
              <a:t>Title</a:t>
            </a:r>
          </a:p>
        </p:txBody>
      </p:sp>
      <p:cxnSp>
        <p:nvCxnSpPr>
          <p:cNvPr id="18" name="直線コネクタ 18"/>
          <p:cNvCxnSpPr/>
          <p:nvPr/>
        </p:nvCxnSpPr>
        <p:spPr>
          <a:xfrm flipH="1">
            <a:off x="2308860" y="3433614"/>
            <a:ext cx="6110560" cy="0"/>
          </a:xfrm>
          <a:prstGeom prst="line">
            <a:avLst/>
          </a:prstGeom>
          <a:noFill/>
          <a:ln w="12700" cap="flat" cmpd="sng" algn="ctr">
            <a:solidFill>
              <a:srgbClr val="009B4A"/>
            </a:solidFill>
            <a:prstDash val="solid"/>
          </a:ln>
          <a:effectLst/>
        </p:spPr>
      </p:cxnSp>
      <p:sp>
        <p:nvSpPr>
          <p:cNvPr id="19" name="Rectangle 18"/>
          <p:cNvSpPr>
            <a:spLocks noChangeArrowheads="1"/>
          </p:cNvSpPr>
          <p:nvPr/>
        </p:nvSpPr>
        <p:spPr bwMode="auto">
          <a:xfrm>
            <a:off x="2309220" y="5867401"/>
            <a:ext cx="6159185" cy="476000"/>
          </a:xfrm>
          <a:prstGeom prst="rect">
            <a:avLst/>
          </a:prstGeom>
          <a:solidFill>
            <a:srgbClr val="009B4A"/>
          </a:solidFill>
          <a:ln w="9525">
            <a:noFill/>
            <a:miter lim="800000"/>
            <a:headEnd/>
            <a:tailEnd/>
          </a:ln>
          <a:effectLst/>
        </p:spPr>
        <p:txBody>
          <a:bodyPr wrap="none" anchor="ctr"/>
          <a:lstStyle/>
          <a:p>
            <a:pPr>
              <a:defRPr/>
            </a:pPr>
            <a:endParaRPr kumimoji="1" lang="ja-JP" altLang="en-US" sz="825"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Rectangle 19"/>
          <p:cNvSpPr>
            <a:spLocks noChangeArrowheads="1"/>
          </p:cNvSpPr>
          <p:nvPr/>
        </p:nvSpPr>
        <p:spPr bwMode="auto">
          <a:xfrm>
            <a:off x="2309220" y="5372101"/>
            <a:ext cx="6159185" cy="476000"/>
          </a:xfrm>
          <a:prstGeom prst="rect">
            <a:avLst/>
          </a:prstGeom>
          <a:solidFill>
            <a:srgbClr val="009B4A"/>
          </a:solidFill>
          <a:ln w="9525">
            <a:noFill/>
            <a:miter lim="800000"/>
            <a:headEnd/>
            <a:tailEnd/>
          </a:ln>
          <a:effectLst/>
        </p:spPr>
        <p:txBody>
          <a:bodyPr wrap="none" anchor="ctr"/>
          <a:lstStyle/>
          <a:p>
            <a:pPr>
              <a:defRPr/>
            </a:pPr>
            <a:endParaRPr kumimoji="1" lang="ja-JP" altLang="en-US" sz="825"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1" name="図 9"/>
          <p:cNvPicPr>
            <a:picLocks noChangeAspect="1"/>
          </p:cNvPicPr>
          <p:nvPr/>
        </p:nvPicPr>
        <p:blipFill>
          <a:blip r:embed="rId2" cstate="print"/>
          <a:stretch>
            <a:fillRect/>
          </a:stretch>
        </p:blipFill>
        <p:spPr>
          <a:xfrm>
            <a:off x="247650" y="543774"/>
            <a:ext cx="1531681" cy="948477"/>
          </a:xfrm>
          <a:prstGeom prst="rect">
            <a:avLst/>
          </a:prstGeom>
        </p:spPr>
      </p:pic>
      <p:sp>
        <p:nvSpPr>
          <p:cNvPr id="22" name="Rectangle 19"/>
          <p:cNvSpPr>
            <a:spLocks noChangeArrowheads="1"/>
          </p:cNvSpPr>
          <p:nvPr/>
        </p:nvSpPr>
        <p:spPr bwMode="auto">
          <a:xfrm>
            <a:off x="2308860" y="829733"/>
            <a:ext cx="6159185" cy="260236"/>
          </a:xfrm>
          <a:prstGeom prst="rect">
            <a:avLst/>
          </a:prstGeom>
          <a:solidFill>
            <a:srgbClr val="009B4A"/>
          </a:solidFill>
          <a:ln w="9525">
            <a:noFill/>
            <a:miter lim="800000"/>
            <a:headEnd/>
            <a:tailEnd/>
          </a:ln>
          <a:effectLst/>
        </p:spPr>
        <p:txBody>
          <a:bodyPr wrap="none" anchor="ctr" anchorCtr="0"/>
          <a:lstStyle/>
          <a:p>
            <a:pPr>
              <a:defRPr/>
            </a:pPr>
            <a:endParaRPr kumimoji="1" lang="ja-JP" altLang="en-US" sz="825" b="1" dirty="0">
              <a:solidFill>
                <a:srgbClr val="FFFFFF"/>
              </a:solidFill>
              <a:latin typeface="Arial" panose="020B0604020202020204" pitchFamily="34" charset="0"/>
              <a:ea typeface="メイリオ" panose="020B0604030504040204" pitchFamily="50" charset="-128"/>
              <a:cs typeface="Arial" panose="020B0604020202020204" pitchFamily="34" charset="0"/>
            </a:endParaRPr>
          </a:p>
        </p:txBody>
      </p:sp>
      <p:sp>
        <p:nvSpPr>
          <p:cNvPr id="23" name="Rectangle 1027"/>
          <p:cNvSpPr>
            <a:spLocks noGrp="1" noChangeArrowheads="1"/>
          </p:cNvSpPr>
          <p:nvPr>
            <p:ph type="ctrTitle" hasCustomPrompt="1"/>
          </p:nvPr>
        </p:nvSpPr>
        <p:spPr>
          <a:xfrm>
            <a:off x="2308860" y="871421"/>
            <a:ext cx="4114800" cy="229684"/>
          </a:xfrm>
          <a:prstGeom prst="rect">
            <a:avLst/>
          </a:prstGeom>
          <a:effectLst/>
        </p:spPr>
        <p:txBody>
          <a:bodyPr anchor="t" anchorCtr="0"/>
          <a:lstStyle>
            <a:lvl1pPr>
              <a:lnSpc>
                <a:spcPct val="75000"/>
              </a:lnSpc>
              <a:defRPr sz="900" baseline="0">
                <a:solidFill>
                  <a:schemeClr val="bg1"/>
                </a:solidFill>
              </a:defRPr>
            </a:lvl1pPr>
          </a:lstStyle>
          <a:p>
            <a:r>
              <a:rPr lang="en-US" dirty="0"/>
              <a:t>CLICK TO EDIT MASTER</a:t>
            </a:r>
          </a:p>
        </p:txBody>
      </p:sp>
      <p:sp>
        <p:nvSpPr>
          <p:cNvPr id="24" name="Text Placeholder 2"/>
          <p:cNvSpPr>
            <a:spLocks noGrp="1"/>
          </p:cNvSpPr>
          <p:nvPr>
            <p:ph type="body" sz="quarter" idx="10" hasCustomPrompt="1"/>
          </p:nvPr>
        </p:nvSpPr>
        <p:spPr>
          <a:xfrm>
            <a:off x="2308622" y="5445125"/>
            <a:ext cx="4114800" cy="319088"/>
          </a:xfrm>
          <a:prstGeom prst="rect">
            <a:avLst/>
          </a:prstGeom>
        </p:spPr>
        <p:txBody>
          <a:bodyPr/>
          <a:lstStyle>
            <a:lvl1pPr marL="0" indent="0">
              <a:buNone/>
              <a:defRPr sz="900">
                <a:solidFill>
                  <a:schemeClr val="bg1"/>
                </a:solidFill>
              </a:defRPr>
            </a:lvl1pPr>
          </a:lstStyle>
          <a:p>
            <a:pPr lvl="0"/>
            <a:r>
              <a:rPr lang="en-US" dirty="0"/>
              <a:t>Department</a:t>
            </a:r>
          </a:p>
        </p:txBody>
      </p:sp>
      <p:sp>
        <p:nvSpPr>
          <p:cNvPr id="25" name="Text Placeholder 5"/>
          <p:cNvSpPr>
            <a:spLocks noGrp="1"/>
          </p:cNvSpPr>
          <p:nvPr>
            <p:ph type="body" sz="quarter" idx="11" hasCustomPrompt="1"/>
          </p:nvPr>
        </p:nvSpPr>
        <p:spPr>
          <a:xfrm>
            <a:off x="2308623" y="5983288"/>
            <a:ext cx="4163615" cy="284162"/>
          </a:xfrm>
          <a:prstGeom prst="rect">
            <a:avLst/>
          </a:prstGeom>
        </p:spPr>
        <p:txBody>
          <a:bodyPr/>
          <a:lstStyle>
            <a:lvl1pPr marL="0" indent="0">
              <a:buNone/>
              <a:defRPr sz="900" baseline="0">
                <a:solidFill>
                  <a:schemeClr val="bg1"/>
                </a:solidFill>
              </a:defRPr>
            </a:lvl1pPr>
          </a:lstStyle>
          <a:p>
            <a:pPr lvl="0"/>
            <a:r>
              <a:rPr lang="en-US" dirty="0"/>
              <a:t>Date</a:t>
            </a:r>
          </a:p>
        </p:txBody>
      </p:sp>
    </p:spTree>
    <p:extLst>
      <p:ext uri="{BB962C8B-B14F-4D97-AF65-F5344CB8AC3E}">
        <p14:creationId xmlns:p14="http://schemas.microsoft.com/office/powerpoint/2010/main" val="122712532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_End Slide">
    <p:spTree>
      <p:nvGrpSpPr>
        <p:cNvPr id="1" name=""/>
        <p:cNvGrpSpPr/>
        <p:nvPr/>
      </p:nvGrpSpPr>
      <p:grpSpPr>
        <a:xfrm>
          <a:off x="0" y="0"/>
          <a:ext cx="0" cy="0"/>
          <a:chOff x="0" y="0"/>
          <a:chExt cx="0" cy="0"/>
        </a:xfrm>
      </p:grpSpPr>
      <p:pic>
        <p:nvPicPr>
          <p:cNvPr id="6" name="図 8"/>
          <p:cNvPicPr>
            <a:picLocks noChangeAspect="1"/>
          </p:cNvPicPr>
          <p:nvPr/>
        </p:nvPicPr>
        <p:blipFill rotWithShape="1">
          <a:blip r:embed="rId2" cstate="print"/>
          <a:srcRect l="5339" t="7468" r="4901" b="7766"/>
          <a:stretch/>
        </p:blipFill>
        <p:spPr>
          <a:xfrm>
            <a:off x="3377269" y="2729629"/>
            <a:ext cx="2400301" cy="1403684"/>
          </a:xfrm>
          <a:prstGeom prst="rect">
            <a:avLst/>
          </a:prstGeom>
        </p:spPr>
      </p:pic>
    </p:spTree>
    <p:extLst>
      <p:ext uri="{BB962C8B-B14F-4D97-AF65-F5344CB8AC3E}">
        <p14:creationId xmlns:p14="http://schemas.microsoft.com/office/powerpoint/2010/main" val="365618065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 (Left image)">
    <p:spTree>
      <p:nvGrpSpPr>
        <p:cNvPr id="1" name=""/>
        <p:cNvGrpSpPr/>
        <p:nvPr/>
      </p:nvGrpSpPr>
      <p:grpSpPr>
        <a:xfrm>
          <a:off x="0" y="0"/>
          <a:ext cx="0" cy="0"/>
          <a:chOff x="0" y="0"/>
          <a:chExt cx="0" cy="0"/>
        </a:xfrm>
      </p:grpSpPr>
      <p:sp>
        <p:nvSpPr>
          <p:cNvPr id="31" name="Picture Placeholder 10"/>
          <p:cNvSpPr>
            <a:spLocks noGrp="1"/>
          </p:cNvSpPr>
          <p:nvPr>
            <p:ph type="pic" sz="quarter" idx="11" hasCustomPrompt="1"/>
          </p:nvPr>
        </p:nvSpPr>
        <p:spPr>
          <a:xfrm>
            <a:off x="1" y="0"/>
            <a:ext cx="4359729" cy="6858000"/>
          </a:xfrm>
          <a:prstGeom prst="rect">
            <a:avLst/>
          </a:prstGeom>
        </p:spPr>
        <p:txBody>
          <a:bodyPr/>
          <a:lstStyle>
            <a:lvl1pPr>
              <a:defRPr/>
            </a:lvl1pPr>
          </a:lstStyle>
          <a:p>
            <a:r>
              <a:rPr lang="en-GB" dirty="0"/>
              <a:t>Click to add picture</a:t>
            </a:r>
            <a:endParaRPr lang="en-US" dirty="0"/>
          </a:p>
        </p:txBody>
      </p:sp>
      <p:sp>
        <p:nvSpPr>
          <p:cNvPr id="13" name="Rectangle 1028"/>
          <p:cNvSpPr>
            <a:spLocks noGrp="1" noChangeArrowheads="1"/>
          </p:cNvSpPr>
          <p:nvPr>
            <p:ph type="subTitle" idx="1" hasCustomPrompt="1"/>
          </p:nvPr>
        </p:nvSpPr>
        <p:spPr>
          <a:xfrm>
            <a:off x="5120452" y="3167864"/>
            <a:ext cx="3409217" cy="373816"/>
          </a:xfrm>
          <a:prstGeom prst="rect">
            <a:avLst/>
          </a:prstGeom>
        </p:spPr>
        <p:txBody>
          <a:bodyPr/>
          <a:lstStyle>
            <a:lvl1pPr marL="0" indent="0">
              <a:buFont typeface="Wingdings" pitchFamily="2" charset="2"/>
              <a:buNone/>
              <a:defRPr baseline="0">
                <a:solidFill>
                  <a:schemeClr val="tx1"/>
                </a:solidFill>
              </a:defRPr>
            </a:lvl1pPr>
          </a:lstStyle>
          <a:p>
            <a:r>
              <a:rPr lang="en-US" dirty="0"/>
              <a:t>Title</a:t>
            </a:r>
          </a:p>
        </p:txBody>
      </p:sp>
      <p:cxnSp>
        <p:nvCxnSpPr>
          <p:cNvPr id="14" name="直線コネクタ 18"/>
          <p:cNvCxnSpPr/>
          <p:nvPr/>
        </p:nvCxnSpPr>
        <p:spPr>
          <a:xfrm flipH="1">
            <a:off x="5121450" y="3541680"/>
            <a:ext cx="3204900" cy="0"/>
          </a:xfrm>
          <a:prstGeom prst="line">
            <a:avLst/>
          </a:prstGeom>
          <a:noFill/>
          <a:ln w="12700" cap="flat" cmpd="sng" algn="ctr">
            <a:solidFill>
              <a:srgbClr val="009B4A"/>
            </a:solidFill>
            <a:prstDash val="solid"/>
          </a:ln>
          <a:effectLst/>
        </p:spPr>
      </p:cxnSp>
      <p:sp>
        <p:nvSpPr>
          <p:cNvPr id="15" name="Rectangle 19"/>
          <p:cNvSpPr>
            <a:spLocks noChangeArrowheads="1"/>
          </p:cNvSpPr>
          <p:nvPr/>
        </p:nvSpPr>
        <p:spPr bwMode="auto">
          <a:xfrm>
            <a:off x="5121450" y="1995155"/>
            <a:ext cx="3744920" cy="260236"/>
          </a:xfrm>
          <a:prstGeom prst="rect">
            <a:avLst/>
          </a:prstGeom>
          <a:solidFill>
            <a:srgbClr val="009B4A"/>
          </a:solidFill>
          <a:ln w="9525">
            <a:noFill/>
            <a:miter lim="800000"/>
            <a:headEnd/>
            <a:tailEnd/>
          </a:ln>
          <a:effectLst/>
        </p:spPr>
        <p:txBody>
          <a:bodyPr wrap="none" anchor="ctr" anchorCtr="0"/>
          <a:lstStyle/>
          <a:p>
            <a:pPr>
              <a:defRPr/>
            </a:pPr>
            <a:endParaRPr kumimoji="1" lang="ja-JP" altLang="en-US" sz="825" b="1" dirty="0">
              <a:solidFill>
                <a:srgbClr val="FFFFFF"/>
              </a:solidFill>
              <a:latin typeface="Arial" panose="020B0604020202020204" pitchFamily="34" charset="0"/>
              <a:ea typeface="メイリオ" panose="020B0604030504040204" pitchFamily="50" charset="-128"/>
              <a:cs typeface="Arial" panose="020B0604020202020204" pitchFamily="34" charset="0"/>
            </a:endParaRPr>
          </a:p>
        </p:txBody>
      </p:sp>
      <p:pic>
        <p:nvPicPr>
          <p:cNvPr id="16" name="図 9"/>
          <p:cNvPicPr>
            <a:picLocks noChangeAspect="1"/>
          </p:cNvPicPr>
          <p:nvPr/>
        </p:nvPicPr>
        <p:blipFill>
          <a:blip r:embed="rId2" cstate="print"/>
          <a:stretch>
            <a:fillRect/>
          </a:stretch>
        </p:blipFill>
        <p:spPr>
          <a:xfrm>
            <a:off x="7436294" y="543774"/>
            <a:ext cx="1531681" cy="948477"/>
          </a:xfrm>
          <a:prstGeom prst="rect">
            <a:avLst/>
          </a:prstGeom>
        </p:spPr>
      </p:pic>
      <p:sp>
        <p:nvSpPr>
          <p:cNvPr id="17" name="Text Placeholder 3"/>
          <p:cNvSpPr>
            <a:spLocks noGrp="1"/>
          </p:cNvSpPr>
          <p:nvPr>
            <p:ph type="body" sz="quarter" idx="12" hasCustomPrompt="1"/>
          </p:nvPr>
        </p:nvSpPr>
        <p:spPr>
          <a:xfrm>
            <a:off x="5120452" y="1996036"/>
            <a:ext cx="3267075" cy="269009"/>
          </a:xfrm>
          <a:prstGeom prst="rect">
            <a:avLst/>
          </a:prstGeom>
        </p:spPr>
        <p:txBody>
          <a:bodyPr/>
          <a:lstStyle>
            <a:lvl1pPr marL="0" indent="0">
              <a:buNone/>
              <a:defRPr sz="900">
                <a:solidFill>
                  <a:schemeClr val="bg1"/>
                </a:solidFill>
              </a:defRPr>
            </a:lvl1pPr>
          </a:lstStyle>
          <a:p>
            <a:pPr lvl="0"/>
            <a:r>
              <a:rPr lang="en-US" dirty="0"/>
              <a:t>CLICK TO EDIT MASTER</a:t>
            </a:r>
          </a:p>
        </p:txBody>
      </p:sp>
      <p:sp>
        <p:nvSpPr>
          <p:cNvPr id="18" name="Rectangle 17"/>
          <p:cNvSpPr>
            <a:spLocks noChangeArrowheads="1"/>
          </p:cNvSpPr>
          <p:nvPr/>
        </p:nvSpPr>
        <p:spPr bwMode="auto">
          <a:xfrm>
            <a:off x="5121049" y="5052754"/>
            <a:ext cx="3744920" cy="476000"/>
          </a:xfrm>
          <a:prstGeom prst="rect">
            <a:avLst/>
          </a:prstGeom>
          <a:solidFill>
            <a:srgbClr val="009B4A"/>
          </a:solidFill>
          <a:ln w="9525">
            <a:noFill/>
            <a:miter lim="800000"/>
            <a:headEnd/>
            <a:tailEnd/>
          </a:ln>
          <a:effectLst/>
        </p:spPr>
        <p:txBody>
          <a:bodyPr wrap="none" anchor="ctr"/>
          <a:lstStyle/>
          <a:p>
            <a:pPr>
              <a:defRPr/>
            </a:pPr>
            <a:endParaRPr kumimoji="1" lang="ja-JP" altLang="en-US" sz="825"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Rectangle 18"/>
          <p:cNvSpPr>
            <a:spLocks noChangeArrowheads="1"/>
          </p:cNvSpPr>
          <p:nvPr/>
        </p:nvSpPr>
        <p:spPr bwMode="auto">
          <a:xfrm>
            <a:off x="5121049" y="4557454"/>
            <a:ext cx="3744920" cy="476000"/>
          </a:xfrm>
          <a:prstGeom prst="rect">
            <a:avLst/>
          </a:prstGeom>
          <a:solidFill>
            <a:srgbClr val="009B4A"/>
          </a:solidFill>
          <a:ln w="9525">
            <a:noFill/>
            <a:miter lim="800000"/>
            <a:headEnd/>
            <a:tailEnd/>
          </a:ln>
          <a:effectLst/>
        </p:spPr>
        <p:txBody>
          <a:bodyPr wrap="none" anchor="ctr"/>
          <a:lstStyle/>
          <a:p>
            <a:pPr>
              <a:defRPr/>
            </a:pPr>
            <a:endParaRPr kumimoji="1" lang="ja-JP" altLang="en-US" sz="825"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Text Placeholder 2"/>
          <p:cNvSpPr>
            <a:spLocks noGrp="1"/>
          </p:cNvSpPr>
          <p:nvPr>
            <p:ph type="body" sz="quarter" idx="10" hasCustomPrompt="1"/>
          </p:nvPr>
        </p:nvSpPr>
        <p:spPr>
          <a:xfrm>
            <a:off x="5120452" y="4630478"/>
            <a:ext cx="3167916" cy="319088"/>
          </a:xfrm>
          <a:prstGeom prst="rect">
            <a:avLst/>
          </a:prstGeom>
        </p:spPr>
        <p:txBody>
          <a:bodyPr/>
          <a:lstStyle>
            <a:lvl1pPr marL="0" indent="0">
              <a:buNone/>
              <a:defRPr sz="900">
                <a:solidFill>
                  <a:schemeClr val="bg1"/>
                </a:solidFill>
              </a:defRPr>
            </a:lvl1pPr>
          </a:lstStyle>
          <a:p>
            <a:pPr lvl="0"/>
            <a:r>
              <a:rPr lang="en-US" dirty="0"/>
              <a:t>Department</a:t>
            </a:r>
          </a:p>
        </p:txBody>
      </p:sp>
      <p:sp>
        <p:nvSpPr>
          <p:cNvPr id="21" name="Text Placeholder 5"/>
          <p:cNvSpPr>
            <a:spLocks noGrp="1"/>
          </p:cNvSpPr>
          <p:nvPr>
            <p:ph type="body" sz="quarter" idx="13" hasCustomPrompt="1"/>
          </p:nvPr>
        </p:nvSpPr>
        <p:spPr>
          <a:xfrm>
            <a:off x="5120452" y="5168641"/>
            <a:ext cx="3205498" cy="284162"/>
          </a:xfrm>
          <a:prstGeom prst="rect">
            <a:avLst/>
          </a:prstGeom>
        </p:spPr>
        <p:txBody>
          <a:bodyPr/>
          <a:lstStyle>
            <a:lvl1pPr marL="0" indent="0">
              <a:buNone/>
              <a:defRPr sz="900" baseline="0">
                <a:solidFill>
                  <a:schemeClr val="bg1"/>
                </a:solidFill>
              </a:defRPr>
            </a:lvl1pPr>
          </a:lstStyle>
          <a:p>
            <a:pPr lvl="0"/>
            <a:r>
              <a:rPr lang="en-US" dirty="0"/>
              <a:t>Date</a:t>
            </a:r>
          </a:p>
        </p:txBody>
      </p:sp>
    </p:spTree>
    <p:extLst>
      <p:ext uri="{BB962C8B-B14F-4D97-AF65-F5344CB8AC3E}">
        <p14:creationId xmlns:p14="http://schemas.microsoft.com/office/powerpoint/2010/main" val="265779106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8229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8154924" y="531876"/>
            <a:ext cx="1447800" cy="384048"/>
          </a:xfrm>
          <a:prstGeom prst="rect">
            <a:avLst/>
          </a:prstGeom>
        </p:spPr>
        <p:txBody>
          <a:bodyPr rtlCol="0"/>
          <a:lstStyle/>
          <a:p>
            <a:fld id="{2736994D-1C0E-4F38-8305-B404FD786FF8}" type="datetimeFigureOut">
              <a:rPr lang="en-US" smtClean="0"/>
              <a:pPr/>
              <a:t>8/22/2019</a:t>
            </a:fld>
            <a:endParaRPr lang="en-US"/>
          </a:p>
        </p:txBody>
      </p:sp>
      <p:sp>
        <p:nvSpPr>
          <p:cNvPr id="9" name="Slide Number Placeholder 8"/>
          <p:cNvSpPr>
            <a:spLocks noGrp="1"/>
          </p:cNvSpPr>
          <p:nvPr>
            <p:ph type="sldNum" sz="quarter" idx="15"/>
          </p:nvPr>
        </p:nvSpPr>
        <p:spPr>
          <a:xfrm>
            <a:off x="8534400" y="6336792"/>
            <a:ext cx="6096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6590607" y="3700563"/>
            <a:ext cx="4566485" cy="365760"/>
          </a:xfrm>
          <a:prstGeom prst="rect">
            <a:avLst/>
          </a:prstGeom>
        </p:spPr>
        <p:txBody>
          <a:bodyPr rtlCol="0"/>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ubsection Title Slide">
    <p:spTree>
      <p:nvGrpSpPr>
        <p:cNvPr id="1" name=""/>
        <p:cNvGrpSpPr/>
        <p:nvPr/>
      </p:nvGrpSpPr>
      <p:grpSpPr>
        <a:xfrm>
          <a:off x="0" y="0"/>
          <a:ext cx="0" cy="0"/>
          <a:chOff x="0" y="0"/>
          <a:chExt cx="0" cy="0"/>
        </a:xfrm>
      </p:grpSpPr>
      <p:cxnSp>
        <p:nvCxnSpPr>
          <p:cNvPr id="22" name="直線コネクタ 15"/>
          <p:cNvCxnSpPr/>
          <p:nvPr/>
        </p:nvCxnSpPr>
        <p:spPr>
          <a:xfrm flipH="1">
            <a:off x="540000" y="823800"/>
            <a:ext cx="8064000" cy="0"/>
          </a:xfrm>
          <a:prstGeom prst="line">
            <a:avLst/>
          </a:prstGeom>
          <a:noFill/>
          <a:ln w="12700" cap="flat" cmpd="sng" algn="ctr">
            <a:solidFill>
              <a:srgbClr val="009B4A"/>
            </a:solidFill>
            <a:prstDash val="solid"/>
          </a:ln>
          <a:effectLst/>
        </p:spPr>
      </p:cxnSp>
      <p:pic>
        <p:nvPicPr>
          <p:cNvPr id="23" name="図 9"/>
          <p:cNvPicPr>
            <a:picLocks noChangeAspect="1"/>
          </p:cNvPicPr>
          <p:nvPr/>
        </p:nvPicPr>
        <p:blipFill>
          <a:blip r:embed="rId2" cstate="print"/>
          <a:stretch>
            <a:fillRect/>
          </a:stretch>
        </p:blipFill>
        <p:spPr>
          <a:xfrm>
            <a:off x="7454901" y="229111"/>
            <a:ext cx="1229440" cy="570988"/>
          </a:xfrm>
          <a:prstGeom prst="rect">
            <a:avLst/>
          </a:prstGeom>
        </p:spPr>
      </p:pic>
      <p:cxnSp>
        <p:nvCxnSpPr>
          <p:cNvPr id="25" name="直線コネクタ 17"/>
          <p:cNvCxnSpPr/>
          <p:nvPr/>
        </p:nvCxnSpPr>
        <p:spPr>
          <a:xfrm flipH="1">
            <a:off x="8604000" y="6343400"/>
            <a:ext cx="540000" cy="0"/>
          </a:xfrm>
          <a:prstGeom prst="line">
            <a:avLst/>
          </a:prstGeom>
          <a:ln w="12700">
            <a:solidFill>
              <a:srgbClr val="009B4A"/>
            </a:solidFill>
          </a:ln>
        </p:spPr>
        <p:style>
          <a:lnRef idx="1">
            <a:schemeClr val="accent1"/>
          </a:lnRef>
          <a:fillRef idx="0">
            <a:schemeClr val="accent1"/>
          </a:fillRef>
          <a:effectRef idx="0">
            <a:schemeClr val="accent1"/>
          </a:effectRef>
          <a:fontRef idx="minor">
            <a:schemeClr val="tx1"/>
          </a:fontRef>
        </p:style>
      </p:cxnSp>
      <p:sp>
        <p:nvSpPr>
          <p:cNvPr id="27" name="Picture Placeholder 10"/>
          <p:cNvSpPr>
            <a:spLocks noGrp="1"/>
          </p:cNvSpPr>
          <p:nvPr>
            <p:ph type="pic" sz="quarter" idx="11" hasCustomPrompt="1"/>
          </p:nvPr>
        </p:nvSpPr>
        <p:spPr>
          <a:xfrm>
            <a:off x="1" y="947652"/>
            <a:ext cx="4359729" cy="5910349"/>
          </a:xfrm>
          <a:prstGeom prst="rect">
            <a:avLst/>
          </a:prstGeom>
        </p:spPr>
        <p:txBody>
          <a:bodyPr/>
          <a:lstStyle>
            <a:lvl1pPr>
              <a:defRPr/>
            </a:lvl1pPr>
          </a:lstStyle>
          <a:p>
            <a:r>
              <a:rPr lang="en-GB" dirty="0"/>
              <a:t>Click to add picture</a:t>
            </a:r>
            <a:endParaRPr lang="en-US" dirty="0"/>
          </a:p>
        </p:txBody>
      </p:sp>
      <p:sp>
        <p:nvSpPr>
          <p:cNvPr id="11" name="Rectangle 1028"/>
          <p:cNvSpPr>
            <a:spLocks noGrp="1" noChangeArrowheads="1"/>
          </p:cNvSpPr>
          <p:nvPr>
            <p:ph type="subTitle" idx="1" hasCustomPrompt="1"/>
          </p:nvPr>
        </p:nvSpPr>
        <p:spPr>
          <a:xfrm>
            <a:off x="4810904" y="3059798"/>
            <a:ext cx="6400800" cy="1651000"/>
          </a:xfrm>
          <a:prstGeom prst="rect">
            <a:avLst/>
          </a:prstGeom>
        </p:spPr>
        <p:txBody>
          <a:bodyPr/>
          <a:lstStyle>
            <a:lvl1pPr marL="0" indent="0">
              <a:buFont typeface="Wingdings" pitchFamily="2" charset="2"/>
              <a:buNone/>
              <a:defRPr baseline="0">
                <a:solidFill>
                  <a:schemeClr val="tx1"/>
                </a:solidFill>
              </a:defRPr>
            </a:lvl1pPr>
          </a:lstStyle>
          <a:p>
            <a:r>
              <a:rPr lang="en-US" dirty="0"/>
              <a:t>New Section</a:t>
            </a:r>
          </a:p>
        </p:txBody>
      </p:sp>
      <p:cxnSp>
        <p:nvCxnSpPr>
          <p:cNvPr id="12" name="直線コネクタ 18"/>
          <p:cNvCxnSpPr/>
          <p:nvPr/>
        </p:nvCxnSpPr>
        <p:spPr>
          <a:xfrm flipH="1">
            <a:off x="4810906" y="3433614"/>
            <a:ext cx="3932177" cy="0"/>
          </a:xfrm>
          <a:prstGeom prst="line">
            <a:avLst/>
          </a:prstGeom>
          <a:noFill/>
          <a:ln w="12700" cap="flat" cmpd="sng" algn="ctr">
            <a:solidFill>
              <a:srgbClr val="009B4A"/>
            </a:solidFill>
            <a:prstDash val="solid"/>
          </a:ln>
          <a:effectLst/>
        </p:spPr>
      </p:cxnSp>
    </p:spTree>
    <p:extLst>
      <p:ext uri="{BB962C8B-B14F-4D97-AF65-F5344CB8AC3E}">
        <p14:creationId xmlns:p14="http://schemas.microsoft.com/office/powerpoint/2010/main" val="71555568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td page - Singl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200" y="1206500"/>
            <a:ext cx="8705850" cy="4546600"/>
          </a:xfrm>
          <a:prstGeom prst="rect">
            <a:avLst/>
          </a:prstGeom>
        </p:spPr>
        <p:txBody>
          <a:bodyPr/>
          <a:lstStyle>
            <a:lvl1pPr>
              <a:defRPr sz="2100" baseline="0">
                <a:solidFill>
                  <a:schemeClr val="tx1"/>
                </a:solidFill>
              </a:defRPr>
            </a:lvl1pPr>
            <a:lvl2pPr>
              <a:defRPr sz="1800" baseline="0">
                <a:solidFill>
                  <a:schemeClr val="tx1"/>
                </a:solidFill>
              </a:defRPr>
            </a:lvl2pPr>
            <a:lvl3pPr>
              <a:defRPr sz="1500" baseline="0">
                <a:solidFill>
                  <a:schemeClr val="tx1"/>
                </a:solidFill>
              </a:defRPr>
            </a:lvl3pPr>
            <a:lvl4pPr>
              <a:defRPr sz="1350" baseline="0">
                <a:solidFill>
                  <a:schemeClr val="tx1"/>
                </a:solidFill>
              </a:defRPr>
            </a:lvl4pPr>
            <a:lvl5pPr>
              <a:defRPr sz="1350" baseline="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0" hasCustomPrompt="1"/>
          </p:nvPr>
        </p:nvSpPr>
        <p:spPr>
          <a:xfrm>
            <a:off x="256282" y="376240"/>
            <a:ext cx="5884862" cy="415925"/>
          </a:xfrm>
          <a:prstGeom prst="rect">
            <a:avLst/>
          </a:prstGeom>
        </p:spPr>
        <p:txBody>
          <a:bodyPr/>
          <a:lstStyle>
            <a:lvl1pPr marL="0" indent="0">
              <a:buNone/>
              <a:defRPr sz="2100">
                <a:solidFill>
                  <a:srgbClr val="009900"/>
                </a:solidFill>
              </a:defRPr>
            </a:lvl1pPr>
          </a:lstStyle>
          <a:p>
            <a:pPr lvl="0"/>
            <a:r>
              <a:rPr lang="en-US" dirty="0"/>
              <a:t>Title</a:t>
            </a:r>
          </a:p>
        </p:txBody>
      </p:sp>
    </p:spTree>
    <p:extLst>
      <p:ext uri="{BB962C8B-B14F-4D97-AF65-F5344CB8AC3E}">
        <p14:creationId xmlns:p14="http://schemas.microsoft.com/office/powerpoint/2010/main" val="58466720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td page - Image on left">
    <p:spTree>
      <p:nvGrpSpPr>
        <p:cNvPr id="1" name=""/>
        <p:cNvGrpSpPr/>
        <p:nvPr/>
      </p:nvGrpSpPr>
      <p:grpSpPr>
        <a:xfrm>
          <a:off x="0" y="0"/>
          <a:ext cx="0" cy="0"/>
          <a:chOff x="0" y="0"/>
          <a:chExt cx="0" cy="0"/>
        </a:xfrm>
      </p:grpSpPr>
      <p:sp>
        <p:nvSpPr>
          <p:cNvPr id="5" name="Rectangle 4"/>
          <p:cNvSpPr/>
          <p:nvPr/>
        </p:nvSpPr>
        <p:spPr bwMode="auto">
          <a:xfrm>
            <a:off x="460859" y="6510530"/>
            <a:ext cx="1011481" cy="19019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charset="0"/>
            </a:endParaRPr>
          </a:p>
        </p:txBody>
      </p:sp>
      <p:sp>
        <p:nvSpPr>
          <p:cNvPr id="11" name="Picture Placeholder 10"/>
          <p:cNvSpPr>
            <a:spLocks noGrp="1"/>
          </p:cNvSpPr>
          <p:nvPr>
            <p:ph type="pic" sz="quarter" idx="11" hasCustomPrompt="1"/>
          </p:nvPr>
        </p:nvSpPr>
        <p:spPr>
          <a:xfrm>
            <a:off x="1" y="1100138"/>
            <a:ext cx="4359729" cy="5757862"/>
          </a:xfrm>
          <a:prstGeom prst="rect">
            <a:avLst/>
          </a:prstGeom>
        </p:spPr>
        <p:txBody>
          <a:bodyPr/>
          <a:lstStyle>
            <a:lvl1pPr>
              <a:defRPr/>
            </a:lvl1pPr>
          </a:lstStyle>
          <a:p>
            <a:r>
              <a:rPr lang="en-GB" dirty="0"/>
              <a:t>Click to add picture</a:t>
            </a:r>
            <a:endParaRPr lang="en-US" dirty="0"/>
          </a:p>
        </p:txBody>
      </p:sp>
      <p:sp>
        <p:nvSpPr>
          <p:cNvPr id="10" name="Content Placeholder 3"/>
          <p:cNvSpPr>
            <a:spLocks noGrp="1"/>
          </p:cNvSpPr>
          <p:nvPr>
            <p:ph sz="half" idx="2"/>
          </p:nvPr>
        </p:nvSpPr>
        <p:spPr>
          <a:xfrm>
            <a:off x="4768851" y="1206500"/>
            <a:ext cx="4121150" cy="454660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0"/>
          <p:cNvSpPr>
            <a:spLocks noGrp="1"/>
          </p:cNvSpPr>
          <p:nvPr>
            <p:ph type="body" sz="quarter" idx="10" hasCustomPrompt="1"/>
          </p:nvPr>
        </p:nvSpPr>
        <p:spPr>
          <a:xfrm>
            <a:off x="256289" y="376240"/>
            <a:ext cx="5884862" cy="415925"/>
          </a:xfrm>
          <a:prstGeom prst="rect">
            <a:avLst/>
          </a:prstGeom>
        </p:spPr>
        <p:txBody>
          <a:bodyPr/>
          <a:lstStyle>
            <a:lvl1pPr marL="0" indent="0">
              <a:buNone/>
              <a:defRPr sz="2100">
                <a:solidFill>
                  <a:srgbClr val="009900"/>
                </a:solidFill>
              </a:defRPr>
            </a:lvl1pPr>
          </a:lstStyle>
          <a:p>
            <a:pPr lvl="0"/>
            <a:r>
              <a:rPr lang="en-US" dirty="0"/>
              <a:t>Title</a:t>
            </a:r>
          </a:p>
        </p:txBody>
      </p:sp>
    </p:spTree>
    <p:extLst>
      <p:ext uri="{BB962C8B-B14F-4D97-AF65-F5344CB8AC3E}">
        <p14:creationId xmlns:p14="http://schemas.microsoft.com/office/powerpoint/2010/main" val="93372206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td page - dual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7369" y="1206500"/>
            <a:ext cx="4121150" cy="454660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30919" y="1206500"/>
            <a:ext cx="4121150" cy="454660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p:cNvSpPr>
            <a:spLocks noGrp="1"/>
          </p:cNvSpPr>
          <p:nvPr>
            <p:ph type="body" sz="quarter" idx="10" hasCustomPrompt="1"/>
          </p:nvPr>
        </p:nvSpPr>
        <p:spPr>
          <a:xfrm>
            <a:off x="256286" y="376240"/>
            <a:ext cx="5884862" cy="415925"/>
          </a:xfrm>
          <a:prstGeom prst="rect">
            <a:avLst/>
          </a:prstGeom>
        </p:spPr>
        <p:txBody>
          <a:bodyPr/>
          <a:lstStyle>
            <a:lvl1pPr marL="0" indent="0">
              <a:buNone/>
              <a:defRPr sz="2100">
                <a:solidFill>
                  <a:srgbClr val="009900"/>
                </a:solidFill>
              </a:defRPr>
            </a:lvl1pPr>
          </a:lstStyle>
          <a:p>
            <a:pPr lvl="0"/>
            <a:r>
              <a:rPr lang="en-US" dirty="0"/>
              <a:t>Title</a:t>
            </a:r>
          </a:p>
        </p:txBody>
      </p:sp>
    </p:spTree>
    <p:extLst>
      <p:ext uri="{BB962C8B-B14F-4D97-AF65-F5344CB8AC3E}">
        <p14:creationId xmlns:p14="http://schemas.microsoft.com/office/powerpoint/2010/main" val="246363652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td page no text">
    <p:spTree>
      <p:nvGrpSpPr>
        <p:cNvPr id="1" name=""/>
        <p:cNvGrpSpPr/>
        <p:nvPr/>
      </p:nvGrpSpPr>
      <p:grpSpPr>
        <a:xfrm>
          <a:off x="0" y="0"/>
          <a:ext cx="0" cy="0"/>
          <a:chOff x="0" y="0"/>
          <a:chExt cx="0" cy="0"/>
        </a:xfrm>
      </p:grpSpPr>
      <p:sp>
        <p:nvSpPr>
          <p:cNvPr id="2" name="Content Placeholder 2"/>
          <p:cNvSpPr>
            <a:spLocks noGrp="1"/>
          </p:cNvSpPr>
          <p:nvPr>
            <p:ph sz="half" idx="1"/>
          </p:nvPr>
        </p:nvSpPr>
        <p:spPr>
          <a:xfrm>
            <a:off x="256278" y="1206500"/>
            <a:ext cx="2741122" cy="4969856"/>
          </a:xfrm>
          <a:prstGeom prst="rect">
            <a:avLst/>
          </a:prstGeom>
        </p:spPr>
        <p:txBody>
          <a:bodyPr/>
          <a:lstStyle>
            <a:lvl1pPr>
              <a:defRPr sz="1050"/>
            </a:lvl1pPr>
            <a:lvl2pPr>
              <a:defRPr sz="900"/>
            </a:lvl2pPr>
            <a:lvl3pPr>
              <a:defRPr sz="825"/>
            </a:lvl3pPr>
            <a:lvl4pPr>
              <a:defRPr sz="750"/>
            </a:lvl4pPr>
            <a:lvl5pPr>
              <a:defRPr sz="7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sz="half" idx="10"/>
          </p:nvPr>
        </p:nvSpPr>
        <p:spPr>
          <a:xfrm>
            <a:off x="3126939" y="1206500"/>
            <a:ext cx="2741122" cy="4969856"/>
          </a:xfrm>
          <a:prstGeom prst="rect">
            <a:avLst/>
          </a:prstGeom>
        </p:spPr>
        <p:txBody>
          <a:bodyPr/>
          <a:lstStyle>
            <a:lvl1pPr>
              <a:defRPr sz="1050"/>
            </a:lvl1pPr>
            <a:lvl2pPr>
              <a:defRPr sz="900"/>
            </a:lvl2pPr>
            <a:lvl3pPr>
              <a:defRPr sz="825"/>
            </a:lvl3pPr>
            <a:lvl4pPr>
              <a:defRPr sz="750"/>
            </a:lvl4pPr>
            <a:lvl5pPr>
              <a:defRPr sz="7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1"/>
          </p:nvPr>
        </p:nvSpPr>
        <p:spPr>
          <a:xfrm>
            <a:off x="5997600" y="1206500"/>
            <a:ext cx="2741122" cy="4969856"/>
          </a:xfrm>
          <a:prstGeom prst="rect">
            <a:avLst/>
          </a:prstGeom>
        </p:spPr>
        <p:txBody>
          <a:bodyPr/>
          <a:lstStyle>
            <a:lvl1pPr>
              <a:defRPr sz="1050"/>
            </a:lvl1pPr>
            <a:lvl2pPr>
              <a:defRPr sz="900"/>
            </a:lvl2pPr>
            <a:lvl3pPr>
              <a:defRPr sz="825"/>
            </a:lvl3pPr>
            <a:lvl4pPr>
              <a:defRPr sz="750"/>
            </a:lvl4pPr>
            <a:lvl5pPr>
              <a:defRPr sz="7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2" hasCustomPrompt="1"/>
          </p:nvPr>
        </p:nvSpPr>
        <p:spPr>
          <a:xfrm>
            <a:off x="256277" y="376240"/>
            <a:ext cx="5884862" cy="415925"/>
          </a:xfrm>
          <a:prstGeom prst="rect">
            <a:avLst/>
          </a:prstGeom>
        </p:spPr>
        <p:txBody>
          <a:bodyPr/>
          <a:lstStyle>
            <a:lvl1pPr marL="0" indent="0">
              <a:buNone/>
              <a:defRPr sz="2100">
                <a:solidFill>
                  <a:srgbClr val="009900"/>
                </a:solidFill>
              </a:defRPr>
            </a:lvl1pPr>
          </a:lstStyle>
          <a:p>
            <a:pPr lvl="0"/>
            <a:r>
              <a:rPr lang="en-US" dirty="0"/>
              <a:t>Title</a:t>
            </a:r>
          </a:p>
        </p:txBody>
      </p:sp>
    </p:spTree>
    <p:extLst>
      <p:ext uri="{BB962C8B-B14F-4D97-AF65-F5344CB8AC3E}">
        <p14:creationId xmlns:p14="http://schemas.microsoft.com/office/powerpoint/2010/main" val="314734190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td page with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257369" y="1206502"/>
            <a:ext cx="8394700" cy="4994275"/>
          </a:xfrm>
          <a:prstGeom prst="rect">
            <a:avLst/>
          </a:prstGeom>
        </p:spPr>
        <p:txBody>
          <a:bodyPr/>
          <a:lstStyle/>
          <a:p>
            <a:pPr lvl="0"/>
            <a:r>
              <a:rPr lang="en-US" noProof="0"/>
              <a:t>Click icon to add chart</a:t>
            </a:r>
            <a:endParaRPr lang="en-US" noProof="0" dirty="0"/>
          </a:p>
        </p:txBody>
      </p:sp>
      <p:sp>
        <p:nvSpPr>
          <p:cNvPr id="6" name="Text Placeholder 10"/>
          <p:cNvSpPr>
            <a:spLocks noGrp="1"/>
          </p:cNvSpPr>
          <p:nvPr>
            <p:ph type="body" sz="quarter" idx="10" hasCustomPrompt="1"/>
          </p:nvPr>
        </p:nvSpPr>
        <p:spPr>
          <a:xfrm>
            <a:off x="256286" y="376240"/>
            <a:ext cx="5884862" cy="415925"/>
          </a:xfrm>
          <a:prstGeom prst="rect">
            <a:avLst/>
          </a:prstGeom>
        </p:spPr>
        <p:txBody>
          <a:bodyPr/>
          <a:lstStyle>
            <a:lvl1pPr marL="0" indent="0">
              <a:buNone/>
              <a:defRPr sz="2100">
                <a:solidFill>
                  <a:srgbClr val="009900"/>
                </a:solidFill>
              </a:defRPr>
            </a:lvl1pPr>
          </a:lstStyle>
          <a:p>
            <a:pPr lvl="0"/>
            <a:r>
              <a:rPr lang="en-US" dirty="0"/>
              <a:t>Title</a:t>
            </a:r>
          </a:p>
        </p:txBody>
      </p:sp>
    </p:spTree>
    <p:extLst>
      <p:ext uri="{BB962C8B-B14F-4D97-AF65-F5344CB8AC3E}">
        <p14:creationId xmlns:p14="http://schemas.microsoft.com/office/powerpoint/2010/main" val="26331399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eneric Title Slide">
    <p:spTree>
      <p:nvGrpSpPr>
        <p:cNvPr id="1" name=""/>
        <p:cNvGrpSpPr/>
        <p:nvPr/>
      </p:nvGrpSpPr>
      <p:grpSpPr>
        <a:xfrm>
          <a:off x="0" y="0"/>
          <a:ext cx="0" cy="0"/>
          <a:chOff x="0" y="0"/>
          <a:chExt cx="0" cy="0"/>
        </a:xfrm>
      </p:grpSpPr>
      <p:pic>
        <p:nvPicPr>
          <p:cNvPr id="4" name="Picture 3"/>
          <p:cNvPicPr>
            <a:picLocks/>
          </p:cNvPicPr>
          <p:nvPr userDrawn="1"/>
        </p:nvPicPr>
        <p:blipFill rotWithShape="1">
          <a:blip r:embed="rId2" cstate="print">
            <a:extLst>
              <a:ext uri="{28A0092B-C50C-407E-A947-70E740481C1C}">
                <a14:useLocalDpi xmlns:a14="http://schemas.microsoft.com/office/drawing/2010/main" val="0"/>
              </a:ext>
            </a:extLst>
          </a:blip>
          <a:srcRect l="1" t="16296" r="828" b="26730"/>
          <a:stretch/>
        </p:blipFill>
        <p:spPr>
          <a:xfrm>
            <a:off x="0" y="-3"/>
            <a:ext cx="9144000" cy="4535424"/>
          </a:xfrm>
          <a:prstGeom prst="rect">
            <a:avLst/>
          </a:prstGeom>
        </p:spPr>
      </p:pic>
      <p:sp>
        <p:nvSpPr>
          <p:cNvPr id="6" name="Rechteck 5"/>
          <p:cNvSpPr/>
          <p:nvPr userDrawn="1"/>
        </p:nvSpPr>
        <p:spPr>
          <a:xfrm>
            <a:off x="0" y="3962400"/>
            <a:ext cx="9144000" cy="575733"/>
          </a:xfrm>
          <a:prstGeom prst="rect">
            <a:avLst/>
          </a:prstGeom>
          <a:solidFill>
            <a:srgbClr val="F2F2F2">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noProof="0" dirty="0"/>
          </a:p>
        </p:txBody>
      </p:sp>
      <p:sp>
        <p:nvSpPr>
          <p:cNvPr id="7" name="Rechteck 6"/>
          <p:cNvSpPr/>
          <p:nvPr userDrawn="1"/>
        </p:nvSpPr>
        <p:spPr>
          <a:xfrm>
            <a:off x="0" y="3962400"/>
            <a:ext cx="431800" cy="575733"/>
          </a:xfrm>
          <a:prstGeom prst="rect">
            <a:avLst/>
          </a:prstGeom>
          <a:solidFill>
            <a:srgbClr val="98B9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noProof="0" dirty="0">
              <a:solidFill>
                <a:srgbClr val="98B911"/>
              </a:solidFill>
            </a:endParaRPr>
          </a:p>
        </p:txBody>
      </p:sp>
      <p:pic>
        <p:nvPicPr>
          <p:cNvPr id="8" name="Grafi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65673" y="5489896"/>
            <a:ext cx="519255" cy="915435"/>
          </a:xfrm>
          <a:prstGeom prst="rect">
            <a:avLst/>
          </a:prstGeom>
        </p:spPr>
      </p:pic>
      <p:sp>
        <p:nvSpPr>
          <p:cNvPr id="9" name="Textfeld 5"/>
          <p:cNvSpPr txBox="1"/>
          <p:nvPr userDrawn="1"/>
        </p:nvSpPr>
        <p:spPr>
          <a:xfrm>
            <a:off x="7309450" y="6204747"/>
            <a:ext cx="942048" cy="180425"/>
          </a:xfrm>
          <a:prstGeom prst="rect">
            <a:avLst/>
          </a:prstGeom>
          <a:noFill/>
        </p:spPr>
        <p:txBody>
          <a:bodyPr wrap="none" lIns="0" tIns="36000" rIns="36000" bIns="36000" rtlCol="0">
            <a:spAutoFit/>
          </a:bodyPr>
          <a:lstStyle/>
          <a:p>
            <a:pPr algn="r"/>
            <a:r>
              <a:rPr lang="en-US" sz="700" b="1" noProof="0" dirty="0">
                <a:solidFill>
                  <a:srgbClr val="245B9C"/>
                </a:solidFill>
                <a:cs typeface="Arial" panose="020B0604020202020204" pitchFamily="34" charset="0"/>
              </a:rPr>
              <a:t>Truth In Compressed Air</a:t>
            </a:r>
          </a:p>
        </p:txBody>
      </p:sp>
      <p:sp>
        <p:nvSpPr>
          <p:cNvPr id="10" name="Untertitel 2"/>
          <p:cNvSpPr>
            <a:spLocks noGrp="1"/>
          </p:cNvSpPr>
          <p:nvPr>
            <p:ph type="subTitle" idx="1"/>
          </p:nvPr>
        </p:nvSpPr>
        <p:spPr>
          <a:xfrm>
            <a:off x="547463" y="4815840"/>
            <a:ext cx="4096544" cy="1272547"/>
          </a:xfrm>
          <a:prstGeom prst="rect">
            <a:avLst/>
          </a:prstGeom>
        </p:spPr>
        <p:txBody>
          <a:bodyPr/>
          <a:lstStyle>
            <a:lvl1pPr marL="0" indent="0" algn="l">
              <a:buNone/>
              <a:defRPr sz="1600" b="0" baseline="0">
                <a:solidFill>
                  <a:schemeClr val="accent3"/>
                </a:solidFill>
                <a:latin typeface="+mn-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noProof="0"/>
              <a:t>Click to edit Master subtitle style</a:t>
            </a:r>
            <a:endParaRPr lang="en-US" noProof="0" dirty="0"/>
          </a:p>
        </p:txBody>
      </p:sp>
      <p:sp>
        <p:nvSpPr>
          <p:cNvPr id="11" name="Titel 1"/>
          <p:cNvSpPr>
            <a:spLocks noGrp="1"/>
          </p:cNvSpPr>
          <p:nvPr>
            <p:ph type="ctrTitle"/>
          </p:nvPr>
        </p:nvSpPr>
        <p:spPr>
          <a:xfrm>
            <a:off x="550539" y="3962400"/>
            <a:ext cx="8591872" cy="576000"/>
          </a:xfrm>
          <a:prstGeom prst="rect">
            <a:avLst/>
          </a:prstGeom>
          <a:noFill/>
          <a:ln>
            <a:noFill/>
          </a:ln>
        </p:spPr>
        <p:txBody>
          <a:bodyPr/>
          <a:lstStyle>
            <a:lvl1pPr>
              <a:defRPr sz="2000" b="1">
                <a:solidFill>
                  <a:schemeClr val="accent3"/>
                </a:solidFill>
                <a:latin typeface="+mn-lt"/>
              </a:defRPr>
            </a:lvl1pPr>
          </a:lstStyle>
          <a:p>
            <a:r>
              <a:rPr lang="en-US" noProof="0"/>
              <a:t>Click to edit Master title style</a:t>
            </a:r>
            <a:endParaRPr lang="en-US" noProof="0" dirty="0"/>
          </a:p>
        </p:txBody>
      </p:sp>
    </p:spTree>
    <p:extLst>
      <p:ext uri="{BB962C8B-B14F-4D97-AF65-F5344CB8AC3E}">
        <p14:creationId xmlns:p14="http://schemas.microsoft.com/office/powerpoint/2010/main" val="225587815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ain Menu">
    <p:spTree>
      <p:nvGrpSpPr>
        <p:cNvPr id="1" name=""/>
        <p:cNvGrpSpPr/>
        <p:nvPr/>
      </p:nvGrpSpPr>
      <p:grpSpPr>
        <a:xfrm>
          <a:off x="0" y="0"/>
          <a:ext cx="0" cy="0"/>
          <a:chOff x="0" y="0"/>
          <a:chExt cx="0" cy="0"/>
        </a:xfrm>
      </p:grpSpPr>
      <p:sp>
        <p:nvSpPr>
          <p:cNvPr id="3" name="Menu 1"/>
          <p:cNvSpPr/>
          <p:nvPr userDrawn="1"/>
        </p:nvSpPr>
        <p:spPr>
          <a:xfrm>
            <a:off x="228601" y="1354667"/>
            <a:ext cx="2241551"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noProof="0" dirty="0">
                <a:solidFill>
                  <a:schemeClr val="bg1"/>
                </a:solidFill>
              </a:rPr>
              <a:t>General Info</a:t>
            </a:r>
          </a:p>
        </p:txBody>
      </p:sp>
      <p:sp>
        <p:nvSpPr>
          <p:cNvPr id="4" name="Menu 1"/>
          <p:cNvSpPr/>
          <p:nvPr userDrawn="1"/>
        </p:nvSpPr>
        <p:spPr>
          <a:xfrm>
            <a:off x="230739" y="2370667"/>
            <a:ext cx="2241551"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noProof="0" dirty="0">
                <a:solidFill>
                  <a:schemeClr val="bg1"/>
                </a:solidFill>
              </a:rPr>
              <a:t>Product Line</a:t>
            </a:r>
          </a:p>
        </p:txBody>
      </p:sp>
      <p:sp>
        <p:nvSpPr>
          <p:cNvPr id="5" name="Menu 1"/>
          <p:cNvSpPr/>
          <p:nvPr userDrawn="1"/>
        </p:nvSpPr>
        <p:spPr>
          <a:xfrm>
            <a:off x="230739" y="3386667"/>
            <a:ext cx="2241551"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noProof="0" dirty="0">
                <a:solidFill>
                  <a:schemeClr val="bg1"/>
                </a:solidFill>
              </a:rPr>
              <a:t>Function</a:t>
            </a:r>
          </a:p>
        </p:txBody>
      </p:sp>
      <p:sp>
        <p:nvSpPr>
          <p:cNvPr id="6" name="Menu 1"/>
          <p:cNvSpPr/>
          <p:nvPr userDrawn="1"/>
        </p:nvSpPr>
        <p:spPr>
          <a:xfrm>
            <a:off x="230739" y="5418667"/>
            <a:ext cx="2241551"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noProof="0" dirty="0">
                <a:solidFill>
                  <a:schemeClr val="bg1"/>
                </a:solidFill>
              </a:rPr>
              <a:t>Applications and Sizing</a:t>
            </a:r>
          </a:p>
        </p:txBody>
      </p:sp>
      <p:sp>
        <p:nvSpPr>
          <p:cNvPr id="7" name="Menu 1"/>
          <p:cNvSpPr/>
          <p:nvPr userDrawn="1"/>
        </p:nvSpPr>
        <p:spPr>
          <a:xfrm>
            <a:off x="253094" y="4402667"/>
            <a:ext cx="2241551" cy="753533"/>
          </a:xfrm>
          <a:prstGeom prst="rect">
            <a:avLst/>
          </a:prstGeom>
          <a:solidFill>
            <a:schemeClr val="bg1"/>
          </a:solidFill>
          <a:ln w="12700">
            <a:solidFill>
              <a:srgbClr val="0052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noProof="0" dirty="0">
                <a:solidFill>
                  <a:srgbClr val="00529C"/>
                </a:solidFill>
              </a:rPr>
              <a:t>Why BEKO</a:t>
            </a:r>
            <a:br>
              <a:rPr lang="en-US" sz="1600" noProof="0" dirty="0">
                <a:solidFill>
                  <a:srgbClr val="00529C"/>
                </a:solidFill>
              </a:rPr>
            </a:br>
            <a:r>
              <a:rPr lang="en-US" sz="1600" noProof="0" dirty="0">
                <a:solidFill>
                  <a:srgbClr val="00529C"/>
                </a:solidFill>
              </a:rPr>
              <a:t>Technologies?</a:t>
            </a:r>
          </a:p>
        </p:txBody>
      </p:sp>
      <p:sp>
        <p:nvSpPr>
          <p:cNvPr id="8" name="Picture Placeholder 14"/>
          <p:cNvSpPr>
            <a:spLocks noGrp="1"/>
          </p:cNvSpPr>
          <p:nvPr>
            <p:ph type="pic" sz="quarter" idx="10"/>
          </p:nvPr>
        </p:nvSpPr>
        <p:spPr>
          <a:xfrm>
            <a:off x="2743200" y="990600"/>
            <a:ext cx="6172200" cy="4267200"/>
          </a:xfrm>
          <a:prstGeom prst="rect">
            <a:avLst/>
          </a:prstGeom>
        </p:spPr>
        <p:txBody>
          <a:bodyPr/>
          <a:lstStyle>
            <a:lvl1pPr>
              <a:defRPr sz="1400">
                <a:solidFill>
                  <a:schemeClr val="accent1">
                    <a:lumMod val="50000"/>
                  </a:schemeClr>
                </a:solidFill>
                <a:latin typeface="+mn-lt"/>
              </a:defRPr>
            </a:lvl1pPr>
          </a:lstStyle>
          <a:p>
            <a:r>
              <a:rPr lang="en-US" noProof="0"/>
              <a:t>Click icon to add picture</a:t>
            </a:r>
            <a:endParaRPr lang="en-US" noProof="0" dirty="0"/>
          </a:p>
        </p:txBody>
      </p:sp>
      <p:sp>
        <p:nvSpPr>
          <p:cNvPr id="9" name="TextBox 8"/>
          <p:cNvSpPr txBox="1"/>
          <p:nvPr userDrawn="1"/>
        </p:nvSpPr>
        <p:spPr>
          <a:xfrm>
            <a:off x="365760" y="-36576"/>
            <a:ext cx="7315200" cy="400110"/>
          </a:xfrm>
          <a:prstGeom prst="rect">
            <a:avLst/>
          </a:prstGeom>
          <a:noFill/>
        </p:spPr>
        <p:txBody>
          <a:bodyPr wrap="square" rtlCol="0">
            <a:spAutoFit/>
          </a:bodyPr>
          <a:lstStyle/>
          <a:p>
            <a:r>
              <a:rPr lang="en-US" sz="2000" noProof="0" dirty="0">
                <a:solidFill>
                  <a:srgbClr val="00529C"/>
                </a:solidFill>
                <a:latin typeface="+mn-lt"/>
              </a:rPr>
              <a:t>Main Menu</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0340" y="6196781"/>
            <a:ext cx="304800" cy="535259"/>
          </a:xfrm>
          <a:prstGeom prst="rect">
            <a:avLst/>
          </a:prstGeom>
        </p:spPr>
      </p:pic>
    </p:spTree>
    <p:extLst>
      <p:ext uri="{BB962C8B-B14F-4D97-AF65-F5344CB8AC3E}">
        <p14:creationId xmlns:p14="http://schemas.microsoft.com/office/powerpoint/2010/main" val="315235828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eneral Info">
    <p:spTree>
      <p:nvGrpSpPr>
        <p:cNvPr id="1" name=""/>
        <p:cNvGrpSpPr/>
        <p:nvPr/>
      </p:nvGrpSpPr>
      <p:grpSpPr>
        <a:xfrm>
          <a:off x="0" y="0"/>
          <a:ext cx="0" cy="0"/>
          <a:chOff x="0" y="0"/>
          <a:chExt cx="0" cy="0"/>
        </a:xfrm>
      </p:grpSpPr>
      <p:sp>
        <p:nvSpPr>
          <p:cNvPr id="3" name="Picture Placeholder 14"/>
          <p:cNvSpPr>
            <a:spLocks noGrp="1"/>
          </p:cNvSpPr>
          <p:nvPr>
            <p:ph type="pic" sz="quarter" idx="10"/>
          </p:nvPr>
        </p:nvSpPr>
        <p:spPr>
          <a:xfrm>
            <a:off x="3657600" y="990600"/>
            <a:ext cx="5257800" cy="4267200"/>
          </a:xfrm>
          <a:prstGeom prst="rect">
            <a:avLst/>
          </a:prstGeom>
        </p:spPr>
        <p:txBody>
          <a:bodyPr/>
          <a:lstStyle>
            <a:lvl1pPr>
              <a:defRPr sz="1400">
                <a:solidFill>
                  <a:schemeClr val="accent1">
                    <a:lumMod val="50000"/>
                  </a:schemeClr>
                </a:solidFill>
                <a:latin typeface="+mn-lt"/>
              </a:defRPr>
            </a:lvl1pPr>
          </a:lstStyle>
          <a:p>
            <a:r>
              <a:rPr lang="en-US"/>
              <a:t>Click icon to add picture</a:t>
            </a:r>
            <a:endParaRPr lang="en-US" dirty="0"/>
          </a:p>
        </p:txBody>
      </p:sp>
      <p:sp>
        <p:nvSpPr>
          <p:cNvPr id="4" name="Text Placeholder 5"/>
          <p:cNvSpPr>
            <a:spLocks noGrp="1"/>
          </p:cNvSpPr>
          <p:nvPr>
            <p:ph type="body" sz="quarter" idx="12"/>
          </p:nvPr>
        </p:nvSpPr>
        <p:spPr>
          <a:xfrm>
            <a:off x="228600" y="990600"/>
            <a:ext cx="3276600" cy="5283200"/>
          </a:xfrm>
          <a:prstGeom prst="rect">
            <a:avLst/>
          </a:prstGeom>
        </p:spPr>
        <p:txBody>
          <a:bodyPr>
            <a:norm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4" name="Text Placeholder 13"/>
          <p:cNvSpPr>
            <a:spLocks noGrp="1"/>
          </p:cNvSpPr>
          <p:nvPr>
            <p:ph type="body" sz="quarter" idx="13"/>
          </p:nvPr>
        </p:nvSpPr>
        <p:spPr>
          <a:xfrm>
            <a:off x="365760" y="-24384"/>
            <a:ext cx="7315200" cy="536448"/>
          </a:xfrm>
          <a:prstGeom prst="rect">
            <a:avLst/>
          </a:prstGeom>
        </p:spPr>
        <p:txBody>
          <a:bodyPr/>
          <a:lstStyle>
            <a:lvl1pPr marL="0" indent="0">
              <a:buFontTx/>
              <a:buNone/>
              <a:defRPr sz="2000">
                <a:solidFill>
                  <a:srgbClr val="00529C"/>
                </a:solidFill>
                <a:latin typeface="+mn-lt"/>
              </a:defRPr>
            </a:lvl1pPr>
            <a:lvl2pPr marL="457189" indent="0">
              <a:buFontTx/>
              <a:buNone/>
              <a:defRPr/>
            </a:lvl2pPr>
            <a:lvl3pPr marL="914377" indent="0">
              <a:buFontTx/>
              <a:buNone/>
              <a:defRPr/>
            </a:lvl3pPr>
            <a:lvl4pPr>
              <a:buFontTx/>
              <a:buNone/>
              <a:defRPr/>
            </a:lvl4pPr>
            <a:lvl5pPr marL="1828754" indent="0">
              <a:buFontTx/>
              <a:buNone/>
              <a:defRPr/>
            </a:lvl5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0340" y="6196781"/>
            <a:ext cx="304800" cy="535259"/>
          </a:xfrm>
          <a:prstGeom prst="rect">
            <a:avLst/>
          </a:prstGeom>
        </p:spPr>
      </p:pic>
    </p:spTree>
    <p:extLst>
      <p:ext uri="{BB962C8B-B14F-4D97-AF65-F5344CB8AC3E}">
        <p14:creationId xmlns:p14="http://schemas.microsoft.com/office/powerpoint/2010/main" val="120406170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neric Slide without Bullets">
    <p:spTree>
      <p:nvGrpSpPr>
        <p:cNvPr id="1" name=""/>
        <p:cNvGrpSpPr/>
        <p:nvPr/>
      </p:nvGrpSpPr>
      <p:grpSpPr>
        <a:xfrm>
          <a:off x="0" y="0"/>
          <a:ext cx="0" cy="0"/>
          <a:chOff x="0" y="0"/>
          <a:chExt cx="0" cy="0"/>
        </a:xfrm>
      </p:grpSpPr>
      <p:sp>
        <p:nvSpPr>
          <p:cNvPr id="6" name="Picture Placeholder 14"/>
          <p:cNvSpPr>
            <a:spLocks noGrp="1"/>
          </p:cNvSpPr>
          <p:nvPr>
            <p:ph type="pic" sz="quarter" idx="10"/>
          </p:nvPr>
        </p:nvSpPr>
        <p:spPr>
          <a:xfrm>
            <a:off x="228600" y="990600"/>
            <a:ext cx="8686800" cy="5486400"/>
          </a:xfrm>
          <a:prstGeom prst="rect">
            <a:avLst/>
          </a:prstGeom>
        </p:spPr>
        <p:txBody>
          <a:bodyPr/>
          <a:lstStyle>
            <a:lvl1pPr>
              <a:defRPr sz="1400">
                <a:solidFill>
                  <a:schemeClr val="accent1">
                    <a:lumMod val="50000"/>
                  </a:schemeClr>
                </a:solidFill>
                <a:latin typeface="+mn-lt"/>
              </a:defRPr>
            </a:lvl1pPr>
          </a:lstStyle>
          <a:p>
            <a:r>
              <a:rPr lang="en-US"/>
              <a:t>Click icon to add picture</a:t>
            </a:r>
            <a:endParaRPr lang="en-US" dirty="0"/>
          </a:p>
        </p:txBody>
      </p:sp>
      <p:sp>
        <p:nvSpPr>
          <p:cNvPr id="5" name="Text Placeholder 13"/>
          <p:cNvSpPr>
            <a:spLocks noGrp="1"/>
          </p:cNvSpPr>
          <p:nvPr>
            <p:ph type="body" sz="quarter" idx="13"/>
          </p:nvPr>
        </p:nvSpPr>
        <p:spPr>
          <a:xfrm>
            <a:off x="365760" y="-24384"/>
            <a:ext cx="7315200" cy="536448"/>
          </a:xfrm>
          <a:prstGeom prst="rect">
            <a:avLst/>
          </a:prstGeom>
        </p:spPr>
        <p:txBody>
          <a:bodyPr/>
          <a:lstStyle>
            <a:lvl1pPr marL="0" indent="0">
              <a:buFontTx/>
              <a:buNone/>
              <a:defRPr sz="2000">
                <a:solidFill>
                  <a:srgbClr val="00529C"/>
                </a:solidFill>
                <a:latin typeface="+mn-lt"/>
              </a:defRPr>
            </a:lvl1pPr>
            <a:lvl2pPr marL="457189" indent="0">
              <a:buFontTx/>
              <a:buNone/>
              <a:defRPr/>
            </a:lvl2pPr>
            <a:lvl3pPr marL="914377" indent="0">
              <a:buFontTx/>
              <a:buNone/>
              <a:defRPr/>
            </a:lvl3pPr>
            <a:lvl4pPr>
              <a:buFontTx/>
              <a:buNone/>
              <a:defRPr/>
            </a:lvl4pPr>
            <a:lvl5pPr marL="1828754" indent="0">
              <a:buFontTx/>
              <a:buNone/>
              <a:defRPr/>
            </a:lvl5pPr>
          </a:lstStyle>
          <a:p>
            <a:pPr lvl="0"/>
            <a:r>
              <a:rPr lang="en-US"/>
              <a:t>Edit Master text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0340" y="6196781"/>
            <a:ext cx="304800" cy="535259"/>
          </a:xfrm>
          <a:prstGeom prst="rect">
            <a:avLst/>
          </a:prstGeom>
        </p:spPr>
      </p:pic>
    </p:spTree>
    <p:extLst>
      <p:ext uri="{BB962C8B-B14F-4D97-AF65-F5344CB8AC3E}">
        <p14:creationId xmlns:p14="http://schemas.microsoft.com/office/powerpoint/2010/main" val="171792630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8/22/2019</a:t>
            </a:fld>
            <a:endParaRPr lang="en-US"/>
          </a:p>
        </p:txBody>
      </p:sp>
      <p:sp>
        <p:nvSpPr>
          <p:cNvPr id="6" name="Footer Placeholder 5"/>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9" name="Content Placeholder 8"/>
          <p:cNvSpPr>
            <a:spLocks noGrp="1"/>
          </p:cNvSpPr>
          <p:nvPr>
            <p:ph sz="quarter" idx="1"/>
          </p:nvPr>
        </p:nvSpPr>
        <p:spPr>
          <a:xfrm>
            <a:off x="457200" y="1600200"/>
            <a:ext cx="36576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eneric Slide with Bullets">
    <p:spTree>
      <p:nvGrpSpPr>
        <p:cNvPr id="1" name=""/>
        <p:cNvGrpSpPr/>
        <p:nvPr/>
      </p:nvGrpSpPr>
      <p:grpSpPr>
        <a:xfrm>
          <a:off x="0" y="0"/>
          <a:ext cx="0" cy="0"/>
          <a:chOff x="0" y="0"/>
          <a:chExt cx="0" cy="0"/>
        </a:xfrm>
      </p:grpSpPr>
      <p:sp>
        <p:nvSpPr>
          <p:cNvPr id="3" name="Menu 1"/>
          <p:cNvSpPr/>
          <p:nvPr userDrawn="1"/>
        </p:nvSpPr>
        <p:spPr>
          <a:xfrm>
            <a:off x="609600" y="18034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4" name="Menu 1"/>
          <p:cNvSpPr/>
          <p:nvPr userDrawn="1"/>
        </p:nvSpPr>
        <p:spPr>
          <a:xfrm>
            <a:off x="609600" y="30226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5" name="Menu 1"/>
          <p:cNvSpPr/>
          <p:nvPr userDrawn="1"/>
        </p:nvSpPr>
        <p:spPr>
          <a:xfrm>
            <a:off x="609600" y="42418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6" name="Menu 1"/>
          <p:cNvSpPr/>
          <p:nvPr userDrawn="1"/>
        </p:nvSpPr>
        <p:spPr>
          <a:xfrm>
            <a:off x="609600" y="54610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7" name="Text Placeholder 20"/>
          <p:cNvSpPr>
            <a:spLocks noGrp="1"/>
          </p:cNvSpPr>
          <p:nvPr>
            <p:ph type="body" sz="quarter" idx="11"/>
          </p:nvPr>
        </p:nvSpPr>
        <p:spPr>
          <a:xfrm>
            <a:off x="1066800" y="18034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8" name="Text Placeholder 20"/>
          <p:cNvSpPr>
            <a:spLocks noGrp="1"/>
          </p:cNvSpPr>
          <p:nvPr>
            <p:ph type="body" sz="quarter" idx="12"/>
          </p:nvPr>
        </p:nvSpPr>
        <p:spPr>
          <a:xfrm>
            <a:off x="1066800" y="30226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9" name="Text Placeholder 20"/>
          <p:cNvSpPr>
            <a:spLocks noGrp="1"/>
          </p:cNvSpPr>
          <p:nvPr>
            <p:ph type="body" sz="quarter" idx="13"/>
          </p:nvPr>
        </p:nvSpPr>
        <p:spPr>
          <a:xfrm>
            <a:off x="1066800" y="4225499"/>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0" name="Text Placeholder 20"/>
          <p:cNvSpPr>
            <a:spLocks noGrp="1"/>
          </p:cNvSpPr>
          <p:nvPr>
            <p:ph type="body" sz="quarter" idx="14"/>
          </p:nvPr>
        </p:nvSpPr>
        <p:spPr>
          <a:xfrm>
            <a:off x="1066800" y="54610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1" name="Media Placeholder 3"/>
          <p:cNvSpPr>
            <a:spLocks noGrp="1"/>
          </p:cNvSpPr>
          <p:nvPr>
            <p:ph type="media" sz="quarter" idx="15"/>
          </p:nvPr>
        </p:nvSpPr>
        <p:spPr>
          <a:xfrm>
            <a:off x="4572000" y="990600"/>
            <a:ext cx="4343400" cy="5486400"/>
          </a:xfrm>
          <a:prstGeom prst="rect">
            <a:avLst/>
          </a:prstGeom>
        </p:spPr>
        <p:txBody>
          <a:bodyPr/>
          <a:lstStyle>
            <a:lvl1pPr>
              <a:defRPr sz="1400">
                <a:solidFill>
                  <a:schemeClr val="accent1">
                    <a:lumMod val="50000"/>
                  </a:schemeClr>
                </a:solidFill>
                <a:latin typeface="+mn-lt"/>
              </a:defRPr>
            </a:lvl1pPr>
          </a:lstStyle>
          <a:p>
            <a:r>
              <a:rPr lang="en-US"/>
              <a:t>Click icon to add media</a:t>
            </a:r>
            <a:endParaRPr lang="en-US" dirty="0"/>
          </a:p>
        </p:txBody>
      </p:sp>
      <p:sp>
        <p:nvSpPr>
          <p:cNvPr id="12" name="Text Placeholder 13"/>
          <p:cNvSpPr>
            <a:spLocks noGrp="1"/>
          </p:cNvSpPr>
          <p:nvPr>
            <p:ph type="body" sz="quarter" idx="16"/>
          </p:nvPr>
        </p:nvSpPr>
        <p:spPr>
          <a:xfrm>
            <a:off x="365760" y="-24384"/>
            <a:ext cx="7315200" cy="536448"/>
          </a:xfrm>
          <a:prstGeom prst="rect">
            <a:avLst/>
          </a:prstGeom>
        </p:spPr>
        <p:txBody>
          <a:bodyPr/>
          <a:lstStyle>
            <a:lvl1pPr marL="0" indent="0">
              <a:buFontTx/>
              <a:buNone/>
              <a:defRPr sz="2000">
                <a:solidFill>
                  <a:srgbClr val="00529C"/>
                </a:solidFill>
                <a:latin typeface="+mn-lt"/>
              </a:defRPr>
            </a:lvl1pPr>
            <a:lvl2pPr marL="457189" indent="0">
              <a:buFontTx/>
              <a:buNone/>
              <a:defRPr/>
            </a:lvl2pPr>
            <a:lvl3pPr marL="914377" indent="0">
              <a:buFontTx/>
              <a:buNone/>
              <a:defRPr/>
            </a:lvl3pPr>
            <a:lvl4pPr>
              <a:buFontTx/>
              <a:buNone/>
              <a:defRPr/>
            </a:lvl4pPr>
            <a:lvl5pPr marL="1828754" indent="0">
              <a:buFontTx/>
              <a:buNone/>
              <a:defRPr/>
            </a:lvl5pPr>
          </a:lstStyle>
          <a:p>
            <a:pPr lvl="0"/>
            <a:r>
              <a:rPr lang="en-US"/>
              <a:t>Edit Master text styles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0340" y="6196781"/>
            <a:ext cx="304800" cy="535259"/>
          </a:xfrm>
          <a:prstGeom prst="rect">
            <a:avLst/>
          </a:prstGeom>
        </p:spPr>
      </p:pic>
    </p:spTree>
    <p:extLst>
      <p:ext uri="{BB962C8B-B14F-4D97-AF65-F5344CB8AC3E}">
        <p14:creationId xmlns:p14="http://schemas.microsoft.com/office/powerpoint/2010/main" val="382401979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nction">
    <p:spTree>
      <p:nvGrpSpPr>
        <p:cNvPr id="1" name=""/>
        <p:cNvGrpSpPr/>
        <p:nvPr/>
      </p:nvGrpSpPr>
      <p:grpSpPr>
        <a:xfrm>
          <a:off x="0" y="0"/>
          <a:ext cx="0" cy="0"/>
          <a:chOff x="0" y="0"/>
          <a:chExt cx="0" cy="0"/>
        </a:xfrm>
      </p:grpSpPr>
      <p:sp>
        <p:nvSpPr>
          <p:cNvPr id="3" name="Menu 1"/>
          <p:cNvSpPr/>
          <p:nvPr userDrawn="1"/>
        </p:nvSpPr>
        <p:spPr>
          <a:xfrm>
            <a:off x="609600" y="18034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4" name="Menu 1"/>
          <p:cNvSpPr/>
          <p:nvPr userDrawn="1"/>
        </p:nvSpPr>
        <p:spPr>
          <a:xfrm>
            <a:off x="609600" y="30226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5" name="Menu 1"/>
          <p:cNvSpPr/>
          <p:nvPr userDrawn="1"/>
        </p:nvSpPr>
        <p:spPr>
          <a:xfrm>
            <a:off x="609600" y="42418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6" name="Menu 1"/>
          <p:cNvSpPr/>
          <p:nvPr userDrawn="1"/>
        </p:nvSpPr>
        <p:spPr>
          <a:xfrm>
            <a:off x="609600" y="54610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7" name="Text Placeholder 20"/>
          <p:cNvSpPr>
            <a:spLocks noGrp="1"/>
          </p:cNvSpPr>
          <p:nvPr>
            <p:ph type="body" sz="quarter" idx="11"/>
          </p:nvPr>
        </p:nvSpPr>
        <p:spPr>
          <a:xfrm>
            <a:off x="1066800" y="18034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8" name="Text Placeholder 20"/>
          <p:cNvSpPr>
            <a:spLocks noGrp="1"/>
          </p:cNvSpPr>
          <p:nvPr>
            <p:ph type="body" sz="quarter" idx="12"/>
          </p:nvPr>
        </p:nvSpPr>
        <p:spPr>
          <a:xfrm>
            <a:off x="1066800" y="30226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9" name="Text Placeholder 20"/>
          <p:cNvSpPr>
            <a:spLocks noGrp="1"/>
          </p:cNvSpPr>
          <p:nvPr>
            <p:ph type="body" sz="quarter" idx="13"/>
          </p:nvPr>
        </p:nvSpPr>
        <p:spPr>
          <a:xfrm>
            <a:off x="1066800" y="4225499"/>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0" name="Text Placeholder 20"/>
          <p:cNvSpPr>
            <a:spLocks noGrp="1"/>
          </p:cNvSpPr>
          <p:nvPr>
            <p:ph type="body" sz="quarter" idx="14"/>
          </p:nvPr>
        </p:nvSpPr>
        <p:spPr>
          <a:xfrm>
            <a:off x="1066800" y="54610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1" name="Media Placeholder 3"/>
          <p:cNvSpPr>
            <a:spLocks noGrp="1"/>
          </p:cNvSpPr>
          <p:nvPr>
            <p:ph type="media" sz="quarter" idx="15"/>
          </p:nvPr>
        </p:nvSpPr>
        <p:spPr>
          <a:xfrm>
            <a:off x="4572000" y="990600"/>
            <a:ext cx="4343400" cy="5486400"/>
          </a:xfrm>
          <a:prstGeom prst="rect">
            <a:avLst/>
          </a:prstGeom>
        </p:spPr>
        <p:txBody>
          <a:bodyPr/>
          <a:lstStyle>
            <a:lvl1pPr>
              <a:defRPr sz="1400">
                <a:solidFill>
                  <a:schemeClr val="accent1">
                    <a:lumMod val="50000"/>
                  </a:schemeClr>
                </a:solidFill>
                <a:latin typeface="+mn-lt"/>
              </a:defRPr>
            </a:lvl1pPr>
          </a:lstStyle>
          <a:p>
            <a:r>
              <a:rPr lang="en-US"/>
              <a:t>Click icon to add media</a:t>
            </a:r>
            <a:endParaRPr lang="en-US" dirty="0"/>
          </a:p>
        </p:txBody>
      </p:sp>
      <p:sp>
        <p:nvSpPr>
          <p:cNvPr id="13" name="TextBox 12"/>
          <p:cNvSpPr txBox="1"/>
          <p:nvPr userDrawn="1"/>
        </p:nvSpPr>
        <p:spPr>
          <a:xfrm>
            <a:off x="365760" y="-36576"/>
            <a:ext cx="7315200" cy="400110"/>
          </a:xfrm>
          <a:prstGeom prst="rect">
            <a:avLst/>
          </a:prstGeom>
          <a:noFill/>
        </p:spPr>
        <p:txBody>
          <a:bodyPr wrap="square" rtlCol="0">
            <a:spAutoFit/>
          </a:bodyPr>
          <a:lstStyle/>
          <a:p>
            <a:r>
              <a:rPr lang="en-US" sz="2000" dirty="0">
                <a:solidFill>
                  <a:srgbClr val="00529C"/>
                </a:solidFill>
                <a:latin typeface="+mn-lt"/>
              </a:rPr>
              <a:t>Function</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0340" y="6196781"/>
            <a:ext cx="304800" cy="535259"/>
          </a:xfrm>
          <a:prstGeom prst="rect">
            <a:avLst/>
          </a:prstGeom>
        </p:spPr>
      </p:pic>
    </p:spTree>
    <p:extLst>
      <p:ext uri="{BB962C8B-B14F-4D97-AF65-F5344CB8AC3E}">
        <p14:creationId xmlns:p14="http://schemas.microsoft.com/office/powerpoint/2010/main" val="142818817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eatures and Benefits">
    <p:spTree>
      <p:nvGrpSpPr>
        <p:cNvPr id="1" name=""/>
        <p:cNvGrpSpPr/>
        <p:nvPr/>
      </p:nvGrpSpPr>
      <p:grpSpPr>
        <a:xfrm>
          <a:off x="0" y="0"/>
          <a:ext cx="0" cy="0"/>
          <a:chOff x="0" y="0"/>
          <a:chExt cx="0" cy="0"/>
        </a:xfrm>
      </p:grpSpPr>
      <p:sp>
        <p:nvSpPr>
          <p:cNvPr id="3" name="Menu 1"/>
          <p:cNvSpPr/>
          <p:nvPr userDrawn="1"/>
        </p:nvSpPr>
        <p:spPr>
          <a:xfrm>
            <a:off x="609600" y="18034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4" name="Menu 1"/>
          <p:cNvSpPr/>
          <p:nvPr userDrawn="1"/>
        </p:nvSpPr>
        <p:spPr>
          <a:xfrm>
            <a:off x="609600" y="30226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5" name="Menu 1"/>
          <p:cNvSpPr/>
          <p:nvPr userDrawn="1"/>
        </p:nvSpPr>
        <p:spPr>
          <a:xfrm>
            <a:off x="609600" y="42418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6" name="Menu 1"/>
          <p:cNvSpPr/>
          <p:nvPr userDrawn="1"/>
        </p:nvSpPr>
        <p:spPr>
          <a:xfrm>
            <a:off x="609600" y="54610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7" name="Text Placeholder 20"/>
          <p:cNvSpPr>
            <a:spLocks noGrp="1"/>
          </p:cNvSpPr>
          <p:nvPr>
            <p:ph type="body" sz="quarter" idx="11"/>
          </p:nvPr>
        </p:nvSpPr>
        <p:spPr>
          <a:xfrm>
            <a:off x="1066800" y="18034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8" name="Text Placeholder 20"/>
          <p:cNvSpPr>
            <a:spLocks noGrp="1"/>
          </p:cNvSpPr>
          <p:nvPr>
            <p:ph type="body" sz="quarter" idx="12"/>
          </p:nvPr>
        </p:nvSpPr>
        <p:spPr>
          <a:xfrm>
            <a:off x="1066800" y="30226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9" name="Text Placeholder 20"/>
          <p:cNvSpPr>
            <a:spLocks noGrp="1"/>
          </p:cNvSpPr>
          <p:nvPr>
            <p:ph type="body" sz="quarter" idx="13"/>
          </p:nvPr>
        </p:nvSpPr>
        <p:spPr>
          <a:xfrm>
            <a:off x="1066800" y="4225499"/>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0" name="Text Placeholder 20"/>
          <p:cNvSpPr>
            <a:spLocks noGrp="1"/>
          </p:cNvSpPr>
          <p:nvPr>
            <p:ph type="body" sz="quarter" idx="14"/>
          </p:nvPr>
        </p:nvSpPr>
        <p:spPr>
          <a:xfrm>
            <a:off x="1066800" y="54610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1" name="Media Placeholder 3"/>
          <p:cNvSpPr>
            <a:spLocks noGrp="1"/>
          </p:cNvSpPr>
          <p:nvPr>
            <p:ph type="media" sz="quarter" idx="15"/>
          </p:nvPr>
        </p:nvSpPr>
        <p:spPr>
          <a:xfrm>
            <a:off x="4572000" y="990600"/>
            <a:ext cx="4343400" cy="5486400"/>
          </a:xfrm>
          <a:prstGeom prst="rect">
            <a:avLst/>
          </a:prstGeom>
        </p:spPr>
        <p:txBody>
          <a:bodyPr/>
          <a:lstStyle>
            <a:lvl1pPr>
              <a:defRPr sz="1400">
                <a:solidFill>
                  <a:schemeClr val="accent1">
                    <a:lumMod val="50000"/>
                  </a:schemeClr>
                </a:solidFill>
                <a:latin typeface="+mn-lt"/>
              </a:defRPr>
            </a:lvl1pPr>
          </a:lstStyle>
          <a:p>
            <a:r>
              <a:rPr lang="en-US"/>
              <a:t>Click icon to add media</a:t>
            </a:r>
            <a:endParaRPr lang="en-US" dirty="0"/>
          </a:p>
        </p:txBody>
      </p:sp>
      <p:sp>
        <p:nvSpPr>
          <p:cNvPr id="13" name="TextBox 12"/>
          <p:cNvSpPr txBox="1"/>
          <p:nvPr userDrawn="1"/>
        </p:nvSpPr>
        <p:spPr>
          <a:xfrm>
            <a:off x="365760" y="-36576"/>
            <a:ext cx="7315200" cy="400110"/>
          </a:xfrm>
          <a:prstGeom prst="rect">
            <a:avLst/>
          </a:prstGeom>
          <a:noFill/>
        </p:spPr>
        <p:txBody>
          <a:bodyPr wrap="square" rtlCol="0">
            <a:spAutoFit/>
          </a:bodyPr>
          <a:lstStyle/>
          <a:p>
            <a:r>
              <a:rPr lang="en-US" sz="2000" dirty="0">
                <a:solidFill>
                  <a:srgbClr val="00529C"/>
                </a:solidFill>
                <a:latin typeface="+mn-lt"/>
              </a:rPr>
              <a:t>Features and Benefits</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0340" y="6196781"/>
            <a:ext cx="304800" cy="535259"/>
          </a:xfrm>
          <a:prstGeom prst="rect">
            <a:avLst/>
          </a:prstGeom>
        </p:spPr>
      </p:pic>
    </p:spTree>
    <p:extLst>
      <p:ext uri="{BB962C8B-B14F-4D97-AF65-F5344CB8AC3E}">
        <p14:creationId xmlns:p14="http://schemas.microsoft.com/office/powerpoint/2010/main" val="363517771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pplications and Sizing">
    <p:spTree>
      <p:nvGrpSpPr>
        <p:cNvPr id="1" name=""/>
        <p:cNvGrpSpPr/>
        <p:nvPr/>
      </p:nvGrpSpPr>
      <p:grpSpPr>
        <a:xfrm>
          <a:off x="0" y="0"/>
          <a:ext cx="0" cy="0"/>
          <a:chOff x="0" y="0"/>
          <a:chExt cx="0" cy="0"/>
        </a:xfrm>
      </p:grpSpPr>
      <p:sp>
        <p:nvSpPr>
          <p:cNvPr id="3" name="Menu 1"/>
          <p:cNvSpPr/>
          <p:nvPr userDrawn="1"/>
        </p:nvSpPr>
        <p:spPr>
          <a:xfrm>
            <a:off x="609600" y="18034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4" name="Menu 1"/>
          <p:cNvSpPr/>
          <p:nvPr userDrawn="1"/>
        </p:nvSpPr>
        <p:spPr>
          <a:xfrm>
            <a:off x="609600" y="30226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5" name="Menu 1"/>
          <p:cNvSpPr/>
          <p:nvPr userDrawn="1"/>
        </p:nvSpPr>
        <p:spPr>
          <a:xfrm>
            <a:off x="609600" y="42418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6" name="Menu 1"/>
          <p:cNvSpPr/>
          <p:nvPr userDrawn="1"/>
        </p:nvSpPr>
        <p:spPr>
          <a:xfrm>
            <a:off x="609600" y="54610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7" name="Text Placeholder 20"/>
          <p:cNvSpPr>
            <a:spLocks noGrp="1"/>
          </p:cNvSpPr>
          <p:nvPr>
            <p:ph type="body" sz="quarter" idx="11"/>
          </p:nvPr>
        </p:nvSpPr>
        <p:spPr>
          <a:xfrm>
            <a:off x="1066800" y="18034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8" name="Text Placeholder 20"/>
          <p:cNvSpPr>
            <a:spLocks noGrp="1"/>
          </p:cNvSpPr>
          <p:nvPr>
            <p:ph type="body" sz="quarter" idx="12"/>
          </p:nvPr>
        </p:nvSpPr>
        <p:spPr>
          <a:xfrm>
            <a:off x="1066800" y="30226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9" name="Text Placeholder 20"/>
          <p:cNvSpPr>
            <a:spLocks noGrp="1"/>
          </p:cNvSpPr>
          <p:nvPr>
            <p:ph type="body" sz="quarter" idx="13"/>
          </p:nvPr>
        </p:nvSpPr>
        <p:spPr>
          <a:xfrm>
            <a:off x="1066800" y="4225499"/>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0" name="Text Placeholder 20"/>
          <p:cNvSpPr>
            <a:spLocks noGrp="1"/>
          </p:cNvSpPr>
          <p:nvPr>
            <p:ph type="body" sz="quarter" idx="14"/>
          </p:nvPr>
        </p:nvSpPr>
        <p:spPr>
          <a:xfrm>
            <a:off x="1066800" y="54610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1" name="Media Placeholder 3"/>
          <p:cNvSpPr>
            <a:spLocks noGrp="1"/>
          </p:cNvSpPr>
          <p:nvPr>
            <p:ph type="media" sz="quarter" idx="15"/>
          </p:nvPr>
        </p:nvSpPr>
        <p:spPr>
          <a:xfrm>
            <a:off x="4572000" y="990600"/>
            <a:ext cx="4343400" cy="5486400"/>
          </a:xfrm>
          <a:prstGeom prst="rect">
            <a:avLst/>
          </a:prstGeom>
        </p:spPr>
        <p:txBody>
          <a:bodyPr/>
          <a:lstStyle>
            <a:lvl1pPr>
              <a:defRPr sz="1400">
                <a:solidFill>
                  <a:schemeClr val="accent1">
                    <a:lumMod val="50000"/>
                  </a:schemeClr>
                </a:solidFill>
                <a:latin typeface="+mn-lt"/>
              </a:defRPr>
            </a:lvl1pPr>
          </a:lstStyle>
          <a:p>
            <a:r>
              <a:rPr lang="en-US"/>
              <a:t>Click icon to add media</a:t>
            </a:r>
            <a:endParaRPr lang="en-US" dirty="0"/>
          </a:p>
        </p:txBody>
      </p:sp>
      <p:sp>
        <p:nvSpPr>
          <p:cNvPr id="13" name="TextBox 12"/>
          <p:cNvSpPr txBox="1"/>
          <p:nvPr userDrawn="1"/>
        </p:nvSpPr>
        <p:spPr>
          <a:xfrm>
            <a:off x="365760" y="-36576"/>
            <a:ext cx="7315200" cy="400110"/>
          </a:xfrm>
          <a:prstGeom prst="rect">
            <a:avLst/>
          </a:prstGeom>
          <a:noFill/>
        </p:spPr>
        <p:txBody>
          <a:bodyPr wrap="square" rtlCol="0">
            <a:spAutoFit/>
          </a:bodyPr>
          <a:lstStyle/>
          <a:p>
            <a:r>
              <a:rPr lang="en-US" sz="2000" dirty="0">
                <a:solidFill>
                  <a:srgbClr val="00529C"/>
                </a:solidFill>
                <a:latin typeface="+mn-lt"/>
              </a:rPr>
              <a:t>Applications and Sizing</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0340" y="6196781"/>
            <a:ext cx="304800" cy="535259"/>
          </a:xfrm>
          <a:prstGeom prst="rect">
            <a:avLst/>
          </a:prstGeom>
        </p:spPr>
      </p:pic>
    </p:spTree>
    <p:extLst>
      <p:ext uri="{BB962C8B-B14F-4D97-AF65-F5344CB8AC3E}">
        <p14:creationId xmlns:p14="http://schemas.microsoft.com/office/powerpoint/2010/main" val="28390073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hy BEKO">
    <p:spTree>
      <p:nvGrpSpPr>
        <p:cNvPr id="1" name=""/>
        <p:cNvGrpSpPr/>
        <p:nvPr/>
      </p:nvGrpSpPr>
      <p:grpSpPr>
        <a:xfrm>
          <a:off x="0" y="0"/>
          <a:ext cx="0" cy="0"/>
          <a:chOff x="0" y="0"/>
          <a:chExt cx="0" cy="0"/>
        </a:xfrm>
      </p:grpSpPr>
      <p:sp>
        <p:nvSpPr>
          <p:cNvPr id="3" name="Menu 1"/>
          <p:cNvSpPr/>
          <p:nvPr userDrawn="1"/>
        </p:nvSpPr>
        <p:spPr>
          <a:xfrm>
            <a:off x="609600" y="22098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4" name="Menu 1"/>
          <p:cNvSpPr/>
          <p:nvPr userDrawn="1"/>
        </p:nvSpPr>
        <p:spPr>
          <a:xfrm>
            <a:off x="609600" y="31242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5" name="Menu 1"/>
          <p:cNvSpPr/>
          <p:nvPr userDrawn="1"/>
        </p:nvSpPr>
        <p:spPr>
          <a:xfrm>
            <a:off x="609600" y="4054901"/>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6" name="Menu 1"/>
          <p:cNvSpPr/>
          <p:nvPr userDrawn="1"/>
        </p:nvSpPr>
        <p:spPr>
          <a:xfrm>
            <a:off x="609600" y="49530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7" name="Text Placeholder 20"/>
          <p:cNvSpPr>
            <a:spLocks noGrp="1"/>
          </p:cNvSpPr>
          <p:nvPr>
            <p:ph type="body" sz="quarter" idx="11"/>
          </p:nvPr>
        </p:nvSpPr>
        <p:spPr>
          <a:xfrm>
            <a:off x="1066800" y="22098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8" name="Text Placeholder 20"/>
          <p:cNvSpPr>
            <a:spLocks noGrp="1"/>
          </p:cNvSpPr>
          <p:nvPr>
            <p:ph type="body" sz="quarter" idx="12"/>
          </p:nvPr>
        </p:nvSpPr>
        <p:spPr>
          <a:xfrm>
            <a:off x="1066800" y="31242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9" name="Text Placeholder 20"/>
          <p:cNvSpPr>
            <a:spLocks noGrp="1"/>
          </p:cNvSpPr>
          <p:nvPr>
            <p:ph type="body" sz="quarter" idx="13"/>
          </p:nvPr>
        </p:nvSpPr>
        <p:spPr>
          <a:xfrm>
            <a:off x="1066800" y="40386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0" name="Menu 1"/>
          <p:cNvSpPr/>
          <p:nvPr userDrawn="1"/>
        </p:nvSpPr>
        <p:spPr>
          <a:xfrm>
            <a:off x="4800600" y="22098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11" name="Menu 1"/>
          <p:cNvSpPr/>
          <p:nvPr userDrawn="1"/>
        </p:nvSpPr>
        <p:spPr>
          <a:xfrm>
            <a:off x="4800600" y="31242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12" name="Menu 1"/>
          <p:cNvSpPr/>
          <p:nvPr userDrawn="1"/>
        </p:nvSpPr>
        <p:spPr>
          <a:xfrm>
            <a:off x="4800600" y="4054901"/>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13" name="Menu 1"/>
          <p:cNvSpPr/>
          <p:nvPr userDrawn="1"/>
        </p:nvSpPr>
        <p:spPr>
          <a:xfrm>
            <a:off x="4800600" y="49530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14" name="Text Placeholder 20"/>
          <p:cNvSpPr>
            <a:spLocks noGrp="1"/>
          </p:cNvSpPr>
          <p:nvPr>
            <p:ph type="body" sz="quarter" idx="15"/>
          </p:nvPr>
        </p:nvSpPr>
        <p:spPr>
          <a:xfrm>
            <a:off x="5257800" y="22098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5" name="Text Placeholder 20"/>
          <p:cNvSpPr>
            <a:spLocks noGrp="1"/>
          </p:cNvSpPr>
          <p:nvPr>
            <p:ph type="body" sz="quarter" idx="16"/>
          </p:nvPr>
        </p:nvSpPr>
        <p:spPr>
          <a:xfrm>
            <a:off x="5257800" y="31242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6" name="Text Placeholder 20"/>
          <p:cNvSpPr>
            <a:spLocks noGrp="1"/>
          </p:cNvSpPr>
          <p:nvPr>
            <p:ph type="body" sz="quarter" idx="17"/>
          </p:nvPr>
        </p:nvSpPr>
        <p:spPr>
          <a:xfrm>
            <a:off x="5257800" y="40386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7" name="Text Placeholder 20"/>
          <p:cNvSpPr>
            <a:spLocks noGrp="1"/>
          </p:cNvSpPr>
          <p:nvPr>
            <p:ph type="body" sz="quarter" idx="18"/>
          </p:nvPr>
        </p:nvSpPr>
        <p:spPr>
          <a:xfrm>
            <a:off x="5257800" y="49530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8" name="TextBox 17"/>
          <p:cNvSpPr txBox="1"/>
          <p:nvPr userDrawn="1"/>
        </p:nvSpPr>
        <p:spPr>
          <a:xfrm>
            <a:off x="76200" y="585216"/>
            <a:ext cx="8991600" cy="523220"/>
          </a:xfrm>
          <a:prstGeom prst="rect">
            <a:avLst/>
          </a:prstGeom>
          <a:noFill/>
        </p:spPr>
        <p:txBody>
          <a:bodyPr wrap="square" rtlCol="0">
            <a:spAutoFit/>
          </a:bodyPr>
          <a:lstStyle/>
          <a:p>
            <a:pPr algn="ctr"/>
            <a:r>
              <a:rPr lang="en-US" sz="2800" dirty="0">
                <a:solidFill>
                  <a:srgbClr val="989FA5"/>
                </a:solidFill>
                <a:latin typeface="+mn-lt"/>
              </a:rPr>
              <a:t>Reliable</a:t>
            </a:r>
            <a:r>
              <a:rPr lang="en-US" sz="2800" baseline="0" dirty="0">
                <a:solidFill>
                  <a:schemeClr val="bg1">
                    <a:lumMod val="75000"/>
                  </a:schemeClr>
                </a:solidFill>
              </a:rPr>
              <a:t>  </a:t>
            </a:r>
            <a:r>
              <a:rPr lang="en-US" sz="2800" dirty="0">
                <a:solidFill>
                  <a:srgbClr val="00529C"/>
                </a:solidFill>
              </a:rPr>
              <a:t>|</a:t>
            </a:r>
            <a:r>
              <a:rPr lang="en-US" sz="2800" baseline="0" dirty="0">
                <a:solidFill>
                  <a:schemeClr val="tx1"/>
                </a:solidFill>
              </a:rPr>
              <a:t>  </a:t>
            </a:r>
            <a:r>
              <a:rPr lang="en-US" sz="2800" dirty="0">
                <a:solidFill>
                  <a:srgbClr val="989FA5"/>
                </a:solidFill>
                <a:latin typeface="+mn-lt"/>
              </a:rPr>
              <a:t>Efficient</a:t>
            </a:r>
            <a:r>
              <a:rPr lang="en-US" sz="2800" baseline="0" dirty="0">
                <a:solidFill>
                  <a:srgbClr val="989FA5"/>
                </a:solidFill>
                <a:latin typeface="+mn-lt"/>
              </a:rPr>
              <a:t> </a:t>
            </a:r>
            <a:r>
              <a:rPr lang="en-US" sz="2800" baseline="0" dirty="0">
                <a:solidFill>
                  <a:srgbClr val="989FA5"/>
                </a:solidFill>
              </a:rPr>
              <a:t> </a:t>
            </a:r>
            <a:r>
              <a:rPr lang="en-US" sz="2800" baseline="0" dirty="0">
                <a:solidFill>
                  <a:srgbClr val="00529C"/>
                </a:solidFill>
              </a:rPr>
              <a:t>|</a:t>
            </a:r>
            <a:r>
              <a:rPr lang="en-US" sz="2800" baseline="0" dirty="0">
                <a:solidFill>
                  <a:schemeClr val="tx1"/>
                </a:solidFill>
              </a:rPr>
              <a:t>  </a:t>
            </a:r>
            <a:r>
              <a:rPr lang="en-US" sz="2800" baseline="0" dirty="0">
                <a:solidFill>
                  <a:srgbClr val="989FA5"/>
                </a:solidFill>
                <a:latin typeface="+mn-lt"/>
              </a:rPr>
              <a:t>Innovative</a:t>
            </a:r>
            <a:endParaRPr lang="en-US" sz="2800" dirty="0">
              <a:solidFill>
                <a:srgbClr val="989FA5"/>
              </a:solidFill>
              <a:latin typeface="+mn-lt"/>
            </a:endParaRPr>
          </a:p>
        </p:txBody>
      </p:sp>
      <p:sp>
        <p:nvSpPr>
          <p:cNvPr id="19" name="TextBox 18"/>
          <p:cNvSpPr txBox="1"/>
          <p:nvPr userDrawn="1"/>
        </p:nvSpPr>
        <p:spPr>
          <a:xfrm>
            <a:off x="533400" y="1498602"/>
            <a:ext cx="3124200" cy="338554"/>
          </a:xfrm>
          <a:prstGeom prst="rect">
            <a:avLst/>
          </a:prstGeom>
          <a:solidFill>
            <a:schemeClr val="bg1"/>
          </a:solidFill>
          <a:ln>
            <a:solidFill>
              <a:srgbClr val="00529C"/>
            </a:solidFill>
          </a:ln>
          <a:effectLst>
            <a:outerShdw blurRad="50800" dist="38100" dir="2700000" algn="tl" rotWithShape="0">
              <a:prstClr val="black">
                <a:alpha val="40000"/>
              </a:prstClr>
            </a:outerShdw>
          </a:effectLst>
        </p:spPr>
        <p:txBody>
          <a:bodyPr wrap="square" rtlCol="0">
            <a:spAutoFit/>
          </a:bodyPr>
          <a:lstStyle/>
          <a:p>
            <a:r>
              <a:rPr lang="en-US" sz="1600" b="1" dirty="0">
                <a:solidFill>
                  <a:srgbClr val="00529C"/>
                </a:solidFill>
              </a:rPr>
              <a:t>Our Performance</a:t>
            </a:r>
          </a:p>
        </p:txBody>
      </p:sp>
      <p:sp>
        <p:nvSpPr>
          <p:cNvPr id="20" name="TextBox 19"/>
          <p:cNvSpPr txBox="1"/>
          <p:nvPr userDrawn="1"/>
        </p:nvSpPr>
        <p:spPr>
          <a:xfrm>
            <a:off x="4724400" y="1498602"/>
            <a:ext cx="3124200" cy="338554"/>
          </a:xfrm>
          <a:prstGeom prst="rect">
            <a:avLst/>
          </a:prstGeom>
          <a:solidFill>
            <a:schemeClr val="bg1"/>
          </a:solidFill>
          <a:ln>
            <a:solidFill>
              <a:srgbClr val="00529C"/>
            </a:solidFill>
          </a:ln>
          <a:effectLst>
            <a:outerShdw blurRad="50800" dist="38100" dir="2700000" algn="tl" rotWithShape="0">
              <a:prstClr val="black">
                <a:alpha val="40000"/>
              </a:prstClr>
            </a:outerShdw>
          </a:effectLst>
        </p:spPr>
        <p:txBody>
          <a:bodyPr wrap="square" rtlCol="0">
            <a:spAutoFit/>
          </a:bodyPr>
          <a:lstStyle/>
          <a:p>
            <a:r>
              <a:rPr lang="en-US" sz="1600" b="1" dirty="0">
                <a:solidFill>
                  <a:srgbClr val="00529C"/>
                </a:solidFill>
              </a:rPr>
              <a:t>Your Advantage</a:t>
            </a:r>
          </a:p>
        </p:txBody>
      </p:sp>
      <p:sp>
        <p:nvSpPr>
          <p:cNvPr id="21" name="Menu 1"/>
          <p:cNvSpPr/>
          <p:nvPr userDrawn="1"/>
        </p:nvSpPr>
        <p:spPr>
          <a:xfrm>
            <a:off x="609600" y="58674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22" name="Text Placeholder 20"/>
          <p:cNvSpPr>
            <a:spLocks noGrp="1"/>
          </p:cNvSpPr>
          <p:nvPr>
            <p:ph type="body" sz="quarter" idx="19"/>
          </p:nvPr>
        </p:nvSpPr>
        <p:spPr>
          <a:xfrm>
            <a:off x="1066800" y="49530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23" name="Menu 1"/>
          <p:cNvSpPr/>
          <p:nvPr userDrawn="1"/>
        </p:nvSpPr>
        <p:spPr>
          <a:xfrm>
            <a:off x="4800600" y="58674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24" name="Text Placeholder 20"/>
          <p:cNvSpPr>
            <a:spLocks noGrp="1"/>
          </p:cNvSpPr>
          <p:nvPr>
            <p:ph type="body" sz="quarter" idx="21"/>
          </p:nvPr>
        </p:nvSpPr>
        <p:spPr>
          <a:xfrm>
            <a:off x="5257800" y="58674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27" name="TextBox 26"/>
          <p:cNvSpPr txBox="1"/>
          <p:nvPr userDrawn="1"/>
        </p:nvSpPr>
        <p:spPr>
          <a:xfrm>
            <a:off x="365760" y="-36576"/>
            <a:ext cx="7315200" cy="400110"/>
          </a:xfrm>
          <a:prstGeom prst="rect">
            <a:avLst/>
          </a:prstGeom>
          <a:noFill/>
        </p:spPr>
        <p:txBody>
          <a:bodyPr wrap="square" rtlCol="0">
            <a:spAutoFit/>
          </a:bodyPr>
          <a:lstStyle/>
          <a:p>
            <a:r>
              <a:rPr lang="en-US" sz="2000" dirty="0">
                <a:solidFill>
                  <a:srgbClr val="00529C"/>
                </a:solidFill>
                <a:latin typeface="+mn-lt"/>
              </a:rPr>
              <a:t>Why BEKO Technologies?</a:t>
            </a:r>
          </a:p>
        </p:txBody>
      </p:sp>
      <p:sp>
        <p:nvSpPr>
          <p:cNvPr id="28" name="Text Placeholder 20"/>
          <p:cNvSpPr>
            <a:spLocks noGrp="1"/>
          </p:cNvSpPr>
          <p:nvPr>
            <p:ph type="body" sz="quarter" idx="22"/>
          </p:nvPr>
        </p:nvSpPr>
        <p:spPr>
          <a:xfrm>
            <a:off x="1069848" y="5864352"/>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0340" y="6196781"/>
            <a:ext cx="304800" cy="535259"/>
          </a:xfrm>
          <a:prstGeom prst="rect">
            <a:avLst/>
          </a:prstGeom>
        </p:spPr>
      </p:pic>
    </p:spTree>
    <p:extLst>
      <p:ext uri="{BB962C8B-B14F-4D97-AF65-F5344CB8AC3E}">
        <p14:creationId xmlns:p14="http://schemas.microsoft.com/office/powerpoint/2010/main" val="214840878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4" name="Rectangle 3"/>
          <p:cNvSpPr/>
          <p:nvPr userDrawn="1"/>
        </p:nvSpPr>
        <p:spPr>
          <a:xfrm>
            <a:off x="-76200" y="-25400"/>
            <a:ext cx="9220200" cy="6883400"/>
          </a:xfrm>
          <a:prstGeom prst="rect">
            <a:avLst/>
          </a:prstGeom>
          <a:solidFill>
            <a:sysClr val="windowText" lastClr="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5" name="Picture 4">
            <a:hlinkClick r:id="rId2" action="ppaction://hlinksldjump"/>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50066" y="2921000"/>
            <a:ext cx="567671" cy="990600"/>
          </a:xfrm>
          <a:prstGeom prst="rect">
            <a:avLst/>
          </a:prstGeom>
        </p:spPr>
      </p:pic>
    </p:spTree>
    <p:extLst>
      <p:ext uri="{BB962C8B-B14F-4D97-AF65-F5344CB8AC3E}">
        <p14:creationId xmlns:p14="http://schemas.microsoft.com/office/powerpoint/2010/main" val="320680216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FB124B-E344-4C87-AB68-12CB6E907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6" name="Picture 5">
            <a:extLst>
              <a:ext uri="{FF2B5EF4-FFF2-40B4-BE49-F238E27FC236}">
                <a16:creationId xmlns:a16="http://schemas.microsoft.com/office/drawing/2014/main" id="{EF32EF83-ADE0-4865-8D0A-D22FADD8CD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1524000" y="1610838"/>
            <a:ext cx="61722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85900" y="2932039"/>
            <a:ext cx="6248400" cy="202799"/>
          </a:xfrm>
          <a:prstGeom prst="rect">
            <a:avLst/>
          </a:prstGeom>
        </p:spPr>
      </p:pic>
    </p:spTree>
    <p:extLst>
      <p:ext uri="{BB962C8B-B14F-4D97-AF65-F5344CB8AC3E}">
        <p14:creationId xmlns:p14="http://schemas.microsoft.com/office/powerpoint/2010/main" val="408768756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8229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8154924" y="531876"/>
            <a:ext cx="1447800" cy="384048"/>
          </a:xfrm>
          <a:prstGeom prst="rect">
            <a:avLst/>
          </a:prstGeom>
        </p:spPr>
        <p:txBody>
          <a:bodyPr rtlCol="0"/>
          <a:lstStyle/>
          <a:p>
            <a:fld id="{2736994D-1C0E-4F38-8305-B404FD786FF8}" type="datetimeFigureOut">
              <a:rPr lang="en-US" smtClean="0"/>
              <a:pPr/>
              <a:t>8/22/2019</a:t>
            </a:fld>
            <a:endParaRPr lang="en-US"/>
          </a:p>
        </p:txBody>
      </p:sp>
      <p:sp>
        <p:nvSpPr>
          <p:cNvPr id="9" name="Slide Number Placeholder 8"/>
          <p:cNvSpPr>
            <a:spLocks noGrp="1"/>
          </p:cNvSpPr>
          <p:nvPr>
            <p:ph type="sldNum" sz="quarter" idx="15"/>
          </p:nvPr>
        </p:nvSpPr>
        <p:spPr>
          <a:xfrm>
            <a:off x="8534400" y="6336792"/>
            <a:ext cx="6096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6590607" y="3700563"/>
            <a:ext cx="4566485" cy="365760"/>
          </a:xfrm>
          <a:prstGeom prst="rect">
            <a:avLst/>
          </a:prstGeom>
        </p:spPr>
        <p:txBody>
          <a:bodyPr rtlCol="0"/>
          <a:lstStyle/>
          <a:p>
            <a:endParaRPr lang="en-US"/>
          </a:p>
        </p:txBody>
      </p:sp>
    </p:spTree>
    <p:extLst>
      <p:ext uri="{BB962C8B-B14F-4D97-AF65-F5344CB8AC3E}">
        <p14:creationId xmlns:p14="http://schemas.microsoft.com/office/powerpoint/2010/main" val="11668467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8/22/2019</a:t>
            </a:fld>
            <a:endParaRPr lang="en-US"/>
          </a:p>
        </p:txBody>
      </p:sp>
      <p:sp>
        <p:nvSpPr>
          <p:cNvPr id="6" name="Footer Placeholder 5"/>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9" name="Content Placeholder 8"/>
          <p:cNvSpPr>
            <a:spLocks noGrp="1"/>
          </p:cNvSpPr>
          <p:nvPr>
            <p:ph sz="quarter" idx="1"/>
          </p:nvPr>
        </p:nvSpPr>
        <p:spPr>
          <a:xfrm>
            <a:off x="457200" y="1600200"/>
            <a:ext cx="36576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5350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8/22/2019</a:t>
            </a:fld>
            <a:endParaRPr lang="en-US"/>
          </a:p>
        </p:txBody>
      </p:sp>
      <p:sp>
        <p:nvSpPr>
          <p:cNvPr id="8" name="Footer Placeholder 7"/>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11" name="Content Placeholder 10"/>
          <p:cNvSpPr>
            <a:spLocks noGrp="1"/>
          </p:cNvSpPr>
          <p:nvPr>
            <p:ph sz="quarter" idx="2"/>
          </p:nvPr>
        </p:nvSpPr>
        <p:spPr>
          <a:xfrm>
            <a:off x="457200"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125967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8/22/2019</a:t>
            </a:fld>
            <a:endParaRPr lang="en-US"/>
          </a:p>
        </p:txBody>
      </p:sp>
      <p:sp>
        <p:nvSpPr>
          <p:cNvPr id="8" name="Footer Placeholder 7"/>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11" name="Content Placeholder 10"/>
          <p:cNvSpPr>
            <a:spLocks noGrp="1"/>
          </p:cNvSpPr>
          <p:nvPr>
            <p:ph sz="quarter" idx="2"/>
          </p:nvPr>
        </p:nvSpPr>
        <p:spPr>
          <a:xfrm>
            <a:off x="457200"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8151876" y="531876"/>
            <a:ext cx="1447800" cy="384048"/>
          </a:xfrm>
          <a:prstGeom prst="rect">
            <a:avLst/>
          </a:prstGeom>
        </p:spPr>
        <p:txBody>
          <a:bodyPr rtlCol="0"/>
          <a:lstStyle/>
          <a:p>
            <a:fld id="{2736994D-1C0E-4F38-8305-B404FD786FF8}" type="datetimeFigureOut">
              <a:rPr lang="en-US" smtClean="0"/>
              <a:pPr/>
              <a:t>8/22/2019</a:t>
            </a:fld>
            <a:endParaRPr lang="en-US"/>
          </a:p>
        </p:txBody>
      </p:sp>
      <p:sp>
        <p:nvSpPr>
          <p:cNvPr id="8" name="Footer Placeholder 7"/>
          <p:cNvSpPr>
            <a:spLocks noGrp="1"/>
          </p:cNvSpPr>
          <p:nvPr>
            <p:ph type="ftr" sz="quarter" idx="12"/>
          </p:nvPr>
        </p:nvSpPr>
        <p:spPr>
          <a:xfrm rot="5400000">
            <a:off x="6584802" y="3703320"/>
            <a:ext cx="4572000" cy="365760"/>
          </a:xfrm>
          <a:prstGeom prst="rect">
            <a:avLst/>
          </a:prstGeom>
        </p:spPr>
        <p:txBody>
          <a:bodyPr rtlCol="0"/>
          <a:lstStyle/>
          <a:p>
            <a:endParaRPr lang="en-US"/>
          </a:p>
        </p:txBody>
      </p:sp>
    </p:spTree>
    <p:extLst>
      <p:ext uri="{BB962C8B-B14F-4D97-AF65-F5344CB8AC3E}">
        <p14:creationId xmlns:p14="http://schemas.microsoft.com/office/powerpoint/2010/main" val="30078645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8/22/2019</a:t>
            </a:fld>
            <a:endParaRPr lang="en-US"/>
          </a:p>
        </p:txBody>
      </p:sp>
      <p:sp>
        <p:nvSpPr>
          <p:cNvPr id="3" name="Footer Placeholder 2"/>
          <p:cNvSpPr>
            <a:spLocks noGrp="1"/>
          </p:cNvSpPr>
          <p:nvPr>
            <p:ph type="ftr" sz="quarter" idx="11"/>
          </p:nvPr>
        </p:nvSpPr>
        <p:spPr>
          <a:xfrm rot="5400000">
            <a:off x="6584802" y="3703320"/>
            <a:ext cx="4572000" cy="365760"/>
          </a:xfrm>
          <a:prstGeom prst="rect">
            <a:avLst/>
          </a:prstGeom>
        </p:spPr>
        <p:txBody>
          <a:bodyPr/>
          <a:lstStyle/>
          <a:p>
            <a:endParaRPr lang="en-US"/>
          </a:p>
        </p:txBody>
      </p:sp>
    </p:spTree>
    <p:extLst>
      <p:ext uri="{BB962C8B-B14F-4D97-AF65-F5344CB8AC3E}">
        <p14:creationId xmlns:p14="http://schemas.microsoft.com/office/powerpoint/2010/main" val="3592535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8151876" y="531876"/>
            <a:ext cx="1447800" cy="384048"/>
          </a:xfrm>
          <a:prstGeom prst="rect">
            <a:avLst/>
          </a:prstGeom>
        </p:spPr>
        <p:txBody>
          <a:bodyPr rtlCol="0"/>
          <a:lstStyle/>
          <a:p>
            <a:fld id="{2736994D-1C0E-4F38-8305-B404FD786FF8}" type="datetimeFigureOut">
              <a:rPr lang="en-US" smtClean="0"/>
              <a:pPr/>
              <a:t>8/22/2019</a:t>
            </a:fld>
            <a:endParaRPr lang="en-US"/>
          </a:p>
        </p:txBody>
      </p:sp>
      <p:sp>
        <p:nvSpPr>
          <p:cNvPr id="8" name="Footer Placeholder 7"/>
          <p:cNvSpPr>
            <a:spLocks noGrp="1"/>
          </p:cNvSpPr>
          <p:nvPr>
            <p:ph type="ftr" sz="quarter" idx="12"/>
          </p:nvPr>
        </p:nvSpPr>
        <p:spPr>
          <a:xfrm rot="5400000">
            <a:off x="6584802" y="3703320"/>
            <a:ext cx="4572000" cy="365760"/>
          </a:xfrm>
          <a:prstGeom prst="rect">
            <a:avLst/>
          </a:prstGeom>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8/22/2019</a:t>
            </a:fld>
            <a:endParaRPr lang="en-US"/>
          </a:p>
        </p:txBody>
      </p:sp>
      <p:sp>
        <p:nvSpPr>
          <p:cNvPr id="3" name="Footer Placeholder 2"/>
          <p:cNvSpPr>
            <a:spLocks noGrp="1"/>
          </p:cNvSpPr>
          <p:nvPr>
            <p:ph type="ftr" sz="quarter" idx="11"/>
          </p:nvPr>
        </p:nvSpPr>
        <p:spPr>
          <a:xfrm rot="5400000">
            <a:off x="6584802" y="3703320"/>
            <a:ext cx="4572000" cy="365760"/>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93601"/>
            <a:ext cx="7772400" cy="1143000"/>
          </a:xfrm>
          <a:prstGeom prst="rect">
            <a:avLst/>
          </a:prstGeom>
        </p:spPr>
        <p:txBody>
          <a:bodyPr/>
          <a:lstStyle>
            <a:lvl1pPr>
              <a:defRPr lang="en-US" altLang="en-US" sz="3200" u="none" kern="1200" noProof="0" dirty="0" smtClean="0">
                <a:ln>
                  <a:solidFill>
                    <a:srgbClr val="000000"/>
                  </a:solidFill>
                </a:ln>
                <a:solidFill>
                  <a:srgbClr val="203864"/>
                </a:solidFill>
                <a:latin typeface="Myriad Pro" panose="020B0503030403020204" pitchFamily="34" charset="0"/>
                <a:ea typeface="+mn-ea"/>
                <a:cs typeface="+mn-cs"/>
              </a:defRPr>
            </a:lvl1pPr>
          </a:lstStyle>
          <a:p>
            <a:pPr lvl="0"/>
            <a:r>
              <a:rPr lang="en-US" dirty="0"/>
              <a:t>Click to edit Master title style</a:t>
            </a:r>
          </a:p>
        </p:txBody>
      </p:sp>
      <p:sp>
        <p:nvSpPr>
          <p:cNvPr id="3" name="Content Placeholder 2"/>
          <p:cNvSpPr>
            <a:spLocks noGrp="1"/>
          </p:cNvSpPr>
          <p:nvPr>
            <p:ph idx="1"/>
          </p:nvPr>
        </p:nvSpPr>
        <p:spPr>
          <a:xfrm>
            <a:off x="619125" y="1422400"/>
            <a:ext cx="7772400" cy="4114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400800"/>
            <a:ext cx="1905000" cy="457200"/>
          </a:xfrm>
        </p:spPr>
        <p:txBody>
          <a:bodyPr/>
          <a:lstStyle>
            <a:lvl1pPr eaLnBrk="1" fontAlgn="auto" hangingPunct="1">
              <a:spcBef>
                <a:spcPts val="0"/>
              </a:spcBef>
              <a:spcAft>
                <a:spcPts val="0"/>
              </a:spcAft>
              <a:defRPr u="none"/>
            </a:lvl1pPr>
          </a:lstStyle>
          <a:p>
            <a:pPr>
              <a:defRPr/>
            </a:pPr>
            <a:endParaRPr lang="en-US" altLang="en-US"/>
          </a:p>
        </p:txBody>
      </p:sp>
      <p:sp>
        <p:nvSpPr>
          <p:cNvPr id="5" name="Footer Placeholder 4"/>
          <p:cNvSpPr>
            <a:spLocks noGrp="1"/>
          </p:cNvSpPr>
          <p:nvPr>
            <p:ph type="ftr" sz="quarter" idx="11"/>
          </p:nvPr>
        </p:nvSpPr>
        <p:spPr>
          <a:xfrm>
            <a:off x="3065463" y="6400800"/>
            <a:ext cx="2895600" cy="457200"/>
          </a:xfrm>
        </p:spPr>
        <p:txBody>
          <a:bodyPr/>
          <a:lstStyle>
            <a:lvl1pPr eaLnBrk="1" fontAlgn="auto" hangingPunct="1">
              <a:spcBef>
                <a:spcPts val="0"/>
              </a:spcBef>
              <a:spcAft>
                <a:spcPts val="0"/>
              </a:spcAft>
              <a:defRPr u="none"/>
            </a:lvl1pPr>
          </a:lstStyle>
          <a:p>
            <a:pPr>
              <a:defRPr/>
            </a:pPr>
            <a:endParaRPr lang="en-US" altLang="en-US"/>
          </a:p>
        </p:txBody>
      </p:sp>
      <p:sp>
        <p:nvSpPr>
          <p:cNvPr id="6" name="Slide Number Placeholder 5"/>
          <p:cNvSpPr>
            <a:spLocks noGrp="1"/>
          </p:cNvSpPr>
          <p:nvPr>
            <p:ph type="sldNum" sz="quarter" idx="12"/>
          </p:nvPr>
        </p:nvSpPr>
        <p:spPr>
          <a:xfrm>
            <a:off x="6553200" y="6399213"/>
            <a:ext cx="1905000" cy="457200"/>
          </a:xfrm>
        </p:spPr>
        <p:txBody>
          <a:bodyPr/>
          <a:lstStyle>
            <a:lvl1pPr eaLnBrk="1" hangingPunct="1">
              <a:defRPr u="none"/>
            </a:lvl1pPr>
          </a:lstStyle>
          <a:p>
            <a:pPr>
              <a:defRPr/>
            </a:pPr>
            <a:fld id="{FA1A95F8-3C7E-4743-9C28-9FBDDFA47E8E}" type="slidenum">
              <a:rPr lang="en-US" altLang="en-US"/>
              <a:pPr>
                <a:defRPr/>
              </a:pPr>
              <a:t>‹#›</a:t>
            </a:fld>
            <a:endParaRPr lang="en-US" altLang="en-US"/>
          </a:p>
        </p:txBody>
      </p:sp>
    </p:spTree>
    <p:extLst>
      <p:ext uri="{BB962C8B-B14F-4D97-AF65-F5344CB8AC3E}">
        <p14:creationId xmlns:p14="http://schemas.microsoft.com/office/powerpoint/2010/main" val="3071092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with colour band)">
    <p:spTree>
      <p:nvGrpSpPr>
        <p:cNvPr id="1" name=""/>
        <p:cNvGrpSpPr/>
        <p:nvPr/>
      </p:nvGrpSpPr>
      <p:grpSpPr>
        <a:xfrm>
          <a:off x="0" y="0"/>
          <a:ext cx="0" cy="0"/>
          <a:chOff x="0" y="0"/>
          <a:chExt cx="0" cy="0"/>
        </a:xfrm>
      </p:grpSpPr>
      <p:sp>
        <p:nvSpPr>
          <p:cNvPr id="14" name="Rectangle 1028"/>
          <p:cNvSpPr>
            <a:spLocks noGrp="1" noChangeArrowheads="1"/>
          </p:cNvSpPr>
          <p:nvPr>
            <p:ph type="subTitle" idx="1" hasCustomPrompt="1"/>
          </p:nvPr>
        </p:nvSpPr>
        <p:spPr>
          <a:xfrm>
            <a:off x="2284808" y="3059798"/>
            <a:ext cx="4800600" cy="1651000"/>
          </a:xfrm>
          <a:prstGeom prst="rect">
            <a:avLst/>
          </a:prstGeom>
        </p:spPr>
        <p:txBody>
          <a:bodyPr/>
          <a:lstStyle>
            <a:lvl1pPr marL="0" indent="0">
              <a:buFont typeface="Wingdings" pitchFamily="2" charset="2"/>
              <a:buNone/>
              <a:defRPr baseline="0">
                <a:solidFill>
                  <a:schemeClr val="tx1"/>
                </a:solidFill>
              </a:defRPr>
            </a:lvl1pPr>
          </a:lstStyle>
          <a:p>
            <a:r>
              <a:rPr lang="en-US" dirty="0"/>
              <a:t>Title</a:t>
            </a:r>
          </a:p>
        </p:txBody>
      </p:sp>
      <p:cxnSp>
        <p:nvCxnSpPr>
          <p:cNvPr id="18" name="直線コネクタ 18"/>
          <p:cNvCxnSpPr/>
          <p:nvPr/>
        </p:nvCxnSpPr>
        <p:spPr>
          <a:xfrm flipH="1">
            <a:off x="2308860" y="3433614"/>
            <a:ext cx="6110560" cy="0"/>
          </a:xfrm>
          <a:prstGeom prst="line">
            <a:avLst/>
          </a:prstGeom>
          <a:noFill/>
          <a:ln w="12700" cap="flat" cmpd="sng" algn="ctr">
            <a:solidFill>
              <a:srgbClr val="009B4A"/>
            </a:solidFill>
            <a:prstDash val="solid"/>
          </a:ln>
          <a:effectLst/>
        </p:spPr>
      </p:cxnSp>
      <p:sp>
        <p:nvSpPr>
          <p:cNvPr id="19" name="Rectangle 18"/>
          <p:cNvSpPr>
            <a:spLocks noChangeArrowheads="1"/>
          </p:cNvSpPr>
          <p:nvPr/>
        </p:nvSpPr>
        <p:spPr bwMode="auto">
          <a:xfrm>
            <a:off x="2309220" y="5867401"/>
            <a:ext cx="6159185" cy="476000"/>
          </a:xfrm>
          <a:prstGeom prst="rect">
            <a:avLst/>
          </a:prstGeom>
          <a:solidFill>
            <a:srgbClr val="009B4A"/>
          </a:solidFill>
          <a:ln w="9525">
            <a:noFill/>
            <a:miter lim="800000"/>
            <a:headEnd/>
            <a:tailEnd/>
          </a:ln>
          <a:effectLst/>
        </p:spPr>
        <p:txBody>
          <a:bodyPr wrap="none" anchor="ctr"/>
          <a:lstStyle/>
          <a:p>
            <a:pPr>
              <a:defRPr/>
            </a:pPr>
            <a:endParaRPr kumimoji="1" lang="ja-JP" altLang="en-US" sz="825"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Rectangle 19"/>
          <p:cNvSpPr>
            <a:spLocks noChangeArrowheads="1"/>
          </p:cNvSpPr>
          <p:nvPr/>
        </p:nvSpPr>
        <p:spPr bwMode="auto">
          <a:xfrm>
            <a:off x="2309220" y="5372101"/>
            <a:ext cx="6159185" cy="476000"/>
          </a:xfrm>
          <a:prstGeom prst="rect">
            <a:avLst/>
          </a:prstGeom>
          <a:solidFill>
            <a:srgbClr val="009B4A"/>
          </a:solidFill>
          <a:ln w="9525">
            <a:noFill/>
            <a:miter lim="800000"/>
            <a:headEnd/>
            <a:tailEnd/>
          </a:ln>
          <a:effectLst/>
        </p:spPr>
        <p:txBody>
          <a:bodyPr wrap="none" anchor="ctr"/>
          <a:lstStyle/>
          <a:p>
            <a:pPr>
              <a:defRPr/>
            </a:pPr>
            <a:endParaRPr kumimoji="1" lang="ja-JP" altLang="en-US" sz="825"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1" name="図 9"/>
          <p:cNvPicPr>
            <a:picLocks noChangeAspect="1"/>
          </p:cNvPicPr>
          <p:nvPr/>
        </p:nvPicPr>
        <p:blipFill>
          <a:blip r:embed="rId2" cstate="print"/>
          <a:stretch>
            <a:fillRect/>
          </a:stretch>
        </p:blipFill>
        <p:spPr>
          <a:xfrm>
            <a:off x="247650" y="543774"/>
            <a:ext cx="1531681" cy="948477"/>
          </a:xfrm>
          <a:prstGeom prst="rect">
            <a:avLst/>
          </a:prstGeom>
        </p:spPr>
      </p:pic>
      <p:sp>
        <p:nvSpPr>
          <p:cNvPr id="22" name="Rectangle 19"/>
          <p:cNvSpPr>
            <a:spLocks noChangeArrowheads="1"/>
          </p:cNvSpPr>
          <p:nvPr/>
        </p:nvSpPr>
        <p:spPr bwMode="auto">
          <a:xfrm>
            <a:off x="2308860" y="829733"/>
            <a:ext cx="6159185" cy="260236"/>
          </a:xfrm>
          <a:prstGeom prst="rect">
            <a:avLst/>
          </a:prstGeom>
          <a:solidFill>
            <a:srgbClr val="009B4A"/>
          </a:solidFill>
          <a:ln w="9525">
            <a:noFill/>
            <a:miter lim="800000"/>
            <a:headEnd/>
            <a:tailEnd/>
          </a:ln>
          <a:effectLst/>
        </p:spPr>
        <p:txBody>
          <a:bodyPr wrap="none" anchor="ctr" anchorCtr="0"/>
          <a:lstStyle/>
          <a:p>
            <a:pPr>
              <a:defRPr/>
            </a:pPr>
            <a:endParaRPr kumimoji="1" lang="ja-JP" altLang="en-US" sz="825" b="1" dirty="0">
              <a:solidFill>
                <a:srgbClr val="FFFFFF"/>
              </a:solidFill>
              <a:latin typeface="Arial" panose="020B0604020202020204" pitchFamily="34" charset="0"/>
              <a:ea typeface="メイリオ" panose="020B0604030504040204" pitchFamily="50" charset="-128"/>
              <a:cs typeface="Arial" panose="020B0604020202020204" pitchFamily="34" charset="0"/>
            </a:endParaRPr>
          </a:p>
        </p:txBody>
      </p:sp>
      <p:sp>
        <p:nvSpPr>
          <p:cNvPr id="23" name="Rectangle 1027"/>
          <p:cNvSpPr>
            <a:spLocks noGrp="1" noChangeArrowheads="1"/>
          </p:cNvSpPr>
          <p:nvPr>
            <p:ph type="ctrTitle" hasCustomPrompt="1"/>
          </p:nvPr>
        </p:nvSpPr>
        <p:spPr>
          <a:xfrm>
            <a:off x="2308860" y="871421"/>
            <a:ext cx="4114800" cy="229684"/>
          </a:xfrm>
          <a:prstGeom prst="rect">
            <a:avLst/>
          </a:prstGeom>
          <a:effectLst/>
        </p:spPr>
        <p:txBody>
          <a:bodyPr anchor="t" anchorCtr="0"/>
          <a:lstStyle>
            <a:lvl1pPr>
              <a:lnSpc>
                <a:spcPct val="75000"/>
              </a:lnSpc>
              <a:defRPr sz="900" baseline="0">
                <a:solidFill>
                  <a:schemeClr val="bg1"/>
                </a:solidFill>
              </a:defRPr>
            </a:lvl1pPr>
          </a:lstStyle>
          <a:p>
            <a:r>
              <a:rPr lang="en-US" dirty="0"/>
              <a:t>CLICK TO EDIT MASTER</a:t>
            </a:r>
          </a:p>
        </p:txBody>
      </p:sp>
      <p:sp>
        <p:nvSpPr>
          <p:cNvPr id="24" name="Text Placeholder 2"/>
          <p:cNvSpPr>
            <a:spLocks noGrp="1"/>
          </p:cNvSpPr>
          <p:nvPr>
            <p:ph type="body" sz="quarter" idx="10" hasCustomPrompt="1"/>
          </p:nvPr>
        </p:nvSpPr>
        <p:spPr>
          <a:xfrm>
            <a:off x="2308622" y="5445125"/>
            <a:ext cx="4114800" cy="319088"/>
          </a:xfrm>
          <a:prstGeom prst="rect">
            <a:avLst/>
          </a:prstGeom>
        </p:spPr>
        <p:txBody>
          <a:bodyPr/>
          <a:lstStyle>
            <a:lvl1pPr marL="0" indent="0">
              <a:buNone/>
              <a:defRPr sz="900">
                <a:solidFill>
                  <a:schemeClr val="bg1"/>
                </a:solidFill>
              </a:defRPr>
            </a:lvl1pPr>
          </a:lstStyle>
          <a:p>
            <a:pPr lvl="0"/>
            <a:r>
              <a:rPr lang="en-US" dirty="0"/>
              <a:t>Department</a:t>
            </a:r>
          </a:p>
        </p:txBody>
      </p:sp>
      <p:sp>
        <p:nvSpPr>
          <p:cNvPr id="25" name="Text Placeholder 5"/>
          <p:cNvSpPr>
            <a:spLocks noGrp="1"/>
          </p:cNvSpPr>
          <p:nvPr>
            <p:ph type="body" sz="quarter" idx="11" hasCustomPrompt="1"/>
          </p:nvPr>
        </p:nvSpPr>
        <p:spPr>
          <a:xfrm>
            <a:off x="2308623" y="5983288"/>
            <a:ext cx="4163615" cy="284162"/>
          </a:xfrm>
          <a:prstGeom prst="rect">
            <a:avLst/>
          </a:prstGeom>
        </p:spPr>
        <p:txBody>
          <a:bodyPr/>
          <a:lstStyle>
            <a:lvl1pPr marL="0" indent="0">
              <a:buNone/>
              <a:defRPr sz="900" baseline="0">
                <a:solidFill>
                  <a:schemeClr val="bg1"/>
                </a:solidFill>
              </a:defRPr>
            </a:lvl1pPr>
          </a:lstStyle>
          <a:p>
            <a:pPr lvl="0"/>
            <a:r>
              <a:rPr lang="en-US" dirty="0"/>
              <a:t>Date</a:t>
            </a:r>
          </a:p>
        </p:txBody>
      </p:sp>
    </p:spTree>
    <p:extLst>
      <p:ext uri="{BB962C8B-B14F-4D97-AF65-F5344CB8AC3E}">
        <p14:creationId xmlns:p14="http://schemas.microsoft.com/office/powerpoint/2010/main" val="45790267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_End Slide">
    <p:spTree>
      <p:nvGrpSpPr>
        <p:cNvPr id="1" name=""/>
        <p:cNvGrpSpPr/>
        <p:nvPr/>
      </p:nvGrpSpPr>
      <p:grpSpPr>
        <a:xfrm>
          <a:off x="0" y="0"/>
          <a:ext cx="0" cy="0"/>
          <a:chOff x="0" y="0"/>
          <a:chExt cx="0" cy="0"/>
        </a:xfrm>
      </p:grpSpPr>
      <p:pic>
        <p:nvPicPr>
          <p:cNvPr id="6" name="図 8"/>
          <p:cNvPicPr>
            <a:picLocks noChangeAspect="1"/>
          </p:cNvPicPr>
          <p:nvPr/>
        </p:nvPicPr>
        <p:blipFill rotWithShape="1">
          <a:blip r:embed="rId2" cstate="print"/>
          <a:srcRect l="5339" t="7468" r="4901" b="7766"/>
          <a:stretch/>
        </p:blipFill>
        <p:spPr>
          <a:xfrm>
            <a:off x="3377269" y="2729629"/>
            <a:ext cx="2400301" cy="1403684"/>
          </a:xfrm>
          <a:prstGeom prst="rect">
            <a:avLst/>
          </a:prstGeom>
        </p:spPr>
      </p:pic>
    </p:spTree>
    <p:extLst>
      <p:ext uri="{BB962C8B-B14F-4D97-AF65-F5344CB8AC3E}">
        <p14:creationId xmlns:p14="http://schemas.microsoft.com/office/powerpoint/2010/main" val="265993782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www.airbestpractices.com/" TargetMode="External"/><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hyperlink" Target="http://www.cabpexpo.com/"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9.emf"/><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9.emf"/><Relationship Id="rId5" Type="http://schemas.openxmlformats.org/officeDocument/2006/relationships/slideLayout" Target="../slideLayouts/slideLayout21.xml"/><Relationship Id="rId10" Type="http://schemas.openxmlformats.org/officeDocument/2006/relationships/theme" Target="../theme/theme4.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5.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8.xml"/><Relationship Id="rId7" Type="http://schemas.openxmlformats.org/officeDocument/2006/relationships/theme" Target="../theme/theme6.xml"/><Relationship Id="rId12" Type="http://schemas.openxmlformats.org/officeDocument/2006/relationships/image" Target="../media/image4.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hyperlink" Target="http://www.airbestpractices.com/" TargetMode="External"/><Relationship Id="rId5" Type="http://schemas.openxmlformats.org/officeDocument/2006/relationships/slideLayout" Target="../slideLayouts/slideLayout40.xml"/><Relationship Id="rId10" Type="http://schemas.openxmlformats.org/officeDocument/2006/relationships/image" Target="../media/image3.jpeg"/><Relationship Id="rId4" Type="http://schemas.openxmlformats.org/officeDocument/2006/relationships/slideLayout" Target="../slideLayouts/slideLayout39.xml"/><Relationship Id="rId9" Type="http://schemas.openxmlformats.org/officeDocument/2006/relationships/hyperlink" Target="http://www.cabpexpo.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3058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57200" y="1143000"/>
            <a:ext cx="83058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7200" y="718553"/>
            <a:ext cx="8382000" cy="272047"/>
          </a:xfrm>
          <a:prstGeom prst="rect">
            <a:avLst/>
          </a:prstGeom>
        </p:spPr>
      </p:pic>
      <p:pic>
        <p:nvPicPr>
          <p:cNvPr id="5" name="Picture 4">
            <a:hlinkClick r:id="rId9"/>
            <a:extLst>
              <a:ext uri="{FF2B5EF4-FFF2-40B4-BE49-F238E27FC236}">
                <a16:creationId xmlns:a16="http://schemas.microsoft.com/office/drawing/2014/main" id="{CB014A05-9C1D-434E-85A4-5A0B2F4B81C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10" name="Picture 9">
            <a:hlinkClick r:id="rId11"/>
            <a:extLst>
              <a:ext uri="{FF2B5EF4-FFF2-40B4-BE49-F238E27FC236}">
                <a16:creationId xmlns:a16="http://schemas.microsoft.com/office/drawing/2014/main" id="{58D621D8-CCE4-4090-9A9B-FC40F12BBE2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050" u="sng">
                <a:solidFill>
                  <a:srgbClr val="000000"/>
                </a:solidFill>
                <a:latin typeface="+mn-lt"/>
                <a:cs typeface="+mn-cs"/>
              </a:defRPr>
            </a:lvl1pPr>
          </a:lstStyle>
          <a:p>
            <a:pPr>
              <a:defRPr/>
            </a:pPr>
            <a:endParaRPr lang="en-US" altLang="en-US"/>
          </a:p>
        </p:txBody>
      </p:sp>
      <p:sp>
        <p:nvSpPr>
          <p:cNvPr id="51"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050" u="sng">
                <a:solidFill>
                  <a:srgbClr val="000000"/>
                </a:solidFill>
                <a:latin typeface="+mn-lt"/>
                <a:cs typeface="+mn-cs"/>
              </a:defRPr>
            </a:lvl1pPr>
          </a:lstStyle>
          <a:p>
            <a:pPr>
              <a:defRPr/>
            </a:pPr>
            <a:endParaRPr lang="en-US" altLang="en-US"/>
          </a:p>
        </p:txBody>
      </p:sp>
      <p:sp>
        <p:nvSpPr>
          <p:cNvPr id="52"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050" u="sng">
                <a:solidFill>
                  <a:srgbClr val="000000"/>
                </a:solidFill>
                <a:latin typeface="Times New Roman" panose="02020603050405020304" pitchFamily="18" charset="0"/>
              </a:defRPr>
            </a:lvl1pPr>
          </a:lstStyle>
          <a:p>
            <a:pPr>
              <a:defRPr/>
            </a:pPr>
            <a:fld id="{50E0D262-0DC9-437B-A176-A5D8F5C565E3}" type="slidenum">
              <a:rPr lang="en-US" altLang="en-US"/>
              <a:pPr>
                <a:defRPr/>
              </a:pPr>
              <a:t>‹#›</a:t>
            </a:fld>
            <a:endParaRPr lang="en-US" altLang="en-US"/>
          </a:p>
        </p:txBody>
      </p:sp>
      <p:pic>
        <p:nvPicPr>
          <p:cNvPr id="2054"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50" y="4425950"/>
            <a:ext cx="91503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53"/>
          <p:cNvSpPr/>
          <p:nvPr userDrawn="1"/>
        </p:nvSpPr>
        <p:spPr>
          <a:xfrm>
            <a:off x="0" y="6257184"/>
            <a:ext cx="9137650" cy="235352"/>
          </a:xfrm>
          <a:prstGeom prst="rect">
            <a:avLst/>
          </a:prstGeom>
          <a:gradFill flip="none" rotWithShape="1">
            <a:gsLst>
              <a:gs pos="100000">
                <a:srgbClr val="0563C1"/>
              </a:gs>
              <a:gs pos="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u="sng">
              <a:solidFill>
                <a:srgbClr val="FFFFFF"/>
              </a:solidFill>
            </a:endParaRPr>
          </a:p>
        </p:txBody>
      </p:sp>
      <p:pic>
        <p:nvPicPr>
          <p:cNvPr id="2058" name="Picture 14" descr="Sahara Logo Rev 10 Transparent - 305 height"/>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819650" y="5792788"/>
            <a:ext cx="15240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0"/>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770188" y="5862638"/>
            <a:ext cx="2205037"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6082872"/>
      </p:ext>
    </p:extLst>
  </p:cSld>
  <p:clrMap bg1="dk2" tx1="lt1" bg2="dk1" tx2="lt2" accent1="accent1" accent2="accent2" accent3="accent3" accent4="accent4" accent5="accent5" accent6="accent6" hlink="hlink" folHlink="folHlink"/>
  <p:sldLayoutIdLst>
    <p:sldLayoutId id="2147483687" r:id="rId1"/>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anose="02020603050405020304" pitchFamily="18" charset="0"/>
        </a:defRPr>
      </a:lvl2pPr>
      <a:lvl3pPr algn="ctr" rtl="0" eaLnBrk="0" fontAlgn="base" hangingPunct="0">
        <a:spcBef>
          <a:spcPct val="0"/>
        </a:spcBef>
        <a:spcAft>
          <a:spcPct val="0"/>
        </a:spcAft>
        <a:defRPr sz="3300">
          <a:solidFill>
            <a:schemeClr val="tx2"/>
          </a:solidFill>
          <a:latin typeface="Times New Roman" panose="02020603050405020304" pitchFamily="18" charset="0"/>
        </a:defRPr>
      </a:lvl3pPr>
      <a:lvl4pPr algn="ctr" rtl="0" eaLnBrk="0" fontAlgn="base" hangingPunct="0">
        <a:spcBef>
          <a:spcPct val="0"/>
        </a:spcBef>
        <a:spcAft>
          <a:spcPct val="0"/>
        </a:spcAft>
        <a:defRPr sz="3300">
          <a:solidFill>
            <a:schemeClr val="tx2"/>
          </a:solidFill>
          <a:latin typeface="Times New Roman" panose="02020603050405020304" pitchFamily="18" charset="0"/>
        </a:defRPr>
      </a:lvl4pPr>
      <a:lvl5pPr algn="ctr" rtl="0" eaLnBrk="0" fontAlgn="base" hangingPunct="0">
        <a:spcBef>
          <a:spcPct val="0"/>
        </a:spcBef>
        <a:spcAft>
          <a:spcPct val="0"/>
        </a:spcAft>
        <a:defRPr sz="3300">
          <a:solidFill>
            <a:schemeClr val="tx2"/>
          </a:solidFill>
          <a:latin typeface="Times New Roman" panose="02020603050405020304" pitchFamily="18" charset="0"/>
        </a:defRPr>
      </a:lvl5pPr>
      <a:lvl6pPr marL="342892" algn="ctr" rtl="0" eaLnBrk="0" fontAlgn="base" hangingPunct="0">
        <a:spcBef>
          <a:spcPct val="0"/>
        </a:spcBef>
        <a:spcAft>
          <a:spcPct val="0"/>
        </a:spcAft>
        <a:defRPr sz="3300">
          <a:solidFill>
            <a:schemeClr val="tx2"/>
          </a:solidFill>
          <a:latin typeface="Times New Roman" panose="02020603050405020304" pitchFamily="18" charset="0"/>
        </a:defRPr>
      </a:lvl6pPr>
      <a:lvl7pPr marL="685783" algn="ctr" rtl="0" eaLnBrk="0" fontAlgn="base" hangingPunct="0">
        <a:spcBef>
          <a:spcPct val="0"/>
        </a:spcBef>
        <a:spcAft>
          <a:spcPct val="0"/>
        </a:spcAft>
        <a:defRPr sz="3300">
          <a:solidFill>
            <a:schemeClr val="tx2"/>
          </a:solidFill>
          <a:latin typeface="Times New Roman" panose="02020603050405020304" pitchFamily="18" charset="0"/>
        </a:defRPr>
      </a:lvl7pPr>
      <a:lvl8pPr marL="1028675" algn="ctr" rtl="0" eaLnBrk="0" fontAlgn="base" hangingPunct="0">
        <a:spcBef>
          <a:spcPct val="0"/>
        </a:spcBef>
        <a:spcAft>
          <a:spcPct val="0"/>
        </a:spcAft>
        <a:defRPr sz="3300">
          <a:solidFill>
            <a:schemeClr val="tx2"/>
          </a:solidFill>
          <a:latin typeface="Times New Roman" panose="02020603050405020304" pitchFamily="18" charset="0"/>
        </a:defRPr>
      </a:lvl8pPr>
      <a:lvl9pPr marL="1371566" algn="ctr" rtl="0" eaLnBrk="0" fontAlgn="base" hangingPunct="0">
        <a:spcBef>
          <a:spcPct val="0"/>
        </a:spcBef>
        <a:spcAft>
          <a:spcPct val="0"/>
        </a:spcAft>
        <a:defRPr sz="3300">
          <a:solidFill>
            <a:schemeClr val="tx2"/>
          </a:solidFill>
          <a:latin typeface="Times New Roman" panose="02020603050405020304" pitchFamily="18" charset="0"/>
        </a:defRPr>
      </a:lvl9pPr>
    </p:titleStyle>
    <p:bodyStyle>
      <a:lvl1pPr marL="255588" indent="-255588" algn="l" rtl="0" eaLnBrk="0" fontAlgn="base" hangingPunct="0">
        <a:spcBef>
          <a:spcPct val="20000"/>
        </a:spcBef>
        <a:spcAft>
          <a:spcPct val="0"/>
        </a:spcAft>
        <a:buClr>
          <a:schemeClr val="tx2"/>
        </a:buClr>
        <a:buSzPct val="75000"/>
        <a:buFont typeface="Monotype Sorts" panose="01010601010101010101" pitchFamily="2" charset="2"/>
        <a:buChar char="F"/>
        <a:defRPr sz="2400" kern="1200">
          <a:solidFill>
            <a:schemeClr val="bg2"/>
          </a:solidFill>
          <a:latin typeface="Myriad Pro" panose="020B0503030403020204" pitchFamily="34" charset="0"/>
          <a:ea typeface="+mn-ea"/>
          <a:cs typeface="+mn-cs"/>
        </a:defRPr>
      </a:lvl1pPr>
      <a:lvl2pPr marL="555625" indent="-212725" algn="l" rtl="0" eaLnBrk="0" fontAlgn="base" hangingPunct="0">
        <a:spcBef>
          <a:spcPct val="20000"/>
        </a:spcBef>
        <a:spcAft>
          <a:spcPct val="0"/>
        </a:spcAft>
        <a:buClr>
          <a:schemeClr val="tx1"/>
        </a:buClr>
        <a:buChar char="–"/>
        <a:defRPr sz="2100" kern="1200">
          <a:solidFill>
            <a:schemeClr val="bg2"/>
          </a:solidFill>
          <a:latin typeface="Myriad Pro" panose="020B0503030403020204" pitchFamily="34" charset="0"/>
          <a:ea typeface="+mn-ea"/>
          <a:cs typeface="+mn-cs"/>
        </a:defRPr>
      </a:lvl2pPr>
      <a:lvl3pPr marL="855663" indent="-169863" algn="l" rtl="0" eaLnBrk="0" fontAlgn="base" hangingPunct="0">
        <a:spcBef>
          <a:spcPct val="20000"/>
        </a:spcBef>
        <a:spcAft>
          <a:spcPct val="0"/>
        </a:spcAft>
        <a:buClr>
          <a:schemeClr val="accent2"/>
        </a:buClr>
        <a:buSzPct val="65000"/>
        <a:buFont typeface="Monotype Sorts" panose="01010601010101010101" pitchFamily="2" charset="2"/>
        <a:buChar char="u"/>
        <a:defRPr kern="1200">
          <a:solidFill>
            <a:schemeClr val="bg2"/>
          </a:solidFill>
          <a:latin typeface="Myriad Pro" panose="020B0503030403020204" pitchFamily="34" charset="0"/>
          <a:ea typeface="+mn-ea"/>
          <a:cs typeface="+mn-cs"/>
        </a:defRPr>
      </a:lvl3pPr>
      <a:lvl4pPr marL="1198563" indent="-169863" algn="l" rtl="0" eaLnBrk="0" fontAlgn="base" hangingPunct="0">
        <a:spcBef>
          <a:spcPct val="20000"/>
        </a:spcBef>
        <a:spcAft>
          <a:spcPct val="0"/>
        </a:spcAft>
        <a:buClr>
          <a:schemeClr val="tx1"/>
        </a:buClr>
        <a:buChar char="–"/>
        <a:defRPr sz="1500" kern="1200">
          <a:solidFill>
            <a:schemeClr val="bg2"/>
          </a:solidFill>
          <a:latin typeface="Myriad Pro" panose="020B0503030403020204" pitchFamily="34" charset="0"/>
          <a:ea typeface="+mn-ea"/>
          <a:cs typeface="+mn-cs"/>
        </a:defRPr>
      </a:lvl4pPr>
      <a:lvl5pPr marL="1541463" indent="-169863" algn="l" rtl="0" eaLnBrk="0" fontAlgn="base" hangingPunct="0">
        <a:spcBef>
          <a:spcPct val="20000"/>
        </a:spcBef>
        <a:spcAft>
          <a:spcPct val="0"/>
        </a:spcAft>
        <a:buClr>
          <a:schemeClr val="tx2"/>
        </a:buClr>
        <a:buChar char="•"/>
        <a:defRPr sz="1500" kern="1200">
          <a:solidFill>
            <a:schemeClr val="bg2"/>
          </a:solidFill>
          <a:latin typeface="Myriad Pro" panose="020B0503030403020204" pitchFamily="34"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txBox="1">
            <a:spLocks noChangeArrowheads="1"/>
          </p:cNvSpPr>
          <p:nvPr/>
        </p:nvSpPr>
        <p:spPr bwMode="auto">
          <a:xfrm>
            <a:off x="8679775" y="6385922"/>
            <a:ext cx="735291" cy="4572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ja-JP"/>
            </a:defPPr>
            <a:lvl1pPr algn="l" rtl="0" fontAlgn="base">
              <a:spcBef>
                <a:spcPct val="0"/>
              </a:spcBef>
              <a:spcAft>
                <a:spcPct val="0"/>
              </a:spcAft>
              <a:defRPr kumimoji="1" sz="900" b="1"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rtl="0" fontAlgn="base">
              <a:spcBef>
                <a:spcPct val="0"/>
              </a:spcBef>
              <a:spcAft>
                <a:spcPct val="0"/>
              </a:spcAft>
              <a:defRPr kumimoji="1" sz="2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50" charset="-128"/>
                <a:cs typeface="+mn-cs"/>
              </a:defRPr>
            </a:lvl5pPr>
            <a:lvl6pPr marL="2286000" algn="l" defTabSz="914400" rtl="0" eaLnBrk="1" latinLnBrk="0" hangingPunct="1">
              <a:defRPr kumimoji="1" sz="2400" kern="1200">
                <a:solidFill>
                  <a:schemeClr val="tx1"/>
                </a:solidFill>
                <a:latin typeface="Arial" charset="0"/>
                <a:ea typeface="ＭＳ Ｐゴシック" pitchFamily="50" charset="-128"/>
                <a:cs typeface="+mn-cs"/>
              </a:defRPr>
            </a:lvl6pPr>
            <a:lvl7pPr marL="2743200" algn="l" defTabSz="914400" rtl="0" eaLnBrk="1" latinLnBrk="0" hangingPunct="1">
              <a:defRPr kumimoji="1" sz="2400" kern="1200">
                <a:solidFill>
                  <a:schemeClr val="tx1"/>
                </a:solidFill>
                <a:latin typeface="Arial" charset="0"/>
                <a:ea typeface="ＭＳ Ｐゴシック" pitchFamily="50" charset="-128"/>
                <a:cs typeface="+mn-cs"/>
              </a:defRPr>
            </a:lvl7pPr>
            <a:lvl8pPr marL="3200400" algn="l" defTabSz="914400" rtl="0" eaLnBrk="1" latinLnBrk="0" hangingPunct="1">
              <a:defRPr kumimoji="1" sz="2400" kern="1200">
                <a:solidFill>
                  <a:schemeClr val="tx1"/>
                </a:solidFill>
                <a:latin typeface="Arial" charset="0"/>
                <a:ea typeface="ＭＳ Ｐゴシック" pitchFamily="50" charset="-128"/>
                <a:cs typeface="+mn-cs"/>
              </a:defRPr>
            </a:lvl8pPr>
            <a:lvl9pPr marL="3657600" algn="l" defTabSz="914400" rtl="0" eaLnBrk="1" latinLnBrk="0" hangingPunct="1">
              <a:defRPr kumimoji="1" sz="2400" kern="1200">
                <a:solidFill>
                  <a:schemeClr val="tx1"/>
                </a:solidFill>
                <a:latin typeface="Arial" charset="0"/>
                <a:ea typeface="ＭＳ Ｐゴシック" pitchFamily="50" charset="-128"/>
                <a:cs typeface="+mn-cs"/>
              </a:defRPr>
            </a:lvl9pPr>
          </a:lstStyle>
          <a:p>
            <a:pPr>
              <a:defRPr/>
            </a:pPr>
            <a:fld id="{BB9E0D01-EFE7-4045-8E20-C1720699F7F1}" type="slidenum">
              <a:rPr lang="en-US" altLang="ja-JP" sz="675" smtClean="0">
                <a:solidFill>
                  <a:srgbClr val="009B4A"/>
                </a:solidFill>
              </a:rPr>
              <a:pPr>
                <a:defRPr/>
              </a:pPr>
              <a:t>‹#›</a:t>
            </a:fld>
            <a:endParaRPr lang="en-US" altLang="ja-JP" sz="675" dirty="0">
              <a:solidFill>
                <a:srgbClr val="009B4A"/>
              </a:solidFill>
            </a:endParaRPr>
          </a:p>
        </p:txBody>
      </p:sp>
      <p:cxnSp>
        <p:nvCxnSpPr>
          <p:cNvPr id="8" name="直線コネクタ 15"/>
          <p:cNvCxnSpPr/>
          <p:nvPr/>
        </p:nvCxnSpPr>
        <p:spPr>
          <a:xfrm flipH="1">
            <a:off x="258925" y="823800"/>
            <a:ext cx="8484158" cy="0"/>
          </a:xfrm>
          <a:prstGeom prst="line">
            <a:avLst/>
          </a:prstGeom>
          <a:noFill/>
          <a:ln w="12700" cap="flat" cmpd="sng" algn="ctr">
            <a:solidFill>
              <a:srgbClr val="009B4A"/>
            </a:solidFill>
            <a:prstDash val="solid"/>
          </a:ln>
          <a:effectLst/>
        </p:spPr>
      </p:cxnSp>
      <p:pic>
        <p:nvPicPr>
          <p:cNvPr id="9" name="図 9"/>
          <p:cNvPicPr>
            <a:picLocks noChangeAspect="1"/>
          </p:cNvPicPr>
          <p:nvPr/>
        </p:nvPicPr>
        <p:blipFill>
          <a:blip r:embed="rId11" cstate="print"/>
          <a:stretch>
            <a:fillRect/>
          </a:stretch>
        </p:blipFill>
        <p:spPr>
          <a:xfrm>
            <a:off x="7881257" y="229111"/>
            <a:ext cx="922080" cy="570988"/>
          </a:xfrm>
          <a:prstGeom prst="rect">
            <a:avLst/>
          </a:prstGeom>
        </p:spPr>
      </p:pic>
      <p:cxnSp>
        <p:nvCxnSpPr>
          <p:cNvPr id="10" name="直線コネクタ 17"/>
          <p:cNvCxnSpPr/>
          <p:nvPr/>
        </p:nvCxnSpPr>
        <p:spPr>
          <a:xfrm flipH="1">
            <a:off x="8743082" y="6343400"/>
            <a:ext cx="405000" cy="0"/>
          </a:xfrm>
          <a:prstGeom prst="line">
            <a:avLst/>
          </a:prstGeom>
          <a:ln w="12700">
            <a:solidFill>
              <a:srgbClr val="009B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53439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p:transition/>
  <p:hf hdr="0" ftr="0" dt="0"/>
  <p:txStyles>
    <p:titleStyle>
      <a:lvl1pPr algn="l" rtl="0" eaLnBrk="1" fontAlgn="base" hangingPunct="1">
        <a:lnSpc>
          <a:spcPct val="85000"/>
        </a:lnSpc>
        <a:spcBef>
          <a:spcPct val="0"/>
        </a:spcBef>
        <a:spcAft>
          <a:spcPct val="0"/>
        </a:spcAft>
        <a:defRPr sz="2100" b="1" i="0" baseline="0">
          <a:solidFill>
            <a:srgbClr val="0F245F"/>
          </a:solidFill>
          <a:effectLst/>
          <a:latin typeface="+mj-lt"/>
          <a:ea typeface="+mj-ea"/>
          <a:cs typeface="+mj-cs"/>
        </a:defRPr>
      </a:lvl1pPr>
      <a:lvl2pPr algn="l" rtl="0" eaLnBrk="1" fontAlgn="base" hangingPunct="1">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2pPr>
      <a:lvl3pPr algn="l" rtl="0" eaLnBrk="1" fontAlgn="base" hangingPunct="1">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3pPr>
      <a:lvl4pPr algn="l" rtl="0" eaLnBrk="1" fontAlgn="base" hangingPunct="1">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4pPr>
      <a:lvl5pPr algn="l" rtl="0" eaLnBrk="1" fontAlgn="base" hangingPunct="1">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5pPr>
      <a:lvl6pPr marL="342900" algn="l" rtl="0" eaLnBrk="1" fontAlgn="base" hangingPunct="1">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6pPr>
      <a:lvl7pPr marL="685800" algn="l" rtl="0" eaLnBrk="1" fontAlgn="base" hangingPunct="1">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7pPr>
      <a:lvl8pPr marL="1028700" algn="l" rtl="0" eaLnBrk="1" fontAlgn="base" hangingPunct="1">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8pPr>
      <a:lvl9pPr marL="1371600" algn="l" rtl="0" eaLnBrk="1" fontAlgn="base" hangingPunct="1">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9pPr>
    </p:titleStyle>
    <p:bodyStyle>
      <a:lvl1pPr marL="257175" indent="-257175" algn="l" rtl="0" eaLnBrk="1" fontAlgn="base" hangingPunct="1">
        <a:lnSpc>
          <a:spcPct val="90000"/>
        </a:lnSpc>
        <a:spcBef>
          <a:spcPct val="30000"/>
        </a:spcBef>
        <a:spcAft>
          <a:spcPct val="30000"/>
        </a:spcAft>
        <a:buClr>
          <a:schemeClr val="bg2"/>
        </a:buClr>
        <a:buSzPct val="60000"/>
        <a:buFont typeface="Wingdings" pitchFamily="2" charset="2"/>
        <a:buChar char="l"/>
        <a:defRPr sz="1500" baseline="0">
          <a:solidFill>
            <a:schemeClr val="tx1"/>
          </a:solidFill>
          <a:latin typeface="+mn-lt"/>
          <a:ea typeface="+mn-ea"/>
          <a:cs typeface="+mn-cs"/>
        </a:defRPr>
      </a:lvl1pPr>
      <a:lvl2pPr marL="647700" indent="-257175" algn="l" rtl="0" eaLnBrk="1" fontAlgn="base" hangingPunct="1">
        <a:lnSpc>
          <a:spcPct val="90000"/>
        </a:lnSpc>
        <a:spcBef>
          <a:spcPct val="30000"/>
        </a:spcBef>
        <a:spcAft>
          <a:spcPct val="30000"/>
        </a:spcAft>
        <a:buClr>
          <a:schemeClr val="bg2"/>
        </a:buClr>
        <a:buFont typeface="Arial" pitchFamily="34" charset="0"/>
        <a:buChar char="-"/>
        <a:defRPr sz="1200" baseline="0">
          <a:solidFill>
            <a:schemeClr val="tx1"/>
          </a:solidFill>
          <a:latin typeface="+mn-lt"/>
        </a:defRPr>
      </a:lvl2pPr>
      <a:lvl3pPr marL="942975" indent="-171450" algn="l" rtl="0" eaLnBrk="1" fontAlgn="base" hangingPunct="1">
        <a:lnSpc>
          <a:spcPct val="90000"/>
        </a:lnSpc>
        <a:spcBef>
          <a:spcPct val="30000"/>
        </a:spcBef>
        <a:spcAft>
          <a:spcPct val="30000"/>
        </a:spcAft>
        <a:buClr>
          <a:schemeClr val="bg2"/>
        </a:buClr>
        <a:buFont typeface="Arial" pitchFamily="34" charset="0"/>
        <a:buChar char="»"/>
        <a:defRPr sz="1050" baseline="0">
          <a:solidFill>
            <a:schemeClr val="tx1"/>
          </a:solidFill>
          <a:latin typeface="+mn-lt"/>
        </a:defRPr>
      </a:lvl3pPr>
      <a:lvl4pPr marL="1200150" indent="-171450" algn="l" rtl="0" eaLnBrk="1" fontAlgn="base" hangingPunct="1">
        <a:lnSpc>
          <a:spcPct val="90000"/>
        </a:lnSpc>
        <a:spcBef>
          <a:spcPct val="30000"/>
        </a:spcBef>
        <a:spcAft>
          <a:spcPct val="30000"/>
        </a:spcAft>
        <a:buClr>
          <a:schemeClr val="bg2"/>
        </a:buClr>
        <a:buSzPct val="80000"/>
        <a:buFont typeface="Arial" pitchFamily="34" charset="0"/>
        <a:buChar char="»"/>
        <a:defRPr sz="1050" baseline="0">
          <a:solidFill>
            <a:schemeClr val="tx1"/>
          </a:solidFill>
          <a:latin typeface="+mn-lt"/>
        </a:defRPr>
      </a:lvl4pPr>
      <a:lvl5pPr marL="1457325" indent="-171450" algn="l" rtl="0" eaLnBrk="1" fontAlgn="base" hangingPunct="1">
        <a:lnSpc>
          <a:spcPct val="90000"/>
        </a:lnSpc>
        <a:spcBef>
          <a:spcPct val="30000"/>
        </a:spcBef>
        <a:spcAft>
          <a:spcPct val="30000"/>
        </a:spcAft>
        <a:buClr>
          <a:schemeClr val="bg2"/>
        </a:buClr>
        <a:buSzPct val="60000"/>
        <a:buFont typeface="Arial" pitchFamily="34" charset="0"/>
        <a:buChar char="»"/>
        <a:defRPr sz="1050" baseline="0">
          <a:solidFill>
            <a:schemeClr val="tx1"/>
          </a:solidFill>
          <a:latin typeface="+mn-lt"/>
        </a:defRPr>
      </a:lvl5pPr>
      <a:lvl6pPr marL="1800225" indent="-17145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143125" indent="-17145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2486025" indent="-17145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2828925" indent="-171450" algn="l" rtl="0" eaLnBrk="1" fontAlgn="base" hangingPunct="1">
        <a:lnSpc>
          <a:spcPct val="90000"/>
        </a:lnSpc>
        <a:spcBef>
          <a:spcPct val="30000"/>
        </a:spcBef>
        <a:spcAft>
          <a:spcPct val="30000"/>
        </a:spcAft>
        <a:buClr>
          <a:schemeClr val="bg2"/>
        </a:buClr>
        <a:buChar char="»"/>
        <a:defRPr>
          <a:solidFill>
            <a:srgbClr val="000000"/>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8" name="直線コネクタ 15"/>
          <p:cNvCxnSpPr/>
          <p:nvPr/>
        </p:nvCxnSpPr>
        <p:spPr>
          <a:xfrm flipH="1">
            <a:off x="258925" y="823800"/>
            <a:ext cx="8484158" cy="0"/>
          </a:xfrm>
          <a:prstGeom prst="line">
            <a:avLst/>
          </a:prstGeom>
          <a:noFill/>
          <a:ln w="12700" cap="flat" cmpd="sng" algn="ctr">
            <a:solidFill>
              <a:srgbClr val="009B4A"/>
            </a:solidFill>
            <a:prstDash val="solid"/>
          </a:ln>
          <a:effectLst/>
        </p:spPr>
      </p:cxnSp>
      <p:pic>
        <p:nvPicPr>
          <p:cNvPr id="9" name="図 9"/>
          <p:cNvPicPr>
            <a:picLocks noChangeAspect="1"/>
          </p:cNvPicPr>
          <p:nvPr/>
        </p:nvPicPr>
        <p:blipFill>
          <a:blip r:embed="rId11" cstate="print"/>
          <a:stretch>
            <a:fillRect/>
          </a:stretch>
        </p:blipFill>
        <p:spPr>
          <a:xfrm>
            <a:off x="7881257" y="229111"/>
            <a:ext cx="922080" cy="570988"/>
          </a:xfrm>
          <a:prstGeom prst="rect">
            <a:avLst/>
          </a:prstGeom>
        </p:spPr>
      </p:pic>
      <p:cxnSp>
        <p:nvCxnSpPr>
          <p:cNvPr id="10" name="直線コネクタ 17"/>
          <p:cNvCxnSpPr/>
          <p:nvPr/>
        </p:nvCxnSpPr>
        <p:spPr>
          <a:xfrm flipH="1">
            <a:off x="8743082" y="6343400"/>
            <a:ext cx="405000" cy="0"/>
          </a:xfrm>
          <a:prstGeom prst="line">
            <a:avLst/>
          </a:prstGeom>
          <a:ln w="12700">
            <a:solidFill>
              <a:srgbClr val="009B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478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transition/>
  <p:hf hdr="0" ftr="0" dt="0"/>
  <p:txStyles>
    <p:titleStyle>
      <a:lvl1pPr algn="l" rtl="0" eaLnBrk="1" fontAlgn="base" hangingPunct="1">
        <a:lnSpc>
          <a:spcPct val="85000"/>
        </a:lnSpc>
        <a:spcBef>
          <a:spcPct val="0"/>
        </a:spcBef>
        <a:spcAft>
          <a:spcPct val="0"/>
        </a:spcAft>
        <a:defRPr sz="2100" b="1" i="0" baseline="0">
          <a:solidFill>
            <a:srgbClr val="0F245F"/>
          </a:solidFill>
          <a:effectLst/>
          <a:latin typeface="+mj-lt"/>
          <a:ea typeface="+mj-ea"/>
          <a:cs typeface="+mj-cs"/>
        </a:defRPr>
      </a:lvl1pPr>
      <a:lvl2pPr algn="l" rtl="0" eaLnBrk="1" fontAlgn="base" hangingPunct="1">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2pPr>
      <a:lvl3pPr algn="l" rtl="0" eaLnBrk="1" fontAlgn="base" hangingPunct="1">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3pPr>
      <a:lvl4pPr algn="l" rtl="0" eaLnBrk="1" fontAlgn="base" hangingPunct="1">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4pPr>
      <a:lvl5pPr algn="l" rtl="0" eaLnBrk="1" fontAlgn="base" hangingPunct="1">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5pPr>
      <a:lvl6pPr marL="342900" algn="l" rtl="0" eaLnBrk="1" fontAlgn="base" hangingPunct="1">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6pPr>
      <a:lvl7pPr marL="685800" algn="l" rtl="0" eaLnBrk="1" fontAlgn="base" hangingPunct="1">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7pPr>
      <a:lvl8pPr marL="1028700" algn="l" rtl="0" eaLnBrk="1" fontAlgn="base" hangingPunct="1">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8pPr>
      <a:lvl9pPr marL="1371600" algn="l" rtl="0" eaLnBrk="1" fontAlgn="base" hangingPunct="1">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9pPr>
    </p:titleStyle>
    <p:bodyStyle>
      <a:lvl1pPr marL="257175" indent="-257175" algn="l" rtl="0" eaLnBrk="1" fontAlgn="base" hangingPunct="1">
        <a:lnSpc>
          <a:spcPct val="90000"/>
        </a:lnSpc>
        <a:spcBef>
          <a:spcPct val="30000"/>
        </a:spcBef>
        <a:spcAft>
          <a:spcPct val="30000"/>
        </a:spcAft>
        <a:buClr>
          <a:schemeClr val="bg2"/>
        </a:buClr>
        <a:buSzPct val="60000"/>
        <a:buFont typeface="Wingdings" pitchFamily="2" charset="2"/>
        <a:buChar char="l"/>
        <a:defRPr sz="1500" baseline="0">
          <a:solidFill>
            <a:schemeClr val="tx1"/>
          </a:solidFill>
          <a:latin typeface="+mn-lt"/>
          <a:ea typeface="+mn-ea"/>
          <a:cs typeface="+mn-cs"/>
        </a:defRPr>
      </a:lvl1pPr>
      <a:lvl2pPr marL="647700" indent="-257175" algn="l" rtl="0" eaLnBrk="1" fontAlgn="base" hangingPunct="1">
        <a:lnSpc>
          <a:spcPct val="90000"/>
        </a:lnSpc>
        <a:spcBef>
          <a:spcPct val="30000"/>
        </a:spcBef>
        <a:spcAft>
          <a:spcPct val="30000"/>
        </a:spcAft>
        <a:buClr>
          <a:schemeClr val="bg2"/>
        </a:buClr>
        <a:buFont typeface="Arial" pitchFamily="34" charset="0"/>
        <a:buChar char="-"/>
        <a:defRPr sz="1200" baseline="0">
          <a:solidFill>
            <a:schemeClr val="tx1"/>
          </a:solidFill>
          <a:latin typeface="+mn-lt"/>
        </a:defRPr>
      </a:lvl2pPr>
      <a:lvl3pPr marL="942975" indent="-171450" algn="l" rtl="0" eaLnBrk="1" fontAlgn="base" hangingPunct="1">
        <a:lnSpc>
          <a:spcPct val="90000"/>
        </a:lnSpc>
        <a:spcBef>
          <a:spcPct val="30000"/>
        </a:spcBef>
        <a:spcAft>
          <a:spcPct val="30000"/>
        </a:spcAft>
        <a:buClr>
          <a:schemeClr val="bg2"/>
        </a:buClr>
        <a:buFont typeface="Arial" pitchFamily="34" charset="0"/>
        <a:buChar char="»"/>
        <a:defRPr sz="1050" baseline="0">
          <a:solidFill>
            <a:schemeClr val="tx1"/>
          </a:solidFill>
          <a:latin typeface="+mn-lt"/>
        </a:defRPr>
      </a:lvl3pPr>
      <a:lvl4pPr marL="1200150" indent="-171450" algn="l" rtl="0" eaLnBrk="1" fontAlgn="base" hangingPunct="1">
        <a:lnSpc>
          <a:spcPct val="90000"/>
        </a:lnSpc>
        <a:spcBef>
          <a:spcPct val="30000"/>
        </a:spcBef>
        <a:spcAft>
          <a:spcPct val="30000"/>
        </a:spcAft>
        <a:buClr>
          <a:schemeClr val="bg2"/>
        </a:buClr>
        <a:buSzPct val="80000"/>
        <a:buFont typeface="Arial" pitchFamily="34" charset="0"/>
        <a:buChar char="»"/>
        <a:defRPr sz="1050" baseline="0">
          <a:solidFill>
            <a:schemeClr val="tx1"/>
          </a:solidFill>
          <a:latin typeface="+mn-lt"/>
        </a:defRPr>
      </a:lvl4pPr>
      <a:lvl5pPr marL="1457325" indent="-171450" algn="l" rtl="0" eaLnBrk="1" fontAlgn="base" hangingPunct="1">
        <a:lnSpc>
          <a:spcPct val="90000"/>
        </a:lnSpc>
        <a:spcBef>
          <a:spcPct val="30000"/>
        </a:spcBef>
        <a:spcAft>
          <a:spcPct val="30000"/>
        </a:spcAft>
        <a:buClr>
          <a:schemeClr val="bg2"/>
        </a:buClr>
        <a:buSzPct val="60000"/>
        <a:buFont typeface="Arial" pitchFamily="34" charset="0"/>
        <a:buChar char="»"/>
        <a:defRPr sz="1050" baseline="0">
          <a:solidFill>
            <a:schemeClr val="tx1"/>
          </a:solidFill>
          <a:latin typeface="+mn-lt"/>
        </a:defRPr>
      </a:lvl5pPr>
      <a:lvl6pPr marL="1800225" indent="-17145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143125" indent="-17145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2486025" indent="-17145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2828925" indent="-171450" algn="l" rtl="0" eaLnBrk="1" fontAlgn="base" hangingPunct="1">
        <a:lnSpc>
          <a:spcPct val="90000"/>
        </a:lnSpc>
        <a:spcBef>
          <a:spcPct val="30000"/>
        </a:spcBef>
        <a:spcAft>
          <a:spcPct val="30000"/>
        </a:spcAft>
        <a:buClr>
          <a:schemeClr val="bg2"/>
        </a:buClr>
        <a:buChar char="»"/>
        <a:defRPr>
          <a:solidFill>
            <a:srgbClr val="000000"/>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hteck 2"/>
          <p:cNvSpPr/>
          <p:nvPr userDrawn="1"/>
        </p:nvSpPr>
        <p:spPr>
          <a:xfrm>
            <a:off x="0" y="2"/>
            <a:ext cx="9144000" cy="480484"/>
          </a:xfrm>
          <a:prstGeom prst="rect">
            <a:avLst/>
          </a:prstGeom>
          <a:solidFill>
            <a:srgbClr val="989FA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400"/>
          </a:p>
        </p:txBody>
      </p:sp>
      <p:sp>
        <p:nvSpPr>
          <p:cNvPr id="6" name="Rechteck 8"/>
          <p:cNvSpPr/>
          <p:nvPr userDrawn="1"/>
        </p:nvSpPr>
        <p:spPr>
          <a:xfrm>
            <a:off x="1" y="2"/>
            <a:ext cx="360363" cy="478367"/>
          </a:xfrm>
          <a:prstGeom prst="rect">
            <a:avLst/>
          </a:prstGeom>
          <a:solidFill>
            <a:srgbClr val="98B9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2400">
              <a:solidFill>
                <a:srgbClr val="98B911"/>
              </a:solidFill>
            </a:endParaRPr>
          </a:p>
        </p:txBody>
      </p:sp>
    </p:spTree>
    <p:extLst>
      <p:ext uri="{BB962C8B-B14F-4D97-AF65-F5344CB8AC3E}">
        <p14:creationId xmlns:p14="http://schemas.microsoft.com/office/powerpoint/2010/main" val="86322450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Lst>
  <p:transition/>
  <p:hf hdr="0"/>
  <p:txStyles>
    <p:titleStyle>
      <a:lvl1pPr algn="l" rtl="0" eaLnBrk="1" fontAlgn="base" hangingPunct="1">
        <a:spcBef>
          <a:spcPct val="0"/>
        </a:spcBef>
        <a:spcAft>
          <a:spcPct val="0"/>
        </a:spcAft>
        <a:defRPr sz="1700" b="1" kern="1200">
          <a:solidFill>
            <a:srgbClr val="00419A"/>
          </a:solidFill>
          <a:latin typeface="Arial"/>
          <a:ea typeface="ＭＳ Ｐゴシック" pitchFamily="-110" charset="-128"/>
          <a:cs typeface="Arial"/>
        </a:defRPr>
      </a:lvl1pPr>
      <a:lvl2pPr algn="l" rtl="0" eaLnBrk="1" fontAlgn="base" hangingPunct="1">
        <a:spcBef>
          <a:spcPct val="0"/>
        </a:spcBef>
        <a:spcAft>
          <a:spcPct val="0"/>
        </a:spcAft>
        <a:defRPr sz="1700" b="1">
          <a:solidFill>
            <a:srgbClr val="00419A"/>
          </a:solidFill>
          <a:latin typeface="Arial" pitchFamily="34" charset="0"/>
          <a:ea typeface="ＭＳ Ｐゴシック" pitchFamily="-110" charset="-128"/>
          <a:cs typeface="Arial" pitchFamily="34" charset="0"/>
        </a:defRPr>
      </a:lvl2pPr>
      <a:lvl3pPr algn="l" rtl="0" eaLnBrk="1" fontAlgn="base" hangingPunct="1">
        <a:spcBef>
          <a:spcPct val="0"/>
        </a:spcBef>
        <a:spcAft>
          <a:spcPct val="0"/>
        </a:spcAft>
        <a:defRPr sz="1700" b="1">
          <a:solidFill>
            <a:srgbClr val="00419A"/>
          </a:solidFill>
          <a:latin typeface="Arial" pitchFamily="34" charset="0"/>
          <a:ea typeface="ＭＳ Ｐゴシック" pitchFamily="-110" charset="-128"/>
          <a:cs typeface="Arial" pitchFamily="34" charset="0"/>
        </a:defRPr>
      </a:lvl3pPr>
      <a:lvl4pPr algn="l" rtl="0" eaLnBrk="1" fontAlgn="base" hangingPunct="1">
        <a:spcBef>
          <a:spcPct val="0"/>
        </a:spcBef>
        <a:spcAft>
          <a:spcPct val="0"/>
        </a:spcAft>
        <a:defRPr sz="1700" b="1">
          <a:solidFill>
            <a:srgbClr val="00419A"/>
          </a:solidFill>
          <a:latin typeface="Arial" pitchFamily="34" charset="0"/>
          <a:ea typeface="ＭＳ Ｐゴシック" pitchFamily="-110" charset="-128"/>
          <a:cs typeface="Arial" pitchFamily="34" charset="0"/>
        </a:defRPr>
      </a:lvl4pPr>
      <a:lvl5pPr algn="l" rtl="0" eaLnBrk="1" fontAlgn="base" hangingPunct="1">
        <a:spcBef>
          <a:spcPct val="0"/>
        </a:spcBef>
        <a:spcAft>
          <a:spcPct val="0"/>
        </a:spcAft>
        <a:defRPr sz="1700" b="1">
          <a:solidFill>
            <a:srgbClr val="00419A"/>
          </a:solidFill>
          <a:latin typeface="Arial" pitchFamily="34" charset="0"/>
          <a:ea typeface="ＭＳ Ｐゴシック" pitchFamily="-110" charset="-128"/>
          <a:cs typeface="Arial"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p:titleStyle>
    <p:bodyStyle>
      <a:lvl1pPr marL="176209" indent="-176209"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32" indent="-285744"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2971" indent="-228594"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566"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349" indent="-228594"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3058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57200" y="1143000"/>
            <a:ext cx="83058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7200" y="718553"/>
            <a:ext cx="8382000" cy="272047"/>
          </a:xfrm>
          <a:prstGeom prst="rect">
            <a:avLst/>
          </a:prstGeom>
        </p:spPr>
      </p:pic>
      <p:pic>
        <p:nvPicPr>
          <p:cNvPr id="5" name="Picture 4">
            <a:hlinkClick r:id="rId9"/>
            <a:extLst>
              <a:ext uri="{FF2B5EF4-FFF2-40B4-BE49-F238E27FC236}">
                <a16:creationId xmlns:a16="http://schemas.microsoft.com/office/drawing/2014/main" id="{CB014A05-9C1D-434E-85A4-5A0B2F4B81C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10" name="Picture 9">
            <a:hlinkClick r:id="rId11"/>
            <a:extLst>
              <a:ext uri="{FF2B5EF4-FFF2-40B4-BE49-F238E27FC236}">
                <a16:creationId xmlns:a16="http://schemas.microsoft.com/office/drawing/2014/main" id="{58D621D8-CCE4-4090-9A9B-FC40F12BBE2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extLst>
      <p:ext uri="{BB962C8B-B14F-4D97-AF65-F5344CB8AC3E}">
        <p14:creationId xmlns:p14="http://schemas.microsoft.com/office/powerpoint/2010/main" val="327249550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0.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xml"/><Relationship Id="rId7" Type="http://schemas.openxmlformats.org/officeDocument/2006/relationships/image" Target="../media/image18.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0.emf"/><Relationship Id="rId5" Type="http://schemas.openxmlformats.org/officeDocument/2006/relationships/image" Target="../media/image17.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9.emf"/></Relationships>
</file>

<file path=ppt/slides/_rels/slide3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220.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240.png"/></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0.pn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chart" Target="../charts/char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3.JPG"/><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49.png"/><Relationship Id="rId5" Type="http://schemas.microsoft.com/office/2007/relationships/hdphoto" Target="../media/hdphoto3.wdp"/><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3.JP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53.png"/><Relationship Id="rId5" Type="http://schemas.openxmlformats.org/officeDocument/2006/relationships/image" Target="../media/image52.png"/><Relationship Id="rId10" Type="http://schemas.microsoft.com/office/2007/relationships/hdphoto" Target="../media/hdphoto4.wdp"/><Relationship Id="rId4" Type="http://schemas.openxmlformats.org/officeDocument/2006/relationships/image" Target="../media/image44.png"/><Relationship Id="rId9" Type="http://schemas.openxmlformats.org/officeDocument/2006/relationships/image" Target="../media/image5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29.xml"/><Relationship Id="rId5" Type="http://schemas.openxmlformats.org/officeDocument/2006/relationships/image" Target="../media/image63.jpg"/><Relationship Id="rId4" Type="http://schemas.openxmlformats.org/officeDocument/2006/relationships/image" Target="../media/image62.JP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28.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71.jp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29.xml"/><Relationship Id="rId5" Type="http://schemas.openxmlformats.org/officeDocument/2006/relationships/image" Target="../media/image78.pn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29.xml"/><Relationship Id="rId5" Type="http://schemas.openxmlformats.org/officeDocument/2006/relationships/image" Target="../media/image80.jpeg"/><Relationship Id="rId4" Type="http://schemas.openxmlformats.org/officeDocument/2006/relationships/image" Target="../media/image79.jpeg"/></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29.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5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29.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5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4.xml"/><Relationship Id="rId1" Type="http://schemas.openxmlformats.org/officeDocument/2006/relationships/slideLayout" Target="../slideLayouts/slideLayout29.xml"/><Relationship Id="rId5" Type="http://schemas.openxmlformats.org/officeDocument/2006/relationships/image" Target="../media/image88.jpeg"/><Relationship Id="rId4" Type="http://schemas.openxmlformats.org/officeDocument/2006/relationships/image" Target="../media/image87.jpe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airbestpractices.com/magazine/webinars" TargetMode="External"/><Relationship Id="rId2" Type="http://schemas.openxmlformats.org/officeDocument/2006/relationships/hyperlink" Target="http://www.coolingbestpractices.com/magazine/webinars" TargetMode="Externa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7"/>
          <p:cNvSpPr txBox="1">
            <a:spLocks noChangeArrowheads="1"/>
          </p:cNvSpPr>
          <p:nvPr/>
        </p:nvSpPr>
        <p:spPr bwMode="auto">
          <a:xfrm>
            <a:off x="2866317" y="2988694"/>
            <a:ext cx="3653653" cy="138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ts val="1680"/>
              </a:lnSpc>
              <a:spcBef>
                <a:spcPct val="0"/>
              </a:spcBef>
              <a:spcAft>
                <a:spcPct val="0"/>
              </a:spcAft>
              <a:buClrTx/>
              <a:buSzTx/>
              <a:buFontTx/>
              <a:buNone/>
              <a:tabLst/>
              <a:defRPr/>
            </a:pPr>
            <a:r>
              <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rPr>
              <a:t>The recording and slides of this webinar will be made available to attendees via email later today.</a:t>
            </a:r>
          </a:p>
          <a:p>
            <a:pPr marL="0" marR="0" lvl="0" indent="0" algn="ctr" defTabSz="914400" rtl="0" eaLnBrk="0" fontAlgn="base" latinLnBrk="0" hangingPunct="0">
              <a:lnSpc>
                <a:spcPts val="1680"/>
              </a:lnSpc>
              <a:spcBef>
                <a:spcPct val="0"/>
              </a:spcBef>
              <a:spcAft>
                <a:spcPct val="0"/>
              </a:spcAft>
              <a:buClrTx/>
              <a:buSzTx/>
              <a:buFontTx/>
              <a:buNone/>
              <a:tabLst/>
              <a:defRPr/>
            </a:pPr>
            <a:endPar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endParaRPr>
          </a:p>
          <a:p>
            <a:pPr marL="0" marR="0" lvl="0" indent="0" algn="ctr" defTabSz="914400" rtl="0" eaLnBrk="0" fontAlgn="base" latinLnBrk="0" hangingPunct="0">
              <a:lnSpc>
                <a:spcPts val="1680"/>
              </a:lnSpc>
              <a:spcBef>
                <a:spcPct val="0"/>
              </a:spcBef>
              <a:spcAft>
                <a:spcPct val="0"/>
              </a:spcAft>
              <a:buClrTx/>
              <a:buSzTx/>
              <a:buFontTx/>
              <a:buNone/>
              <a:tabLst/>
              <a:defRPr/>
            </a:pPr>
            <a:r>
              <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rPr>
              <a:t>PDH Certificates will be e-mailed to attendees within two days.</a:t>
            </a:r>
            <a:endParaRPr kumimoji="0" lang="en-US" altLang="en-US" sz="1300" b="1" i="0" u="none" strike="noStrike" kern="0" cap="none" spc="0" normalizeH="0" baseline="0" noProof="0" dirty="0">
              <a:ln>
                <a:noFill/>
              </a:ln>
              <a:solidFill>
                <a:prstClr val="black"/>
              </a:solidFill>
              <a:effectLst/>
              <a:uLnTx/>
              <a:uFillTx/>
              <a:latin typeface="+mj-lt"/>
              <a:cs typeface="Calibri" panose="020F0502020204030204" pitchFamily="34" charset="0"/>
            </a:endParaRPr>
          </a:p>
        </p:txBody>
      </p:sp>
      <p:sp>
        <p:nvSpPr>
          <p:cNvPr id="22" name="Title 1">
            <a:extLst>
              <a:ext uri="{FF2B5EF4-FFF2-40B4-BE49-F238E27FC236}">
                <a16:creationId xmlns:a16="http://schemas.microsoft.com/office/drawing/2014/main" id="{9E778030-676D-4375-9DE3-C5E6CA3A0FBF}"/>
              </a:ext>
            </a:extLst>
          </p:cNvPr>
          <p:cNvSpPr txBox="1">
            <a:spLocks/>
          </p:cNvSpPr>
          <p:nvPr/>
        </p:nvSpPr>
        <p:spPr bwMode="auto">
          <a:xfrm>
            <a:off x="247650" y="1387937"/>
            <a:ext cx="86487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Calculating Storage Volume for Compressed Air Systems</a:t>
            </a:r>
          </a:p>
        </p:txBody>
      </p:sp>
      <p:sp>
        <p:nvSpPr>
          <p:cNvPr id="23" name="object 3">
            <a:extLst>
              <a:ext uri="{FF2B5EF4-FFF2-40B4-BE49-F238E27FC236}">
                <a16:creationId xmlns:a16="http://schemas.microsoft.com/office/drawing/2014/main" id="{DD6E8466-892C-4836-B71C-1D12F3F42E0F}"/>
              </a:ext>
            </a:extLst>
          </p:cNvPr>
          <p:cNvSpPr txBox="1"/>
          <p:nvPr/>
        </p:nvSpPr>
        <p:spPr>
          <a:xfrm>
            <a:off x="1572967" y="2133600"/>
            <a:ext cx="5998067" cy="615553"/>
          </a:xfrm>
          <a:prstGeom prst="rect">
            <a:avLst/>
          </a:prstGeom>
        </p:spPr>
        <p:txBody>
          <a:bodyPr vert="horz" wrap="square" lIns="0" tIns="0" rIns="0" bIns="0" rtlCol="0">
            <a:spAutoFit/>
          </a:bodyPr>
          <a:lstStyle/>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15" normalizeH="0" baseline="0" noProof="0" dirty="0">
                <a:ln>
                  <a:noFill/>
                </a:ln>
                <a:solidFill>
                  <a:prstClr val="black"/>
                </a:solidFill>
                <a:effectLst/>
                <a:uLnTx/>
                <a:uFillTx/>
                <a:latin typeface="+mj-lt"/>
                <a:ea typeface="+mn-ea"/>
                <a:cs typeface="Calibri"/>
              </a:rPr>
              <a:t>Tom Taranto, Data Power Services</a:t>
            </a:r>
            <a:endParaRPr kumimoji="0" lang="en-US" sz="2000" b="0" i="1" u="none" strike="noStrike" kern="1200" cap="none" spc="-15" normalizeH="0" baseline="0" noProof="0" dirty="0">
              <a:ln>
                <a:noFill/>
              </a:ln>
              <a:solidFill>
                <a:prstClr val="black"/>
              </a:solidFill>
              <a:effectLst/>
              <a:uLnTx/>
              <a:uFillTx/>
              <a:latin typeface="+mj-lt"/>
              <a:ea typeface="+mn-ea"/>
              <a:cs typeface="Calibri"/>
            </a:endParaRPr>
          </a:p>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15" normalizeH="0" baseline="0" noProof="0" dirty="0">
                <a:ln>
                  <a:noFill/>
                </a:ln>
                <a:solidFill>
                  <a:prstClr val="black"/>
                </a:solidFill>
                <a:effectLst/>
                <a:uLnTx/>
                <a:uFillTx/>
                <a:latin typeface="+mj-lt"/>
                <a:ea typeface="+mn-ea"/>
                <a:cs typeface="Calibri"/>
              </a:rPr>
              <a:t>Keynote Speaker</a:t>
            </a:r>
            <a:endParaRPr kumimoji="0" sz="2000" b="0" i="1" u="none" strike="noStrike" kern="1200" cap="none" spc="0" normalizeH="0" baseline="0" noProof="0" dirty="0">
              <a:ln>
                <a:noFill/>
              </a:ln>
              <a:solidFill>
                <a:prstClr val="black"/>
              </a:solidFill>
              <a:effectLst/>
              <a:uLnTx/>
              <a:uFillTx/>
              <a:latin typeface="+mj-lt"/>
              <a:ea typeface="+mn-ea"/>
              <a:cs typeface="Calibri"/>
            </a:endParaRPr>
          </a:p>
        </p:txBody>
      </p:sp>
      <p:sp>
        <p:nvSpPr>
          <p:cNvPr id="5" name="TextBox 4">
            <a:extLst>
              <a:ext uri="{FF2B5EF4-FFF2-40B4-BE49-F238E27FC236}">
                <a16:creationId xmlns:a16="http://schemas.microsoft.com/office/drawing/2014/main" id="{422B3337-564F-42B7-9716-535CE518A54C}"/>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4" name="Picture 3">
            <a:extLst>
              <a:ext uri="{FF2B5EF4-FFF2-40B4-BE49-F238E27FC236}">
                <a16:creationId xmlns:a16="http://schemas.microsoft.com/office/drawing/2014/main" id="{96421EB7-02D2-4E15-A447-8FCFE20B6E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9437" y="4328039"/>
            <a:ext cx="1666875" cy="1247775"/>
          </a:xfrm>
          <a:prstGeom prst="rect">
            <a:avLst/>
          </a:prstGeom>
        </p:spPr>
      </p:pic>
    </p:spTree>
    <p:extLst>
      <p:ext uri="{BB962C8B-B14F-4D97-AF65-F5344CB8AC3E}">
        <p14:creationId xmlns:p14="http://schemas.microsoft.com/office/powerpoint/2010/main" val="35460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86875-004C-4250-9E72-3001B34194A7}"/>
              </a:ext>
            </a:extLst>
          </p:cNvPr>
          <p:cNvSpPr>
            <a:spLocks noGrp="1"/>
          </p:cNvSpPr>
          <p:nvPr>
            <p:ph type="title"/>
          </p:nvPr>
        </p:nvSpPr>
        <p:spPr/>
        <p:txBody>
          <a:bodyPr/>
          <a:lstStyle/>
          <a:p>
            <a:r>
              <a:rPr lang="en-US" dirty="0"/>
              <a:t>Rules of Thumb For Sizing Storage</a:t>
            </a:r>
          </a:p>
        </p:txBody>
      </p:sp>
      <p:sp>
        <p:nvSpPr>
          <p:cNvPr id="3" name="Content Placeholder 2">
            <a:extLst>
              <a:ext uri="{FF2B5EF4-FFF2-40B4-BE49-F238E27FC236}">
                <a16:creationId xmlns:a16="http://schemas.microsoft.com/office/drawing/2014/main" id="{05501C10-EB7B-4133-BC73-8E3F35B6AEC5}"/>
              </a:ext>
            </a:extLst>
          </p:cNvPr>
          <p:cNvSpPr>
            <a:spLocks noGrp="1"/>
          </p:cNvSpPr>
          <p:nvPr>
            <p:ph sz="quarter" idx="1"/>
          </p:nvPr>
        </p:nvSpPr>
        <p:spPr/>
        <p:txBody>
          <a:bodyPr>
            <a:normAutofit fontScale="92500" lnSpcReduction="10000"/>
          </a:bodyPr>
          <a:lstStyle/>
          <a:p>
            <a:r>
              <a:rPr lang="en-US" dirty="0"/>
              <a:t>Use system piping as storage – receivers not required.</a:t>
            </a:r>
          </a:p>
          <a:p>
            <a:pPr lvl="1"/>
            <a:r>
              <a:rPr lang="en-US" dirty="0"/>
              <a:t>Inlet modulation control does not need an air receiver</a:t>
            </a:r>
          </a:p>
          <a:p>
            <a:pPr lvl="1"/>
            <a:r>
              <a:rPr lang="en-US" dirty="0"/>
              <a:t>The system still benefits from stored pneumatic energy</a:t>
            </a:r>
          </a:p>
          <a:p>
            <a:pPr lvl="1"/>
            <a:endParaRPr lang="en-US" dirty="0"/>
          </a:p>
          <a:p>
            <a:r>
              <a:rPr lang="en-US" dirty="0"/>
              <a:t>1 gallon per cfm</a:t>
            </a:r>
          </a:p>
          <a:p>
            <a:pPr lvl="1"/>
            <a:r>
              <a:rPr lang="en-US" dirty="0"/>
              <a:t>Large double acting reciprocating compressors with 10 </a:t>
            </a:r>
            <a:r>
              <a:rPr lang="en-US" dirty="0" err="1"/>
              <a:t>psid</a:t>
            </a:r>
            <a:r>
              <a:rPr lang="en-US" dirty="0"/>
              <a:t> load / unload control band </a:t>
            </a:r>
          </a:p>
          <a:p>
            <a:pPr lvl="1"/>
            <a:endParaRPr lang="en-US" dirty="0"/>
          </a:p>
          <a:p>
            <a:r>
              <a:rPr lang="en-US" dirty="0"/>
              <a:t>3 – 5 gallons per cfm</a:t>
            </a:r>
          </a:p>
          <a:p>
            <a:pPr lvl="1"/>
            <a:r>
              <a:rPr lang="en-US" dirty="0"/>
              <a:t>Improves part load efficiency of load / unload lubricant injected air compressors.</a:t>
            </a:r>
          </a:p>
        </p:txBody>
      </p:sp>
    </p:spTree>
    <p:extLst>
      <p:ext uri="{BB962C8B-B14F-4D97-AF65-F5344CB8AC3E}">
        <p14:creationId xmlns:p14="http://schemas.microsoft.com/office/powerpoint/2010/main" val="391016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1F30-6583-479E-80D1-4AD38A978F8D}"/>
              </a:ext>
            </a:extLst>
          </p:cNvPr>
          <p:cNvSpPr>
            <a:spLocks noGrp="1"/>
          </p:cNvSpPr>
          <p:nvPr>
            <p:ph type="title"/>
          </p:nvPr>
        </p:nvSpPr>
        <p:spPr/>
        <p:txBody>
          <a:bodyPr/>
          <a:lstStyle/>
          <a:p>
            <a:r>
              <a:rPr lang="en-US" dirty="0"/>
              <a:t>Rule of Thumb: 3 – 5 gallons per cfm</a:t>
            </a:r>
          </a:p>
        </p:txBody>
      </p:sp>
      <p:pic>
        <p:nvPicPr>
          <p:cNvPr id="9" name="Content Placeholder 8">
            <a:extLst>
              <a:ext uri="{FF2B5EF4-FFF2-40B4-BE49-F238E27FC236}">
                <a16:creationId xmlns:a16="http://schemas.microsoft.com/office/drawing/2014/main" id="{3E199A4B-A399-45B8-8BB2-129F70A7DC86}"/>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040466" y="1066800"/>
            <a:ext cx="7036733" cy="4934534"/>
          </a:xfrm>
        </p:spPr>
      </p:pic>
    </p:spTree>
    <p:extLst>
      <p:ext uri="{BB962C8B-B14F-4D97-AF65-F5344CB8AC3E}">
        <p14:creationId xmlns:p14="http://schemas.microsoft.com/office/powerpoint/2010/main" val="1409295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BEC42-3396-46C5-8ECB-C48DDABEC205}"/>
              </a:ext>
            </a:extLst>
          </p:cNvPr>
          <p:cNvSpPr>
            <a:spLocks noGrp="1"/>
          </p:cNvSpPr>
          <p:nvPr>
            <p:ph type="title"/>
          </p:nvPr>
        </p:nvSpPr>
        <p:spPr/>
        <p:txBody>
          <a:bodyPr/>
          <a:lstStyle/>
          <a:p>
            <a:r>
              <a:rPr lang="en-US" dirty="0"/>
              <a:t>Application of Storage</a:t>
            </a:r>
          </a:p>
        </p:txBody>
      </p:sp>
      <p:sp>
        <p:nvSpPr>
          <p:cNvPr id="3" name="Content Placeholder 2">
            <a:extLst>
              <a:ext uri="{FF2B5EF4-FFF2-40B4-BE49-F238E27FC236}">
                <a16:creationId xmlns:a16="http://schemas.microsoft.com/office/drawing/2014/main" id="{33C279F4-7124-4A4E-B594-A10EF5A63B04}"/>
              </a:ext>
            </a:extLst>
          </p:cNvPr>
          <p:cNvSpPr>
            <a:spLocks noGrp="1"/>
          </p:cNvSpPr>
          <p:nvPr>
            <p:ph sz="quarter" idx="1"/>
          </p:nvPr>
        </p:nvSpPr>
        <p:spPr/>
        <p:txBody>
          <a:bodyPr>
            <a:normAutofit/>
          </a:bodyPr>
          <a:lstStyle/>
          <a:p>
            <a:r>
              <a:rPr lang="en-US" dirty="0"/>
              <a:t>Supply Side – Primary Storage</a:t>
            </a:r>
          </a:p>
          <a:p>
            <a:pPr lvl="1"/>
            <a:r>
              <a:rPr lang="en-US" dirty="0"/>
              <a:t>Improve compressor control response</a:t>
            </a:r>
          </a:p>
          <a:p>
            <a:pPr lvl="1"/>
            <a:r>
              <a:rPr lang="en-US" dirty="0"/>
              <a:t>Additional pneumatic energy source</a:t>
            </a:r>
          </a:p>
          <a:p>
            <a:pPr lvl="1"/>
            <a:r>
              <a:rPr lang="en-US" dirty="0"/>
              <a:t>Unanticipated compressor shutdown / permissive start-up</a:t>
            </a:r>
          </a:p>
          <a:p>
            <a:endParaRPr lang="en-US" dirty="0"/>
          </a:p>
          <a:p>
            <a:r>
              <a:rPr lang="en-US" dirty="0"/>
              <a:t>Demand Side – Secondary Storage</a:t>
            </a:r>
          </a:p>
          <a:p>
            <a:pPr lvl="1"/>
            <a:r>
              <a:rPr lang="en-US" dirty="0"/>
              <a:t>High volume intermittent demand</a:t>
            </a:r>
          </a:p>
          <a:p>
            <a:pPr lvl="1"/>
            <a:r>
              <a:rPr lang="en-US" dirty="0"/>
              <a:t>Dedicated storage, improve speed / thrust</a:t>
            </a:r>
          </a:p>
          <a:p>
            <a:pPr lvl="1"/>
            <a:r>
              <a:rPr lang="en-US" dirty="0"/>
              <a:t>Increased system volume, stabilize pressure</a:t>
            </a:r>
          </a:p>
          <a:p>
            <a:pPr lvl="1"/>
            <a:endParaRPr lang="en-US" dirty="0"/>
          </a:p>
        </p:txBody>
      </p:sp>
    </p:spTree>
    <p:extLst>
      <p:ext uri="{BB962C8B-B14F-4D97-AF65-F5344CB8AC3E}">
        <p14:creationId xmlns:p14="http://schemas.microsoft.com/office/powerpoint/2010/main" val="294721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9A9F4-D89E-4D24-9653-FFD64CB85342}"/>
              </a:ext>
            </a:extLst>
          </p:cNvPr>
          <p:cNvSpPr>
            <a:spLocks noGrp="1"/>
          </p:cNvSpPr>
          <p:nvPr>
            <p:ph type="title"/>
          </p:nvPr>
        </p:nvSpPr>
        <p:spPr/>
        <p:txBody>
          <a:bodyPr/>
          <a:lstStyle/>
          <a:p>
            <a:r>
              <a:rPr lang="en-US" dirty="0"/>
              <a:t>Supply Side – Primary Storage</a:t>
            </a:r>
          </a:p>
        </p:txBody>
      </p:sp>
      <p:pic>
        <p:nvPicPr>
          <p:cNvPr id="7" name="Content Placeholder 6">
            <a:extLst>
              <a:ext uri="{FF2B5EF4-FFF2-40B4-BE49-F238E27FC236}">
                <a16:creationId xmlns:a16="http://schemas.microsoft.com/office/drawing/2014/main" id="{5E9D4582-CB36-4125-B599-9284EFA76451}"/>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249087" y="1066800"/>
            <a:ext cx="6543581" cy="4876800"/>
          </a:xfrm>
        </p:spPr>
      </p:pic>
      <p:sp>
        <p:nvSpPr>
          <p:cNvPr id="4" name="Rectangle 3">
            <a:extLst>
              <a:ext uri="{FF2B5EF4-FFF2-40B4-BE49-F238E27FC236}">
                <a16:creationId xmlns:a16="http://schemas.microsoft.com/office/drawing/2014/main" id="{5C5C1F74-3964-467A-9E1F-8650D4344507}"/>
              </a:ext>
            </a:extLst>
          </p:cNvPr>
          <p:cNvSpPr/>
          <p:nvPr/>
        </p:nvSpPr>
        <p:spPr>
          <a:xfrm>
            <a:off x="1066800" y="1066800"/>
            <a:ext cx="7239000" cy="2743200"/>
          </a:xfrm>
          <a:prstGeom prst="rect">
            <a:avLst/>
          </a:prstGeom>
          <a:solidFill>
            <a:schemeClr val="bg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57878966-B8BC-44FE-A18A-CEB356AA576D}"/>
              </a:ext>
            </a:extLst>
          </p:cNvPr>
          <p:cNvSpPr txBox="1"/>
          <p:nvPr/>
        </p:nvSpPr>
        <p:spPr>
          <a:xfrm>
            <a:off x="838201" y="1295400"/>
            <a:ext cx="7467600" cy="267252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Calculate the required primary storage volume?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226 cfm Air flow from storage for 1½  minutes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100 psig Compressor load pressure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90 psig Minimum pressure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77167027"/>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9A9F4-D89E-4D24-9653-FFD64CB85342}"/>
              </a:ext>
            </a:extLst>
          </p:cNvPr>
          <p:cNvSpPr>
            <a:spLocks noGrp="1"/>
          </p:cNvSpPr>
          <p:nvPr>
            <p:ph type="title"/>
          </p:nvPr>
        </p:nvSpPr>
        <p:spPr/>
        <p:txBody>
          <a:bodyPr/>
          <a:lstStyle/>
          <a:p>
            <a:r>
              <a:rPr lang="en-US" dirty="0"/>
              <a:t>Primary Storage 1½ min 226 cfm 100 </a:t>
            </a:r>
            <a:r>
              <a:rPr lang="en-US" b="1" dirty="0"/>
              <a:t>↓</a:t>
            </a:r>
            <a:r>
              <a:rPr lang="en-US" dirty="0"/>
              <a:t> 90 psig</a:t>
            </a:r>
            <a:endParaRPr lang="en-US" b="1" dirty="0"/>
          </a:p>
        </p:txBody>
      </p:sp>
      <p:pic>
        <p:nvPicPr>
          <p:cNvPr id="7" name="Content Placeholder 6">
            <a:extLst>
              <a:ext uri="{FF2B5EF4-FFF2-40B4-BE49-F238E27FC236}">
                <a16:creationId xmlns:a16="http://schemas.microsoft.com/office/drawing/2014/main" id="{5E9D4582-CB36-4125-B599-9284EFA76451}"/>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249087" y="1066800"/>
            <a:ext cx="6543581" cy="4876800"/>
          </a:xfr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2E8228C-ECD7-4F37-8788-5D8B0D6133F8}"/>
                  </a:ext>
                </a:extLst>
              </p:cNvPr>
              <p:cNvSpPr txBox="1"/>
              <p:nvPr/>
            </p:nvSpPr>
            <p:spPr>
              <a:xfrm>
                <a:off x="685800" y="914400"/>
                <a:ext cx="7772400" cy="29254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3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3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𝑉</m:t>
                        </m:r>
                      </m:e>
                      <m:sub>
                        <m:r>
                          <a:rPr kumimoji="0" lang="en-US" sz="3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𝑅𝐸𝐶</m:t>
                        </m:r>
                      </m:sub>
                    </m:sSub>
                    <m:r>
                      <a:rPr kumimoji="0" lang="en-US" sz="3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f>
                      <m:fPr>
                        <m:ctrlPr>
                          <a:rPr kumimoji="0" lang="en-US" sz="3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3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𝑇</m:t>
                        </m:r>
                        <m:r>
                          <a:rPr kumimoji="0" lang="en-US" sz="3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3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𝑄</m:t>
                        </m:r>
                        <m:r>
                          <a:rPr kumimoji="0" lang="en-US" sz="3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 </m:t>
                        </m:r>
                        <m:sSub>
                          <m:sSubPr>
                            <m:ctrlPr>
                              <a:rPr kumimoji="0" lang="en-US" sz="3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3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𝑃</m:t>
                            </m:r>
                          </m:e>
                          <m:sub>
                            <m:r>
                              <a:rPr kumimoji="0" lang="en-US" sz="3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𝑎𝑡𝑚</m:t>
                            </m:r>
                          </m:sub>
                        </m:sSub>
                      </m:num>
                      <m:den>
                        <m:r>
                          <a:rPr kumimoji="0" lang="en-US" sz="3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3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𝑃</m:t>
                        </m:r>
                      </m:den>
                    </m:f>
                  </m:oMath>
                </a14:m>
                <a:r>
                  <a:rPr kumimoji="0" lang="en-US" sz="3000" b="0" i="0" u="none" strike="noStrike" kern="1200" cap="none" spc="0" normalizeH="0" baseline="0" noProof="0" dirty="0">
                    <a:ln>
                      <a:noFill/>
                    </a:ln>
                    <a:solidFill>
                      <a:srgbClr val="000000"/>
                    </a:solidFill>
                    <a:effectLst/>
                    <a:uLnTx/>
                    <a:uFillTx/>
                    <a:latin typeface="Arial"/>
                    <a:ea typeface="+mn-ea"/>
                    <a:cs typeface="+mn-cs"/>
                  </a:rPr>
                  <a:t>        </a:t>
                </a:r>
                <a14:m>
                  <m:oMath xmlns:m="http://schemas.openxmlformats.org/officeDocument/2006/math">
                    <m:r>
                      <a:rPr kumimoji="0" lang="en-US" sz="3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491</m:t>
                    </m:r>
                    <m:sSup>
                      <m:sSupPr>
                        <m:ctrlPr>
                          <a:rPr kumimoji="0" lang="en-US" sz="3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3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𝑓𝑡</m:t>
                        </m:r>
                      </m:e>
                      <m:sup>
                        <m:r>
                          <a:rPr kumimoji="0" lang="en-US" sz="3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m:t>
                        </m:r>
                      </m:sup>
                    </m:sSup>
                    <m:r>
                      <a:rPr kumimoji="0" lang="en-US" sz="3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f>
                      <m:fPr>
                        <m:ctrlPr>
                          <a:rPr kumimoji="0" lang="en-US" sz="3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3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1.5 ×226 ×14.5</m:t>
                        </m:r>
                      </m:num>
                      <m:den>
                        <m:r>
                          <a:rPr kumimoji="0" lang="en-US" sz="3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9</m:t>
                        </m:r>
                        <m:r>
                          <a:rPr kumimoji="0" lang="en-US" sz="3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0 −</m:t>
                        </m:r>
                        <m:r>
                          <a:rPr kumimoji="0" lang="en-US" sz="3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10</m:t>
                        </m:r>
                        <m:r>
                          <a:rPr kumimoji="0" lang="en-US" sz="3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den>
                    </m:f>
                  </m:oMath>
                </a14:m>
                <a:endParaRPr kumimoji="0" lang="en-US" sz="3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				</a:t>
                </a:r>
                <a14:m>
                  <m:oMath xmlns:m="http://schemas.openxmlformats.org/officeDocument/2006/math">
                    <m: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491</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m:t>
                        </m:r>
                      </m:sup>
                    </m:s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7.48 </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𝑔𝑎𝑙𝑙𝑜𝑛𝑠</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m:t>
                            </m:r>
                          </m:sup>
                        </m:sSup>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3,673 </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𝑔𝑎𝑙</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a14:m>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V</a:t>
                </a:r>
                <a:r>
                  <a:rPr kumimoji="0" lang="en-US" sz="1600" b="0" i="0" u="none" strike="noStrike" kern="1200" cap="none" spc="0" normalizeH="0" baseline="-25000" noProof="0" dirty="0">
                    <a:ln>
                      <a:noFill/>
                    </a:ln>
                    <a:solidFill>
                      <a:srgbClr val="000000"/>
                    </a:solidFill>
                    <a:effectLst/>
                    <a:uLnTx/>
                    <a:uFillTx/>
                    <a:latin typeface="Arial"/>
                    <a:ea typeface="+mn-ea"/>
                    <a:cs typeface="+mn-cs"/>
                  </a:rPr>
                  <a:t>REC</a:t>
                </a:r>
                <a:r>
                  <a:rPr kumimoji="0" lang="en-US" sz="1600" b="0" i="0" u="none" strike="noStrike" kern="1200" cap="none" spc="0" normalizeH="0" baseline="0" noProof="0" dirty="0">
                    <a:ln>
                      <a:noFill/>
                    </a:ln>
                    <a:solidFill>
                      <a:srgbClr val="000000"/>
                    </a:solidFill>
                    <a:effectLst/>
                    <a:uLnTx/>
                    <a:uFillTx/>
                    <a:latin typeface="Arial"/>
                    <a:ea typeface="+mn-ea"/>
                    <a:cs typeface="+mn-cs"/>
                  </a:rPr>
                  <a:t> = Receiver volume (cu. ft.)</a:t>
                </a:r>
              </a:p>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1.5 min.	T = Time duration of required air flow rate (minutes)</a:t>
                </a:r>
              </a:p>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226 cfm	Q = Required air flow rate (cu. ft. / minute)</a:t>
                </a:r>
              </a:p>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14.5 psia	</a:t>
                </a:r>
                <a:r>
                  <a:rPr kumimoji="0" lang="en-US" sz="1600" b="0" i="0" u="none" strike="noStrike" kern="1200" cap="none" spc="0" normalizeH="0" baseline="0" noProof="0" dirty="0" err="1">
                    <a:ln>
                      <a:noFill/>
                    </a:ln>
                    <a:solidFill>
                      <a:srgbClr val="000000"/>
                    </a:solidFill>
                    <a:effectLst/>
                    <a:uLnTx/>
                    <a:uFillTx/>
                    <a:latin typeface="Arial"/>
                    <a:ea typeface="+mn-ea"/>
                    <a:cs typeface="+mn-cs"/>
                  </a:rPr>
                  <a:t>P</a:t>
                </a:r>
                <a:r>
                  <a:rPr kumimoji="0" lang="en-US" sz="1600" b="0" i="0" u="none" strike="noStrike" kern="1200" cap="none" spc="0" normalizeH="0" baseline="-25000" noProof="0" dirty="0" err="1">
                    <a:ln>
                      <a:noFill/>
                    </a:ln>
                    <a:solidFill>
                      <a:srgbClr val="000000"/>
                    </a:solidFill>
                    <a:effectLst/>
                    <a:uLnTx/>
                    <a:uFillTx/>
                    <a:latin typeface="Arial"/>
                    <a:ea typeface="+mn-ea"/>
                    <a:cs typeface="+mn-cs"/>
                  </a:rPr>
                  <a:t>atm</a:t>
                </a:r>
                <a:r>
                  <a:rPr kumimoji="0" lang="en-US" sz="1600" b="0" i="0" u="none" strike="noStrike" kern="1200" cap="none" spc="0" normalizeH="0" baseline="0" noProof="0" dirty="0">
                    <a:ln>
                      <a:noFill/>
                    </a:ln>
                    <a:solidFill>
                      <a:srgbClr val="000000"/>
                    </a:solidFill>
                    <a:effectLst/>
                    <a:uLnTx/>
                    <a:uFillTx/>
                    <a:latin typeface="Arial"/>
                    <a:ea typeface="+mn-ea"/>
                    <a:cs typeface="+mn-cs"/>
                  </a:rPr>
                  <a:t> = Atmospheric pressure (psia)</a:t>
                </a:r>
              </a:p>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 10 psia	ΔP = Pressure change in the air receiver ( </a:t>
                </a:r>
                <a:r>
                  <a:rPr kumimoji="0" lang="en-US" sz="1600" b="0" i="0" u="none" strike="noStrike" kern="1200" cap="none" spc="0" normalizeH="0" baseline="0" noProof="0" dirty="0" err="1">
                    <a:ln>
                      <a:noFill/>
                    </a:ln>
                    <a:solidFill>
                      <a:srgbClr val="000000"/>
                    </a:solidFill>
                    <a:effectLst/>
                    <a:uLnTx/>
                    <a:uFillTx/>
                    <a:latin typeface="Arial"/>
                    <a:ea typeface="+mn-ea"/>
                    <a:cs typeface="+mn-cs"/>
                  </a:rPr>
                  <a:t>P</a:t>
                </a:r>
                <a:r>
                  <a:rPr kumimoji="0" lang="en-US" sz="1600" b="0" i="0" u="none" strike="noStrike" kern="1200" cap="none" spc="0" normalizeH="0" baseline="-25000" noProof="0" dirty="0" err="1">
                    <a:ln>
                      <a:noFill/>
                    </a:ln>
                    <a:solidFill>
                      <a:srgbClr val="000000"/>
                    </a:solidFill>
                    <a:effectLst/>
                    <a:uLnTx/>
                    <a:uFillTx/>
                    <a:latin typeface="Arial"/>
                    <a:ea typeface="+mn-ea"/>
                    <a:cs typeface="+mn-cs"/>
                  </a:rPr>
                  <a:t>final</a:t>
                </a:r>
                <a:r>
                  <a:rPr kumimoji="0" lang="en-US" sz="1600" b="0" i="0" u="none" strike="noStrike" kern="1200" cap="none" spc="0" normalizeH="0" baseline="0" noProof="0" dirty="0">
                    <a:ln>
                      <a:noFill/>
                    </a:ln>
                    <a:solidFill>
                      <a:srgbClr val="000000"/>
                    </a:solidFill>
                    <a:effectLst/>
                    <a:uLnTx/>
                    <a:uFillTx/>
                    <a:latin typeface="Arial"/>
                    <a:ea typeface="+mn-ea"/>
                    <a:cs typeface="+mn-cs"/>
                  </a:rPr>
                  <a:t> – </a:t>
                </a:r>
                <a:r>
                  <a:rPr kumimoji="0" lang="en-US" sz="1600" b="0" i="0" u="none" strike="noStrike" kern="1200" cap="none" spc="0" normalizeH="0" baseline="0" noProof="0" dirty="0" err="1">
                    <a:ln>
                      <a:noFill/>
                    </a:ln>
                    <a:solidFill>
                      <a:srgbClr val="000000"/>
                    </a:solidFill>
                    <a:effectLst/>
                    <a:uLnTx/>
                    <a:uFillTx/>
                    <a:latin typeface="Arial"/>
                    <a:ea typeface="+mn-ea"/>
                    <a:cs typeface="+mn-cs"/>
                  </a:rPr>
                  <a:t>P</a:t>
                </a:r>
                <a:r>
                  <a:rPr kumimoji="0" lang="en-US" sz="1600" b="0" i="0" u="none" strike="noStrike" kern="1200" cap="none" spc="0" normalizeH="0" baseline="-25000" noProof="0" dirty="0" err="1">
                    <a:ln>
                      <a:noFill/>
                    </a:ln>
                    <a:solidFill>
                      <a:srgbClr val="000000"/>
                    </a:solidFill>
                    <a:effectLst/>
                    <a:uLnTx/>
                    <a:uFillTx/>
                    <a:latin typeface="Arial"/>
                    <a:ea typeface="+mn-ea"/>
                    <a:cs typeface="+mn-cs"/>
                  </a:rPr>
                  <a:t>initial</a:t>
                </a:r>
                <a:r>
                  <a:rPr kumimoji="0" lang="en-US" sz="1600" b="0" i="0" u="none" strike="noStrike" kern="1200" cap="none" spc="0" normalizeH="0" baseline="0" noProof="0" dirty="0">
                    <a:ln>
                      <a:noFill/>
                    </a:ln>
                    <a:solidFill>
                      <a:srgbClr val="000000"/>
                    </a:solidFill>
                    <a:effectLst/>
                    <a:uLnTx/>
                    <a:uFillTx/>
                    <a:latin typeface="Arial"/>
                    <a:ea typeface="+mn-ea"/>
                    <a:cs typeface="+mn-cs"/>
                  </a:rPr>
                  <a:t>  = 90 – 100 = -10) </a:t>
                </a:r>
              </a:p>
            </p:txBody>
          </p:sp>
        </mc:Choice>
        <mc:Fallback xmlns="">
          <p:sp>
            <p:nvSpPr>
              <p:cNvPr id="3" name="TextBox 2">
                <a:extLst>
                  <a:ext uri="{FF2B5EF4-FFF2-40B4-BE49-F238E27FC236}">
                    <a16:creationId xmlns:a16="http://schemas.microsoft.com/office/drawing/2014/main" id="{22E8228C-ECD7-4F37-8788-5D8B0D6133F8}"/>
                  </a:ext>
                </a:extLst>
              </p:cNvPr>
              <p:cNvSpPr txBox="1">
                <a:spLocks noRot="1" noChangeAspect="1" noMove="1" noResize="1" noEditPoints="1" noAdjustHandles="1" noChangeArrowheads="1" noChangeShapeType="1" noTextEdit="1"/>
              </p:cNvSpPr>
              <p:nvPr/>
            </p:nvSpPr>
            <p:spPr>
              <a:xfrm>
                <a:off x="685800" y="914400"/>
                <a:ext cx="7772400" cy="2925481"/>
              </a:xfrm>
              <a:prstGeom prst="rect">
                <a:avLst/>
              </a:prstGeom>
              <a:blipFill>
                <a:blip r:embed="rId4"/>
                <a:stretch>
                  <a:fillRect l="-471" b="-187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5D50365C-801E-43B3-AA9F-21B368D9FA22}"/>
              </a:ext>
            </a:extLst>
          </p:cNvPr>
          <p:cNvSpPr txBox="1"/>
          <p:nvPr/>
        </p:nvSpPr>
        <p:spPr>
          <a:xfrm>
            <a:off x="2895600" y="4985266"/>
            <a:ext cx="1371600" cy="515526"/>
          </a:xfrm>
          <a:prstGeom prst="rect">
            <a:avLst/>
          </a:prstGeom>
          <a:noFill/>
        </p:spPr>
        <p:txBody>
          <a:bodyPr wrap="square" rtlCol="0">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660</a:t>
            </a:r>
          </a:p>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gal.</a:t>
            </a:r>
          </a:p>
        </p:txBody>
      </p:sp>
      <p:sp>
        <p:nvSpPr>
          <p:cNvPr id="8" name="TextBox 7">
            <a:extLst>
              <a:ext uri="{FF2B5EF4-FFF2-40B4-BE49-F238E27FC236}">
                <a16:creationId xmlns:a16="http://schemas.microsoft.com/office/drawing/2014/main" id="{4D336E5E-7544-4E30-9375-7183B1442932}"/>
              </a:ext>
            </a:extLst>
          </p:cNvPr>
          <p:cNvSpPr txBox="1"/>
          <p:nvPr/>
        </p:nvSpPr>
        <p:spPr>
          <a:xfrm>
            <a:off x="6068034" y="5183031"/>
            <a:ext cx="13716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3,000 gal.</a:t>
            </a:r>
          </a:p>
        </p:txBody>
      </p:sp>
    </p:spTree>
    <p:extLst>
      <p:ext uri="{BB962C8B-B14F-4D97-AF65-F5344CB8AC3E}">
        <p14:creationId xmlns:p14="http://schemas.microsoft.com/office/powerpoint/2010/main" val="384700319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9A9F4-D89E-4D24-9653-FFD64CB85342}"/>
              </a:ext>
            </a:extLst>
          </p:cNvPr>
          <p:cNvSpPr>
            <a:spLocks noGrp="1"/>
          </p:cNvSpPr>
          <p:nvPr>
            <p:ph type="title"/>
          </p:nvPr>
        </p:nvSpPr>
        <p:spPr/>
        <p:txBody>
          <a:bodyPr/>
          <a:lstStyle/>
          <a:p>
            <a:r>
              <a:rPr lang="en-US" dirty="0"/>
              <a:t>Demand Side – Dedicated Storage</a:t>
            </a:r>
          </a:p>
        </p:txBody>
      </p:sp>
      <p:pic>
        <p:nvPicPr>
          <p:cNvPr id="7" name="Content Placeholder 6">
            <a:extLst>
              <a:ext uri="{FF2B5EF4-FFF2-40B4-BE49-F238E27FC236}">
                <a16:creationId xmlns:a16="http://schemas.microsoft.com/office/drawing/2014/main" id="{5E9D4582-CB36-4125-B599-9284EFA76451}"/>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249087" y="1066800"/>
            <a:ext cx="6543581" cy="4876800"/>
          </a:xfrm>
        </p:spPr>
      </p:pic>
      <p:sp>
        <p:nvSpPr>
          <p:cNvPr id="3" name="Rectangle 2">
            <a:extLst>
              <a:ext uri="{FF2B5EF4-FFF2-40B4-BE49-F238E27FC236}">
                <a16:creationId xmlns:a16="http://schemas.microsoft.com/office/drawing/2014/main" id="{44B3C89A-D888-4151-B94C-10F15DC59D97}"/>
              </a:ext>
            </a:extLst>
          </p:cNvPr>
          <p:cNvSpPr/>
          <p:nvPr/>
        </p:nvSpPr>
        <p:spPr>
          <a:xfrm>
            <a:off x="1066800" y="990600"/>
            <a:ext cx="22860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Rectangle 3">
            <a:extLst>
              <a:ext uri="{FF2B5EF4-FFF2-40B4-BE49-F238E27FC236}">
                <a16:creationId xmlns:a16="http://schemas.microsoft.com/office/drawing/2014/main" id="{42C2B880-623F-4330-88B1-67C791796F6F}"/>
              </a:ext>
            </a:extLst>
          </p:cNvPr>
          <p:cNvSpPr/>
          <p:nvPr/>
        </p:nvSpPr>
        <p:spPr>
          <a:xfrm>
            <a:off x="3200400" y="1447800"/>
            <a:ext cx="1066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134151DF-D896-42E5-9147-9AF54CD51571}"/>
              </a:ext>
            </a:extLst>
          </p:cNvPr>
          <p:cNvSpPr/>
          <p:nvPr/>
        </p:nvSpPr>
        <p:spPr>
          <a:xfrm>
            <a:off x="3200400" y="990600"/>
            <a:ext cx="22860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7C97EDBE-58E3-452E-B417-25E3E25FFDC9}"/>
              </a:ext>
            </a:extLst>
          </p:cNvPr>
          <p:cNvSpPr/>
          <p:nvPr/>
        </p:nvSpPr>
        <p:spPr>
          <a:xfrm>
            <a:off x="1524001" y="3810000"/>
            <a:ext cx="5715000" cy="21336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ADF44846-A07A-40D2-81AA-54267E3BC9F2}"/>
              </a:ext>
            </a:extLst>
          </p:cNvPr>
          <p:cNvSpPr/>
          <p:nvPr/>
        </p:nvSpPr>
        <p:spPr>
          <a:xfrm>
            <a:off x="7239001" y="4724400"/>
            <a:ext cx="1143001" cy="12192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166248757"/>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9A9F4-D89E-4D24-9653-FFD64CB85342}"/>
              </a:ext>
            </a:extLst>
          </p:cNvPr>
          <p:cNvSpPr>
            <a:spLocks noGrp="1"/>
          </p:cNvSpPr>
          <p:nvPr>
            <p:ph type="title"/>
          </p:nvPr>
        </p:nvSpPr>
        <p:spPr/>
        <p:txBody>
          <a:bodyPr/>
          <a:lstStyle/>
          <a:p>
            <a:r>
              <a:rPr lang="en-US" dirty="0"/>
              <a:t>Demand Side – System Volume Storage</a:t>
            </a:r>
          </a:p>
        </p:txBody>
      </p:sp>
      <p:pic>
        <p:nvPicPr>
          <p:cNvPr id="7" name="Content Placeholder 6">
            <a:extLst>
              <a:ext uri="{FF2B5EF4-FFF2-40B4-BE49-F238E27FC236}">
                <a16:creationId xmlns:a16="http://schemas.microsoft.com/office/drawing/2014/main" id="{5E9D4582-CB36-4125-B599-9284EFA76451}"/>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249087" y="1066800"/>
            <a:ext cx="6543581" cy="4876800"/>
          </a:xfrm>
        </p:spPr>
      </p:pic>
      <p:sp>
        <p:nvSpPr>
          <p:cNvPr id="3" name="Rectangle 2">
            <a:extLst>
              <a:ext uri="{FF2B5EF4-FFF2-40B4-BE49-F238E27FC236}">
                <a16:creationId xmlns:a16="http://schemas.microsoft.com/office/drawing/2014/main" id="{44B3C89A-D888-4151-B94C-10F15DC59D97}"/>
              </a:ext>
            </a:extLst>
          </p:cNvPr>
          <p:cNvSpPr/>
          <p:nvPr/>
        </p:nvSpPr>
        <p:spPr>
          <a:xfrm>
            <a:off x="1066800" y="990600"/>
            <a:ext cx="22860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Rectangle 3">
            <a:extLst>
              <a:ext uri="{FF2B5EF4-FFF2-40B4-BE49-F238E27FC236}">
                <a16:creationId xmlns:a16="http://schemas.microsoft.com/office/drawing/2014/main" id="{42C2B880-623F-4330-88B1-67C791796F6F}"/>
              </a:ext>
            </a:extLst>
          </p:cNvPr>
          <p:cNvSpPr/>
          <p:nvPr/>
        </p:nvSpPr>
        <p:spPr>
          <a:xfrm>
            <a:off x="3200400" y="1447800"/>
            <a:ext cx="1066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7C97EDBE-58E3-452E-B417-25E3E25FFDC9}"/>
              </a:ext>
            </a:extLst>
          </p:cNvPr>
          <p:cNvSpPr/>
          <p:nvPr/>
        </p:nvSpPr>
        <p:spPr>
          <a:xfrm>
            <a:off x="1524001" y="3810000"/>
            <a:ext cx="5715000" cy="21336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ADF44846-A07A-40D2-81AA-54267E3BC9F2}"/>
              </a:ext>
            </a:extLst>
          </p:cNvPr>
          <p:cNvSpPr/>
          <p:nvPr/>
        </p:nvSpPr>
        <p:spPr>
          <a:xfrm>
            <a:off x="7239001" y="4724400"/>
            <a:ext cx="1143001" cy="12192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1A80C2D5-5FF4-4B6C-BF87-861D830643F6}"/>
              </a:ext>
            </a:extLst>
          </p:cNvPr>
          <p:cNvSpPr/>
          <p:nvPr/>
        </p:nvSpPr>
        <p:spPr>
          <a:xfrm>
            <a:off x="5638800" y="1752600"/>
            <a:ext cx="1594699" cy="14478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9065886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9A9F4-D89E-4D24-9653-FFD64CB85342}"/>
              </a:ext>
            </a:extLst>
          </p:cNvPr>
          <p:cNvSpPr>
            <a:spLocks noGrp="1"/>
          </p:cNvSpPr>
          <p:nvPr>
            <p:ph type="title"/>
          </p:nvPr>
        </p:nvSpPr>
        <p:spPr/>
        <p:txBody>
          <a:bodyPr>
            <a:normAutofit fontScale="90000"/>
          </a:bodyPr>
          <a:lstStyle/>
          <a:p>
            <a:r>
              <a:rPr lang="en-US" dirty="0"/>
              <a:t>Demand Side – High Volume Intermittent Demand</a:t>
            </a:r>
          </a:p>
        </p:txBody>
      </p:sp>
      <p:pic>
        <p:nvPicPr>
          <p:cNvPr id="7" name="Content Placeholder 6">
            <a:extLst>
              <a:ext uri="{FF2B5EF4-FFF2-40B4-BE49-F238E27FC236}">
                <a16:creationId xmlns:a16="http://schemas.microsoft.com/office/drawing/2014/main" id="{5E9D4582-CB36-4125-B599-9284EFA76451}"/>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249087" y="1066800"/>
            <a:ext cx="6543581" cy="4876800"/>
          </a:xfrm>
        </p:spPr>
      </p:pic>
      <p:sp>
        <p:nvSpPr>
          <p:cNvPr id="6" name="Rectangle 5">
            <a:extLst>
              <a:ext uri="{FF2B5EF4-FFF2-40B4-BE49-F238E27FC236}">
                <a16:creationId xmlns:a16="http://schemas.microsoft.com/office/drawing/2014/main" id="{7C97EDBE-58E3-452E-B417-25E3E25FFDC9}"/>
              </a:ext>
            </a:extLst>
          </p:cNvPr>
          <p:cNvSpPr/>
          <p:nvPr/>
        </p:nvSpPr>
        <p:spPr>
          <a:xfrm>
            <a:off x="1524001" y="3810000"/>
            <a:ext cx="5715000" cy="21336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ADF44846-A07A-40D2-81AA-54267E3BC9F2}"/>
              </a:ext>
            </a:extLst>
          </p:cNvPr>
          <p:cNvSpPr/>
          <p:nvPr/>
        </p:nvSpPr>
        <p:spPr>
          <a:xfrm>
            <a:off x="7239001" y="4724400"/>
            <a:ext cx="1143001" cy="12192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1A80C2D5-5FF4-4B6C-BF87-861D830643F6}"/>
              </a:ext>
            </a:extLst>
          </p:cNvPr>
          <p:cNvSpPr/>
          <p:nvPr/>
        </p:nvSpPr>
        <p:spPr>
          <a:xfrm>
            <a:off x="5638800" y="1752600"/>
            <a:ext cx="1594699" cy="14478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06F80D68-F748-41A1-8108-B8D5EB9D10A5}"/>
              </a:ext>
            </a:extLst>
          </p:cNvPr>
          <p:cNvSpPr/>
          <p:nvPr/>
        </p:nvSpPr>
        <p:spPr>
          <a:xfrm>
            <a:off x="4508686" y="1028700"/>
            <a:ext cx="570946" cy="21717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68F56D3B-51FB-4FB6-9D06-8C69D31277E0}"/>
              </a:ext>
            </a:extLst>
          </p:cNvPr>
          <p:cNvSpPr/>
          <p:nvPr/>
        </p:nvSpPr>
        <p:spPr>
          <a:xfrm>
            <a:off x="4000502" y="2819400"/>
            <a:ext cx="508184" cy="6096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3588444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9A9F4-D89E-4D24-9653-FFD64CB85342}"/>
              </a:ext>
            </a:extLst>
          </p:cNvPr>
          <p:cNvSpPr>
            <a:spLocks noGrp="1"/>
          </p:cNvSpPr>
          <p:nvPr>
            <p:ph type="title"/>
          </p:nvPr>
        </p:nvSpPr>
        <p:spPr/>
        <p:txBody>
          <a:bodyPr/>
          <a:lstStyle/>
          <a:p>
            <a:r>
              <a:rPr lang="en-US" dirty="0"/>
              <a:t>Demand Side – Dedicated Storage</a:t>
            </a:r>
          </a:p>
        </p:txBody>
      </p:sp>
      <p:pic>
        <p:nvPicPr>
          <p:cNvPr id="7" name="Content Placeholder 6">
            <a:extLst>
              <a:ext uri="{FF2B5EF4-FFF2-40B4-BE49-F238E27FC236}">
                <a16:creationId xmlns:a16="http://schemas.microsoft.com/office/drawing/2014/main" id="{5E9D4582-CB36-4125-B599-9284EFA76451}"/>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249087" y="1066800"/>
            <a:ext cx="6543581" cy="4876800"/>
          </a:xfrm>
        </p:spPr>
      </p:pic>
    </p:spTree>
    <p:extLst>
      <p:ext uri="{BB962C8B-B14F-4D97-AF65-F5344CB8AC3E}">
        <p14:creationId xmlns:p14="http://schemas.microsoft.com/office/powerpoint/2010/main" val="2599302291"/>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630F10-27B3-4D16-9A64-37910CE16516}"/>
              </a:ext>
            </a:extLst>
          </p:cNvPr>
          <p:cNvSpPr>
            <a:spLocks noGrp="1"/>
          </p:cNvSpPr>
          <p:nvPr>
            <p:ph type="title"/>
          </p:nvPr>
        </p:nvSpPr>
        <p:spPr/>
        <p:txBody>
          <a:bodyPr>
            <a:normAutofit fontScale="90000"/>
          </a:bodyPr>
          <a:lstStyle/>
          <a:p>
            <a:pPr>
              <a:lnSpc>
                <a:spcPct val="150000"/>
              </a:lnSpc>
            </a:pPr>
            <a:r>
              <a:rPr lang="en-US" dirty="0"/>
              <a:t>Solving for</a:t>
            </a:r>
            <a:br>
              <a:rPr lang="en-US" dirty="0"/>
            </a:br>
            <a:r>
              <a:rPr lang="en-US" dirty="0"/>
              <a:t>      Receiver Size         or       Air Flow Rate</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EAD83C1E-9919-4C9A-9AA7-C6AA872586AB}"/>
                  </a:ext>
                </a:extLst>
              </p:cNvPr>
              <p:cNvSpPr>
                <a:spLocks noGrp="1"/>
              </p:cNvSpPr>
              <p:nvPr>
                <p:ph sz="quarter" idx="2"/>
              </p:nvPr>
            </p:nvSpPr>
            <p:spPr/>
            <p:txBody>
              <a:bodyPr/>
              <a:lstStyle/>
              <a:p>
                <a:pPr marL="0" indent="0">
                  <a:buNone/>
                </a:pPr>
                <a:endParaRPr lang="en-US" i="1" dirty="0">
                  <a:latin typeface="Cambria Math" panose="02040503050406030204" pitchFamily="18" charset="0"/>
                </a:endParaRPr>
              </a:p>
              <a:p>
                <a:pPr marL="0" indent="0">
                  <a:buNone/>
                </a:pPr>
                <a14:m>
                  <m:oMathPara xmlns:m="http://schemas.openxmlformats.org/officeDocument/2006/math">
                    <m:oMathParaPr>
                      <m:jc m:val="center"/>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𝑅𝐸𝐶</m:t>
                          </m:r>
                        </m:sub>
                      </m:sSub>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𝑇</m:t>
                          </m:r>
                          <m:r>
                            <a:rPr lang="en-US" i="1">
                              <a:latin typeface="Cambria Math" panose="02040503050406030204" pitchFamily="18" charset="0"/>
                            </a:rPr>
                            <m:t> ×</m:t>
                          </m:r>
                          <m:r>
                            <a:rPr lang="en-US" i="1">
                              <a:latin typeface="Cambria Math" panose="02040503050406030204" pitchFamily="18" charset="0"/>
                            </a:rPr>
                            <m:t>𝑄</m:t>
                          </m:r>
                          <m:r>
                            <a:rPr lang="en-US" i="1">
                              <a:latin typeface="Cambria Math" panose="02040503050406030204" pitchFamily="18" charset="0"/>
                            </a:rPr>
                            <m:t> × </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𝑎𝑡𝑚</m:t>
                              </m:r>
                            </m:sub>
                          </m:sSub>
                        </m:num>
                        <m:den>
                          <m:r>
                            <a:rPr lang="en-US" i="1">
                              <a:latin typeface="Cambria Math" panose="02040503050406030204" pitchFamily="18" charset="0"/>
                            </a:rPr>
                            <m:t>∆</m:t>
                          </m:r>
                          <m:r>
                            <a:rPr lang="en-US" i="1">
                              <a:latin typeface="Cambria Math" panose="02040503050406030204" pitchFamily="18" charset="0"/>
                            </a:rPr>
                            <m:t>𝑃</m:t>
                          </m:r>
                        </m:den>
                      </m:f>
                    </m:oMath>
                  </m:oMathPara>
                </a14:m>
                <a:endParaRPr lang="en-US" dirty="0"/>
              </a:p>
              <a:p>
                <a:pPr marL="0" indent="0">
                  <a:buNone/>
                </a:pPr>
                <a:endParaRPr lang="en-US" dirty="0"/>
              </a:p>
              <a:p>
                <a:pPr marL="0" indent="0">
                  <a:buNone/>
                </a:pPr>
                <a:endParaRPr lang="en-US" dirty="0"/>
              </a:p>
              <a:p>
                <a:pPr marL="0" indent="0">
                  <a:buNone/>
                </a:pPr>
                <a14:m>
                  <m:oMathPara xmlns:m="http://schemas.openxmlformats.org/officeDocument/2006/math">
                    <m:oMathParaPr>
                      <m:jc m:val="center"/>
                    </m:oMathParaPr>
                    <m:oMath xmlns:m="http://schemas.openxmlformats.org/officeDocument/2006/math">
                      <m:r>
                        <a:rPr lang="en-US" sz="2200" i="1">
                          <a:latin typeface="Cambria Math" panose="02040503050406030204" pitchFamily="18" charset="0"/>
                        </a:rPr>
                        <m:t>491</m:t>
                      </m:r>
                      <m:sSup>
                        <m:sSupPr>
                          <m:ctrlPr>
                            <a:rPr lang="en-US" sz="2200" i="1">
                              <a:latin typeface="Cambria Math" panose="02040503050406030204" pitchFamily="18" charset="0"/>
                            </a:rPr>
                          </m:ctrlPr>
                        </m:sSupPr>
                        <m:e>
                          <m:r>
                            <a:rPr lang="en-US" sz="2200" i="1">
                              <a:latin typeface="Cambria Math" panose="02040503050406030204" pitchFamily="18" charset="0"/>
                            </a:rPr>
                            <m:t>𝑓𝑡</m:t>
                          </m:r>
                        </m:e>
                        <m:sup>
                          <m:r>
                            <a:rPr lang="en-US" sz="2200" i="1">
                              <a:latin typeface="Cambria Math" panose="02040503050406030204" pitchFamily="18" charset="0"/>
                            </a:rPr>
                            <m:t>3</m:t>
                          </m:r>
                        </m:sup>
                      </m:sSup>
                      <m:r>
                        <a:rPr lang="en-US" sz="2200" i="1">
                          <a:latin typeface="Cambria Math" panose="02040503050406030204" pitchFamily="18" charset="0"/>
                        </a:rPr>
                        <m:t>= </m:t>
                      </m:r>
                      <m:f>
                        <m:fPr>
                          <m:ctrlPr>
                            <a:rPr lang="en-US" sz="2200" i="1">
                              <a:latin typeface="Cambria Math" panose="02040503050406030204" pitchFamily="18" charset="0"/>
                            </a:rPr>
                          </m:ctrlPr>
                        </m:fPr>
                        <m:num>
                          <m:r>
                            <a:rPr lang="en-US" sz="2200" i="1">
                              <a:latin typeface="Cambria Math" panose="02040503050406030204" pitchFamily="18" charset="0"/>
                            </a:rPr>
                            <m:t>1.5 ×226 ×14.5</m:t>
                          </m:r>
                        </m:num>
                        <m:den>
                          <m:r>
                            <a:rPr lang="en-US" sz="2200" i="1">
                              <a:latin typeface="Cambria Math" panose="02040503050406030204" pitchFamily="18" charset="0"/>
                            </a:rPr>
                            <m:t>100 − 90</m:t>
                          </m:r>
                        </m:den>
                      </m:f>
                    </m:oMath>
                  </m:oMathPara>
                </a14:m>
                <a:endParaRPr lang="en-US" sz="2200" dirty="0"/>
              </a:p>
            </p:txBody>
          </p:sp>
        </mc:Choice>
        <mc:Fallback xmlns="">
          <p:sp>
            <p:nvSpPr>
              <p:cNvPr id="7" name="Content Placeholder 6">
                <a:extLst>
                  <a:ext uri="{FF2B5EF4-FFF2-40B4-BE49-F238E27FC236}">
                    <a16:creationId xmlns:a16="http://schemas.microsoft.com/office/drawing/2014/main" id="{EAD83C1E-9919-4C9A-9AA7-C6AA872586AB}"/>
                  </a:ext>
                </a:extLst>
              </p:cNvPr>
              <p:cNvSpPr>
                <a:spLocks noGrp="1" noRot="1" noChangeAspect="1" noMove="1" noResize="1" noEditPoints="1" noAdjustHandles="1" noChangeArrowheads="1" noChangeShapeType="1" noTextEdit="1"/>
              </p:cNvSpPr>
              <p:nvPr>
                <p:ph sz="quarter" idx="2"/>
              </p:nvPr>
            </p:nvSpPr>
            <p:spPr>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D191A380-74F5-4FA9-9830-E3893946D35D}"/>
                  </a:ext>
                </a:extLst>
              </p:cNvPr>
              <p:cNvSpPr>
                <a:spLocks noGrp="1"/>
              </p:cNvSpPr>
              <p:nvPr>
                <p:ph sz="quarter" idx="4"/>
              </p:nvPr>
            </p:nvSpPr>
            <p:spPr/>
            <p:txBody>
              <a:bodyPr/>
              <a:lstStyle/>
              <a:p>
                <a:pPr marL="0" indent="0">
                  <a:buNone/>
                </a:pPr>
                <a:endParaRPr lang="en-US" i="1" dirty="0">
                  <a:latin typeface="Cambria Math" panose="02040503050406030204" pitchFamily="18" charset="0"/>
                </a:endParaRPr>
              </a:p>
              <a:p>
                <a:pPr marL="0" indent="0">
                  <a:buNone/>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𝑄</m:t>
                      </m:r>
                      <m:r>
                        <a:rPr lang="en-US"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𝑅𝐸𝐶</m:t>
                              </m:r>
                            </m:sub>
                          </m:sSub>
                          <m:r>
                            <a:rPr lang="en-US" i="1">
                              <a:latin typeface="Cambria Math" panose="02040503050406030204" pitchFamily="18" charset="0"/>
                            </a:rPr>
                            <m:t>× ∆</m:t>
                          </m:r>
                          <m:r>
                            <a:rPr lang="en-US" i="1">
                              <a:latin typeface="Cambria Math" panose="02040503050406030204" pitchFamily="18" charset="0"/>
                            </a:rPr>
                            <m:t>𝑃</m:t>
                          </m:r>
                        </m:num>
                        <m:den>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𝑎𝑡𝑚</m:t>
                              </m:r>
                            </m:sub>
                          </m:sSub>
                          <m:r>
                            <a:rPr lang="en-US" i="1">
                              <a:latin typeface="Cambria Math" panose="02040503050406030204" pitchFamily="18" charset="0"/>
                            </a:rPr>
                            <m:t> ×</m:t>
                          </m:r>
                          <m:r>
                            <a:rPr lang="en-US" b="0" i="1" smtClean="0">
                              <a:latin typeface="Cambria Math" panose="02040503050406030204" pitchFamily="18" charset="0"/>
                            </a:rPr>
                            <m:t>  </m:t>
                          </m:r>
                          <m:r>
                            <a:rPr lang="en-US" i="1">
                              <a:latin typeface="Cambria Math" panose="02040503050406030204" pitchFamily="18" charset="0"/>
                            </a:rPr>
                            <m:t>𝑇</m:t>
                          </m:r>
                        </m:den>
                      </m:f>
                      <m:r>
                        <a:rPr lang="en-US" i="1">
                          <a:latin typeface="Cambria Math" panose="02040503050406030204" pitchFamily="18" charset="0"/>
                        </a:rPr>
                        <m:t> </m:t>
                      </m:r>
                    </m:oMath>
                  </m:oMathPara>
                </a14:m>
                <a:endParaRPr lang="en-US" dirty="0"/>
              </a:p>
              <a:p>
                <a:pPr marL="0" indent="0">
                  <a:buNone/>
                </a:pPr>
                <a:endParaRPr lang="en-US" dirty="0"/>
              </a:p>
              <a:p>
                <a:pPr marL="0" indent="0">
                  <a:buNone/>
                </a:pPr>
                <a:endParaRPr lang="en-US" dirty="0"/>
              </a:p>
              <a:p>
                <a:pPr marL="0" indent="0">
                  <a:buNone/>
                </a:pPr>
                <a14:m>
                  <m:oMathPara xmlns:m="http://schemas.openxmlformats.org/officeDocument/2006/math">
                    <m:oMathParaPr>
                      <m:jc m:val="center"/>
                    </m:oMathParaPr>
                    <m:oMath xmlns:m="http://schemas.openxmlformats.org/officeDocument/2006/math">
                      <m:r>
                        <a:rPr lang="en-US" sz="2200" b="0" i="1" smtClean="0">
                          <a:latin typeface="Cambria Math" panose="02040503050406030204" pitchFamily="18" charset="0"/>
                        </a:rPr>
                        <m:t>225.7</m:t>
                      </m:r>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491</m:t>
                          </m:r>
                          <m:sSup>
                            <m:sSupPr>
                              <m:ctrlPr>
                                <a:rPr lang="en-US" sz="2200" i="1">
                                  <a:latin typeface="Cambria Math" panose="02040503050406030204" pitchFamily="18" charset="0"/>
                                </a:rPr>
                              </m:ctrlPr>
                            </m:sSupPr>
                            <m:e>
                              <m:r>
                                <a:rPr lang="en-US" sz="2200" i="1">
                                  <a:latin typeface="Cambria Math" panose="02040503050406030204" pitchFamily="18" charset="0"/>
                                </a:rPr>
                                <m:t>𝑓𝑡</m:t>
                              </m:r>
                            </m:e>
                            <m:sup>
                              <m:r>
                                <a:rPr lang="en-US" sz="2200" i="1">
                                  <a:latin typeface="Cambria Math" panose="02040503050406030204" pitchFamily="18" charset="0"/>
                                </a:rPr>
                                <m:t>3</m:t>
                              </m:r>
                            </m:sup>
                          </m:sSup>
                          <m:r>
                            <a:rPr lang="en-US" sz="2200" i="1">
                              <a:latin typeface="Cambria Math" panose="02040503050406030204" pitchFamily="18" charset="0"/>
                            </a:rPr>
                            <m:t>×</m:t>
                          </m:r>
                          <m:r>
                            <a:rPr lang="en-US" sz="2200" b="0" i="1" smtClean="0">
                              <a:latin typeface="Cambria Math" panose="02040503050406030204" pitchFamily="18" charset="0"/>
                            </a:rPr>
                            <m:t>10</m:t>
                          </m:r>
                        </m:num>
                        <m:den>
                          <m:r>
                            <a:rPr lang="en-US" sz="2200" b="0" i="1" smtClean="0">
                              <a:latin typeface="Cambria Math" panose="02040503050406030204" pitchFamily="18" charset="0"/>
                            </a:rPr>
                            <m:t>1.5</m:t>
                          </m:r>
                          <m:r>
                            <a:rPr lang="en-US" sz="2200" i="1">
                              <a:latin typeface="Cambria Math" panose="02040503050406030204" pitchFamily="18" charset="0"/>
                            </a:rPr>
                            <m:t> ×</m:t>
                          </m:r>
                          <m:r>
                            <a:rPr lang="en-US" sz="2200" b="0" i="1" smtClean="0">
                              <a:latin typeface="Cambria Math" panose="02040503050406030204" pitchFamily="18" charset="0"/>
                            </a:rPr>
                            <m:t>14.5</m:t>
                          </m:r>
                        </m:den>
                      </m:f>
                      <m:r>
                        <a:rPr lang="en-US" sz="2200" i="1">
                          <a:latin typeface="Cambria Math" panose="02040503050406030204" pitchFamily="18" charset="0"/>
                        </a:rPr>
                        <m:t> </m:t>
                      </m:r>
                    </m:oMath>
                  </m:oMathPara>
                </a14:m>
                <a:endParaRPr lang="en-US" sz="2200" dirty="0"/>
              </a:p>
              <a:p>
                <a:pPr marL="0" indent="0">
                  <a:buNone/>
                </a:pPr>
                <a:endParaRPr lang="en-US" dirty="0"/>
              </a:p>
              <a:p>
                <a:endParaRPr lang="en-US" dirty="0"/>
              </a:p>
            </p:txBody>
          </p:sp>
        </mc:Choice>
        <mc:Fallback xmlns="">
          <p:sp>
            <p:nvSpPr>
              <p:cNvPr id="9" name="Content Placeholder 8">
                <a:extLst>
                  <a:ext uri="{FF2B5EF4-FFF2-40B4-BE49-F238E27FC236}">
                    <a16:creationId xmlns:a16="http://schemas.microsoft.com/office/drawing/2014/main" id="{D191A380-74F5-4FA9-9830-E3893946D35D}"/>
                  </a:ext>
                </a:extLst>
              </p:cNvPr>
              <p:cNvSpPr>
                <a:spLocks noGrp="1" noRot="1" noChangeAspect="1" noMove="1" noResize="1" noEditPoints="1" noAdjustHandles="1" noChangeArrowheads="1" noChangeShapeType="1" noTextEdit="1"/>
              </p:cNvSpPr>
              <p:nvPr>
                <p:ph sz="quarter" idx="4"/>
              </p:nvPr>
            </p:nvSpPr>
            <p:spPr>
              <a:blipFill>
                <a:blip r:embed="rId3"/>
                <a:stretch>
                  <a:fillRect/>
                </a:stretch>
              </a:blipFill>
            </p:spPr>
            <p:txBody>
              <a:bodyPr/>
              <a:lstStyle/>
              <a:p>
                <a:r>
                  <a:rPr lang="en-US">
                    <a:noFill/>
                  </a:rPr>
                  <a:t> </a:t>
                </a:r>
              </a:p>
            </p:txBody>
          </p:sp>
        </mc:Fallback>
      </mc:AlternateContent>
      <p:sp>
        <p:nvSpPr>
          <p:cNvPr id="6" name="Text Placeholder 5">
            <a:extLst>
              <a:ext uri="{FF2B5EF4-FFF2-40B4-BE49-F238E27FC236}">
                <a16:creationId xmlns:a16="http://schemas.microsoft.com/office/drawing/2014/main" id="{7670A7A0-D771-4679-8620-CA3F8AE7F62A}"/>
              </a:ext>
            </a:extLst>
          </p:cNvPr>
          <p:cNvSpPr>
            <a:spLocks noGrp="1"/>
          </p:cNvSpPr>
          <p:nvPr>
            <p:ph type="body" sz="quarter" idx="1"/>
          </p:nvPr>
        </p:nvSpPr>
        <p:spPr/>
        <p:txBody>
          <a:bodyPr/>
          <a:lstStyle/>
          <a:p>
            <a:pPr algn="ctr"/>
            <a:r>
              <a:rPr lang="en-US" dirty="0"/>
              <a:t>Calculate Receiver Volume</a:t>
            </a:r>
          </a:p>
        </p:txBody>
      </p:sp>
      <p:sp>
        <p:nvSpPr>
          <p:cNvPr id="8" name="Text Placeholder 7">
            <a:extLst>
              <a:ext uri="{FF2B5EF4-FFF2-40B4-BE49-F238E27FC236}">
                <a16:creationId xmlns:a16="http://schemas.microsoft.com/office/drawing/2014/main" id="{9788E223-55AB-475C-8AB5-D2D962E89D4F}"/>
              </a:ext>
            </a:extLst>
          </p:cNvPr>
          <p:cNvSpPr>
            <a:spLocks noGrp="1"/>
          </p:cNvSpPr>
          <p:nvPr>
            <p:ph type="body" sz="quarter" idx="3"/>
          </p:nvPr>
        </p:nvSpPr>
        <p:spPr/>
        <p:txBody>
          <a:bodyPr/>
          <a:lstStyle/>
          <a:p>
            <a:pPr algn="ctr"/>
            <a:r>
              <a:rPr lang="en-US" dirty="0"/>
              <a:t>Calculate Air Flow Rate</a:t>
            </a:r>
          </a:p>
        </p:txBody>
      </p:sp>
    </p:spTree>
    <p:extLst>
      <p:ext uri="{BB962C8B-B14F-4D97-AF65-F5344CB8AC3E}">
        <p14:creationId xmlns:p14="http://schemas.microsoft.com/office/powerpoint/2010/main" val="3730795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8671" y="1413209"/>
            <a:ext cx="2373312"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11"/>
          <p:cNvSpPr txBox="1">
            <a:spLocks noChangeArrowheads="1"/>
          </p:cNvSpPr>
          <p:nvPr/>
        </p:nvSpPr>
        <p:spPr bwMode="auto">
          <a:xfrm>
            <a:off x="3381162" y="1676400"/>
            <a:ext cx="3255947"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Panelists will answer your questions during the Q&amp;A session at the end of the Webinar.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Please post your questions in the Questions Window in your GoToWebinar interface.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prstClr val="black"/>
              </a:solidFill>
              <a:effectLst/>
              <a:uLnTx/>
              <a:uFillTx/>
              <a:latin typeface="+mj-lt"/>
              <a:ea typeface="+mn-ea"/>
              <a:cs typeface="+mn-cs"/>
            </a:endParaRPr>
          </a:p>
          <a:p>
            <a:pPr lvl="0" defTabSz="914400">
              <a:buFont typeface="Arial" panose="020B0604020202020204" pitchFamily="34" charset="0"/>
              <a:buChar char="•"/>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Direct all questions to Compressed Air Best Practices</a:t>
            </a:r>
            <a:r>
              <a:rPr lang="en-US" altLang="en-US" sz="1600" dirty="0">
                <a:latin typeface="+mj-lt"/>
                <a:cs typeface="Arial" panose="020B0604020202020204" pitchFamily="34" charset="0"/>
              </a:rPr>
              <a:t>®</a:t>
            </a:r>
            <a:r>
              <a:rPr kumimoji="0" lang="en-US" altLang="en-US" sz="1600" b="0" i="0" u="none" strike="noStrike" kern="0" cap="none" spc="0" normalizeH="0" baseline="0" noProof="0" dirty="0">
                <a:ln>
                  <a:noFill/>
                </a:ln>
                <a:solidFill>
                  <a:prstClr val="black"/>
                </a:solidFill>
                <a:effectLst/>
                <a:uLnTx/>
                <a:uFillTx/>
                <a:latin typeface="+mj-lt"/>
                <a:ea typeface="+mn-ea"/>
                <a:cs typeface="+mn-cs"/>
              </a:rPr>
              <a:t> Magazine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itle 1">
            <a:extLst>
              <a:ext uri="{FF2B5EF4-FFF2-40B4-BE49-F238E27FC236}">
                <a16:creationId xmlns:a16="http://schemas.microsoft.com/office/drawing/2014/main" id="{BE88808F-9F1A-4FAF-BF1A-4CC7D8AC96C8}"/>
              </a:ext>
            </a:extLst>
          </p:cNvPr>
          <p:cNvSpPr>
            <a:spLocks noGrp="1"/>
          </p:cNvSpPr>
          <p:nvPr>
            <p:ph type="title"/>
          </p:nvPr>
        </p:nvSpPr>
        <p:spPr/>
        <p:txBody>
          <a:bodyPr/>
          <a:lstStyle/>
          <a:p>
            <a:pPr algn="ctr"/>
            <a:r>
              <a:rPr lang="en-US" dirty="0"/>
              <a:t>Q&amp;A Format</a:t>
            </a:r>
          </a:p>
        </p:txBody>
      </p:sp>
      <p:sp>
        <p:nvSpPr>
          <p:cNvPr id="5" name="TextBox 4">
            <a:extLst>
              <a:ext uri="{FF2B5EF4-FFF2-40B4-BE49-F238E27FC236}">
                <a16:creationId xmlns:a16="http://schemas.microsoft.com/office/drawing/2014/main" id="{4A2D5583-CAD4-421D-BF67-D0AFC7329AAB}"/>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7" name="Picture 6">
            <a:extLst>
              <a:ext uri="{FF2B5EF4-FFF2-40B4-BE49-F238E27FC236}">
                <a16:creationId xmlns:a16="http://schemas.microsoft.com/office/drawing/2014/main" id="{29EDD428-D1DA-4E88-84EE-ED7BA35FF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9437" y="4328039"/>
            <a:ext cx="1666875" cy="1247775"/>
          </a:xfrm>
          <a:prstGeom prst="rect">
            <a:avLst/>
          </a:prstGeom>
        </p:spPr>
      </p:pic>
    </p:spTree>
    <p:extLst>
      <p:ext uri="{BB962C8B-B14F-4D97-AF65-F5344CB8AC3E}">
        <p14:creationId xmlns:p14="http://schemas.microsoft.com/office/powerpoint/2010/main" val="182575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F51B0-58C6-4386-B908-41A36BEE4D0C}"/>
              </a:ext>
            </a:extLst>
          </p:cNvPr>
          <p:cNvSpPr>
            <a:spLocks noGrp="1"/>
          </p:cNvSpPr>
          <p:nvPr>
            <p:ph type="ctrTitle"/>
          </p:nvPr>
        </p:nvSpPr>
        <p:spPr/>
        <p:txBody>
          <a:bodyPr/>
          <a:lstStyle/>
          <a:p>
            <a:r>
              <a:rPr lang="en-US" dirty="0"/>
              <a:t>System Wide Air Storage Calculations</a:t>
            </a:r>
          </a:p>
        </p:txBody>
      </p:sp>
    </p:spTree>
    <p:extLst>
      <p:ext uri="{BB962C8B-B14F-4D97-AF65-F5344CB8AC3E}">
        <p14:creationId xmlns:p14="http://schemas.microsoft.com/office/powerpoint/2010/main" val="1882707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7561-C600-4923-B1A6-A4997D0CF369}"/>
              </a:ext>
            </a:extLst>
          </p:cNvPr>
          <p:cNvSpPr>
            <a:spLocks noGrp="1"/>
          </p:cNvSpPr>
          <p:nvPr>
            <p:ph type="title"/>
          </p:nvPr>
        </p:nvSpPr>
        <p:spPr/>
        <p:txBody>
          <a:bodyPr/>
          <a:lstStyle/>
          <a:p>
            <a:r>
              <a:rPr lang="en-US" dirty="0"/>
              <a:t>System Pressure Drawdown</a:t>
            </a:r>
          </a:p>
        </p:txBody>
      </p:sp>
      <p:pic>
        <p:nvPicPr>
          <p:cNvPr id="7" name="Content Placeholder 6">
            <a:extLst>
              <a:ext uri="{FF2B5EF4-FFF2-40B4-BE49-F238E27FC236}">
                <a16:creationId xmlns:a16="http://schemas.microsoft.com/office/drawing/2014/main" id="{EDF1F1DE-EA79-464E-B56B-B74A412FA7ED}"/>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406058" y="1066800"/>
            <a:ext cx="6290142" cy="4920348"/>
          </a:xfrm>
        </p:spPr>
      </p:pic>
    </p:spTree>
    <p:extLst>
      <p:ext uri="{BB962C8B-B14F-4D97-AF65-F5344CB8AC3E}">
        <p14:creationId xmlns:p14="http://schemas.microsoft.com/office/powerpoint/2010/main" val="1184786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3B87-E591-4D02-9540-AA7C88FBCC2D}"/>
              </a:ext>
            </a:extLst>
          </p:cNvPr>
          <p:cNvSpPr>
            <a:spLocks noGrp="1"/>
          </p:cNvSpPr>
          <p:nvPr>
            <p:ph type="title"/>
          </p:nvPr>
        </p:nvSpPr>
        <p:spPr/>
        <p:txBody>
          <a:bodyPr/>
          <a:lstStyle/>
          <a:p>
            <a:r>
              <a:rPr lang="en-US" dirty="0"/>
              <a:t>Total System Storage Volume</a:t>
            </a:r>
          </a:p>
        </p:txBody>
      </p:sp>
      <p:pic>
        <p:nvPicPr>
          <p:cNvPr id="8" name="Content Placeholder 7">
            <a:extLst>
              <a:ext uri="{FF2B5EF4-FFF2-40B4-BE49-F238E27FC236}">
                <a16:creationId xmlns:a16="http://schemas.microsoft.com/office/drawing/2014/main" id="{8A4CFF66-62DB-4B90-9EF4-82931FDEE58D}"/>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127634" y="930666"/>
            <a:ext cx="6888732" cy="4996668"/>
          </a:xfrm>
        </p:spPr>
      </p:pic>
      <p:sp>
        <p:nvSpPr>
          <p:cNvPr id="3" name="Rectangle 2">
            <a:extLst>
              <a:ext uri="{FF2B5EF4-FFF2-40B4-BE49-F238E27FC236}">
                <a16:creationId xmlns:a16="http://schemas.microsoft.com/office/drawing/2014/main" id="{D6741ECA-300D-4A55-AB88-603A87DFE684}"/>
              </a:ext>
            </a:extLst>
          </p:cNvPr>
          <p:cNvSpPr/>
          <p:nvPr/>
        </p:nvSpPr>
        <p:spPr>
          <a:xfrm>
            <a:off x="3124200" y="930666"/>
            <a:ext cx="5029200" cy="3184134"/>
          </a:xfrm>
          <a:prstGeom prst="rect">
            <a:avLst/>
          </a:prstGeom>
          <a:solidFill>
            <a:schemeClr val="bg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73066064"/>
      </p:ext>
    </p:extLst>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3B87-E591-4D02-9540-AA7C88FBCC2D}"/>
              </a:ext>
            </a:extLst>
          </p:cNvPr>
          <p:cNvSpPr>
            <a:spLocks noGrp="1"/>
          </p:cNvSpPr>
          <p:nvPr>
            <p:ph type="title"/>
          </p:nvPr>
        </p:nvSpPr>
        <p:spPr/>
        <p:txBody>
          <a:bodyPr/>
          <a:lstStyle/>
          <a:p>
            <a:r>
              <a:rPr lang="en-US" dirty="0"/>
              <a:t>Effective System Storage Volume</a:t>
            </a:r>
          </a:p>
        </p:txBody>
      </p:sp>
      <p:pic>
        <p:nvPicPr>
          <p:cNvPr id="8" name="Content Placeholder 7">
            <a:extLst>
              <a:ext uri="{FF2B5EF4-FFF2-40B4-BE49-F238E27FC236}">
                <a16:creationId xmlns:a16="http://schemas.microsoft.com/office/drawing/2014/main" id="{8A4CFF66-62DB-4B90-9EF4-82931FDEE58D}"/>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127634" y="930666"/>
            <a:ext cx="6888732" cy="4996668"/>
          </a:xfrm>
        </p:spPr>
      </p:pic>
    </p:spTree>
    <p:extLst>
      <p:ext uri="{BB962C8B-B14F-4D97-AF65-F5344CB8AC3E}">
        <p14:creationId xmlns:p14="http://schemas.microsoft.com/office/powerpoint/2010/main" val="2884639004"/>
      </p:ext>
    </p:extLst>
  </p:cSld>
  <p:clrMapOvr>
    <a:masterClrMapping/>
  </p:clrMapOvr>
  <p:transition spd="slow">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7A1F3-3A67-430B-BD71-AF8C502E0CEF}"/>
              </a:ext>
            </a:extLst>
          </p:cNvPr>
          <p:cNvSpPr>
            <a:spLocks noGrp="1"/>
          </p:cNvSpPr>
          <p:nvPr>
            <p:ph type="title"/>
          </p:nvPr>
        </p:nvSpPr>
        <p:spPr/>
        <p:txBody>
          <a:bodyPr/>
          <a:lstStyle/>
          <a:p>
            <a:r>
              <a:rPr lang="en-US" dirty="0"/>
              <a:t>Calculate Effective System Volume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B67E980-3DD4-4C01-A360-83FD2063A1B9}"/>
                  </a:ext>
                </a:extLst>
              </p:cNvPr>
              <p:cNvSpPr>
                <a:spLocks noGrp="1"/>
              </p:cNvSpPr>
              <p:nvPr>
                <p:ph sz="quarter" idx="1"/>
              </p:nvPr>
            </p:nvSpPr>
            <p:spPr/>
            <p:txBody>
              <a:bodyPr>
                <a:normAutofit fontScale="85000" lnSpcReduction="10000"/>
              </a:bodyPr>
              <a:lstStyle/>
              <a:p>
                <a14:m>
                  <m:oMath xmlns:m="http://schemas.openxmlformats.org/officeDocument/2006/math">
                    <m:sSub>
                      <m:sSubPr>
                        <m:ctrlPr>
                          <a:rPr lang="en-US" sz="3200" i="1" smtClean="0">
                            <a:latin typeface="Cambria Math" panose="02040503050406030204" pitchFamily="18" charset="0"/>
                          </a:rPr>
                        </m:ctrlPr>
                      </m:sSubPr>
                      <m:e>
                        <m:r>
                          <a:rPr lang="en-US" sz="3200">
                            <a:latin typeface="Cambria Math" panose="02040503050406030204" pitchFamily="18" charset="0"/>
                          </a:rPr>
                          <m:t>𝑉</m:t>
                        </m:r>
                      </m:e>
                      <m:sub>
                        <m:r>
                          <a:rPr lang="en-US" sz="3200" b="0" i="1" smtClean="0">
                            <a:latin typeface="Cambria Math" panose="02040503050406030204" pitchFamily="18" charset="0"/>
                          </a:rPr>
                          <m:t>𝑆𝑌𝑆</m:t>
                        </m:r>
                      </m:sub>
                    </m:sSub>
                    <m:r>
                      <a:rPr lang="en-US" sz="3200">
                        <a:latin typeface="Cambria Math" panose="02040503050406030204" pitchFamily="18" charset="0"/>
                      </a:rPr>
                      <m:t>= </m:t>
                    </m:r>
                    <m:f>
                      <m:fPr>
                        <m:ctrlPr>
                          <a:rPr lang="en-US" sz="3200" i="1">
                            <a:latin typeface="Cambria Math" panose="02040503050406030204" pitchFamily="18" charset="0"/>
                          </a:rPr>
                        </m:ctrlPr>
                      </m:fPr>
                      <m:num>
                        <m:r>
                          <a:rPr lang="en-US" sz="3200">
                            <a:latin typeface="Cambria Math" panose="02040503050406030204" pitchFamily="18" charset="0"/>
                          </a:rPr>
                          <m:t>𝑇</m:t>
                        </m:r>
                        <m:r>
                          <a:rPr lang="en-US" sz="3200">
                            <a:latin typeface="Cambria Math" panose="02040503050406030204" pitchFamily="18" charset="0"/>
                          </a:rPr>
                          <m:t> ×</m:t>
                        </m:r>
                        <m:r>
                          <a:rPr lang="en-US" sz="3200">
                            <a:latin typeface="Cambria Math" panose="02040503050406030204" pitchFamily="18" charset="0"/>
                          </a:rPr>
                          <m:t>𝑄</m:t>
                        </m:r>
                        <m:r>
                          <a:rPr lang="en-US" sz="3200">
                            <a:latin typeface="Cambria Math" panose="02040503050406030204" pitchFamily="18" charset="0"/>
                          </a:rPr>
                          <m:t> × </m:t>
                        </m:r>
                        <m:sSub>
                          <m:sSubPr>
                            <m:ctrlPr>
                              <a:rPr lang="en-US" sz="3200" i="1">
                                <a:latin typeface="Cambria Math" panose="02040503050406030204" pitchFamily="18" charset="0"/>
                              </a:rPr>
                            </m:ctrlPr>
                          </m:sSubPr>
                          <m:e>
                            <m:r>
                              <a:rPr lang="en-US" sz="3200">
                                <a:latin typeface="Cambria Math" panose="02040503050406030204" pitchFamily="18" charset="0"/>
                              </a:rPr>
                              <m:t>𝑃</m:t>
                            </m:r>
                          </m:e>
                          <m:sub>
                            <m:r>
                              <a:rPr lang="en-US" sz="3200">
                                <a:latin typeface="Cambria Math" panose="02040503050406030204" pitchFamily="18" charset="0"/>
                              </a:rPr>
                              <m:t>𝑎𝑡𝑚</m:t>
                            </m:r>
                          </m:sub>
                        </m:sSub>
                      </m:num>
                      <m:den>
                        <m:r>
                          <a:rPr lang="en-US" sz="3200">
                            <a:latin typeface="Cambria Math" panose="02040503050406030204" pitchFamily="18" charset="0"/>
                          </a:rPr>
                          <m:t>∆</m:t>
                        </m:r>
                        <m:r>
                          <a:rPr lang="en-US" sz="3200">
                            <a:latin typeface="Cambria Math" panose="02040503050406030204" pitchFamily="18" charset="0"/>
                          </a:rPr>
                          <m:t>𝑃</m:t>
                        </m:r>
                      </m:den>
                    </m:f>
                  </m:oMath>
                </a14:m>
                <a:endParaRPr lang="en-US" sz="3200" dirty="0"/>
              </a:p>
              <a:p>
                <a14:m>
                  <m:oMath xmlns:m="http://schemas.openxmlformats.org/officeDocument/2006/math">
                    <m:r>
                      <a:rPr lang="en-US" sz="3200" i="1">
                        <a:latin typeface="Cambria Math" panose="02040503050406030204" pitchFamily="18" charset="0"/>
                      </a:rPr>
                      <m:t>𝑄</m:t>
                    </m:r>
                    <m:r>
                      <a:rPr lang="en-US" sz="3200" i="1">
                        <a:latin typeface="Cambria Math" panose="02040503050406030204" pitchFamily="18" charset="0"/>
                      </a:rPr>
                      <m:t>=</m:t>
                    </m:r>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𝑉</m:t>
                            </m:r>
                          </m:e>
                          <m:sub>
                            <m:r>
                              <a:rPr lang="en-US" sz="3200" b="0" i="1" smtClean="0">
                                <a:latin typeface="Cambria Math" panose="02040503050406030204" pitchFamily="18" charset="0"/>
                              </a:rPr>
                              <m:t>𝑆𝑌𝑆</m:t>
                            </m:r>
                          </m:sub>
                        </m:sSub>
                        <m:r>
                          <a:rPr lang="en-US" sz="3200" i="1">
                            <a:latin typeface="Cambria Math" panose="02040503050406030204" pitchFamily="18" charset="0"/>
                          </a:rPr>
                          <m:t>× ∆</m:t>
                        </m:r>
                        <m:r>
                          <a:rPr lang="en-US" sz="3200" i="1">
                            <a:latin typeface="Cambria Math" panose="02040503050406030204" pitchFamily="18" charset="0"/>
                          </a:rPr>
                          <m:t>𝑃</m:t>
                        </m:r>
                      </m:num>
                      <m:den>
                        <m:sSub>
                          <m:sSubPr>
                            <m:ctrlPr>
                              <a:rPr lang="en-US" sz="3200" i="1">
                                <a:latin typeface="Cambria Math" panose="02040503050406030204" pitchFamily="18" charset="0"/>
                              </a:rPr>
                            </m:ctrlPr>
                          </m:sSubPr>
                          <m:e>
                            <m:r>
                              <a:rPr lang="en-US" sz="3200" i="1">
                                <a:latin typeface="Cambria Math" panose="02040503050406030204" pitchFamily="18" charset="0"/>
                              </a:rPr>
                              <m:t>𝑃</m:t>
                            </m:r>
                          </m:e>
                          <m:sub>
                            <m:r>
                              <a:rPr lang="en-US" sz="3200" i="1">
                                <a:latin typeface="Cambria Math" panose="02040503050406030204" pitchFamily="18" charset="0"/>
                              </a:rPr>
                              <m:t>𝑎𝑡𝑚</m:t>
                            </m:r>
                          </m:sub>
                        </m:sSub>
                        <m:r>
                          <a:rPr lang="en-US" sz="3200" i="1">
                            <a:latin typeface="Cambria Math" panose="02040503050406030204" pitchFamily="18" charset="0"/>
                          </a:rPr>
                          <m:t> ×  </m:t>
                        </m:r>
                        <m:r>
                          <a:rPr lang="en-US" sz="3200" i="1">
                            <a:latin typeface="Cambria Math" panose="02040503050406030204" pitchFamily="18" charset="0"/>
                          </a:rPr>
                          <m:t>𝑇</m:t>
                        </m:r>
                      </m:den>
                    </m:f>
                    <m:r>
                      <a:rPr lang="en-US" sz="3200" i="1">
                        <a:latin typeface="Cambria Math" panose="02040503050406030204" pitchFamily="18" charset="0"/>
                      </a:rPr>
                      <m:t> </m:t>
                    </m:r>
                  </m:oMath>
                </a14:m>
                <a:endParaRPr lang="en-US" sz="3200" dirty="0"/>
              </a:p>
              <a:p>
                <a:pPr lvl="1">
                  <a:spcAft>
                    <a:spcPts val="900"/>
                  </a:spcAft>
                </a:pPr>
                <a:endParaRPr lang="en-US" dirty="0"/>
              </a:p>
              <a:p>
                <a:pPr lvl="1">
                  <a:spcAft>
                    <a:spcPts val="900"/>
                  </a:spcAft>
                </a:pPr>
                <a:r>
                  <a:rPr lang="en-US" dirty="0"/>
                  <a:t>Q = ??  Air flow </a:t>
                </a:r>
              </a:p>
              <a:p>
                <a:pPr lvl="1">
                  <a:spcAft>
                    <a:spcPts val="900"/>
                  </a:spcAft>
                </a:pPr>
                <a:r>
                  <a:rPr lang="en-US" dirty="0"/>
                  <a:t>T = 17.9 minutes </a:t>
                </a:r>
              </a:p>
              <a:p>
                <a:pPr lvl="1">
                  <a:spcAft>
                    <a:spcPts val="900"/>
                  </a:spcAft>
                </a:pPr>
                <a:r>
                  <a:rPr lang="en-US" dirty="0"/>
                  <a:t>V</a:t>
                </a:r>
                <a:r>
                  <a:rPr lang="en-US" baseline="-25000" dirty="0"/>
                  <a:t>SYS</a:t>
                </a:r>
                <a:r>
                  <a:rPr lang="en-US" dirty="0"/>
                  <a:t> = ?? System </a:t>
                </a:r>
              </a:p>
              <a:p>
                <a:pPr lvl="1">
                  <a:spcAft>
                    <a:spcPts val="900"/>
                  </a:spcAft>
                </a:pPr>
                <a:r>
                  <a:rPr lang="en-US" dirty="0" err="1"/>
                  <a:t>P</a:t>
                </a:r>
                <a:r>
                  <a:rPr lang="en-US" baseline="-25000" dirty="0" err="1"/>
                  <a:t>atm</a:t>
                </a:r>
                <a:r>
                  <a:rPr lang="en-US" dirty="0"/>
                  <a:t> = 14.5 psia</a:t>
                </a:r>
              </a:p>
              <a:p>
                <a:pPr lvl="1">
                  <a:spcAft>
                    <a:spcPts val="900"/>
                  </a:spcAft>
                </a:pPr>
                <a:r>
                  <a:rPr lang="en-US" dirty="0"/>
                  <a:t>ΔP = 11 psia</a:t>
                </a:r>
              </a:p>
            </p:txBody>
          </p:sp>
        </mc:Choice>
        <mc:Fallback xmlns="">
          <p:sp>
            <p:nvSpPr>
              <p:cNvPr id="3" name="Content Placeholder 2">
                <a:extLst>
                  <a:ext uri="{FF2B5EF4-FFF2-40B4-BE49-F238E27FC236}">
                    <a16:creationId xmlns:a16="http://schemas.microsoft.com/office/drawing/2014/main" id="{2B67E980-3DD4-4C01-A360-83FD2063A1B9}"/>
                  </a:ext>
                </a:extLst>
              </p:cNvPr>
              <p:cNvSpPr>
                <a:spLocks noGrp="1" noRot="1" noChangeAspect="1" noMove="1" noResize="1" noEditPoints="1" noAdjustHandles="1" noChangeArrowheads="1" noChangeShapeType="1" noTextEdit="1"/>
              </p:cNvSpPr>
              <p:nvPr>
                <p:ph sz="quarter" idx="1"/>
              </p:nvPr>
            </p:nvSpPr>
            <p:spPr>
              <a:blipFill>
                <a:blip r:embed="rId2"/>
                <a:stretch>
                  <a:fillRect b="-1600"/>
                </a:stretch>
              </a:blipFill>
            </p:spPr>
            <p:txBody>
              <a:bodyPr/>
              <a:lstStyle/>
              <a:p>
                <a:r>
                  <a:rPr lang="en-US">
                    <a:noFill/>
                  </a:rPr>
                  <a:t> </a:t>
                </a:r>
              </a:p>
            </p:txBody>
          </p:sp>
        </mc:Fallback>
      </mc:AlternateContent>
      <p:pic>
        <p:nvPicPr>
          <p:cNvPr id="6" name="Content Placeholder 5">
            <a:extLst>
              <a:ext uri="{FF2B5EF4-FFF2-40B4-BE49-F238E27FC236}">
                <a16:creationId xmlns:a16="http://schemas.microsoft.com/office/drawing/2014/main" id="{CD823473-7AEA-4E70-AAF6-85B2347D04AB}"/>
              </a:ext>
            </a:extLst>
          </p:cNvPr>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191000" y="1828800"/>
            <a:ext cx="4773269" cy="3733800"/>
          </a:xfrm>
        </p:spPr>
      </p:pic>
    </p:spTree>
    <p:extLst>
      <p:ext uri="{BB962C8B-B14F-4D97-AF65-F5344CB8AC3E}">
        <p14:creationId xmlns:p14="http://schemas.microsoft.com/office/powerpoint/2010/main" val="279035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48CB7-258F-4EDB-875C-B50259870EB9}"/>
              </a:ext>
            </a:extLst>
          </p:cNvPr>
          <p:cNvSpPr>
            <a:spLocks noGrp="1"/>
          </p:cNvSpPr>
          <p:nvPr>
            <p:ph type="title"/>
          </p:nvPr>
        </p:nvSpPr>
        <p:spPr/>
        <p:txBody>
          <a:bodyPr/>
          <a:lstStyle/>
          <a:p>
            <a:r>
              <a:rPr lang="en-US" dirty="0"/>
              <a:t>System Storage – L / NL Control Interaction</a:t>
            </a:r>
          </a:p>
        </p:txBody>
      </p:sp>
      <p:pic>
        <p:nvPicPr>
          <p:cNvPr id="6" name="Content Placeholder 5">
            <a:extLst>
              <a:ext uri="{FF2B5EF4-FFF2-40B4-BE49-F238E27FC236}">
                <a16:creationId xmlns:a16="http://schemas.microsoft.com/office/drawing/2014/main" id="{D6A706AA-4B8E-42A5-8D04-8C2CD3BAE7C9}"/>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4270375" y="2209801"/>
            <a:ext cx="4446518" cy="2265114"/>
          </a:xfrm>
        </p:spPr>
      </p:pic>
      <p:sp>
        <p:nvSpPr>
          <p:cNvPr id="3" name="Rectangle 2">
            <a:extLst>
              <a:ext uri="{FF2B5EF4-FFF2-40B4-BE49-F238E27FC236}">
                <a16:creationId xmlns:a16="http://schemas.microsoft.com/office/drawing/2014/main" id="{196A0D36-FA88-4D9A-AC78-2EA622C434C7}"/>
              </a:ext>
            </a:extLst>
          </p:cNvPr>
          <p:cNvSpPr/>
          <p:nvPr/>
        </p:nvSpPr>
        <p:spPr>
          <a:xfrm>
            <a:off x="7924800" y="3429000"/>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Content Placeholder 8">
            <a:extLst>
              <a:ext uri="{FF2B5EF4-FFF2-40B4-BE49-F238E27FC236}">
                <a16:creationId xmlns:a16="http://schemas.microsoft.com/office/drawing/2014/main" id="{4D90473C-9D91-4E47-A868-3FCE5A86E253}"/>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517873" y="1828800"/>
            <a:ext cx="3375511" cy="3200400"/>
          </a:xfrm>
        </p:spPr>
      </p:pic>
      <p:sp>
        <p:nvSpPr>
          <p:cNvPr id="10" name="TextBox 9">
            <a:extLst>
              <a:ext uri="{FF2B5EF4-FFF2-40B4-BE49-F238E27FC236}">
                <a16:creationId xmlns:a16="http://schemas.microsoft.com/office/drawing/2014/main" id="{D6C9B9BA-ED8D-40CC-B3F4-13617EEB9AB1}"/>
              </a:ext>
            </a:extLst>
          </p:cNvPr>
          <p:cNvSpPr txBox="1"/>
          <p:nvPr/>
        </p:nvSpPr>
        <p:spPr>
          <a:xfrm>
            <a:off x="4419600" y="2362200"/>
            <a:ext cx="13716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460 acfm</a:t>
            </a:r>
          </a:p>
        </p:txBody>
      </p:sp>
    </p:spTree>
    <p:extLst>
      <p:ext uri="{BB962C8B-B14F-4D97-AF65-F5344CB8AC3E}">
        <p14:creationId xmlns:p14="http://schemas.microsoft.com/office/powerpoint/2010/main" val="539435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48CB7-258F-4EDB-875C-B50259870EB9}"/>
              </a:ext>
            </a:extLst>
          </p:cNvPr>
          <p:cNvSpPr>
            <a:spLocks noGrp="1"/>
          </p:cNvSpPr>
          <p:nvPr>
            <p:ph type="title"/>
          </p:nvPr>
        </p:nvSpPr>
        <p:spPr/>
        <p:txBody>
          <a:bodyPr/>
          <a:lstStyle/>
          <a:p>
            <a:r>
              <a:rPr lang="en-US" dirty="0"/>
              <a:t>System Storage – L / NL Control Interaction</a:t>
            </a:r>
          </a:p>
        </p:txBody>
      </p:sp>
      <p:sp>
        <p:nvSpPr>
          <p:cNvPr id="3" name="Rectangle 2">
            <a:extLst>
              <a:ext uri="{FF2B5EF4-FFF2-40B4-BE49-F238E27FC236}">
                <a16:creationId xmlns:a16="http://schemas.microsoft.com/office/drawing/2014/main" id="{196A0D36-FA88-4D9A-AC78-2EA622C434C7}"/>
              </a:ext>
            </a:extLst>
          </p:cNvPr>
          <p:cNvSpPr/>
          <p:nvPr/>
        </p:nvSpPr>
        <p:spPr>
          <a:xfrm>
            <a:off x="7924800" y="3429000"/>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Content Placeholder 8">
            <a:extLst>
              <a:ext uri="{FF2B5EF4-FFF2-40B4-BE49-F238E27FC236}">
                <a16:creationId xmlns:a16="http://schemas.microsoft.com/office/drawing/2014/main" id="{4D90473C-9D91-4E47-A868-3FCE5A86E253}"/>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17873" y="1828800"/>
            <a:ext cx="3375511" cy="3200400"/>
          </a:xfrm>
        </p:spPr>
      </p:pic>
      <p:pic>
        <p:nvPicPr>
          <p:cNvPr id="12" name="Content Placeholder 11">
            <a:extLst>
              <a:ext uri="{FF2B5EF4-FFF2-40B4-BE49-F238E27FC236}">
                <a16:creationId xmlns:a16="http://schemas.microsoft.com/office/drawing/2014/main" id="{C547D13B-98C3-4C60-9A6F-1729FF06E872}"/>
              </a:ext>
            </a:extLst>
          </p:cNvPr>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4407248" y="1628312"/>
            <a:ext cx="4355752" cy="3829975"/>
          </a:xfrm>
        </p:spPr>
      </p:pic>
    </p:spTree>
    <p:extLst>
      <p:ext uri="{BB962C8B-B14F-4D97-AF65-F5344CB8AC3E}">
        <p14:creationId xmlns:p14="http://schemas.microsoft.com/office/powerpoint/2010/main" val="2747027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58788-8CBB-4188-AEF1-9B6D05326DDE}"/>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F2F8CCE9-FE51-44C2-84E9-70859CB7566C}"/>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242657" y="991120"/>
            <a:ext cx="6658685" cy="4875759"/>
          </a:xfrm>
        </p:spPr>
      </p:pic>
    </p:spTree>
    <p:extLst>
      <p:ext uri="{BB962C8B-B14F-4D97-AF65-F5344CB8AC3E}">
        <p14:creationId xmlns:p14="http://schemas.microsoft.com/office/powerpoint/2010/main" val="3545639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60D1F-0916-45D9-B182-B87DCD021A0C}"/>
              </a:ext>
            </a:extLst>
          </p:cNvPr>
          <p:cNvSpPr>
            <a:spLocks noGrp="1"/>
          </p:cNvSpPr>
          <p:nvPr>
            <p:ph type="title"/>
          </p:nvPr>
        </p:nvSpPr>
        <p:spPr/>
        <p:txBody>
          <a:bodyPr>
            <a:normAutofit/>
          </a:bodyPr>
          <a:lstStyle/>
          <a:p>
            <a:r>
              <a:rPr lang="en-US" dirty="0"/>
              <a:t>System Volume avg. of 5 cycles = 1,214.5 ft</a:t>
            </a:r>
            <a:r>
              <a:rPr lang="en-US" baseline="30000" dirty="0"/>
              <a:t>3</a:t>
            </a:r>
          </a:p>
        </p:txBody>
      </p:sp>
      <p:graphicFrame>
        <p:nvGraphicFramePr>
          <p:cNvPr id="4" name="Content Placeholder 3">
            <a:extLst>
              <a:ext uri="{FF2B5EF4-FFF2-40B4-BE49-F238E27FC236}">
                <a16:creationId xmlns:a16="http://schemas.microsoft.com/office/drawing/2014/main" id="{FF0E0D04-1686-48AF-BBBA-F37B8FBDC5F4}"/>
              </a:ext>
            </a:extLst>
          </p:cNvPr>
          <p:cNvGraphicFramePr>
            <a:graphicFrameLocks noGrp="1"/>
          </p:cNvGraphicFramePr>
          <p:nvPr>
            <p:ph sz="quarter" idx="1"/>
          </p:nvPr>
        </p:nvGraphicFramePr>
        <p:xfrm>
          <a:off x="493776" y="960120"/>
          <a:ext cx="8269224" cy="4580128"/>
        </p:xfrm>
        <a:graphic>
          <a:graphicData uri="http://schemas.openxmlformats.org/drawingml/2006/table">
            <a:tbl>
              <a:tblPr firstRow="1" bandRow="1">
                <a:tableStyleId>{5C22544A-7EE6-4342-B048-85BDC9FD1C3A}</a:tableStyleId>
              </a:tblPr>
              <a:tblGrid>
                <a:gridCol w="1531338">
                  <a:extLst>
                    <a:ext uri="{9D8B030D-6E8A-4147-A177-3AD203B41FA5}">
                      <a16:colId xmlns:a16="http://schemas.microsoft.com/office/drawing/2014/main" val="4033157829"/>
                    </a:ext>
                  </a:extLst>
                </a:gridCol>
                <a:gridCol w="1225070">
                  <a:extLst>
                    <a:ext uri="{9D8B030D-6E8A-4147-A177-3AD203B41FA5}">
                      <a16:colId xmlns:a16="http://schemas.microsoft.com/office/drawing/2014/main" val="1705866478"/>
                    </a:ext>
                  </a:extLst>
                </a:gridCol>
                <a:gridCol w="1378204">
                  <a:extLst>
                    <a:ext uri="{9D8B030D-6E8A-4147-A177-3AD203B41FA5}">
                      <a16:colId xmlns:a16="http://schemas.microsoft.com/office/drawing/2014/main" val="2183430976"/>
                    </a:ext>
                  </a:extLst>
                </a:gridCol>
                <a:gridCol w="1378204">
                  <a:extLst>
                    <a:ext uri="{9D8B030D-6E8A-4147-A177-3AD203B41FA5}">
                      <a16:colId xmlns:a16="http://schemas.microsoft.com/office/drawing/2014/main" val="3113063078"/>
                    </a:ext>
                  </a:extLst>
                </a:gridCol>
                <a:gridCol w="1378204">
                  <a:extLst>
                    <a:ext uri="{9D8B030D-6E8A-4147-A177-3AD203B41FA5}">
                      <a16:colId xmlns:a16="http://schemas.microsoft.com/office/drawing/2014/main" val="4131855190"/>
                    </a:ext>
                  </a:extLst>
                </a:gridCol>
                <a:gridCol w="1378204">
                  <a:extLst>
                    <a:ext uri="{9D8B030D-6E8A-4147-A177-3AD203B41FA5}">
                      <a16:colId xmlns:a16="http://schemas.microsoft.com/office/drawing/2014/main" val="4001821404"/>
                    </a:ext>
                  </a:extLst>
                </a:gridCol>
              </a:tblGrid>
              <a:tr h="327152">
                <a:tc>
                  <a:txBody>
                    <a:bodyPr/>
                    <a:lstStyle/>
                    <a:p>
                      <a:pPr algn="l" fontAlgn="b"/>
                      <a:endParaRPr lang="en-US" sz="1400" b="1" i="0" u="none" strike="noStrike" dirty="0">
                        <a:solidFill>
                          <a:srgbClr val="000000"/>
                        </a:solidFill>
                        <a:effectLst/>
                        <a:latin typeface="+mj-lt"/>
                      </a:endParaRPr>
                    </a:p>
                  </a:txBody>
                  <a:tcPr marL="9525" marR="9525" marT="9525" marB="0" anchor="ctr"/>
                </a:tc>
                <a:tc>
                  <a:txBody>
                    <a:bodyPr/>
                    <a:lstStyle/>
                    <a:p>
                      <a:pPr algn="ctr" fontAlgn="b"/>
                      <a:r>
                        <a:rPr lang="en-US" sz="1400" b="1" i="0" u="none" strike="noStrike" dirty="0">
                          <a:solidFill>
                            <a:schemeClr val="bg1"/>
                          </a:solidFill>
                          <a:effectLst/>
                          <a:latin typeface="+mj-lt"/>
                        </a:rPr>
                        <a:t>Cycle 1</a:t>
                      </a:r>
                    </a:p>
                  </a:txBody>
                  <a:tcPr marL="9525" marR="9525" marT="9525" marB="0" anchor="ctr"/>
                </a:tc>
                <a:tc>
                  <a:txBody>
                    <a:bodyPr/>
                    <a:lstStyle/>
                    <a:p>
                      <a:pPr algn="ctr" fontAlgn="b"/>
                      <a:r>
                        <a:rPr lang="en-US" sz="1400" b="1" i="0" u="none" strike="noStrike" dirty="0">
                          <a:solidFill>
                            <a:schemeClr val="bg1"/>
                          </a:solidFill>
                          <a:effectLst/>
                          <a:latin typeface="+mj-lt"/>
                        </a:rPr>
                        <a:t>Cycle 2</a:t>
                      </a:r>
                    </a:p>
                  </a:txBody>
                  <a:tcPr marL="9525" marR="9525" marT="9525" marB="0" anchor="ctr"/>
                </a:tc>
                <a:tc>
                  <a:txBody>
                    <a:bodyPr/>
                    <a:lstStyle/>
                    <a:p>
                      <a:pPr algn="ctr" fontAlgn="b"/>
                      <a:r>
                        <a:rPr lang="en-US" sz="1400" b="1" i="0" u="none" strike="noStrike" dirty="0">
                          <a:solidFill>
                            <a:schemeClr val="bg1"/>
                          </a:solidFill>
                          <a:effectLst/>
                          <a:latin typeface="+mj-lt"/>
                        </a:rPr>
                        <a:t>Cycle 3</a:t>
                      </a:r>
                    </a:p>
                  </a:txBody>
                  <a:tcPr marL="9525" marR="9525" marT="9525" marB="0" anchor="ctr"/>
                </a:tc>
                <a:tc>
                  <a:txBody>
                    <a:bodyPr/>
                    <a:lstStyle/>
                    <a:p>
                      <a:pPr algn="ctr" fontAlgn="b"/>
                      <a:r>
                        <a:rPr lang="en-US" sz="1400" b="1" i="0" u="none" strike="noStrike" dirty="0">
                          <a:solidFill>
                            <a:schemeClr val="bg1"/>
                          </a:solidFill>
                          <a:effectLst/>
                          <a:latin typeface="+mj-lt"/>
                        </a:rPr>
                        <a:t>Cycle 4</a:t>
                      </a:r>
                    </a:p>
                  </a:txBody>
                  <a:tcPr marL="9525" marR="9525" marT="9525" marB="0" anchor="ctr"/>
                </a:tc>
                <a:tc>
                  <a:txBody>
                    <a:bodyPr/>
                    <a:lstStyle/>
                    <a:p>
                      <a:pPr algn="ctr" fontAlgn="b"/>
                      <a:r>
                        <a:rPr lang="en-US" sz="1400" b="1" i="0" u="none" strike="noStrike" dirty="0">
                          <a:solidFill>
                            <a:schemeClr val="bg1"/>
                          </a:solidFill>
                          <a:effectLst/>
                          <a:latin typeface="+mj-lt"/>
                        </a:rPr>
                        <a:t>Cycle 5</a:t>
                      </a:r>
                    </a:p>
                  </a:txBody>
                  <a:tcPr marL="9525" marR="9525" marT="9525" marB="0" anchor="ctr"/>
                </a:tc>
                <a:extLst>
                  <a:ext uri="{0D108BD9-81ED-4DB2-BD59-A6C34878D82A}">
                    <a16:rowId xmlns:a16="http://schemas.microsoft.com/office/drawing/2014/main" val="1966290523"/>
                  </a:ext>
                </a:extLst>
              </a:tr>
              <a:tr h="327152">
                <a:tc>
                  <a:txBody>
                    <a:bodyPr/>
                    <a:lstStyle/>
                    <a:p>
                      <a:pPr algn="r" fontAlgn="ctr"/>
                      <a:r>
                        <a:rPr lang="en-US" sz="1400" b="1" i="0" u="none" strike="noStrike" dirty="0">
                          <a:solidFill>
                            <a:srgbClr val="000000"/>
                          </a:solidFill>
                          <a:effectLst/>
                          <a:latin typeface="+mj-lt"/>
                        </a:rPr>
                        <a:t>Load cfm</a:t>
                      </a:r>
                    </a:p>
                  </a:txBody>
                  <a:tcPr marL="9525" marR="9525" marT="9525" marB="0" anchor="ctr"/>
                </a:tc>
                <a:tc>
                  <a:txBody>
                    <a:bodyPr/>
                    <a:lstStyle/>
                    <a:p>
                      <a:pPr algn="r" fontAlgn="ctr"/>
                      <a:r>
                        <a:rPr lang="en-US" sz="1400" b="0" i="0" u="none" strike="noStrike" dirty="0">
                          <a:solidFill>
                            <a:srgbClr val="000000"/>
                          </a:solidFill>
                          <a:effectLst/>
                          <a:latin typeface="+mj-lt"/>
                        </a:rPr>
                        <a:t>3171</a:t>
                      </a:r>
                    </a:p>
                  </a:txBody>
                  <a:tcPr marL="9525" marR="9525" marT="9525" marB="0" anchor="ctr"/>
                </a:tc>
                <a:tc>
                  <a:txBody>
                    <a:bodyPr/>
                    <a:lstStyle/>
                    <a:p>
                      <a:pPr algn="r" fontAlgn="ctr"/>
                      <a:r>
                        <a:rPr lang="en-US" sz="1400" b="0" i="0" u="none" strike="noStrike" dirty="0">
                          <a:solidFill>
                            <a:srgbClr val="000000"/>
                          </a:solidFill>
                          <a:effectLst/>
                          <a:latin typeface="+mj-lt"/>
                        </a:rPr>
                        <a:t>3193</a:t>
                      </a:r>
                    </a:p>
                  </a:txBody>
                  <a:tcPr marL="9525" marR="9525" marT="9525" marB="0" anchor="ctr"/>
                </a:tc>
                <a:tc>
                  <a:txBody>
                    <a:bodyPr/>
                    <a:lstStyle/>
                    <a:p>
                      <a:pPr algn="r" fontAlgn="ctr"/>
                      <a:r>
                        <a:rPr lang="en-US" sz="1400" b="0" i="0" u="none" strike="noStrike">
                          <a:solidFill>
                            <a:srgbClr val="000000"/>
                          </a:solidFill>
                          <a:effectLst/>
                          <a:latin typeface="+mj-lt"/>
                        </a:rPr>
                        <a:t>3182</a:t>
                      </a:r>
                    </a:p>
                  </a:txBody>
                  <a:tcPr marL="9525" marR="9525" marT="9525" marB="0" anchor="ctr"/>
                </a:tc>
                <a:tc>
                  <a:txBody>
                    <a:bodyPr/>
                    <a:lstStyle/>
                    <a:p>
                      <a:pPr algn="r" fontAlgn="ctr"/>
                      <a:r>
                        <a:rPr lang="en-US" sz="1400" b="0" i="0" u="none" strike="noStrike" dirty="0">
                          <a:solidFill>
                            <a:srgbClr val="000000"/>
                          </a:solidFill>
                          <a:effectLst/>
                          <a:latin typeface="+mj-lt"/>
                        </a:rPr>
                        <a:t>3172</a:t>
                      </a:r>
                    </a:p>
                  </a:txBody>
                  <a:tcPr marL="9525" marR="9525" marT="9525" marB="0" anchor="ctr"/>
                </a:tc>
                <a:tc>
                  <a:txBody>
                    <a:bodyPr/>
                    <a:lstStyle/>
                    <a:p>
                      <a:pPr algn="r" fontAlgn="ctr"/>
                      <a:r>
                        <a:rPr lang="en-US" sz="1400" b="0" i="0" u="none" strike="noStrike" dirty="0">
                          <a:solidFill>
                            <a:srgbClr val="000000"/>
                          </a:solidFill>
                          <a:effectLst/>
                          <a:latin typeface="+mj-lt"/>
                        </a:rPr>
                        <a:t>3172</a:t>
                      </a:r>
                    </a:p>
                  </a:txBody>
                  <a:tcPr marL="9525" marR="9525" marT="9525" marB="0" anchor="ctr"/>
                </a:tc>
                <a:extLst>
                  <a:ext uri="{0D108BD9-81ED-4DB2-BD59-A6C34878D82A}">
                    <a16:rowId xmlns:a16="http://schemas.microsoft.com/office/drawing/2014/main" val="1599270256"/>
                  </a:ext>
                </a:extLst>
              </a:tr>
              <a:tr h="327152">
                <a:tc>
                  <a:txBody>
                    <a:bodyPr/>
                    <a:lstStyle/>
                    <a:p>
                      <a:pPr algn="r" fontAlgn="ctr"/>
                      <a:r>
                        <a:rPr lang="en-US" sz="1400" b="1" i="0" u="none" strike="noStrike" dirty="0">
                          <a:solidFill>
                            <a:srgbClr val="000000"/>
                          </a:solidFill>
                          <a:effectLst/>
                          <a:latin typeface="+mj-lt"/>
                        </a:rPr>
                        <a:t>Unload cfm</a:t>
                      </a:r>
                    </a:p>
                  </a:txBody>
                  <a:tcPr marL="9525" marR="9525" marT="9525" marB="0" anchor="ctr"/>
                </a:tc>
                <a:tc>
                  <a:txBody>
                    <a:bodyPr/>
                    <a:lstStyle/>
                    <a:p>
                      <a:pPr algn="r" fontAlgn="ctr"/>
                      <a:r>
                        <a:rPr lang="en-US" sz="1400" b="0" i="0" u="none" strike="noStrike" dirty="0">
                          <a:solidFill>
                            <a:srgbClr val="000000"/>
                          </a:solidFill>
                          <a:effectLst/>
                          <a:latin typeface="+mj-lt"/>
                        </a:rPr>
                        <a:t>2987</a:t>
                      </a:r>
                    </a:p>
                  </a:txBody>
                  <a:tcPr marL="9525" marR="9525" marT="9525" marB="0" anchor="ctr"/>
                </a:tc>
                <a:tc>
                  <a:txBody>
                    <a:bodyPr/>
                    <a:lstStyle/>
                    <a:p>
                      <a:pPr algn="r" fontAlgn="ctr"/>
                      <a:r>
                        <a:rPr lang="en-US" sz="1400" b="0" i="0" u="none" strike="noStrike" dirty="0">
                          <a:solidFill>
                            <a:srgbClr val="000000"/>
                          </a:solidFill>
                          <a:effectLst/>
                          <a:latin typeface="+mj-lt"/>
                        </a:rPr>
                        <a:t>2993</a:t>
                      </a:r>
                    </a:p>
                  </a:txBody>
                  <a:tcPr marL="9525" marR="9525" marT="9525" marB="0" anchor="ctr"/>
                </a:tc>
                <a:tc>
                  <a:txBody>
                    <a:bodyPr/>
                    <a:lstStyle/>
                    <a:p>
                      <a:pPr algn="r" fontAlgn="ctr"/>
                      <a:r>
                        <a:rPr lang="en-US" sz="1400" b="0" i="0" u="none" strike="noStrike" dirty="0">
                          <a:solidFill>
                            <a:srgbClr val="000000"/>
                          </a:solidFill>
                          <a:effectLst/>
                          <a:latin typeface="+mj-lt"/>
                        </a:rPr>
                        <a:t>2981</a:t>
                      </a:r>
                    </a:p>
                  </a:txBody>
                  <a:tcPr marL="9525" marR="9525" marT="9525" marB="0" anchor="ctr"/>
                </a:tc>
                <a:tc>
                  <a:txBody>
                    <a:bodyPr/>
                    <a:lstStyle/>
                    <a:p>
                      <a:pPr algn="r" fontAlgn="ctr"/>
                      <a:r>
                        <a:rPr lang="en-US" sz="1400" b="0" i="0" u="none" strike="noStrike" dirty="0">
                          <a:solidFill>
                            <a:srgbClr val="000000"/>
                          </a:solidFill>
                          <a:effectLst/>
                          <a:latin typeface="+mj-lt"/>
                        </a:rPr>
                        <a:t>2980</a:t>
                      </a:r>
                    </a:p>
                  </a:txBody>
                  <a:tcPr marL="9525" marR="9525" marT="9525" marB="0" anchor="ctr"/>
                </a:tc>
                <a:tc>
                  <a:txBody>
                    <a:bodyPr/>
                    <a:lstStyle/>
                    <a:p>
                      <a:pPr algn="r" fontAlgn="ctr"/>
                      <a:r>
                        <a:rPr lang="en-US" sz="1400" b="0" i="0" u="none" strike="noStrike" dirty="0">
                          <a:solidFill>
                            <a:srgbClr val="000000"/>
                          </a:solidFill>
                          <a:effectLst/>
                          <a:latin typeface="+mj-lt"/>
                        </a:rPr>
                        <a:t>2980</a:t>
                      </a:r>
                    </a:p>
                  </a:txBody>
                  <a:tcPr marL="9525" marR="9525" marT="9525" marB="0" anchor="ctr"/>
                </a:tc>
                <a:extLst>
                  <a:ext uri="{0D108BD9-81ED-4DB2-BD59-A6C34878D82A}">
                    <a16:rowId xmlns:a16="http://schemas.microsoft.com/office/drawing/2014/main" val="4253322583"/>
                  </a:ext>
                </a:extLst>
              </a:tr>
              <a:tr h="327152">
                <a:tc>
                  <a:txBody>
                    <a:bodyPr/>
                    <a:lstStyle/>
                    <a:p>
                      <a:pPr algn="r" fontAlgn="ctr"/>
                      <a:r>
                        <a:rPr lang="en-US" sz="1400" b="1" i="0" u="none" strike="noStrike" dirty="0">
                          <a:solidFill>
                            <a:srgbClr val="000000"/>
                          </a:solidFill>
                          <a:effectLst/>
                          <a:latin typeface="+mj-lt"/>
                        </a:rPr>
                        <a:t>Measured flow </a:t>
                      </a:r>
                      <a:r>
                        <a:rPr lang="el-GR" sz="1400" b="1" i="0" u="none" strike="noStrike" dirty="0">
                          <a:solidFill>
                            <a:srgbClr val="000000"/>
                          </a:solidFill>
                          <a:effectLst/>
                          <a:latin typeface="+mj-lt"/>
                        </a:rPr>
                        <a:t>Δ</a:t>
                      </a:r>
                      <a:endParaRPr lang="en-US" sz="1400" b="1" i="0" u="none" strike="noStrike" dirty="0">
                        <a:solidFill>
                          <a:srgbClr val="000000"/>
                        </a:solidFill>
                        <a:effectLst/>
                        <a:latin typeface="+mj-lt"/>
                      </a:endParaRPr>
                    </a:p>
                  </a:txBody>
                  <a:tcPr marL="9525" marR="9525" marT="9525" marB="0" anchor="ctr"/>
                </a:tc>
                <a:tc>
                  <a:txBody>
                    <a:bodyPr/>
                    <a:lstStyle/>
                    <a:p>
                      <a:pPr algn="r" fontAlgn="ctr"/>
                      <a:r>
                        <a:rPr lang="en-US" sz="1400" b="1" i="0" u="none" strike="noStrike" dirty="0">
                          <a:solidFill>
                            <a:srgbClr val="000000"/>
                          </a:solidFill>
                          <a:effectLst/>
                          <a:latin typeface="+mj-lt"/>
                        </a:rPr>
                        <a:t>184</a:t>
                      </a:r>
                    </a:p>
                  </a:txBody>
                  <a:tcPr marL="9525" marR="9525" marT="9525" marB="0" anchor="ctr">
                    <a:solidFill>
                      <a:schemeClr val="accent1">
                        <a:lumMod val="20000"/>
                        <a:lumOff val="80000"/>
                      </a:schemeClr>
                    </a:solidFill>
                  </a:tcPr>
                </a:tc>
                <a:tc>
                  <a:txBody>
                    <a:bodyPr/>
                    <a:lstStyle/>
                    <a:p>
                      <a:pPr algn="r" fontAlgn="ctr"/>
                      <a:r>
                        <a:rPr lang="en-US" sz="1400" b="1" i="0" u="none" strike="noStrike" dirty="0">
                          <a:solidFill>
                            <a:srgbClr val="000000"/>
                          </a:solidFill>
                          <a:effectLst/>
                          <a:latin typeface="+mj-lt"/>
                        </a:rPr>
                        <a:t>200</a:t>
                      </a:r>
                    </a:p>
                  </a:txBody>
                  <a:tcPr marL="9525" marR="9525" marT="9525" marB="0" anchor="ctr">
                    <a:solidFill>
                      <a:schemeClr val="accent1">
                        <a:lumMod val="20000"/>
                        <a:lumOff val="80000"/>
                      </a:schemeClr>
                    </a:solidFill>
                  </a:tcPr>
                </a:tc>
                <a:tc>
                  <a:txBody>
                    <a:bodyPr/>
                    <a:lstStyle/>
                    <a:p>
                      <a:pPr algn="r" fontAlgn="ctr"/>
                      <a:r>
                        <a:rPr lang="en-US" sz="1400" b="1" i="0" u="none" strike="noStrike" dirty="0">
                          <a:solidFill>
                            <a:srgbClr val="000000"/>
                          </a:solidFill>
                          <a:effectLst/>
                          <a:latin typeface="+mj-lt"/>
                        </a:rPr>
                        <a:t>201</a:t>
                      </a:r>
                    </a:p>
                  </a:txBody>
                  <a:tcPr marL="9525" marR="9525" marT="9525" marB="0" anchor="ctr">
                    <a:solidFill>
                      <a:schemeClr val="accent1">
                        <a:lumMod val="20000"/>
                        <a:lumOff val="80000"/>
                      </a:schemeClr>
                    </a:solidFill>
                  </a:tcPr>
                </a:tc>
                <a:tc>
                  <a:txBody>
                    <a:bodyPr/>
                    <a:lstStyle/>
                    <a:p>
                      <a:pPr algn="r" fontAlgn="ctr"/>
                      <a:r>
                        <a:rPr lang="en-US" sz="1400" b="1" i="0" u="none" strike="noStrike" dirty="0">
                          <a:solidFill>
                            <a:srgbClr val="000000"/>
                          </a:solidFill>
                          <a:effectLst/>
                          <a:latin typeface="+mj-lt"/>
                        </a:rPr>
                        <a:t>192</a:t>
                      </a:r>
                    </a:p>
                  </a:txBody>
                  <a:tcPr marL="9525" marR="9525" marT="9525" marB="0" anchor="ctr">
                    <a:solidFill>
                      <a:schemeClr val="accent1">
                        <a:lumMod val="20000"/>
                        <a:lumOff val="80000"/>
                      </a:schemeClr>
                    </a:solidFill>
                  </a:tcPr>
                </a:tc>
                <a:tc>
                  <a:txBody>
                    <a:bodyPr/>
                    <a:lstStyle/>
                    <a:p>
                      <a:pPr algn="r" fontAlgn="ctr"/>
                      <a:r>
                        <a:rPr lang="en-US" sz="1400" b="1" i="0" u="none" strike="noStrike" dirty="0">
                          <a:solidFill>
                            <a:srgbClr val="000000"/>
                          </a:solidFill>
                          <a:effectLst/>
                          <a:latin typeface="+mj-lt"/>
                        </a:rPr>
                        <a:t>192</a:t>
                      </a:r>
                    </a:p>
                  </a:txBody>
                  <a:tcPr marL="9525" marR="9525" marT="9525" marB="0" anchor="ctr">
                    <a:solidFill>
                      <a:schemeClr val="accent1">
                        <a:lumMod val="20000"/>
                        <a:lumOff val="80000"/>
                      </a:schemeClr>
                    </a:solidFill>
                  </a:tcPr>
                </a:tc>
                <a:extLst>
                  <a:ext uri="{0D108BD9-81ED-4DB2-BD59-A6C34878D82A}">
                    <a16:rowId xmlns:a16="http://schemas.microsoft.com/office/drawing/2014/main" val="3276067993"/>
                  </a:ext>
                </a:extLst>
              </a:tr>
              <a:tr h="327152">
                <a:tc>
                  <a:txBody>
                    <a:bodyPr/>
                    <a:lstStyle/>
                    <a:p>
                      <a:pPr algn="r" fontAlgn="ctr"/>
                      <a:r>
                        <a:rPr lang="en-US" sz="1400" b="1" i="0" u="none" strike="noStrike">
                          <a:solidFill>
                            <a:srgbClr val="000000"/>
                          </a:solidFill>
                          <a:effectLst/>
                          <a:latin typeface="+mj-lt"/>
                        </a:rPr>
                        <a:t>Cut-in Pressure</a:t>
                      </a:r>
                    </a:p>
                  </a:txBody>
                  <a:tcPr marL="9525" marR="9525" marT="9525" marB="0" anchor="ctr"/>
                </a:tc>
                <a:tc>
                  <a:txBody>
                    <a:bodyPr/>
                    <a:lstStyle/>
                    <a:p>
                      <a:pPr algn="r" fontAlgn="ctr"/>
                      <a:r>
                        <a:rPr lang="en-US" sz="1400" b="0" i="0" u="none" strike="noStrike" dirty="0">
                          <a:solidFill>
                            <a:srgbClr val="000000"/>
                          </a:solidFill>
                          <a:effectLst/>
                          <a:latin typeface="+mj-lt"/>
                        </a:rPr>
                        <a:t>98.9</a:t>
                      </a:r>
                    </a:p>
                  </a:txBody>
                  <a:tcPr marL="9525" marR="9525" marT="9525" marB="0" anchor="ctr">
                    <a:solidFill>
                      <a:schemeClr val="accent1">
                        <a:lumMod val="20000"/>
                        <a:lumOff val="80000"/>
                      </a:schemeClr>
                    </a:solidFill>
                  </a:tcPr>
                </a:tc>
                <a:tc>
                  <a:txBody>
                    <a:bodyPr/>
                    <a:lstStyle/>
                    <a:p>
                      <a:pPr algn="r" fontAlgn="ctr"/>
                      <a:r>
                        <a:rPr lang="en-US" sz="1400" b="0" i="0" u="none" strike="noStrike" dirty="0">
                          <a:solidFill>
                            <a:srgbClr val="000000"/>
                          </a:solidFill>
                          <a:effectLst/>
                          <a:latin typeface="+mj-lt"/>
                        </a:rPr>
                        <a:t>98.8</a:t>
                      </a:r>
                    </a:p>
                  </a:txBody>
                  <a:tcPr marL="9525" marR="9525" marT="9525" marB="0" anchor="ctr">
                    <a:solidFill>
                      <a:schemeClr val="accent1">
                        <a:lumMod val="20000"/>
                        <a:lumOff val="80000"/>
                      </a:schemeClr>
                    </a:solidFill>
                  </a:tcPr>
                </a:tc>
                <a:tc>
                  <a:txBody>
                    <a:bodyPr/>
                    <a:lstStyle/>
                    <a:p>
                      <a:pPr algn="r" fontAlgn="ctr"/>
                      <a:r>
                        <a:rPr lang="en-US" sz="1400" b="0" i="0" u="none" strike="noStrike" dirty="0">
                          <a:solidFill>
                            <a:srgbClr val="000000"/>
                          </a:solidFill>
                          <a:effectLst/>
                          <a:latin typeface="+mj-lt"/>
                        </a:rPr>
                        <a:t>98.8</a:t>
                      </a:r>
                    </a:p>
                  </a:txBody>
                  <a:tcPr marL="9525" marR="9525" marT="9525" marB="0" anchor="ctr">
                    <a:solidFill>
                      <a:schemeClr val="accent1">
                        <a:lumMod val="20000"/>
                        <a:lumOff val="80000"/>
                      </a:schemeClr>
                    </a:solidFill>
                  </a:tcPr>
                </a:tc>
                <a:tc>
                  <a:txBody>
                    <a:bodyPr/>
                    <a:lstStyle/>
                    <a:p>
                      <a:pPr algn="r" fontAlgn="ctr"/>
                      <a:r>
                        <a:rPr lang="en-US" sz="1400" b="0" i="0" u="none" strike="noStrike" dirty="0">
                          <a:solidFill>
                            <a:srgbClr val="000000"/>
                          </a:solidFill>
                          <a:effectLst/>
                          <a:latin typeface="+mj-lt"/>
                        </a:rPr>
                        <a:t>98.8</a:t>
                      </a:r>
                    </a:p>
                  </a:txBody>
                  <a:tcPr marL="9525" marR="9525" marT="9525" marB="0" anchor="ctr">
                    <a:solidFill>
                      <a:schemeClr val="accent1">
                        <a:lumMod val="20000"/>
                        <a:lumOff val="80000"/>
                      </a:schemeClr>
                    </a:solidFill>
                  </a:tcPr>
                </a:tc>
                <a:tc>
                  <a:txBody>
                    <a:bodyPr/>
                    <a:lstStyle/>
                    <a:p>
                      <a:pPr algn="r" fontAlgn="ctr"/>
                      <a:r>
                        <a:rPr lang="en-US" sz="1400" b="0" i="0" u="none" strike="noStrike" dirty="0">
                          <a:solidFill>
                            <a:srgbClr val="000000"/>
                          </a:solidFill>
                          <a:effectLst/>
                          <a:latin typeface="+mj-lt"/>
                        </a:rPr>
                        <a:t>99</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54287607"/>
                  </a:ext>
                </a:extLst>
              </a:tr>
              <a:tr h="327152">
                <a:tc>
                  <a:txBody>
                    <a:bodyPr/>
                    <a:lstStyle/>
                    <a:p>
                      <a:pPr algn="r" fontAlgn="ctr"/>
                      <a:r>
                        <a:rPr lang="en-US" sz="1400" b="1" i="0" u="none" strike="noStrike">
                          <a:solidFill>
                            <a:srgbClr val="000000"/>
                          </a:solidFill>
                          <a:effectLst/>
                          <a:latin typeface="+mj-lt"/>
                        </a:rPr>
                        <a:t>Cut-out Pressure</a:t>
                      </a:r>
                    </a:p>
                  </a:txBody>
                  <a:tcPr marL="9525" marR="9525" marT="9525" marB="0" anchor="ctr"/>
                </a:tc>
                <a:tc>
                  <a:txBody>
                    <a:bodyPr/>
                    <a:lstStyle/>
                    <a:p>
                      <a:pPr algn="r" fontAlgn="ctr"/>
                      <a:r>
                        <a:rPr lang="en-US" sz="1400" b="0" i="0" u="none" strike="noStrike" dirty="0">
                          <a:solidFill>
                            <a:srgbClr val="000000"/>
                          </a:solidFill>
                          <a:effectLst/>
                          <a:latin typeface="+mj-lt"/>
                        </a:rPr>
                        <a:t>102.5</a:t>
                      </a:r>
                    </a:p>
                  </a:txBody>
                  <a:tcPr marL="9525" marR="9525" marT="9525" marB="0" anchor="ctr">
                    <a:solidFill>
                      <a:schemeClr val="accent1">
                        <a:lumMod val="20000"/>
                        <a:lumOff val="80000"/>
                      </a:schemeClr>
                    </a:solidFill>
                  </a:tcPr>
                </a:tc>
                <a:tc>
                  <a:txBody>
                    <a:bodyPr/>
                    <a:lstStyle/>
                    <a:p>
                      <a:pPr algn="r" fontAlgn="ctr"/>
                      <a:r>
                        <a:rPr lang="en-US" sz="1400" b="0" i="0" u="none" strike="noStrike">
                          <a:solidFill>
                            <a:srgbClr val="000000"/>
                          </a:solidFill>
                          <a:effectLst/>
                          <a:latin typeface="+mj-lt"/>
                        </a:rPr>
                        <a:t>102.6</a:t>
                      </a:r>
                    </a:p>
                  </a:txBody>
                  <a:tcPr marL="9525" marR="9525" marT="9525" marB="0" anchor="ctr">
                    <a:solidFill>
                      <a:schemeClr val="accent1">
                        <a:lumMod val="20000"/>
                        <a:lumOff val="80000"/>
                      </a:schemeClr>
                    </a:solidFill>
                  </a:tcPr>
                </a:tc>
                <a:tc>
                  <a:txBody>
                    <a:bodyPr/>
                    <a:lstStyle/>
                    <a:p>
                      <a:pPr algn="r" fontAlgn="ctr"/>
                      <a:r>
                        <a:rPr lang="en-US" sz="1400" b="0" i="0" u="none" strike="noStrike" dirty="0">
                          <a:solidFill>
                            <a:srgbClr val="000000"/>
                          </a:solidFill>
                          <a:effectLst/>
                          <a:latin typeface="+mj-lt"/>
                        </a:rPr>
                        <a:t>102.5</a:t>
                      </a:r>
                    </a:p>
                  </a:txBody>
                  <a:tcPr marL="9525" marR="9525" marT="9525" marB="0" anchor="ctr">
                    <a:solidFill>
                      <a:schemeClr val="accent1">
                        <a:lumMod val="20000"/>
                        <a:lumOff val="80000"/>
                      </a:schemeClr>
                    </a:solidFill>
                  </a:tcPr>
                </a:tc>
                <a:tc>
                  <a:txBody>
                    <a:bodyPr/>
                    <a:lstStyle/>
                    <a:p>
                      <a:pPr algn="r" fontAlgn="ctr"/>
                      <a:r>
                        <a:rPr lang="en-US" sz="1400" b="0" i="0" u="none" strike="noStrike" dirty="0">
                          <a:solidFill>
                            <a:srgbClr val="000000"/>
                          </a:solidFill>
                          <a:effectLst/>
                          <a:latin typeface="+mj-lt"/>
                        </a:rPr>
                        <a:t>102.5</a:t>
                      </a:r>
                    </a:p>
                  </a:txBody>
                  <a:tcPr marL="9525" marR="9525" marT="9525" marB="0" anchor="ctr">
                    <a:solidFill>
                      <a:schemeClr val="accent1">
                        <a:lumMod val="20000"/>
                        <a:lumOff val="80000"/>
                      </a:schemeClr>
                    </a:solidFill>
                  </a:tcPr>
                </a:tc>
                <a:tc>
                  <a:txBody>
                    <a:bodyPr/>
                    <a:lstStyle/>
                    <a:p>
                      <a:pPr algn="r" fontAlgn="ctr"/>
                      <a:r>
                        <a:rPr lang="en-US" sz="1400" b="0" i="0" u="none" strike="noStrike" dirty="0">
                          <a:solidFill>
                            <a:srgbClr val="000000"/>
                          </a:solidFill>
                          <a:effectLst/>
                          <a:latin typeface="+mj-lt"/>
                        </a:rPr>
                        <a:t>102.5</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215779287"/>
                  </a:ext>
                </a:extLst>
              </a:tr>
              <a:tr h="327152">
                <a:tc>
                  <a:txBody>
                    <a:bodyPr/>
                    <a:lstStyle/>
                    <a:p>
                      <a:pPr algn="r" fontAlgn="ctr"/>
                      <a:r>
                        <a:rPr lang="en-US" sz="1400" b="1" i="0" u="none" strike="noStrike">
                          <a:solidFill>
                            <a:srgbClr val="000000"/>
                          </a:solidFill>
                          <a:effectLst/>
                          <a:latin typeface="+mj-lt"/>
                        </a:rPr>
                        <a:t>Load Time</a:t>
                      </a:r>
                    </a:p>
                  </a:txBody>
                  <a:tcPr marL="9525" marR="9525" marT="9525" marB="0" anchor="ctr"/>
                </a:tc>
                <a:tc>
                  <a:txBody>
                    <a:bodyPr/>
                    <a:lstStyle/>
                    <a:p>
                      <a:pPr algn="r" fontAlgn="ctr"/>
                      <a:r>
                        <a:rPr lang="en-US" sz="1400" b="0" i="0" u="none" strike="noStrike" dirty="0">
                          <a:solidFill>
                            <a:srgbClr val="000000"/>
                          </a:solidFill>
                          <a:effectLst/>
                          <a:latin typeface="+mj-lt"/>
                        </a:rPr>
                        <a:t>1:44:36</a:t>
                      </a:r>
                    </a:p>
                  </a:txBody>
                  <a:tcPr marL="9525" marR="9525" marT="9525" marB="0" anchor="ctr"/>
                </a:tc>
                <a:tc>
                  <a:txBody>
                    <a:bodyPr/>
                    <a:lstStyle/>
                    <a:p>
                      <a:pPr algn="r" fontAlgn="ctr"/>
                      <a:r>
                        <a:rPr lang="en-US" sz="1400" b="0" i="0" u="none" strike="noStrike" dirty="0">
                          <a:solidFill>
                            <a:srgbClr val="000000"/>
                          </a:solidFill>
                          <a:effectLst/>
                          <a:latin typeface="+mj-lt"/>
                        </a:rPr>
                        <a:t>1:47:54</a:t>
                      </a:r>
                    </a:p>
                  </a:txBody>
                  <a:tcPr marL="9525" marR="9525" marT="9525" marB="0" anchor="ctr"/>
                </a:tc>
                <a:tc>
                  <a:txBody>
                    <a:bodyPr/>
                    <a:lstStyle/>
                    <a:p>
                      <a:pPr algn="r" fontAlgn="ctr"/>
                      <a:r>
                        <a:rPr lang="en-US" sz="1400" b="0" i="0" u="none" strike="noStrike" dirty="0">
                          <a:solidFill>
                            <a:srgbClr val="000000"/>
                          </a:solidFill>
                          <a:effectLst/>
                          <a:latin typeface="+mj-lt"/>
                        </a:rPr>
                        <a:t>1:52:12</a:t>
                      </a:r>
                    </a:p>
                  </a:txBody>
                  <a:tcPr marL="9525" marR="9525" marT="9525" marB="0" anchor="ctr"/>
                </a:tc>
                <a:tc>
                  <a:txBody>
                    <a:bodyPr/>
                    <a:lstStyle/>
                    <a:p>
                      <a:pPr algn="r" fontAlgn="ctr"/>
                      <a:r>
                        <a:rPr lang="en-US" sz="1400" b="0" i="0" u="none" strike="noStrike">
                          <a:solidFill>
                            <a:srgbClr val="000000"/>
                          </a:solidFill>
                          <a:effectLst/>
                          <a:latin typeface="+mj-lt"/>
                        </a:rPr>
                        <a:t>1:55:42</a:t>
                      </a:r>
                    </a:p>
                  </a:txBody>
                  <a:tcPr marL="9525" marR="9525" marT="9525" marB="0" anchor="ctr"/>
                </a:tc>
                <a:tc>
                  <a:txBody>
                    <a:bodyPr/>
                    <a:lstStyle/>
                    <a:p>
                      <a:pPr algn="r" fontAlgn="ctr"/>
                      <a:r>
                        <a:rPr lang="en-US" sz="1400" b="0" i="0" u="none" strike="noStrike">
                          <a:solidFill>
                            <a:srgbClr val="000000"/>
                          </a:solidFill>
                          <a:effectLst/>
                          <a:latin typeface="+mj-lt"/>
                        </a:rPr>
                        <a:t>1:59:30</a:t>
                      </a:r>
                    </a:p>
                  </a:txBody>
                  <a:tcPr marL="9525" marR="9525" marT="9525" marB="0" anchor="ctr"/>
                </a:tc>
                <a:extLst>
                  <a:ext uri="{0D108BD9-81ED-4DB2-BD59-A6C34878D82A}">
                    <a16:rowId xmlns:a16="http://schemas.microsoft.com/office/drawing/2014/main" val="1863730114"/>
                  </a:ext>
                </a:extLst>
              </a:tr>
              <a:tr h="327152">
                <a:tc>
                  <a:txBody>
                    <a:bodyPr/>
                    <a:lstStyle/>
                    <a:p>
                      <a:pPr algn="r" fontAlgn="ctr"/>
                      <a:r>
                        <a:rPr lang="en-US" sz="1400" b="1" i="0" u="none" strike="noStrike">
                          <a:solidFill>
                            <a:srgbClr val="000000"/>
                          </a:solidFill>
                          <a:effectLst/>
                          <a:latin typeface="+mj-lt"/>
                        </a:rPr>
                        <a:t>Unload Time</a:t>
                      </a:r>
                    </a:p>
                  </a:txBody>
                  <a:tcPr marL="9525" marR="9525" marT="9525" marB="0" anchor="ctr"/>
                </a:tc>
                <a:tc>
                  <a:txBody>
                    <a:bodyPr/>
                    <a:lstStyle/>
                    <a:p>
                      <a:pPr algn="r" fontAlgn="ctr"/>
                      <a:r>
                        <a:rPr lang="en-US" sz="1400" b="0" i="0" u="none" strike="noStrike">
                          <a:solidFill>
                            <a:srgbClr val="000000"/>
                          </a:solidFill>
                          <a:effectLst/>
                          <a:latin typeface="+mj-lt"/>
                        </a:rPr>
                        <a:t>1:46:24</a:t>
                      </a:r>
                    </a:p>
                  </a:txBody>
                  <a:tcPr marL="9525" marR="9525" marT="9525" marB="0" anchor="ctr"/>
                </a:tc>
                <a:tc>
                  <a:txBody>
                    <a:bodyPr/>
                    <a:lstStyle/>
                    <a:p>
                      <a:pPr algn="r" fontAlgn="ctr"/>
                      <a:r>
                        <a:rPr lang="en-US" sz="1400" b="0" i="0" u="none" strike="noStrike" dirty="0">
                          <a:solidFill>
                            <a:srgbClr val="000000"/>
                          </a:solidFill>
                          <a:effectLst/>
                          <a:latin typeface="+mj-lt"/>
                        </a:rPr>
                        <a:t>1:50:30</a:t>
                      </a:r>
                    </a:p>
                  </a:txBody>
                  <a:tcPr marL="9525" marR="9525" marT="9525" marB="0" anchor="ctr"/>
                </a:tc>
                <a:tc>
                  <a:txBody>
                    <a:bodyPr/>
                    <a:lstStyle/>
                    <a:p>
                      <a:pPr algn="r" fontAlgn="ctr"/>
                      <a:r>
                        <a:rPr lang="en-US" sz="1400" b="0" i="0" u="none" strike="noStrike" dirty="0">
                          <a:solidFill>
                            <a:srgbClr val="000000"/>
                          </a:solidFill>
                          <a:effectLst/>
                          <a:latin typeface="+mj-lt"/>
                        </a:rPr>
                        <a:t>1:54:18</a:t>
                      </a:r>
                    </a:p>
                  </a:txBody>
                  <a:tcPr marL="9525" marR="9525" marT="9525" marB="0" anchor="ctr"/>
                </a:tc>
                <a:tc>
                  <a:txBody>
                    <a:bodyPr/>
                    <a:lstStyle/>
                    <a:p>
                      <a:pPr algn="r" fontAlgn="ctr"/>
                      <a:r>
                        <a:rPr lang="en-US" sz="1400" b="0" i="0" u="none" strike="noStrike" dirty="0">
                          <a:solidFill>
                            <a:srgbClr val="000000"/>
                          </a:solidFill>
                          <a:effectLst/>
                          <a:latin typeface="+mj-lt"/>
                        </a:rPr>
                        <a:t>1:58:00</a:t>
                      </a:r>
                    </a:p>
                  </a:txBody>
                  <a:tcPr marL="9525" marR="9525" marT="9525" marB="0" anchor="ctr"/>
                </a:tc>
                <a:tc>
                  <a:txBody>
                    <a:bodyPr/>
                    <a:lstStyle/>
                    <a:p>
                      <a:pPr algn="r" fontAlgn="ctr"/>
                      <a:r>
                        <a:rPr lang="en-US" sz="1400" b="0" i="0" u="none" strike="noStrike">
                          <a:solidFill>
                            <a:srgbClr val="000000"/>
                          </a:solidFill>
                          <a:effectLst/>
                          <a:latin typeface="+mj-lt"/>
                        </a:rPr>
                        <a:t>2:00:54</a:t>
                      </a:r>
                    </a:p>
                  </a:txBody>
                  <a:tcPr marL="9525" marR="9525" marT="9525" marB="0" anchor="ctr"/>
                </a:tc>
                <a:extLst>
                  <a:ext uri="{0D108BD9-81ED-4DB2-BD59-A6C34878D82A}">
                    <a16:rowId xmlns:a16="http://schemas.microsoft.com/office/drawing/2014/main" val="87580650"/>
                  </a:ext>
                </a:extLst>
              </a:tr>
              <a:tr h="327152">
                <a:tc>
                  <a:txBody>
                    <a:bodyPr/>
                    <a:lstStyle/>
                    <a:p>
                      <a:pPr algn="r" fontAlgn="ctr"/>
                      <a:r>
                        <a:rPr lang="en-US" sz="1400" b="1" i="0" u="none" strike="noStrike">
                          <a:solidFill>
                            <a:srgbClr val="000000"/>
                          </a:solidFill>
                          <a:effectLst/>
                          <a:latin typeface="+mj-lt"/>
                        </a:rPr>
                        <a:t>Reload</a:t>
                      </a:r>
                    </a:p>
                  </a:txBody>
                  <a:tcPr marL="9525" marR="9525" marT="9525" marB="0" anchor="ctr"/>
                </a:tc>
                <a:tc>
                  <a:txBody>
                    <a:bodyPr/>
                    <a:lstStyle/>
                    <a:p>
                      <a:pPr algn="r" fontAlgn="ctr"/>
                      <a:r>
                        <a:rPr lang="en-US" sz="1400" b="0" i="0" u="none" strike="noStrike">
                          <a:solidFill>
                            <a:srgbClr val="000000"/>
                          </a:solidFill>
                          <a:effectLst/>
                          <a:latin typeface="+mj-lt"/>
                        </a:rPr>
                        <a:t>1:47:54</a:t>
                      </a:r>
                    </a:p>
                  </a:txBody>
                  <a:tcPr marL="9525" marR="9525" marT="9525" marB="0" anchor="ctr"/>
                </a:tc>
                <a:tc>
                  <a:txBody>
                    <a:bodyPr/>
                    <a:lstStyle/>
                    <a:p>
                      <a:pPr algn="r" fontAlgn="ctr"/>
                      <a:r>
                        <a:rPr lang="en-US" sz="1400" b="0" i="0" u="none" strike="noStrike" dirty="0">
                          <a:solidFill>
                            <a:srgbClr val="000000"/>
                          </a:solidFill>
                          <a:effectLst/>
                          <a:latin typeface="+mj-lt"/>
                        </a:rPr>
                        <a:t>1:52:12</a:t>
                      </a:r>
                    </a:p>
                  </a:txBody>
                  <a:tcPr marL="9525" marR="9525" marT="9525" marB="0" anchor="ctr"/>
                </a:tc>
                <a:tc>
                  <a:txBody>
                    <a:bodyPr/>
                    <a:lstStyle/>
                    <a:p>
                      <a:pPr algn="r" fontAlgn="ctr"/>
                      <a:r>
                        <a:rPr lang="en-US" sz="1400" b="0" i="0" u="none" strike="noStrike">
                          <a:solidFill>
                            <a:srgbClr val="000000"/>
                          </a:solidFill>
                          <a:effectLst/>
                          <a:latin typeface="+mj-lt"/>
                        </a:rPr>
                        <a:t>1:55:42</a:t>
                      </a:r>
                    </a:p>
                  </a:txBody>
                  <a:tcPr marL="9525" marR="9525" marT="9525" marB="0" anchor="ctr"/>
                </a:tc>
                <a:tc>
                  <a:txBody>
                    <a:bodyPr/>
                    <a:lstStyle/>
                    <a:p>
                      <a:pPr algn="r" fontAlgn="ctr"/>
                      <a:r>
                        <a:rPr lang="en-US" sz="1400" b="0" i="0" u="none" strike="noStrike" dirty="0">
                          <a:solidFill>
                            <a:srgbClr val="000000"/>
                          </a:solidFill>
                          <a:effectLst/>
                          <a:latin typeface="+mj-lt"/>
                        </a:rPr>
                        <a:t>1:59:30</a:t>
                      </a:r>
                    </a:p>
                  </a:txBody>
                  <a:tcPr marL="9525" marR="9525" marT="9525" marB="0" anchor="ctr"/>
                </a:tc>
                <a:tc>
                  <a:txBody>
                    <a:bodyPr/>
                    <a:lstStyle/>
                    <a:p>
                      <a:pPr algn="r" fontAlgn="ctr"/>
                      <a:r>
                        <a:rPr lang="en-US" sz="1400" b="0" i="0" u="none" strike="noStrike">
                          <a:solidFill>
                            <a:srgbClr val="000000"/>
                          </a:solidFill>
                          <a:effectLst/>
                          <a:latin typeface="+mj-lt"/>
                        </a:rPr>
                        <a:t>2:02:42</a:t>
                      </a:r>
                    </a:p>
                  </a:txBody>
                  <a:tcPr marL="9525" marR="9525" marT="9525" marB="0" anchor="ctr"/>
                </a:tc>
                <a:extLst>
                  <a:ext uri="{0D108BD9-81ED-4DB2-BD59-A6C34878D82A}">
                    <a16:rowId xmlns:a16="http://schemas.microsoft.com/office/drawing/2014/main" val="1049926105"/>
                  </a:ext>
                </a:extLst>
              </a:tr>
              <a:tr h="327152">
                <a:tc>
                  <a:txBody>
                    <a:bodyPr/>
                    <a:lstStyle/>
                    <a:p>
                      <a:pPr algn="r" fontAlgn="ctr"/>
                      <a:r>
                        <a:rPr lang="en-US" sz="1400" b="1" i="0" u="none" strike="noStrike">
                          <a:solidFill>
                            <a:srgbClr val="000000"/>
                          </a:solidFill>
                          <a:effectLst/>
                          <a:latin typeface="+mj-lt"/>
                        </a:rPr>
                        <a:t>Load Duration</a:t>
                      </a:r>
                    </a:p>
                  </a:txBody>
                  <a:tcPr marL="9525" marR="9525" marT="9525" marB="0" anchor="ctr"/>
                </a:tc>
                <a:tc>
                  <a:txBody>
                    <a:bodyPr/>
                    <a:lstStyle/>
                    <a:p>
                      <a:pPr algn="r" fontAlgn="ctr"/>
                      <a:r>
                        <a:rPr lang="en-US" sz="1400" b="0" i="0" u="none" strike="noStrike" dirty="0">
                          <a:solidFill>
                            <a:srgbClr val="000000"/>
                          </a:solidFill>
                          <a:effectLst/>
                          <a:latin typeface="+mj-lt"/>
                        </a:rPr>
                        <a:t>0:01:48</a:t>
                      </a:r>
                    </a:p>
                  </a:txBody>
                  <a:tcPr marL="9525" marR="9525" marT="9525" marB="0" anchor="ctr"/>
                </a:tc>
                <a:tc>
                  <a:txBody>
                    <a:bodyPr/>
                    <a:lstStyle/>
                    <a:p>
                      <a:pPr algn="r" fontAlgn="ctr"/>
                      <a:r>
                        <a:rPr lang="en-US" sz="1400" b="0" i="0" u="none" strike="noStrike" dirty="0">
                          <a:solidFill>
                            <a:srgbClr val="000000"/>
                          </a:solidFill>
                          <a:effectLst/>
                          <a:latin typeface="+mj-lt"/>
                        </a:rPr>
                        <a:t>0:02:36</a:t>
                      </a:r>
                    </a:p>
                  </a:txBody>
                  <a:tcPr marL="9525" marR="9525" marT="9525" marB="0" anchor="ctr"/>
                </a:tc>
                <a:tc>
                  <a:txBody>
                    <a:bodyPr/>
                    <a:lstStyle/>
                    <a:p>
                      <a:pPr algn="r" fontAlgn="ctr"/>
                      <a:r>
                        <a:rPr lang="en-US" sz="1400" b="0" i="0" u="none" strike="noStrike" dirty="0">
                          <a:solidFill>
                            <a:srgbClr val="000000"/>
                          </a:solidFill>
                          <a:effectLst/>
                          <a:latin typeface="+mj-lt"/>
                        </a:rPr>
                        <a:t>0:02:06</a:t>
                      </a:r>
                    </a:p>
                  </a:txBody>
                  <a:tcPr marL="9525" marR="9525" marT="9525" marB="0" anchor="ctr"/>
                </a:tc>
                <a:tc>
                  <a:txBody>
                    <a:bodyPr/>
                    <a:lstStyle/>
                    <a:p>
                      <a:pPr algn="r" fontAlgn="ctr"/>
                      <a:r>
                        <a:rPr lang="en-US" sz="1400" b="0" i="0" u="none" strike="noStrike" dirty="0">
                          <a:solidFill>
                            <a:srgbClr val="000000"/>
                          </a:solidFill>
                          <a:effectLst/>
                          <a:latin typeface="+mj-lt"/>
                        </a:rPr>
                        <a:t>0:02:18</a:t>
                      </a:r>
                    </a:p>
                  </a:txBody>
                  <a:tcPr marL="9525" marR="9525" marT="9525" marB="0" anchor="ctr"/>
                </a:tc>
                <a:tc>
                  <a:txBody>
                    <a:bodyPr/>
                    <a:lstStyle/>
                    <a:p>
                      <a:pPr algn="r" fontAlgn="ctr"/>
                      <a:r>
                        <a:rPr lang="en-US" sz="1400" b="0" i="0" u="none" strike="noStrike">
                          <a:solidFill>
                            <a:srgbClr val="000000"/>
                          </a:solidFill>
                          <a:effectLst/>
                          <a:latin typeface="+mj-lt"/>
                        </a:rPr>
                        <a:t>0:01:24</a:t>
                      </a:r>
                    </a:p>
                  </a:txBody>
                  <a:tcPr marL="9525" marR="9525" marT="9525" marB="0" anchor="ctr"/>
                </a:tc>
                <a:extLst>
                  <a:ext uri="{0D108BD9-81ED-4DB2-BD59-A6C34878D82A}">
                    <a16:rowId xmlns:a16="http://schemas.microsoft.com/office/drawing/2014/main" val="124105307"/>
                  </a:ext>
                </a:extLst>
              </a:tr>
              <a:tr h="327152">
                <a:tc>
                  <a:txBody>
                    <a:bodyPr/>
                    <a:lstStyle/>
                    <a:p>
                      <a:pPr algn="r" fontAlgn="ctr"/>
                      <a:r>
                        <a:rPr lang="en-US" sz="1400" b="1" i="0" u="none" strike="noStrike">
                          <a:solidFill>
                            <a:srgbClr val="000000"/>
                          </a:solidFill>
                          <a:effectLst/>
                          <a:latin typeface="+mj-lt"/>
                        </a:rPr>
                        <a:t>Load Seconds</a:t>
                      </a:r>
                    </a:p>
                  </a:txBody>
                  <a:tcPr marL="9525" marR="9525" marT="9525" marB="0" anchor="ctr"/>
                </a:tc>
                <a:tc>
                  <a:txBody>
                    <a:bodyPr/>
                    <a:lstStyle/>
                    <a:p>
                      <a:pPr algn="r" fontAlgn="ctr"/>
                      <a:r>
                        <a:rPr lang="en-US" sz="1400" b="0" i="0" u="none" strike="noStrike" dirty="0">
                          <a:solidFill>
                            <a:srgbClr val="000000"/>
                          </a:solidFill>
                          <a:effectLst/>
                          <a:latin typeface="+mj-lt"/>
                        </a:rPr>
                        <a:t>108.00</a:t>
                      </a:r>
                    </a:p>
                  </a:txBody>
                  <a:tcPr marL="9525" marR="9525" marT="9525" marB="0" anchor="ctr">
                    <a:solidFill>
                      <a:schemeClr val="accent1">
                        <a:lumMod val="20000"/>
                        <a:lumOff val="80000"/>
                      </a:schemeClr>
                    </a:solidFill>
                  </a:tcPr>
                </a:tc>
                <a:tc>
                  <a:txBody>
                    <a:bodyPr/>
                    <a:lstStyle/>
                    <a:p>
                      <a:pPr algn="r" fontAlgn="ctr"/>
                      <a:r>
                        <a:rPr lang="en-US" sz="1400" b="0" i="0" u="none" strike="noStrike" dirty="0">
                          <a:solidFill>
                            <a:srgbClr val="000000"/>
                          </a:solidFill>
                          <a:effectLst/>
                          <a:latin typeface="+mj-lt"/>
                        </a:rPr>
                        <a:t>156.00</a:t>
                      </a:r>
                    </a:p>
                  </a:txBody>
                  <a:tcPr marL="9525" marR="9525" marT="9525" marB="0" anchor="ctr">
                    <a:solidFill>
                      <a:schemeClr val="accent1">
                        <a:lumMod val="20000"/>
                        <a:lumOff val="80000"/>
                      </a:schemeClr>
                    </a:solidFill>
                  </a:tcPr>
                </a:tc>
                <a:tc>
                  <a:txBody>
                    <a:bodyPr/>
                    <a:lstStyle/>
                    <a:p>
                      <a:pPr algn="r" fontAlgn="ctr"/>
                      <a:r>
                        <a:rPr lang="en-US" sz="1400" b="0" i="0" u="none" strike="noStrike" dirty="0">
                          <a:solidFill>
                            <a:srgbClr val="000000"/>
                          </a:solidFill>
                          <a:effectLst/>
                          <a:latin typeface="+mj-lt"/>
                        </a:rPr>
                        <a:t>126.00</a:t>
                      </a:r>
                    </a:p>
                  </a:txBody>
                  <a:tcPr marL="9525" marR="9525" marT="9525" marB="0" anchor="ctr">
                    <a:solidFill>
                      <a:schemeClr val="accent1">
                        <a:lumMod val="20000"/>
                        <a:lumOff val="80000"/>
                      </a:schemeClr>
                    </a:solidFill>
                  </a:tcPr>
                </a:tc>
                <a:tc>
                  <a:txBody>
                    <a:bodyPr/>
                    <a:lstStyle/>
                    <a:p>
                      <a:pPr algn="r" fontAlgn="ctr"/>
                      <a:r>
                        <a:rPr lang="en-US" sz="1400" b="0" i="0" u="none" strike="noStrike" dirty="0">
                          <a:solidFill>
                            <a:srgbClr val="000000"/>
                          </a:solidFill>
                          <a:effectLst/>
                          <a:latin typeface="+mj-lt"/>
                        </a:rPr>
                        <a:t>138.00</a:t>
                      </a:r>
                    </a:p>
                  </a:txBody>
                  <a:tcPr marL="9525" marR="9525" marT="9525" marB="0" anchor="ctr">
                    <a:solidFill>
                      <a:schemeClr val="accent1">
                        <a:lumMod val="20000"/>
                        <a:lumOff val="80000"/>
                      </a:schemeClr>
                    </a:solidFill>
                  </a:tcPr>
                </a:tc>
                <a:tc>
                  <a:txBody>
                    <a:bodyPr/>
                    <a:lstStyle/>
                    <a:p>
                      <a:pPr algn="r" fontAlgn="ctr"/>
                      <a:r>
                        <a:rPr lang="en-US" sz="1400" b="0" i="0" u="none" strike="noStrike" dirty="0">
                          <a:solidFill>
                            <a:srgbClr val="000000"/>
                          </a:solidFill>
                          <a:effectLst/>
                          <a:latin typeface="+mj-lt"/>
                        </a:rPr>
                        <a:t>84.00</a:t>
                      </a:r>
                    </a:p>
                  </a:txBody>
                  <a:tcPr marL="9525" marR="9525" marT="9525" marB="0" anchor="ctr">
                    <a:solidFill>
                      <a:schemeClr val="accent1">
                        <a:lumMod val="20000"/>
                        <a:lumOff val="80000"/>
                      </a:schemeClr>
                    </a:solidFill>
                  </a:tcPr>
                </a:tc>
                <a:extLst>
                  <a:ext uri="{0D108BD9-81ED-4DB2-BD59-A6C34878D82A}">
                    <a16:rowId xmlns:a16="http://schemas.microsoft.com/office/drawing/2014/main" val="451526727"/>
                  </a:ext>
                </a:extLst>
              </a:tr>
              <a:tr h="327152">
                <a:tc>
                  <a:txBody>
                    <a:bodyPr/>
                    <a:lstStyle/>
                    <a:p>
                      <a:pPr algn="r" fontAlgn="ctr"/>
                      <a:r>
                        <a:rPr lang="en-US" sz="1400" b="1" i="0" u="none" strike="noStrike">
                          <a:solidFill>
                            <a:srgbClr val="000000"/>
                          </a:solidFill>
                          <a:effectLst/>
                          <a:latin typeface="+mj-lt"/>
                        </a:rPr>
                        <a:t>Unload Duration</a:t>
                      </a:r>
                    </a:p>
                  </a:txBody>
                  <a:tcPr marL="9525" marR="9525" marT="9525" marB="0" anchor="ctr"/>
                </a:tc>
                <a:tc>
                  <a:txBody>
                    <a:bodyPr/>
                    <a:lstStyle/>
                    <a:p>
                      <a:pPr algn="r" fontAlgn="ctr"/>
                      <a:r>
                        <a:rPr lang="en-US" sz="1400" b="0" i="0" u="none" strike="noStrike">
                          <a:solidFill>
                            <a:srgbClr val="000000"/>
                          </a:solidFill>
                          <a:effectLst/>
                          <a:latin typeface="+mj-lt"/>
                        </a:rPr>
                        <a:t>0:01:30</a:t>
                      </a:r>
                    </a:p>
                  </a:txBody>
                  <a:tcPr marL="9525" marR="9525" marT="9525" marB="0" anchor="ctr"/>
                </a:tc>
                <a:tc>
                  <a:txBody>
                    <a:bodyPr/>
                    <a:lstStyle/>
                    <a:p>
                      <a:pPr algn="r" fontAlgn="ctr"/>
                      <a:r>
                        <a:rPr lang="en-US" sz="1400" b="0" i="0" u="none" strike="noStrike">
                          <a:solidFill>
                            <a:srgbClr val="000000"/>
                          </a:solidFill>
                          <a:effectLst/>
                          <a:latin typeface="+mj-lt"/>
                        </a:rPr>
                        <a:t>0:01:42</a:t>
                      </a:r>
                    </a:p>
                  </a:txBody>
                  <a:tcPr marL="9525" marR="9525" marT="9525" marB="0" anchor="ctr"/>
                </a:tc>
                <a:tc>
                  <a:txBody>
                    <a:bodyPr/>
                    <a:lstStyle/>
                    <a:p>
                      <a:pPr algn="r" fontAlgn="ctr"/>
                      <a:r>
                        <a:rPr lang="en-US" sz="1400" b="0" i="0" u="none" strike="noStrike" dirty="0">
                          <a:solidFill>
                            <a:srgbClr val="000000"/>
                          </a:solidFill>
                          <a:effectLst/>
                          <a:latin typeface="+mj-lt"/>
                        </a:rPr>
                        <a:t>0:01:24</a:t>
                      </a:r>
                    </a:p>
                  </a:txBody>
                  <a:tcPr marL="9525" marR="9525" marT="9525" marB="0" anchor="ctr"/>
                </a:tc>
                <a:tc>
                  <a:txBody>
                    <a:bodyPr/>
                    <a:lstStyle/>
                    <a:p>
                      <a:pPr algn="r" fontAlgn="ctr"/>
                      <a:r>
                        <a:rPr lang="en-US" sz="1400" b="0" i="0" u="none" strike="noStrike">
                          <a:solidFill>
                            <a:srgbClr val="000000"/>
                          </a:solidFill>
                          <a:effectLst/>
                          <a:latin typeface="+mj-lt"/>
                        </a:rPr>
                        <a:t>0:01:30</a:t>
                      </a:r>
                    </a:p>
                  </a:txBody>
                  <a:tcPr marL="9525" marR="9525" marT="9525" marB="0" anchor="ctr"/>
                </a:tc>
                <a:tc>
                  <a:txBody>
                    <a:bodyPr/>
                    <a:lstStyle/>
                    <a:p>
                      <a:pPr algn="r" fontAlgn="ctr"/>
                      <a:r>
                        <a:rPr lang="en-US" sz="1400" b="0" i="0" u="none" strike="noStrike" dirty="0">
                          <a:solidFill>
                            <a:srgbClr val="000000"/>
                          </a:solidFill>
                          <a:effectLst/>
                          <a:latin typeface="+mj-lt"/>
                        </a:rPr>
                        <a:t>0:01:48</a:t>
                      </a:r>
                    </a:p>
                  </a:txBody>
                  <a:tcPr marL="9525" marR="9525" marT="9525" marB="0" anchor="ctr"/>
                </a:tc>
                <a:extLst>
                  <a:ext uri="{0D108BD9-81ED-4DB2-BD59-A6C34878D82A}">
                    <a16:rowId xmlns:a16="http://schemas.microsoft.com/office/drawing/2014/main" val="1645806872"/>
                  </a:ext>
                </a:extLst>
              </a:tr>
              <a:tr h="327152">
                <a:tc>
                  <a:txBody>
                    <a:bodyPr/>
                    <a:lstStyle/>
                    <a:p>
                      <a:pPr algn="r" fontAlgn="ctr"/>
                      <a:r>
                        <a:rPr lang="en-US" sz="1400" b="1" i="0" u="none" strike="noStrike">
                          <a:solidFill>
                            <a:srgbClr val="000000"/>
                          </a:solidFill>
                          <a:effectLst/>
                          <a:latin typeface="+mj-lt"/>
                        </a:rPr>
                        <a:t>Unload Seconds</a:t>
                      </a:r>
                    </a:p>
                  </a:txBody>
                  <a:tcPr marL="9525" marR="9525" marT="9525" marB="0" anchor="ctr"/>
                </a:tc>
                <a:tc>
                  <a:txBody>
                    <a:bodyPr/>
                    <a:lstStyle/>
                    <a:p>
                      <a:pPr algn="r" fontAlgn="ctr"/>
                      <a:r>
                        <a:rPr lang="en-US" sz="1400" b="0" i="0" u="none" strike="noStrike" dirty="0">
                          <a:solidFill>
                            <a:srgbClr val="000000"/>
                          </a:solidFill>
                          <a:effectLst/>
                          <a:latin typeface="+mj-lt"/>
                        </a:rPr>
                        <a:t>90.00</a:t>
                      </a:r>
                    </a:p>
                  </a:txBody>
                  <a:tcPr marL="9525" marR="9525" marT="9525" marB="0" anchor="ctr">
                    <a:solidFill>
                      <a:schemeClr val="accent1">
                        <a:lumMod val="20000"/>
                        <a:lumOff val="80000"/>
                      </a:schemeClr>
                    </a:solidFill>
                  </a:tcPr>
                </a:tc>
                <a:tc>
                  <a:txBody>
                    <a:bodyPr/>
                    <a:lstStyle/>
                    <a:p>
                      <a:pPr algn="r" fontAlgn="ctr"/>
                      <a:r>
                        <a:rPr lang="en-US" sz="1400" b="0" i="0" u="none" strike="noStrike" dirty="0">
                          <a:solidFill>
                            <a:srgbClr val="000000"/>
                          </a:solidFill>
                          <a:effectLst/>
                          <a:latin typeface="+mj-lt"/>
                        </a:rPr>
                        <a:t>102.00</a:t>
                      </a:r>
                    </a:p>
                  </a:txBody>
                  <a:tcPr marL="9525" marR="9525" marT="9525" marB="0" anchor="ctr">
                    <a:solidFill>
                      <a:schemeClr val="accent1">
                        <a:lumMod val="20000"/>
                        <a:lumOff val="80000"/>
                      </a:schemeClr>
                    </a:solidFill>
                  </a:tcPr>
                </a:tc>
                <a:tc>
                  <a:txBody>
                    <a:bodyPr/>
                    <a:lstStyle/>
                    <a:p>
                      <a:pPr algn="r" fontAlgn="ctr"/>
                      <a:r>
                        <a:rPr lang="en-US" sz="1400" b="0" i="0" u="none" strike="noStrike" dirty="0">
                          <a:solidFill>
                            <a:srgbClr val="000000"/>
                          </a:solidFill>
                          <a:effectLst/>
                          <a:latin typeface="+mj-lt"/>
                        </a:rPr>
                        <a:t>84.00</a:t>
                      </a:r>
                    </a:p>
                  </a:txBody>
                  <a:tcPr marL="9525" marR="9525" marT="9525" marB="0" anchor="ctr">
                    <a:solidFill>
                      <a:schemeClr val="accent1">
                        <a:lumMod val="20000"/>
                        <a:lumOff val="80000"/>
                      </a:schemeClr>
                    </a:solidFill>
                  </a:tcPr>
                </a:tc>
                <a:tc>
                  <a:txBody>
                    <a:bodyPr/>
                    <a:lstStyle/>
                    <a:p>
                      <a:pPr algn="r" fontAlgn="ctr"/>
                      <a:r>
                        <a:rPr lang="en-US" sz="1400" b="0" i="0" u="none" strike="noStrike" dirty="0">
                          <a:solidFill>
                            <a:srgbClr val="000000"/>
                          </a:solidFill>
                          <a:effectLst/>
                          <a:latin typeface="+mj-lt"/>
                        </a:rPr>
                        <a:t>90.00</a:t>
                      </a:r>
                    </a:p>
                  </a:txBody>
                  <a:tcPr marL="9525" marR="9525" marT="9525" marB="0" anchor="ctr">
                    <a:solidFill>
                      <a:schemeClr val="accent1">
                        <a:lumMod val="20000"/>
                        <a:lumOff val="80000"/>
                      </a:schemeClr>
                    </a:solidFill>
                  </a:tcPr>
                </a:tc>
                <a:tc>
                  <a:txBody>
                    <a:bodyPr/>
                    <a:lstStyle/>
                    <a:p>
                      <a:pPr algn="r" fontAlgn="ctr"/>
                      <a:r>
                        <a:rPr lang="en-US" sz="1400" b="0" i="0" u="none" strike="noStrike" dirty="0">
                          <a:solidFill>
                            <a:srgbClr val="000000"/>
                          </a:solidFill>
                          <a:effectLst/>
                          <a:latin typeface="+mj-lt"/>
                        </a:rPr>
                        <a:t>108.00</a:t>
                      </a:r>
                    </a:p>
                  </a:txBody>
                  <a:tcPr marL="9525" marR="9525" marT="9525" marB="0" anchor="ctr">
                    <a:solidFill>
                      <a:schemeClr val="accent1">
                        <a:lumMod val="20000"/>
                        <a:lumOff val="80000"/>
                      </a:schemeClr>
                    </a:solidFill>
                  </a:tcPr>
                </a:tc>
                <a:extLst>
                  <a:ext uri="{0D108BD9-81ED-4DB2-BD59-A6C34878D82A}">
                    <a16:rowId xmlns:a16="http://schemas.microsoft.com/office/drawing/2014/main" val="3981558946"/>
                  </a:ext>
                </a:extLst>
              </a:tr>
              <a:tr h="327152">
                <a:tc>
                  <a:txBody>
                    <a:bodyPr/>
                    <a:lstStyle/>
                    <a:p>
                      <a:pPr algn="r" fontAlgn="ctr"/>
                      <a:r>
                        <a:rPr lang="en-US" sz="1400" b="1" i="0" u="none" strike="noStrike">
                          <a:solidFill>
                            <a:srgbClr val="000000"/>
                          </a:solidFill>
                          <a:effectLst/>
                          <a:latin typeface="+mj-lt"/>
                        </a:rPr>
                        <a:t>cubic feet</a:t>
                      </a:r>
                    </a:p>
                  </a:txBody>
                  <a:tcPr marL="9525" marR="9525" marT="9525" marB="0" anchor="ctr"/>
                </a:tc>
                <a:tc>
                  <a:txBody>
                    <a:bodyPr/>
                    <a:lstStyle/>
                    <a:p>
                      <a:pPr algn="r" fontAlgn="ctr"/>
                      <a:r>
                        <a:rPr lang="en-US" sz="1400" b="0" i="0" u="none" strike="noStrike" dirty="0">
                          <a:solidFill>
                            <a:srgbClr val="000000"/>
                          </a:solidFill>
                          <a:effectLst/>
                          <a:latin typeface="+mj-lt"/>
                        </a:rPr>
                        <a:t>1,111.7</a:t>
                      </a:r>
                    </a:p>
                  </a:txBody>
                  <a:tcPr marL="9525" marR="9525" marT="9525" marB="0" anchor="ctr"/>
                </a:tc>
                <a:tc>
                  <a:txBody>
                    <a:bodyPr/>
                    <a:lstStyle/>
                    <a:p>
                      <a:pPr algn="r" fontAlgn="ctr"/>
                      <a:r>
                        <a:rPr lang="en-US" sz="1400" b="0" i="0" u="none" strike="noStrike" dirty="0">
                          <a:solidFill>
                            <a:srgbClr val="000000"/>
                          </a:solidFill>
                          <a:effectLst/>
                          <a:latin typeface="+mj-lt"/>
                        </a:rPr>
                        <a:t>1,297.4</a:t>
                      </a:r>
                    </a:p>
                  </a:txBody>
                  <a:tcPr marL="9525" marR="9525" marT="9525" marB="0" anchor="ctr"/>
                </a:tc>
                <a:tc>
                  <a:txBody>
                    <a:bodyPr/>
                    <a:lstStyle/>
                    <a:p>
                      <a:pPr algn="r" fontAlgn="ctr"/>
                      <a:r>
                        <a:rPr lang="en-US" sz="1400" b="0" i="0" u="none" strike="noStrike" dirty="0">
                          <a:solidFill>
                            <a:srgbClr val="000000"/>
                          </a:solidFill>
                          <a:effectLst/>
                          <a:latin typeface="+mj-lt"/>
                        </a:rPr>
                        <a:t>1,496.8</a:t>
                      </a:r>
                    </a:p>
                  </a:txBody>
                  <a:tcPr marL="9525" marR="9525" marT="9525" marB="0" anchor="ctr"/>
                </a:tc>
                <a:tc>
                  <a:txBody>
                    <a:bodyPr/>
                    <a:lstStyle/>
                    <a:p>
                      <a:pPr algn="r" fontAlgn="ctr"/>
                      <a:r>
                        <a:rPr lang="en-US" sz="1400" b="0" i="0" u="none" strike="noStrike" dirty="0">
                          <a:solidFill>
                            <a:srgbClr val="000000"/>
                          </a:solidFill>
                          <a:effectLst/>
                          <a:latin typeface="+mj-lt"/>
                        </a:rPr>
                        <a:t>1522.6</a:t>
                      </a:r>
                    </a:p>
                  </a:txBody>
                  <a:tcPr marL="9525" marR="9525" marT="9525" marB="0" anchor="ctr"/>
                </a:tc>
                <a:tc>
                  <a:txBody>
                    <a:bodyPr/>
                    <a:lstStyle/>
                    <a:p>
                      <a:pPr algn="r" fontAlgn="ctr"/>
                      <a:r>
                        <a:rPr lang="en-US" sz="1400" b="0" i="0" u="none" strike="noStrike" dirty="0">
                          <a:solidFill>
                            <a:srgbClr val="000000"/>
                          </a:solidFill>
                          <a:effectLst/>
                          <a:latin typeface="+mj-lt"/>
                        </a:rPr>
                        <a:t>1825.8</a:t>
                      </a:r>
                    </a:p>
                  </a:txBody>
                  <a:tcPr marL="9525" marR="9525" marT="9525" marB="0" anchor="ctr"/>
                </a:tc>
                <a:extLst>
                  <a:ext uri="{0D108BD9-81ED-4DB2-BD59-A6C34878D82A}">
                    <a16:rowId xmlns:a16="http://schemas.microsoft.com/office/drawing/2014/main" val="537931842"/>
                  </a:ext>
                </a:extLst>
              </a:tr>
            </a:tbl>
          </a:graphicData>
        </a:graphic>
      </p:graphicFrame>
      <p:graphicFrame>
        <p:nvGraphicFramePr>
          <p:cNvPr id="6" name="Content Placeholder 20">
            <a:extLst>
              <a:ext uri="{FF2B5EF4-FFF2-40B4-BE49-F238E27FC236}">
                <a16:creationId xmlns:a16="http://schemas.microsoft.com/office/drawing/2014/main" id="{894DF4FF-E9C8-49AF-99C9-12CDAA958EF6}"/>
              </a:ext>
            </a:extLst>
          </p:cNvPr>
          <p:cNvGraphicFramePr>
            <a:graphicFrameLocks/>
          </p:cNvGraphicFramePr>
          <p:nvPr/>
        </p:nvGraphicFramePr>
        <p:xfrm>
          <a:off x="2695194" y="5593080"/>
          <a:ext cx="3753612" cy="1112520"/>
        </p:xfrm>
        <a:graphic>
          <a:graphicData uri="http://schemas.openxmlformats.org/drawingml/2006/table">
            <a:tbl>
              <a:tblPr firstRow="1" bandRow="1">
                <a:tableStyleId>{BC89EF96-8CEA-46FF-86C4-4CE0E7609802}</a:tableStyleId>
              </a:tblPr>
              <a:tblGrid>
                <a:gridCol w="802335">
                  <a:extLst>
                    <a:ext uri="{9D8B030D-6E8A-4147-A177-3AD203B41FA5}">
                      <a16:colId xmlns:a16="http://schemas.microsoft.com/office/drawing/2014/main" val="1680259146"/>
                    </a:ext>
                  </a:extLst>
                </a:gridCol>
                <a:gridCol w="703802">
                  <a:extLst>
                    <a:ext uri="{9D8B030D-6E8A-4147-A177-3AD203B41FA5}">
                      <a16:colId xmlns:a16="http://schemas.microsoft.com/office/drawing/2014/main" val="1367430899"/>
                    </a:ext>
                  </a:extLst>
                </a:gridCol>
                <a:gridCol w="839871">
                  <a:extLst>
                    <a:ext uri="{9D8B030D-6E8A-4147-A177-3AD203B41FA5}">
                      <a16:colId xmlns:a16="http://schemas.microsoft.com/office/drawing/2014/main" val="605065024"/>
                    </a:ext>
                  </a:extLst>
                </a:gridCol>
                <a:gridCol w="645934">
                  <a:extLst>
                    <a:ext uri="{9D8B030D-6E8A-4147-A177-3AD203B41FA5}">
                      <a16:colId xmlns:a16="http://schemas.microsoft.com/office/drawing/2014/main" val="3215361974"/>
                    </a:ext>
                  </a:extLst>
                </a:gridCol>
                <a:gridCol w="761670">
                  <a:extLst>
                    <a:ext uri="{9D8B030D-6E8A-4147-A177-3AD203B41FA5}">
                      <a16:colId xmlns:a16="http://schemas.microsoft.com/office/drawing/2014/main" val="2382839187"/>
                    </a:ext>
                  </a:extLst>
                </a:gridCol>
              </a:tblGrid>
              <a:tr h="370840">
                <a:tc gridSpan="5">
                  <a:txBody>
                    <a:bodyPr/>
                    <a:lstStyle/>
                    <a:p>
                      <a:pPr marL="0" algn="ctr" rtl="0" eaLnBrk="1" latinLnBrk="0" hangingPunct="1"/>
                      <a:r>
                        <a:rPr kumimoji="0" lang="en-US" sz="1400" b="1" kern="1200" dirty="0">
                          <a:solidFill>
                            <a:schemeClr val="bg1"/>
                          </a:solidFill>
                          <a:latin typeface="+mn-lt"/>
                          <a:ea typeface="+mn-ea"/>
                          <a:cs typeface="+mn-cs"/>
                        </a:rPr>
                        <a:t>Average of 5 Load / Unload Cycles</a:t>
                      </a:r>
                    </a:p>
                  </a:txBody>
                  <a:tcPr anchor="ctr">
                    <a:solidFill>
                      <a:srgbClr val="872F52"/>
                    </a:solidFill>
                  </a:tcPr>
                </a:tc>
                <a:tc hMerge="1">
                  <a:txBody>
                    <a:bodyPr/>
                    <a:lstStyle/>
                    <a:p>
                      <a:pPr marL="0" algn="ctr" rtl="0" eaLnBrk="1" latinLnBrk="0" hangingPunct="1"/>
                      <a:endParaRPr kumimoji="0" lang="en-US" sz="1400" b="0" kern="1200" dirty="0">
                        <a:solidFill>
                          <a:schemeClr val="dk1"/>
                        </a:solidFill>
                        <a:latin typeface="+mn-lt"/>
                        <a:ea typeface="+mn-ea"/>
                        <a:cs typeface="+mn-cs"/>
                      </a:endParaRPr>
                    </a:p>
                  </a:txBody>
                  <a:tcPr anchor="ctr">
                    <a:solidFill>
                      <a:srgbClr val="872F5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kern="1200" dirty="0">
                        <a:solidFill>
                          <a:schemeClr val="dk1"/>
                        </a:solidFill>
                        <a:latin typeface="+mn-lt"/>
                        <a:ea typeface="+mn-ea"/>
                        <a:cs typeface="+mn-cs"/>
                      </a:endParaRPr>
                    </a:p>
                  </a:txBody>
                  <a:tcPr anchor="ctr">
                    <a:solidFill>
                      <a:srgbClr val="872F5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kern="1200" dirty="0">
                        <a:solidFill>
                          <a:schemeClr val="dk1"/>
                        </a:solidFill>
                        <a:latin typeface="+mn-lt"/>
                        <a:ea typeface="+mn-ea"/>
                        <a:cs typeface="+mn-cs"/>
                      </a:endParaRPr>
                    </a:p>
                  </a:txBody>
                  <a:tcPr anchor="ctr">
                    <a:solidFill>
                      <a:srgbClr val="872F5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kern="1200" dirty="0">
                        <a:solidFill>
                          <a:schemeClr val="dk1"/>
                        </a:solidFill>
                        <a:latin typeface="+mn-lt"/>
                        <a:ea typeface="+mn-ea"/>
                        <a:cs typeface="+mn-cs"/>
                      </a:endParaRPr>
                    </a:p>
                  </a:txBody>
                  <a:tcPr anchor="ctr">
                    <a:solidFill>
                      <a:srgbClr val="872F52"/>
                    </a:solidFill>
                  </a:tcPr>
                </a:tc>
                <a:extLst>
                  <a:ext uri="{0D108BD9-81ED-4DB2-BD59-A6C34878D82A}">
                    <a16:rowId xmlns:a16="http://schemas.microsoft.com/office/drawing/2014/main" val="2248661239"/>
                  </a:ext>
                </a:extLst>
              </a:tr>
              <a:tr h="370840">
                <a:tc>
                  <a:txBody>
                    <a:bodyPr/>
                    <a:lstStyle/>
                    <a:p>
                      <a:pPr marL="0" algn="ctr" rtl="0" eaLnBrk="1" latinLnBrk="0" hangingPunct="1"/>
                      <a:r>
                        <a:rPr kumimoji="0" lang="en-US" sz="1400" b="0" kern="1200" dirty="0">
                          <a:solidFill>
                            <a:schemeClr val="dk1"/>
                          </a:solidFill>
                          <a:latin typeface="+mn-lt"/>
                          <a:ea typeface="+mn-ea"/>
                          <a:cs typeface="+mn-cs"/>
                        </a:rPr>
                        <a:t>Flow</a:t>
                      </a:r>
                    </a:p>
                  </a:txBody>
                  <a:tcPr anchor="ctr">
                    <a:solidFill>
                      <a:srgbClr val="C38FA1"/>
                    </a:solidFill>
                  </a:tcPr>
                </a:tc>
                <a:tc>
                  <a:txBody>
                    <a:bodyPr/>
                    <a:lstStyle/>
                    <a:p>
                      <a:pPr marL="0" algn="ctr" rtl="0" eaLnBrk="1" latinLnBrk="0" hangingPunct="1"/>
                      <a:r>
                        <a:rPr kumimoji="0" lang="en-US" sz="1400" b="0" kern="1200" dirty="0">
                          <a:solidFill>
                            <a:schemeClr val="dk1"/>
                          </a:solidFill>
                          <a:latin typeface="+mn-lt"/>
                          <a:ea typeface="+mn-ea"/>
                          <a:cs typeface="+mn-cs"/>
                        </a:rPr>
                        <a:t>Cut-in</a:t>
                      </a:r>
                    </a:p>
                  </a:txBody>
                  <a:tcPr anchor="ctr">
                    <a:solidFill>
                      <a:srgbClr val="C38FA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kern="1200" dirty="0">
                          <a:solidFill>
                            <a:schemeClr val="dk1"/>
                          </a:solidFill>
                          <a:latin typeface="+mn-lt"/>
                          <a:ea typeface="+mn-ea"/>
                          <a:cs typeface="+mn-cs"/>
                        </a:rPr>
                        <a:t>Cut-out</a:t>
                      </a:r>
                    </a:p>
                  </a:txBody>
                  <a:tcPr anchor="ctr">
                    <a:solidFill>
                      <a:srgbClr val="C38FA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kern="1200" dirty="0">
                          <a:solidFill>
                            <a:schemeClr val="dk1"/>
                          </a:solidFill>
                          <a:latin typeface="+mn-lt"/>
                          <a:ea typeface="+mn-ea"/>
                          <a:cs typeface="+mn-cs"/>
                        </a:rPr>
                        <a:t>Load</a:t>
                      </a:r>
                    </a:p>
                  </a:txBody>
                  <a:tcPr anchor="ctr">
                    <a:solidFill>
                      <a:srgbClr val="C38FA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kern="1200" dirty="0">
                          <a:solidFill>
                            <a:schemeClr val="dk1"/>
                          </a:solidFill>
                          <a:latin typeface="+mn-lt"/>
                          <a:ea typeface="+mn-ea"/>
                          <a:cs typeface="+mn-cs"/>
                        </a:rPr>
                        <a:t>Unload</a:t>
                      </a:r>
                    </a:p>
                  </a:txBody>
                  <a:tcPr anchor="ctr">
                    <a:solidFill>
                      <a:srgbClr val="C38FA1"/>
                    </a:solidFill>
                  </a:tcPr>
                </a:tc>
                <a:extLst>
                  <a:ext uri="{0D108BD9-81ED-4DB2-BD59-A6C34878D82A}">
                    <a16:rowId xmlns:a16="http://schemas.microsoft.com/office/drawing/2014/main" val="4119595575"/>
                  </a:ext>
                </a:extLst>
              </a:tr>
              <a:tr h="370840">
                <a:tc>
                  <a:txBody>
                    <a:bodyPr/>
                    <a:lstStyle/>
                    <a:p>
                      <a:pPr marL="0" algn="ctr" rtl="0" eaLnBrk="1" latinLnBrk="0" hangingPunct="1"/>
                      <a:r>
                        <a:rPr kumimoji="0" lang="en-US" sz="1400" b="0" kern="1200" dirty="0">
                          <a:solidFill>
                            <a:schemeClr val="dk1"/>
                          </a:solidFill>
                          <a:latin typeface="+mn-lt"/>
                          <a:ea typeface="+mn-ea"/>
                          <a:cs typeface="+mn-cs"/>
                        </a:rPr>
                        <a:t>194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latin typeface="+mn-lt"/>
                          <a:ea typeface="+mn-ea"/>
                          <a:cs typeface="+mn-cs"/>
                        </a:rPr>
                        <a:t>98.8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latin typeface="+mn-lt"/>
                          <a:ea typeface="+mn-ea"/>
                          <a:cs typeface="+mn-cs"/>
                        </a:rPr>
                        <a:t>102.5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latin typeface="+mn-lt"/>
                          <a:ea typeface="+mn-ea"/>
                          <a:cs typeface="+mn-cs"/>
                        </a:rPr>
                        <a:t>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latin typeface="+mn-lt"/>
                          <a:ea typeface="+mn-ea"/>
                          <a:cs typeface="+mn-cs"/>
                        </a:rPr>
                        <a:t>95</a:t>
                      </a:r>
                    </a:p>
                  </a:txBody>
                  <a:tcPr anchor="ctr"/>
                </a:tc>
                <a:extLst>
                  <a:ext uri="{0D108BD9-81ED-4DB2-BD59-A6C34878D82A}">
                    <a16:rowId xmlns:a16="http://schemas.microsoft.com/office/drawing/2014/main" val="3879669191"/>
                  </a:ext>
                </a:extLst>
              </a:tr>
            </a:tbl>
          </a:graphicData>
        </a:graphic>
      </p:graphicFrame>
    </p:spTree>
    <p:extLst>
      <p:ext uri="{BB962C8B-B14F-4D97-AF65-F5344CB8AC3E}">
        <p14:creationId xmlns:p14="http://schemas.microsoft.com/office/powerpoint/2010/main" val="3184317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0E684-4194-497D-8505-58FB11DF287E}"/>
              </a:ext>
            </a:extLst>
          </p:cNvPr>
          <p:cNvSpPr>
            <a:spLocks noGrp="1"/>
          </p:cNvSpPr>
          <p:nvPr>
            <p:ph type="title"/>
          </p:nvPr>
        </p:nvSpPr>
        <p:spPr/>
        <p:txBody>
          <a:bodyPr>
            <a:normAutofit fontScale="90000"/>
          </a:bodyPr>
          <a:lstStyle/>
          <a:p>
            <a:pPr>
              <a:lnSpc>
                <a:spcPct val="150000"/>
              </a:lnSpc>
            </a:pPr>
            <a:r>
              <a:rPr lang="en-US" dirty="0"/>
              <a:t>Calculate System Volume </a:t>
            </a:r>
            <a:br>
              <a:rPr lang="en-US" dirty="0"/>
            </a:br>
            <a:r>
              <a:rPr lang="en-US" dirty="0"/>
              <a:t>w/ Measured Flow Change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942917E9-A4C0-4D5C-BE81-085E5597C01D}"/>
                  </a:ext>
                </a:extLst>
              </p:cNvPr>
              <p:cNvSpPr>
                <a:spLocks noGrp="1"/>
              </p:cNvSpPr>
              <p:nvPr>
                <p:ph sz="quarter" idx="2"/>
              </p:nvPr>
            </p:nvSpPr>
            <p:spPr/>
            <p:txBody>
              <a:bodyPr>
                <a:normAutofit fontScale="77500" lnSpcReduction="20000"/>
              </a:bodyPr>
              <a:lstStyle/>
              <a:p>
                <a:pPr marL="0" indent="0" algn="ctr">
                  <a:spcBef>
                    <a:spcPts val="0"/>
                  </a:spcBef>
                  <a:buNone/>
                </a:pP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𝑆𝑌𝑆</m:t>
                          </m:r>
                        </m:sub>
                      </m:sSub>
                      <m:r>
                        <a:rPr lang="en-US" i="1">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𝑁𝐿</m:t>
                              </m:r>
                            </m:sub>
                          </m:sSub>
                          <m:r>
                            <a:rPr lang="en-US" i="1">
                              <a:latin typeface="Cambria Math" panose="02040503050406030204" pitchFamily="18" charset="0"/>
                            </a:rPr>
                            <m:t> ×</m:t>
                          </m:r>
                          <m:r>
                            <a:rPr lang="en-US" i="1">
                              <a:latin typeface="Cambria Math" panose="02040503050406030204" pitchFamily="18" charset="0"/>
                            </a:rPr>
                            <m:t>𝑄</m:t>
                          </m:r>
                          <m:r>
                            <a:rPr lang="en-US" i="1">
                              <a:latin typeface="Cambria Math" panose="02040503050406030204" pitchFamily="18" charset="0"/>
                            </a:rPr>
                            <m:t> × </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𝑎𝑡𝑚</m:t>
                              </m:r>
                            </m:sub>
                          </m:sSub>
                        </m:num>
                        <m:den>
                          <m:r>
                            <a:rPr lang="en-US" i="1">
                              <a:latin typeface="Cambria Math" panose="02040503050406030204" pitchFamily="18" charset="0"/>
                            </a:rPr>
                            <m:t>∆</m:t>
                          </m:r>
                          <m:r>
                            <a:rPr lang="en-US" i="1">
                              <a:latin typeface="Cambria Math" panose="02040503050406030204" pitchFamily="18" charset="0"/>
                            </a:rPr>
                            <m:t>𝑃</m:t>
                          </m:r>
                        </m:den>
                      </m:f>
                    </m:oMath>
                  </m:oMathPara>
                </a14:m>
                <a:endParaRPr lang="en-US" dirty="0"/>
              </a:p>
              <a:p>
                <a:pPr marL="0" indent="0" algn="ctr">
                  <a:spcBef>
                    <a:spcPts val="0"/>
                  </a:spcBef>
                  <a:buNone/>
                </a:pPr>
                <a:endParaRPr lang="en-US" dirty="0"/>
              </a:p>
              <a:p>
                <a:pPr marL="0" indent="0" algn="ctr">
                  <a:spcBef>
                    <a:spcPts val="0"/>
                  </a:spcBef>
                  <a:buNone/>
                </a:pPr>
                <a14:m>
                  <m:oMathPara xmlns:m="http://schemas.openxmlformats.org/officeDocument/2006/math">
                    <m:oMathParaPr>
                      <m:jc m:val="center"/>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𝑆𝑌𝑆</m:t>
                          </m:r>
                        </m:sub>
                      </m:sSub>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1.58 ×</m:t>
                          </m:r>
                          <m:r>
                            <a:rPr lang="en-US" b="0" i="1" smtClean="0">
                              <a:latin typeface="Cambria Math" panose="02040503050406030204" pitchFamily="18" charset="0"/>
                            </a:rPr>
                            <m:t>194</m:t>
                          </m:r>
                          <m:r>
                            <a:rPr lang="en-US" i="1">
                              <a:latin typeface="Cambria Math" panose="02040503050406030204" pitchFamily="18" charset="0"/>
                            </a:rPr>
                            <m:t> ×14.5</m:t>
                          </m:r>
                        </m:num>
                        <m:den>
                          <m:r>
                            <a:rPr lang="en-US" i="1">
                              <a:latin typeface="Cambria Math" panose="02040503050406030204" pitchFamily="18" charset="0"/>
                            </a:rPr>
                            <m:t>98.8 −102.5</m:t>
                          </m:r>
                        </m:den>
                      </m:f>
                    </m:oMath>
                  </m:oMathPara>
                </a14:m>
                <a:endParaRPr lang="en-US" dirty="0"/>
              </a:p>
              <a:p>
                <a:pPr marL="0" indent="0" algn="ctr">
                  <a:spcBef>
                    <a:spcPts val="0"/>
                  </a:spcBef>
                  <a:buNone/>
                </a:pPr>
                <a:endParaRPr lang="en-US" i="1" dirty="0">
                  <a:latin typeface="Cambria Math" panose="02040503050406030204" pitchFamily="18" charset="0"/>
                </a:endParaRPr>
              </a:p>
              <a:p>
                <a:pPr marL="0" indent="0" algn="ctr">
                  <a:spcBef>
                    <a:spcPts val="0"/>
                  </a:spcBef>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𝑆𝑌𝑆</m:t>
                        </m:r>
                      </m:sub>
                    </m:sSub>
                    <m:r>
                      <a:rPr lang="en-US" i="1">
                        <a:latin typeface="Cambria Math" panose="02040503050406030204" pitchFamily="18" charset="0"/>
                      </a:rPr>
                      <m:t>=</m:t>
                    </m:r>
                    <m:r>
                      <a:rPr lang="en-US" b="0" i="1" smtClean="0">
                        <a:latin typeface="Cambria Math" panose="02040503050406030204" pitchFamily="18" charset="0"/>
                      </a:rPr>
                      <m:t>1,201.2</m:t>
                    </m:r>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𝑓𝑡</m:t>
                        </m:r>
                      </m:e>
                      <m:sup>
                        <m:r>
                          <a:rPr lang="en-US" i="1">
                            <a:latin typeface="Cambria Math" panose="02040503050406030204" pitchFamily="18" charset="0"/>
                          </a:rPr>
                          <m:t>3</m:t>
                        </m:r>
                      </m:sup>
                    </m:sSup>
                  </m:oMath>
                </a14:m>
                <a:r>
                  <a:rPr lang="en-US" dirty="0"/>
                  <a:t> </a:t>
                </a:r>
              </a:p>
              <a:p>
                <a:pPr marL="0" indent="0" algn="ctr">
                  <a:spcBef>
                    <a:spcPts val="0"/>
                  </a:spcBef>
                  <a:buNone/>
                </a:pPr>
                <a:endParaRPr lang="en-US" dirty="0"/>
              </a:p>
              <a:p>
                <a:pPr marL="0" indent="0" algn="ctr">
                  <a:spcBef>
                    <a:spcPts val="0"/>
                  </a:spcBef>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𝑆𝑌𝑆</m:t>
                          </m:r>
                        </m:sub>
                      </m:sSub>
                      <m:r>
                        <a:rPr lang="en-US" i="1">
                          <a:latin typeface="Cambria Math" panose="02040503050406030204" pitchFamily="18" charset="0"/>
                        </a:rPr>
                        <m:t>=1,201.2</m:t>
                      </m:r>
                      <m:sSup>
                        <m:sSupPr>
                          <m:ctrlPr>
                            <a:rPr lang="en-US" i="1">
                              <a:latin typeface="Cambria Math" panose="02040503050406030204" pitchFamily="18" charset="0"/>
                            </a:rPr>
                          </m:ctrlPr>
                        </m:sSupPr>
                        <m:e>
                          <m:r>
                            <a:rPr lang="en-US" i="1">
                              <a:latin typeface="Cambria Math" panose="02040503050406030204" pitchFamily="18" charset="0"/>
                            </a:rPr>
                            <m:t>𝑓𝑡</m:t>
                          </m:r>
                        </m:e>
                        <m:sup>
                          <m:r>
                            <a:rPr lang="en-US" i="1">
                              <a:latin typeface="Cambria Math" panose="02040503050406030204" pitchFamily="18" charset="0"/>
                            </a:rPr>
                            <m:t>3</m:t>
                          </m:r>
                        </m:sup>
                      </m:sSup>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×7.48</m:t>
                      </m:r>
                    </m:oMath>
                  </m:oMathPara>
                </a14:m>
                <a:endParaRPr lang="en-US" dirty="0">
                  <a:ea typeface="Cambria Math" panose="02040503050406030204" pitchFamily="18" charset="0"/>
                </a:endParaRPr>
              </a:p>
              <a:p>
                <a:pPr marL="0" indent="0" algn="ctr">
                  <a:spcBef>
                    <a:spcPts val="0"/>
                  </a:spcBef>
                  <a:buNone/>
                </a:pPr>
                <a:endParaRPr lang="en-US" dirty="0">
                  <a:ea typeface="Cambria Math" panose="02040503050406030204" pitchFamily="18" charset="0"/>
                </a:endParaRPr>
              </a:p>
              <a:p>
                <a:pPr marL="0" indent="0" algn="ctr">
                  <a:spcBef>
                    <a:spcPts val="0"/>
                  </a:spcBef>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𝑆𝑌𝑆</m:t>
                          </m:r>
                        </m:sub>
                      </m:sSub>
                      <m:r>
                        <a:rPr lang="en-US" i="1">
                          <a:latin typeface="Cambria Math" panose="02040503050406030204" pitchFamily="18" charset="0"/>
                        </a:rPr>
                        <m:t>=</m:t>
                      </m:r>
                      <m:r>
                        <a:rPr lang="en-US" b="0" i="1" smtClean="0">
                          <a:latin typeface="Cambria Math" panose="02040503050406030204" pitchFamily="18" charset="0"/>
                        </a:rPr>
                        <m:t>8</m:t>
                      </m:r>
                      <m:r>
                        <a:rPr lang="en-US" i="1">
                          <a:latin typeface="Cambria Math" panose="02040503050406030204" pitchFamily="18" charset="0"/>
                        </a:rPr>
                        <m:t>,</m:t>
                      </m:r>
                      <m:r>
                        <a:rPr lang="en-US" b="0" i="1" smtClean="0">
                          <a:latin typeface="Cambria Math" panose="02040503050406030204" pitchFamily="18" charset="0"/>
                        </a:rPr>
                        <m:t>985</m:t>
                      </m:r>
                      <m:r>
                        <a:rPr lang="en-US" i="1">
                          <a:latin typeface="Cambria Math" panose="02040503050406030204" pitchFamily="18" charset="0"/>
                        </a:rPr>
                        <m:t> </m:t>
                      </m:r>
                      <m:r>
                        <a:rPr lang="en-US" i="1">
                          <a:latin typeface="Cambria Math" panose="02040503050406030204" pitchFamily="18" charset="0"/>
                        </a:rPr>
                        <m:t>𝑔𝑎𝑙</m:t>
                      </m:r>
                      <m:r>
                        <a:rPr lang="en-US" i="1">
                          <a:latin typeface="Cambria Math" panose="02040503050406030204" pitchFamily="18" charset="0"/>
                        </a:rPr>
                        <m:t>.</m:t>
                      </m:r>
                    </m:oMath>
                  </m:oMathPara>
                </a14:m>
                <a:endParaRPr lang="en-US" dirty="0"/>
              </a:p>
              <a:p>
                <a:endParaRPr lang="en-US" dirty="0"/>
              </a:p>
            </p:txBody>
          </p:sp>
        </mc:Choice>
        <mc:Fallback xmlns="">
          <p:sp>
            <p:nvSpPr>
              <p:cNvPr id="5" name="Content Placeholder 4">
                <a:extLst>
                  <a:ext uri="{FF2B5EF4-FFF2-40B4-BE49-F238E27FC236}">
                    <a16:creationId xmlns:a16="http://schemas.microsoft.com/office/drawing/2014/main" id="{942917E9-A4C0-4D5C-BE81-085E5597C01D}"/>
                  </a:ext>
                </a:extLst>
              </p:cNvPr>
              <p:cNvSpPr>
                <a:spLocks noGrp="1" noRot="1" noChangeAspect="1" noMove="1" noResize="1" noEditPoints="1" noAdjustHandles="1" noChangeArrowheads="1" noChangeShapeType="1" noTextEdit="1"/>
              </p:cNvSpPr>
              <p:nvPr>
                <p:ph sz="quarter" idx="2"/>
              </p:nvPr>
            </p:nvSpPr>
            <p:spPr>
              <a:blipFill>
                <a:blip r:embed="rId3"/>
                <a:stretch>
                  <a:fillRect/>
                </a:stretch>
              </a:blipFill>
            </p:spPr>
            <p:txBody>
              <a:bodyPr/>
              <a:lstStyle/>
              <a:p>
                <a:r>
                  <a:rPr lang="en-US">
                    <a:noFill/>
                  </a:rPr>
                  <a:t> </a:t>
                </a:r>
              </a:p>
            </p:txBody>
          </p:sp>
        </mc:Fallback>
      </mc:AlternateContent>
      <p:pic>
        <p:nvPicPr>
          <p:cNvPr id="9" name="Content Placeholder 8">
            <a:extLst>
              <a:ext uri="{FF2B5EF4-FFF2-40B4-BE49-F238E27FC236}">
                <a16:creationId xmlns:a16="http://schemas.microsoft.com/office/drawing/2014/main" id="{2D4E02B3-BFD2-4559-9684-C5A9A4D034CD}"/>
              </a:ext>
            </a:extLst>
          </p:cNvPr>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462378" y="2346961"/>
            <a:ext cx="4224421" cy="3093291"/>
          </a:xfrm>
        </p:spPr>
      </p:pic>
      <p:sp>
        <p:nvSpPr>
          <p:cNvPr id="4" name="Text Placeholder 3">
            <a:extLst>
              <a:ext uri="{FF2B5EF4-FFF2-40B4-BE49-F238E27FC236}">
                <a16:creationId xmlns:a16="http://schemas.microsoft.com/office/drawing/2014/main" id="{E0F349F4-C879-4C8B-91D6-C82F415B26AD}"/>
              </a:ext>
            </a:extLst>
          </p:cNvPr>
          <p:cNvSpPr>
            <a:spLocks noGrp="1"/>
          </p:cNvSpPr>
          <p:nvPr>
            <p:ph type="body" sz="quarter" idx="1"/>
          </p:nvPr>
        </p:nvSpPr>
        <p:spPr/>
        <p:txBody>
          <a:bodyPr/>
          <a:lstStyle/>
          <a:p>
            <a:pPr algn="ctr"/>
            <a:r>
              <a:rPr lang="en-US" dirty="0"/>
              <a:t>Calculate System Volume</a:t>
            </a:r>
          </a:p>
        </p:txBody>
      </p:sp>
      <p:sp>
        <p:nvSpPr>
          <p:cNvPr id="6" name="Text Placeholder 5">
            <a:extLst>
              <a:ext uri="{FF2B5EF4-FFF2-40B4-BE49-F238E27FC236}">
                <a16:creationId xmlns:a16="http://schemas.microsoft.com/office/drawing/2014/main" id="{0925C4E5-A102-4C7A-B032-AF954D266EF7}"/>
              </a:ext>
            </a:extLst>
          </p:cNvPr>
          <p:cNvSpPr>
            <a:spLocks noGrp="1"/>
          </p:cNvSpPr>
          <p:nvPr>
            <p:ph type="body" sz="quarter" idx="3"/>
          </p:nvPr>
        </p:nvSpPr>
        <p:spPr/>
        <p:txBody>
          <a:bodyPr/>
          <a:lstStyle/>
          <a:p>
            <a:pPr algn="ctr"/>
            <a:r>
              <a:rPr lang="en-US" dirty="0"/>
              <a:t>Measured Flow Change</a:t>
            </a:r>
          </a:p>
        </p:txBody>
      </p:sp>
      <p:graphicFrame>
        <p:nvGraphicFramePr>
          <p:cNvPr id="11" name="Content Placeholder 20">
            <a:extLst>
              <a:ext uri="{FF2B5EF4-FFF2-40B4-BE49-F238E27FC236}">
                <a16:creationId xmlns:a16="http://schemas.microsoft.com/office/drawing/2014/main" id="{72AA3038-BA79-4733-8969-0B44145F8B46}"/>
              </a:ext>
            </a:extLst>
          </p:cNvPr>
          <p:cNvGraphicFramePr>
            <a:graphicFrameLocks/>
          </p:cNvGraphicFramePr>
          <p:nvPr/>
        </p:nvGraphicFramePr>
        <p:xfrm>
          <a:off x="2695194" y="5593080"/>
          <a:ext cx="3753612" cy="1112520"/>
        </p:xfrm>
        <a:graphic>
          <a:graphicData uri="http://schemas.openxmlformats.org/drawingml/2006/table">
            <a:tbl>
              <a:tblPr firstRow="1" bandRow="1">
                <a:tableStyleId>{BC89EF96-8CEA-46FF-86C4-4CE0E7609802}</a:tableStyleId>
              </a:tblPr>
              <a:tblGrid>
                <a:gridCol w="802335">
                  <a:extLst>
                    <a:ext uri="{9D8B030D-6E8A-4147-A177-3AD203B41FA5}">
                      <a16:colId xmlns:a16="http://schemas.microsoft.com/office/drawing/2014/main" val="1680259146"/>
                    </a:ext>
                  </a:extLst>
                </a:gridCol>
                <a:gridCol w="703802">
                  <a:extLst>
                    <a:ext uri="{9D8B030D-6E8A-4147-A177-3AD203B41FA5}">
                      <a16:colId xmlns:a16="http://schemas.microsoft.com/office/drawing/2014/main" val="1367430899"/>
                    </a:ext>
                  </a:extLst>
                </a:gridCol>
                <a:gridCol w="839871">
                  <a:extLst>
                    <a:ext uri="{9D8B030D-6E8A-4147-A177-3AD203B41FA5}">
                      <a16:colId xmlns:a16="http://schemas.microsoft.com/office/drawing/2014/main" val="605065024"/>
                    </a:ext>
                  </a:extLst>
                </a:gridCol>
                <a:gridCol w="645934">
                  <a:extLst>
                    <a:ext uri="{9D8B030D-6E8A-4147-A177-3AD203B41FA5}">
                      <a16:colId xmlns:a16="http://schemas.microsoft.com/office/drawing/2014/main" val="3215361974"/>
                    </a:ext>
                  </a:extLst>
                </a:gridCol>
                <a:gridCol w="761670">
                  <a:extLst>
                    <a:ext uri="{9D8B030D-6E8A-4147-A177-3AD203B41FA5}">
                      <a16:colId xmlns:a16="http://schemas.microsoft.com/office/drawing/2014/main" val="2382839187"/>
                    </a:ext>
                  </a:extLst>
                </a:gridCol>
              </a:tblGrid>
              <a:tr h="370840">
                <a:tc gridSpan="5">
                  <a:txBody>
                    <a:bodyPr/>
                    <a:lstStyle/>
                    <a:p>
                      <a:pPr marL="0" algn="ctr" rtl="0" eaLnBrk="1" latinLnBrk="0" hangingPunct="1"/>
                      <a:r>
                        <a:rPr kumimoji="0" lang="en-US" sz="1400" b="1" kern="1200" dirty="0">
                          <a:solidFill>
                            <a:schemeClr val="bg1"/>
                          </a:solidFill>
                          <a:latin typeface="+mn-lt"/>
                          <a:ea typeface="+mn-ea"/>
                          <a:cs typeface="+mn-cs"/>
                        </a:rPr>
                        <a:t>Average of 5 Load / Unload Cycles</a:t>
                      </a:r>
                    </a:p>
                  </a:txBody>
                  <a:tcPr anchor="ctr">
                    <a:solidFill>
                      <a:srgbClr val="872F52"/>
                    </a:solidFill>
                  </a:tcPr>
                </a:tc>
                <a:tc hMerge="1">
                  <a:txBody>
                    <a:bodyPr/>
                    <a:lstStyle/>
                    <a:p>
                      <a:pPr marL="0" algn="ctr" rtl="0" eaLnBrk="1" latinLnBrk="0" hangingPunct="1"/>
                      <a:endParaRPr kumimoji="0" lang="en-US" sz="1400" b="0" kern="1200" dirty="0">
                        <a:solidFill>
                          <a:schemeClr val="dk1"/>
                        </a:solidFill>
                        <a:latin typeface="+mn-lt"/>
                        <a:ea typeface="+mn-ea"/>
                        <a:cs typeface="+mn-cs"/>
                      </a:endParaRPr>
                    </a:p>
                  </a:txBody>
                  <a:tcPr anchor="ctr">
                    <a:solidFill>
                      <a:srgbClr val="872F5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kern="1200" dirty="0">
                        <a:solidFill>
                          <a:schemeClr val="dk1"/>
                        </a:solidFill>
                        <a:latin typeface="+mn-lt"/>
                        <a:ea typeface="+mn-ea"/>
                        <a:cs typeface="+mn-cs"/>
                      </a:endParaRPr>
                    </a:p>
                  </a:txBody>
                  <a:tcPr anchor="ctr">
                    <a:solidFill>
                      <a:srgbClr val="872F5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kern="1200" dirty="0">
                        <a:solidFill>
                          <a:schemeClr val="dk1"/>
                        </a:solidFill>
                        <a:latin typeface="+mn-lt"/>
                        <a:ea typeface="+mn-ea"/>
                        <a:cs typeface="+mn-cs"/>
                      </a:endParaRPr>
                    </a:p>
                  </a:txBody>
                  <a:tcPr anchor="ctr">
                    <a:solidFill>
                      <a:srgbClr val="872F5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kern="1200" dirty="0">
                        <a:solidFill>
                          <a:schemeClr val="dk1"/>
                        </a:solidFill>
                        <a:latin typeface="+mn-lt"/>
                        <a:ea typeface="+mn-ea"/>
                        <a:cs typeface="+mn-cs"/>
                      </a:endParaRPr>
                    </a:p>
                  </a:txBody>
                  <a:tcPr anchor="ctr">
                    <a:solidFill>
                      <a:srgbClr val="872F52"/>
                    </a:solidFill>
                  </a:tcPr>
                </a:tc>
                <a:extLst>
                  <a:ext uri="{0D108BD9-81ED-4DB2-BD59-A6C34878D82A}">
                    <a16:rowId xmlns:a16="http://schemas.microsoft.com/office/drawing/2014/main" val="2248661239"/>
                  </a:ext>
                </a:extLst>
              </a:tr>
              <a:tr h="370840">
                <a:tc>
                  <a:txBody>
                    <a:bodyPr/>
                    <a:lstStyle/>
                    <a:p>
                      <a:pPr marL="0" algn="ctr" rtl="0" eaLnBrk="1" latinLnBrk="0" hangingPunct="1"/>
                      <a:r>
                        <a:rPr kumimoji="0" lang="en-US" sz="1400" b="0" kern="1200" dirty="0">
                          <a:solidFill>
                            <a:schemeClr val="dk1"/>
                          </a:solidFill>
                          <a:latin typeface="+mn-lt"/>
                          <a:ea typeface="+mn-ea"/>
                          <a:cs typeface="+mn-cs"/>
                        </a:rPr>
                        <a:t>Flow</a:t>
                      </a:r>
                    </a:p>
                  </a:txBody>
                  <a:tcPr anchor="ctr">
                    <a:solidFill>
                      <a:srgbClr val="C38FA1"/>
                    </a:solidFill>
                  </a:tcPr>
                </a:tc>
                <a:tc>
                  <a:txBody>
                    <a:bodyPr/>
                    <a:lstStyle/>
                    <a:p>
                      <a:pPr marL="0" algn="ctr" rtl="0" eaLnBrk="1" latinLnBrk="0" hangingPunct="1"/>
                      <a:r>
                        <a:rPr kumimoji="0" lang="en-US" sz="1400" b="0" kern="1200" dirty="0">
                          <a:solidFill>
                            <a:schemeClr val="dk1"/>
                          </a:solidFill>
                          <a:latin typeface="+mn-lt"/>
                          <a:ea typeface="+mn-ea"/>
                          <a:cs typeface="+mn-cs"/>
                        </a:rPr>
                        <a:t>Cut-in</a:t>
                      </a:r>
                    </a:p>
                  </a:txBody>
                  <a:tcPr anchor="ctr">
                    <a:solidFill>
                      <a:srgbClr val="C38FA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kern="1200" dirty="0">
                          <a:solidFill>
                            <a:schemeClr val="dk1"/>
                          </a:solidFill>
                          <a:latin typeface="+mn-lt"/>
                          <a:ea typeface="+mn-ea"/>
                          <a:cs typeface="+mn-cs"/>
                        </a:rPr>
                        <a:t>Cut-out</a:t>
                      </a:r>
                    </a:p>
                  </a:txBody>
                  <a:tcPr anchor="ctr">
                    <a:solidFill>
                      <a:srgbClr val="C38FA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kern="1200" dirty="0">
                          <a:solidFill>
                            <a:schemeClr val="dk1"/>
                          </a:solidFill>
                          <a:latin typeface="+mn-lt"/>
                          <a:ea typeface="+mn-ea"/>
                          <a:cs typeface="+mn-cs"/>
                        </a:rPr>
                        <a:t>Load</a:t>
                      </a:r>
                    </a:p>
                  </a:txBody>
                  <a:tcPr anchor="ctr">
                    <a:solidFill>
                      <a:srgbClr val="C38FA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kern="1200" dirty="0">
                          <a:solidFill>
                            <a:schemeClr val="dk1"/>
                          </a:solidFill>
                          <a:latin typeface="+mn-lt"/>
                          <a:ea typeface="+mn-ea"/>
                          <a:cs typeface="+mn-cs"/>
                        </a:rPr>
                        <a:t>Unload</a:t>
                      </a:r>
                    </a:p>
                  </a:txBody>
                  <a:tcPr anchor="ctr">
                    <a:solidFill>
                      <a:srgbClr val="C38FA1"/>
                    </a:solidFill>
                  </a:tcPr>
                </a:tc>
                <a:extLst>
                  <a:ext uri="{0D108BD9-81ED-4DB2-BD59-A6C34878D82A}">
                    <a16:rowId xmlns:a16="http://schemas.microsoft.com/office/drawing/2014/main" val="4119595575"/>
                  </a:ext>
                </a:extLst>
              </a:tr>
              <a:tr h="370840">
                <a:tc>
                  <a:txBody>
                    <a:bodyPr/>
                    <a:lstStyle/>
                    <a:p>
                      <a:pPr marL="0" algn="ctr" rtl="0" eaLnBrk="1" latinLnBrk="0" hangingPunct="1"/>
                      <a:r>
                        <a:rPr kumimoji="0" lang="en-US" sz="1400" b="0" kern="1200" dirty="0">
                          <a:solidFill>
                            <a:schemeClr val="dk1"/>
                          </a:solidFill>
                          <a:latin typeface="+mn-lt"/>
                          <a:ea typeface="+mn-ea"/>
                          <a:cs typeface="+mn-cs"/>
                        </a:rPr>
                        <a:t>194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latin typeface="+mn-lt"/>
                          <a:ea typeface="+mn-ea"/>
                          <a:cs typeface="+mn-cs"/>
                        </a:rPr>
                        <a:t>98.8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latin typeface="+mn-lt"/>
                          <a:ea typeface="+mn-ea"/>
                          <a:cs typeface="+mn-cs"/>
                        </a:rPr>
                        <a:t>102.5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latin typeface="+mn-lt"/>
                          <a:ea typeface="+mn-ea"/>
                          <a:cs typeface="+mn-cs"/>
                        </a:rPr>
                        <a:t>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latin typeface="+mn-lt"/>
                          <a:ea typeface="+mn-ea"/>
                          <a:cs typeface="+mn-cs"/>
                        </a:rPr>
                        <a:t>95</a:t>
                      </a:r>
                    </a:p>
                  </a:txBody>
                  <a:tcPr anchor="ctr"/>
                </a:tc>
                <a:extLst>
                  <a:ext uri="{0D108BD9-81ED-4DB2-BD59-A6C34878D82A}">
                    <a16:rowId xmlns:a16="http://schemas.microsoft.com/office/drawing/2014/main" val="3879669191"/>
                  </a:ext>
                </a:extLst>
              </a:tr>
            </a:tbl>
          </a:graphicData>
        </a:graphic>
      </p:graphicFrame>
    </p:spTree>
    <p:extLst>
      <p:ext uri="{BB962C8B-B14F-4D97-AF65-F5344CB8AC3E}">
        <p14:creationId xmlns:p14="http://schemas.microsoft.com/office/powerpoint/2010/main" val="810444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8F4DB4-0072-48FA-A091-4498611B6EB0}"/>
              </a:ext>
            </a:extLst>
          </p:cNvPr>
          <p:cNvSpPr/>
          <p:nvPr/>
        </p:nvSpPr>
        <p:spPr>
          <a:xfrm>
            <a:off x="38100" y="1524000"/>
            <a:ext cx="9067800" cy="320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DCC85A9-8E4A-4F9D-85EE-FA2B008E7F6F}"/>
              </a:ext>
            </a:extLst>
          </p:cNvPr>
          <p:cNvSpPr>
            <a:spLocks noGrp="1"/>
          </p:cNvSpPr>
          <p:nvPr>
            <p:ph type="title"/>
          </p:nvPr>
        </p:nvSpPr>
        <p:spPr>
          <a:xfrm>
            <a:off x="457200" y="152400"/>
            <a:ext cx="8305800" cy="563562"/>
          </a:xfrm>
        </p:spPr>
        <p:txBody>
          <a:bodyPr/>
          <a:lstStyle/>
          <a:p>
            <a:pPr algn="ctr"/>
            <a:r>
              <a:rPr lang="en-US" dirty="0"/>
              <a:t>Handouts</a:t>
            </a:r>
          </a:p>
        </p:txBody>
      </p:sp>
      <p:graphicFrame>
        <p:nvGraphicFramePr>
          <p:cNvPr id="2" name="Object 1">
            <a:extLst>
              <a:ext uri="{FF2B5EF4-FFF2-40B4-BE49-F238E27FC236}">
                <a16:creationId xmlns:a16="http://schemas.microsoft.com/office/drawing/2014/main" id="{9BA70A54-70BE-43FE-90B7-D67B293D4997}"/>
              </a:ext>
            </a:extLst>
          </p:cNvPr>
          <p:cNvGraphicFramePr>
            <a:graphicFrameLocks noChangeAspect="1"/>
          </p:cNvGraphicFramePr>
          <p:nvPr>
            <p:extLst>
              <p:ext uri="{D42A27DB-BD31-4B8C-83A1-F6EECF244321}">
                <p14:modId xmlns:p14="http://schemas.microsoft.com/office/powerpoint/2010/main" val="3544830062"/>
              </p:ext>
            </p:extLst>
          </p:nvPr>
        </p:nvGraphicFramePr>
        <p:xfrm>
          <a:off x="2500249" y="1836589"/>
          <a:ext cx="1884046" cy="2438400"/>
        </p:xfrm>
        <a:graphic>
          <a:graphicData uri="http://schemas.openxmlformats.org/presentationml/2006/ole">
            <mc:AlternateContent xmlns:mc="http://schemas.openxmlformats.org/markup-compatibility/2006">
              <mc:Choice xmlns:v="urn:schemas-microsoft-com:vml" Requires="v">
                <p:oleObj spid="_x0000_s1042" name="Acrobat Document" r:id="rId4" imgW="5829156" imgH="7543672" progId="AcroExch.Document.DC">
                  <p:embed/>
                </p:oleObj>
              </mc:Choice>
              <mc:Fallback>
                <p:oleObj name="Acrobat Document" r:id="rId4" imgW="5829156" imgH="7543672" progId="AcroExch.Document.DC">
                  <p:embed/>
                  <p:pic>
                    <p:nvPicPr>
                      <p:cNvPr id="0" name=""/>
                      <p:cNvPicPr/>
                      <p:nvPr/>
                    </p:nvPicPr>
                    <p:blipFill>
                      <a:blip r:embed="rId5"/>
                      <a:stretch>
                        <a:fillRect/>
                      </a:stretch>
                    </p:blipFill>
                    <p:spPr>
                      <a:xfrm>
                        <a:off x="2500249" y="1836589"/>
                        <a:ext cx="1884046" cy="24384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DB4606C0-8A12-43D1-A091-43E67A171D4B}"/>
              </a:ext>
            </a:extLst>
          </p:cNvPr>
          <p:cNvGraphicFramePr>
            <a:graphicFrameLocks noChangeAspect="1"/>
          </p:cNvGraphicFramePr>
          <p:nvPr>
            <p:extLst>
              <p:ext uri="{D42A27DB-BD31-4B8C-83A1-F6EECF244321}">
                <p14:modId xmlns:p14="http://schemas.microsoft.com/office/powerpoint/2010/main" val="2958194789"/>
              </p:ext>
            </p:extLst>
          </p:nvPr>
        </p:nvGraphicFramePr>
        <p:xfrm>
          <a:off x="4645318" y="1827928"/>
          <a:ext cx="1884045" cy="2438400"/>
        </p:xfrm>
        <a:graphic>
          <a:graphicData uri="http://schemas.openxmlformats.org/presentationml/2006/ole">
            <mc:AlternateContent xmlns:mc="http://schemas.openxmlformats.org/markup-compatibility/2006">
              <mc:Choice xmlns:v="urn:schemas-microsoft-com:vml" Requires="v">
                <p:oleObj spid="_x0000_s1043" name="Acrobat Document" r:id="rId6" imgW="5829156" imgH="7543672" progId="AcroExch.Document.DC">
                  <p:embed/>
                </p:oleObj>
              </mc:Choice>
              <mc:Fallback>
                <p:oleObj name="Acrobat Document" r:id="rId6" imgW="5829156" imgH="7543672" progId="AcroExch.Document.DC">
                  <p:embed/>
                  <p:pic>
                    <p:nvPicPr>
                      <p:cNvPr id="0" name=""/>
                      <p:cNvPicPr/>
                      <p:nvPr/>
                    </p:nvPicPr>
                    <p:blipFill>
                      <a:blip r:embed="rId7"/>
                      <a:stretch>
                        <a:fillRect/>
                      </a:stretch>
                    </p:blipFill>
                    <p:spPr>
                      <a:xfrm>
                        <a:off x="4645318" y="1827928"/>
                        <a:ext cx="1884045" cy="24384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E547AF1-09EC-4549-A1BC-191925326754}"/>
              </a:ext>
            </a:extLst>
          </p:cNvPr>
          <p:cNvGraphicFramePr>
            <a:graphicFrameLocks noChangeAspect="1"/>
          </p:cNvGraphicFramePr>
          <p:nvPr>
            <p:extLst>
              <p:ext uri="{D42A27DB-BD31-4B8C-83A1-F6EECF244321}">
                <p14:modId xmlns:p14="http://schemas.microsoft.com/office/powerpoint/2010/main" val="2660952213"/>
              </p:ext>
            </p:extLst>
          </p:nvPr>
        </p:nvGraphicFramePr>
        <p:xfrm>
          <a:off x="6872263" y="1827928"/>
          <a:ext cx="1890737" cy="2447061"/>
        </p:xfrm>
        <a:graphic>
          <a:graphicData uri="http://schemas.openxmlformats.org/presentationml/2006/ole">
            <mc:AlternateContent xmlns:mc="http://schemas.openxmlformats.org/markup-compatibility/2006">
              <mc:Choice xmlns:v="urn:schemas-microsoft-com:vml" Requires="v">
                <p:oleObj spid="_x0000_s1044" name="Acrobat Document" r:id="rId8" imgW="5829156" imgH="7543672" progId="AcroExch.Document.DC">
                  <p:embed/>
                </p:oleObj>
              </mc:Choice>
              <mc:Fallback>
                <p:oleObj name="Acrobat Document" r:id="rId8" imgW="5829156" imgH="7543672" progId="AcroExch.Document.DC">
                  <p:embed/>
                  <p:pic>
                    <p:nvPicPr>
                      <p:cNvPr id="0" name=""/>
                      <p:cNvPicPr/>
                      <p:nvPr/>
                    </p:nvPicPr>
                    <p:blipFill>
                      <a:blip r:embed="rId9"/>
                      <a:stretch>
                        <a:fillRect/>
                      </a:stretch>
                    </p:blipFill>
                    <p:spPr>
                      <a:xfrm>
                        <a:off x="6872263" y="1827928"/>
                        <a:ext cx="1890737" cy="2447061"/>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612C1144-CEB9-4601-88B7-8B64FE6D6548}"/>
              </a:ext>
            </a:extLst>
          </p:cNvPr>
          <p:cNvGraphicFramePr>
            <a:graphicFrameLocks noChangeAspect="1"/>
          </p:cNvGraphicFramePr>
          <p:nvPr>
            <p:extLst>
              <p:ext uri="{D42A27DB-BD31-4B8C-83A1-F6EECF244321}">
                <p14:modId xmlns:p14="http://schemas.microsoft.com/office/powerpoint/2010/main" val="378809926"/>
              </p:ext>
            </p:extLst>
          </p:nvPr>
        </p:nvGraphicFramePr>
        <p:xfrm>
          <a:off x="355180" y="1827928"/>
          <a:ext cx="1884046" cy="2447061"/>
        </p:xfrm>
        <a:graphic>
          <a:graphicData uri="http://schemas.openxmlformats.org/presentationml/2006/ole">
            <mc:AlternateContent xmlns:mc="http://schemas.openxmlformats.org/markup-compatibility/2006">
              <mc:Choice xmlns:v="urn:schemas-microsoft-com:vml" Requires="v">
                <p:oleObj spid="_x0000_s1045" name="Acrobat Document" r:id="rId10" imgW="5743275" imgH="7458075" progId="AcroExch.Document.DC">
                  <p:embed/>
                </p:oleObj>
              </mc:Choice>
              <mc:Fallback>
                <p:oleObj name="Acrobat Document" r:id="rId10" imgW="5743275" imgH="7458075" progId="AcroExch.Document.DC">
                  <p:embed/>
                  <p:pic>
                    <p:nvPicPr>
                      <p:cNvPr id="0" name=""/>
                      <p:cNvPicPr/>
                      <p:nvPr/>
                    </p:nvPicPr>
                    <p:blipFill>
                      <a:blip r:embed="rId11"/>
                      <a:stretch>
                        <a:fillRect/>
                      </a:stretch>
                    </p:blipFill>
                    <p:spPr>
                      <a:xfrm>
                        <a:off x="355180" y="1827928"/>
                        <a:ext cx="1884046" cy="2447061"/>
                      </a:xfrm>
                      <a:prstGeom prst="rect">
                        <a:avLst/>
                      </a:prstGeom>
                    </p:spPr>
                  </p:pic>
                </p:oleObj>
              </mc:Fallback>
            </mc:AlternateContent>
          </a:graphicData>
        </a:graphic>
      </p:graphicFrame>
    </p:spTree>
    <p:extLst>
      <p:ext uri="{BB962C8B-B14F-4D97-AF65-F5344CB8AC3E}">
        <p14:creationId xmlns:p14="http://schemas.microsoft.com/office/powerpoint/2010/main" val="4100248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D0B35B-E44D-4F66-BBCF-0D9FC25ADC93}"/>
              </a:ext>
            </a:extLst>
          </p:cNvPr>
          <p:cNvSpPr>
            <a:spLocks noGrp="1"/>
          </p:cNvSpPr>
          <p:nvPr>
            <p:ph type="title"/>
          </p:nvPr>
        </p:nvSpPr>
        <p:spPr/>
        <p:txBody>
          <a:bodyPr>
            <a:normAutofit fontScale="90000"/>
          </a:bodyPr>
          <a:lstStyle/>
          <a:p>
            <a:pPr>
              <a:lnSpc>
                <a:spcPct val="150000"/>
              </a:lnSpc>
            </a:pPr>
            <a:r>
              <a:rPr lang="en-US" dirty="0"/>
              <a:t>Calculate System Volume </a:t>
            </a:r>
            <a:br>
              <a:rPr lang="en-US" dirty="0"/>
            </a:br>
            <a:r>
              <a:rPr lang="en-US" dirty="0"/>
              <a:t>Load Cycle % &amp; Compressor Rated Flow</a:t>
            </a:r>
            <a:endParaRPr lang="en-US" cap="small" dirty="0"/>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F99C7F95-5073-45DA-A124-17B5DD3B4D66}"/>
                  </a:ext>
                </a:extLst>
              </p:cNvPr>
              <p:cNvSpPr>
                <a:spLocks noGrp="1"/>
              </p:cNvSpPr>
              <p:nvPr>
                <p:ph sz="quarter" idx="4"/>
              </p:nvPr>
            </p:nvSpPr>
            <p:spPr>
              <a:xfrm>
                <a:off x="4371975" y="2362200"/>
                <a:ext cx="3657600" cy="3370920"/>
              </a:xfrm>
            </p:spPr>
            <p:txBody>
              <a:bodyPr>
                <a:normAutofit fontScale="92500" lnSpcReduction="20000"/>
              </a:bodyPr>
              <a:lstStyle/>
              <a:p>
                <a:pPr marL="0" indent="0" algn="ctr">
                  <a:spcBef>
                    <a:spcPts val="0"/>
                  </a:spcBef>
                  <a:buNone/>
                </a:pP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𝑆𝑌𝑆</m:t>
                          </m:r>
                        </m:sub>
                      </m:sSub>
                      <m:r>
                        <a:rPr lang="en-US" i="1">
                          <a:latin typeface="Cambria Math" panose="02040503050406030204" pitchFamily="18" charset="0"/>
                        </a:rPr>
                        <m:t>= </m:t>
                      </m:r>
                      <m:f>
                        <m:fPr>
                          <m:ctrlPr>
                            <a:rPr lang="en-US" i="1">
                              <a:latin typeface="Cambria Math" panose="02040503050406030204" pitchFamily="18" charset="0"/>
                            </a:rPr>
                          </m:ctrlPr>
                        </m:fPr>
                        <m:num>
                          <m:sSub>
                            <m:sSubPr>
                              <m:ctrlPr>
                                <a:rPr lang="en-US" i="1" smtClean="0">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𝑁𝐿</m:t>
                              </m:r>
                            </m:sub>
                          </m:sSub>
                          <m:r>
                            <a:rPr lang="en-US" i="1">
                              <a:latin typeface="Cambria Math" panose="02040503050406030204" pitchFamily="18" charset="0"/>
                            </a:rPr>
                            <m:t> ×</m:t>
                          </m:r>
                          <m:r>
                            <a:rPr lang="en-US" i="1" smtClean="0">
                              <a:latin typeface="Cambria Math" panose="02040503050406030204" pitchFamily="18" charset="0"/>
                            </a:rPr>
                            <m:t>𝑄</m:t>
                          </m:r>
                          <m:r>
                            <a:rPr lang="en-US" i="1">
                              <a:latin typeface="Cambria Math" panose="02040503050406030204" pitchFamily="18" charset="0"/>
                            </a:rPr>
                            <m:t> × </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𝑎𝑡𝑚</m:t>
                              </m:r>
                            </m:sub>
                          </m:sSub>
                        </m:num>
                        <m:den>
                          <m:r>
                            <a:rPr lang="en-US" i="1">
                              <a:latin typeface="Cambria Math" panose="02040503050406030204" pitchFamily="18" charset="0"/>
                            </a:rPr>
                            <m:t>∆</m:t>
                          </m:r>
                          <m:r>
                            <a:rPr lang="en-US" i="1">
                              <a:latin typeface="Cambria Math" panose="02040503050406030204" pitchFamily="18" charset="0"/>
                            </a:rPr>
                            <m:t>𝑃</m:t>
                          </m:r>
                        </m:den>
                      </m:f>
                    </m:oMath>
                  </m:oMathPara>
                </a14:m>
                <a:endParaRPr lang="en-US" dirty="0"/>
              </a:p>
              <a:p>
                <a:pPr marL="0" indent="0" algn="ctr">
                  <a:spcBef>
                    <a:spcPts val="0"/>
                  </a:spcBef>
                  <a:buNone/>
                </a:pPr>
                <a:endParaRPr lang="en-US" dirty="0"/>
              </a:p>
              <a:p>
                <a:pPr marL="0" indent="0" algn="ctr">
                  <a:spcBef>
                    <a:spcPts val="0"/>
                  </a:spcBef>
                  <a:buNone/>
                </a:pPr>
                <a14:m>
                  <m:oMathPara xmlns:m="http://schemas.openxmlformats.org/officeDocument/2006/math">
                    <m:oMathParaPr>
                      <m:jc m:val="center"/>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𝑆𝑌𝑆</m:t>
                          </m:r>
                        </m:sub>
                      </m:sSub>
                      <m:r>
                        <a:rPr lang="en-US" i="1">
                          <a:latin typeface="Cambria Math" panose="02040503050406030204" pitchFamily="18" charset="0"/>
                        </a:rPr>
                        <m:t>= </m:t>
                      </m:r>
                      <m:f>
                        <m:fPr>
                          <m:ctrlPr>
                            <a:rPr lang="en-US" i="1">
                              <a:latin typeface="Cambria Math" panose="02040503050406030204" pitchFamily="18" charset="0"/>
                            </a:rPr>
                          </m:ctrlPr>
                        </m:fPr>
                        <m:num>
                          <m:r>
                            <a:rPr lang="en-US" b="0" i="1" smtClean="0">
                              <a:latin typeface="Cambria Math" panose="02040503050406030204" pitchFamily="18" charset="0"/>
                            </a:rPr>
                            <m:t>1.58</m:t>
                          </m:r>
                          <m:r>
                            <a:rPr lang="en-US" i="1">
                              <a:latin typeface="Cambria Math" panose="02040503050406030204" pitchFamily="18" charset="0"/>
                            </a:rPr>
                            <m:t> ×</m:t>
                          </m:r>
                          <m:r>
                            <a:rPr lang="en-US" b="0" i="1" smtClean="0">
                              <a:latin typeface="Cambria Math" panose="02040503050406030204" pitchFamily="18" charset="0"/>
                            </a:rPr>
                            <m:t>259</m:t>
                          </m:r>
                          <m:r>
                            <a:rPr lang="en-US" i="1">
                              <a:latin typeface="Cambria Math" panose="02040503050406030204" pitchFamily="18" charset="0"/>
                            </a:rPr>
                            <m:t> ×</m:t>
                          </m:r>
                          <m:r>
                            <a:rPr lang="en-US" b="0" i="1" smtClean="0">
                              <a:latin typeface="Cambria Math" panose="02040503050406030204" pitchFamily="18" charset="0"/>
                            </a:rPr>
                            <m:t>14.5</m:t>
                          </m:r>
                        </m:num>
                        <m:den>
                          <m:r>
                            <a:rPr lang="en-US" b="0" i="1" smtClean="0">
                              <a:latin typeface="Cambria Math" panose="02040503050406030204" pitchFamily="18" charset="0"/>
                            </a:rPr>
                            <m:t>98.8 −102.5</m:t>
                          </m:r>
                        </m:den>
                      </m:f>
                    </m:oMath>
                  </m:oMathPara>
                </a14:m>
                <a:endParaRPr lang="en-US" dirty="0"/>
              </a:p>
              <a:p>
                <a:pPr marL="0" indent="0" algn="ctr">
                  <a:spcBef>
                    <a:spcPts val="0"/>
                  </a:spcBef>
                  <a:buNone/>
                </a:pPr>
                <a:endParaRPr lang="en-US" i="1" dirty="0">
                  <a:latin typeface="Cambria Math" panose="02040503050406030204" pitchFamily="18" charset="0"/>
                </a:endParaRPr>
              </a:p>
              <a:p>
                <a:pPr marL="0" indent="0" algn="ctr">
                  <a:spcBef>
                    <a:spcPts val="0"/>
                  </a:spcBef>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𝑆𝑌𝑆</m:t>
                        </m:r>
                      </m:sub>
                    </m:sSub>
                    <m:r>
                      <a:rPr lang="en-US" i="1">
                        <a:latin typeface="Cambria Math" panose="02040503050406030204" pitchFamily="18" charset="0"/>
                      </a:rPr>
                      <m:t>=</m:t>
                    </m:r>
                    <m:r>
                      <a:rPr lang="en-US" b="0" i="1" smtClean="0">
                        <a:latin typeface="Cambria Math" panose="02040503050406030204" pitchFamily="18" charset="0"/>
                      </a:rPr>
                      <m:t>1,603.7 </m:t>
                    </m:r>
                    <m:sSup>
                      <m:sSupPr>
                        <m:ctrlPr>
                          <a:rPr lang="en-US" b="0" i="1" smtClean="0">
                            <a:latin typeface="Cambria Math" panose="02040503050406030204" pitchFamily="18" charset="0"/>
                          </a:rPr>
                        </m:ctrlPr>
                      </m:sSupPr>
                      <m:e>
                        <m:r>
                          <a:rPr lang="en-US" i="1">
                            <a:latin typeface="Cambria Math" panose="02040503050406030204" pitchFamily="18" charset="0"/>
                          </a:rPr>
                          <m:t>𝑓𝑡</m:t>
                        </m:r>
                      </m:e>
                      <m:sup>
                        <m:r>
                          <a:rPr lang="en-US" b="0" i="1" smtClean="0">
                            <a:latin typeface="Cambria Math" panose="02040503050406030204" pitchFamily="18" charset="0"/>
                          </a:rPr>
                          <m:t>3</m:t>
                        </m:r>
                      </m:sup>
                    </m:sSup>
                  </m:oMath>
                </a14:m>
                <a:r>
                  <a:rPr lang="en-US" dirty="0"/>
                  <a:t> </a:t>
                </a:r>
              </a:p>
              <a:p>
                <a:pPr marL="0" indent="0" algn="ctr">
                  <a:spcBef>
                    <a:spcPts val="0"/>
                  </a:spcBef>
                  <a:buNone/>
                </a:pPr>
                <a:endParaRPr lang="en-US" dirty="0"/>
              </a:p>
              <a:p>
                <a:pPr marL="0" indent="0" algn="ctr">
                  <a:spcBef>
                    <a:spcPts val="0"/>
                  </a:spcBef>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𝑆𝑌𝑆</m:t>
                          </m:r>
                        </m:sub>
                      </m:sSub>
                      <m:r>
                        <a:rPr lang="en-US" i="1">
                          <a:latin typeface="Cambria Math" panose="02040503050406030204" pitchFamily="18" charset="0"/>
                        </a:rPr>
                        <m:t>=</m:t>
                      </m:r>
                      <m:r>
                        <a:rPr lang="en-US" b="0" i="1" smtClean="0">
                          <a:latin typeface="Cambria Math" panose="02040503050406030204" pitchFamily="18" charset="0"/>
                        </a:rPr>
                        <m:t>1,603.7</m:t>
                      </m:r>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𝑓𝑡</m:t>
                          </m:r>
                        </m:e>
                        <m:sup>
                          <m:r>
                            <a:rPr lang="en-US" i="1">
                              <a:latin typeface="Cambria Math" panose="02040503050406030204" pitchFamily="18" charset="0"/>
                            </a:rPr>
                            <m:t>3</m:t>
                          </m:r>
                        </m:sup>
                      </m:sSup>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×7.48</m:t>
                      </m:r>
                    </m:oMath>
                  </m:oMathPara>
                </a14:m>
                <a:endParaRPr lang="en-US" b="0" dirty="0">
                  <a:ea typeface="Cambria Math" panose="02040503050406030204" pitchFamily="18" charset="0"/>
                </a:endParaRPr>
              </a:p>
              <a:p>
                <a:pPr marL="0" indent="0" algn="ctr">
                  <a:spcBef>
                    <a:spcPts val="0"/>
                  </a:spcBef>
                  <a:buNone/>
                </a:pPr>
                <a:endParaRPr lang="en-US" b="0" dirty="0">
                  <a:ea typeface="Cambria Math" panose="02040503050406030204" pitchFamily="18" charset="0"/>
                </a:endParaRPr>
              </a:p>
              <a:p>
                <a:pPr marL="0" indent="0" algn="ctr">
                  <a:spcBef>
                    <a:spcPts val="0"/>
                  </a:spcBef>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𝑆𝑌𝑆</m:t>
                          </m:r>
                        </m:sub>
                      </m:sSub>
                      <m:r>
                        <a:rPr lang="en-US" i="1">
                          <a:latin typeface="Cambria Math" panose="02040503050406030204" pitchFamily="18" charset="0"/>
                        </a:rPr>
                        <m:t>=</m:t>
                      </m:r>
                      <m:r>
                        <a:rPr lang="en-US" b="0" i="1" smtClean="0">
                          <a:latin typeface="Cambria Math" panose="02040503050406030204" pitchFamily="18" charset="0"/>
                        </a:rPr>
                        <m:t>11,996 </m:t>
                      </m:r>
                      <m:r>
                        <a:rPr lang="en-US" b="0" i="1" smtClean="0">
                          <a:latin typeface="Cambria Math" panose="02040503050406030204" pitchFamily="18" charset="0"/>
                        </a:rPr>
                        <m:t>𝑔𝑎𝑙</m:t>
                      </m:r>
                      <m:r>
                        <a:rPr lang="en-US" b="0" i="1" smtClean="0">
                          <a:latin typeface="Cambria Math" panose="02040503050406030204" pitchFamily="18" charset="0"/>
                        </a:rPr>
                        <m:t>.</m:t>
                      </m:r>
                    </m:oMath>
                  </m:oMathPara>
                </a14:m>
                <a:endParaRPr lang="en-US" dirty="0"/>
              </a:p>
            </p:txBody>
          </p:sp>
        </mc:Choice>
        <mc:Fallback xmlns="">
          <p:sp>
            <p:nvSpPr>
              <p:cNvPr id="9" name="Content Placeholder 8">
                <a:extLst>
                  <a:ext uri="{FF2B5EF4-FFF2-40B4-BE49-F238E27FC236}">
                    <a16:creationId xmlns:a16="http://schemas.microsoft.com/office/drawing/2014/main" id="{F99C7F95-5073-45DA-A124-17B5DD3B4D66}"/>
                  </a:ext>
                </a:extLst>
              </p:cNvPr>
              <p:cNvSpPr>
                <a:spLocks noGrp="1" noRot="1" noChangeAspect="1" noMove="1" noResize="1" noEditPoints="1" noAdjustHandles="1" noChangeArrowheads="1" noChangeShapeType="1" noTextEdit="1"/>
              </p:cNvSpPr>
              <p:nvPr>
                <p:ph sz="quarter" idx="4"/>
              </p:nvPr>
            </p:nvSpPr>
            <p:spPr>
              <a:xfrm>
                <a:off x="4371975" y="2362200"/>
                <a:ext cx="3657600" cy="3370920"/>
              </a:xfrm>
              <a:blipFill>
                <a:blip r:embed="rId3"/>
                <a:stretch>
                  <a:fillRect b="-2355"/>
                </a:stretch>
              </a:blipFill>
            </p:spPr>
            <p:txBody>
              <a:bodyPr/>
              <a:lstStyle/>
              <a:p>
                <a:r>
                  <a:rPr lang="en-US">
                    <a:noFill/>
                  </a:rPr>
                  <a:t> </a:t>
                </a:r>
              </a:p>
            </p:txBody>
          </p:sp>
        </mc:Fallback>
      </mc:AlternateContent>
      <p:sp>
        <p:nvSpPr>
          <p:cNvPr id="6" name="Text Placeholder 5">
            <a:extLst>
              <a:ext uri="{FF2B5EF4-FFF2-40B4-BE49-F238E27FC236}">
                <a16:creationId xmlns:a16="http://schemas.microsoft.com/office/drawing/2014/main" id="{3A4AF72D-249B-4445-898C-A3308B160B4C}"/>
              </a:ext>
            </a:extLst>
          </p:cNvPr>
          <p:cNvSpPr>
            <a:spLocks noGrp="1"/>
          </p:cNvSpPr>
          <p:nvPr>
            <p:ph type="body" sz="quarter" idx="1"/>
          </p:nvPr>
        </p:nvSpPr>
        <p:spPr/>
        <p:txBody>
          <a:bodyPr/>
          <a:lstStyle/>
          <a:p>
            <a:pPr algn="ctr"/>
            <a:r>
              <a:rPr lang="en-US" dirty="0"/>
              <a:t>Load / Unload Percentage</a:t>
            </a:r>
          </a:p>
        </p:txBody>
      </p:sp>
      <p:sp>
        <p:nvSpPr>
          <p:cNvPr id="8" name="Text Placeholder 7">
            <a:extLst>
              <a:ext uri="{FF2B5EF4-FFF2-40B4-BE49-F238E27FC236}">
                <a16:creationId xmlns:a16="http://schemas.microsoft.com/office/drawing/2014/main" id="{3D62B972-2947-4448-A60A-5F2F5351BAE5}"/>
              </a:ext>
            </a:extLst>
          </p:cNvPr>
          <p:cNvSpPr>
            <a:spLocks noGrp="1"/>
          </p:cNvSpPr>
          <p:nvPr>
            <p:ph type="body" sz="quarter" idx="3"/>
          </p:nvPr>
        </p:nvSpPr>
        <p:spPr/>
        <p:txBody>
          <a:bodyPr/>
          <a:lstStyle/>
          <a:p>
            <a:pPr algn="ctr"/>
            <a:r>
              <a:rPr lang="en-US" dirty="0"/>
              <a:t>Calculate System Volume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E78FE39-1A76-4026-9115-1C16035D4B3B}"/>
                  </a:ext>
                </a:extLst>
              </p:cNvPr>
              <p:cNvSpPr txBox="1"/>
              <p:nvPr/>
            </p:nvSpPr>
            <p:spPr>
              <a:xfrm>
                <a:off x="304800" y="3462528"/>
                <a:ext cx="4038600" cy="216193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𝐿𝑜𝑎𝑑</m:t>
                      </m:r>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f>
                        <m:fPr>
                          <m:ctrlP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b>
                            <m:sSubPr>
                              <m:ctrlP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e>
                            <m:sub>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𝐿</m:t>
                              </m:r>
                            </m:sub>
                          </m:sSub>
                        </m:num>
                        <m:den>
                          <m:sSub>
                            <m:sSubPr>
                              <m:ctrlP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e>
                            <m:sub>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𝐿</m:t>
                              </m:r>
                            </m:sub>
                          </m:sSub>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e>
                            <m:sub>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𝑁𝐿</m:t>
                              </m:r>
                            </m:sub>
                          </m:sSub>
                        </m:den>
                      </m:f>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×100</m:t>
                      </m:r>
                    </m:oMath>
                  </m:oMathPara>
                </a14:m>
                <a:endParaRPr kumimoji="0" lang="en-US" sz="22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612</m:t>
                          </m:r>
                        </m:num>
                        <m:den>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612</m:t>
                          </m:r>
                          <m:r>
                            <a:rPr kumimoji="0" lang="en-US" sz="2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474</m:t>
                          </m:r>
                        </m:den>
                      </m:f>
                      <m:r>
                        <a:rPr kumimoji="0" lang="en-US" sz="2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×100</m:t>
                      </m:r>
                    </m:oMath>
                  </m:oMathPara>
                </a14:m>
                <a:endParaRPr kumimoji="0" lang="en-US" sz="22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460 </m:t>
                      </m:r>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𝑎𝑐𝑓𝑚</m:t>
                      </m:r>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×56.3%=259 </m:t>
                      </m:r>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𝑎𝑐𝑓𝑚</m:t>
                      </m:r>
                    </m:oMath>
                  </m:oMathPara>
                </a14:m>
                <a:endParaRPr kumimoji="0" lang="en-US" sz="22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 name="TextBox 3">
                <a:extLst>
                  <a:ext uri="{FF2B5EF4-FFF2-40B4-BE49-F238E27FC236}">
                    <a16:creationId xmlns:a16="http://schemas.microsoft.com/office/drawing/2014/main" id="{AE78FE39-1A76-4026-9115-1C16035D4B3B}"/>
                  </a:ext>
                </a:extLst>
              </p:cNvPr>
              <p:cNvSpPr txBox="1">
                <a:spLocks noRot="1" noChangeAspect="1" noMove="1" noResize="1" noEditPoints="1" noAdjustHandles="1" noChangeArrowheads="1" noChangeShapeType="1" noTextEdit="1"/>
              </p:cNvSpPr>
              <p:nvPr/>
            </p:nvSpPr>
            <p:spPr>
              <a:xfrm>
                <a:off x="304800" y="3462528"/>
                <a:ext cx="4038600" cy="2161938"/>
              </a:xfrm>
              <a:prstGeom prst="rect">
                <a:avLst/>
              </a:prstGeom>
              <a:blipFill>
                <a:blip r:embed="rId4"/>
                <a:stretch>
                  <a:fillRect l="-151" r="-905" b="-4789"/>
                </a:stretch>
              </a:blipFill>
            </p:spPr>
            <p:txBody>
              <a:bodyPr/>
              <a:lstStyle/>
              <a:p>
                <a:r>
                  <a:rPr lang="en-US">
                    <a:noFill/>
                  </a:rPr>
                  <a:t> </a:t>
                </a:r>
              </a:p>
            </p:txBody>
          </p:sp>
        </mc:Fallback>
      </mc:AlternateContent>
      <p:graphicFrame>
        <p:nvGraphicFramePr>
          <p:cNvPr id="21" name="Content Placeholder 20">
            <a:extLst>
              <a:ext uri="{FF2B5EF4-FFF2-40B4-BE49-F238E27FC236}">
                <a16:creationId xmlns:a16="http://schemas.microsoft.com/office/drawing/2014/main" id="{BE4188C5-0DBF-4829-B1D9-0462B38F1642}"/>
              </a:ext>
            </a:extLst>
          </p:cNvPr>
          <p:cNvGraphicFramePr>
            <a:graphicFrameLocks noGrp="1"/>
          </p:cNvGraphicFramePr>
          <p:nvPr>
            <p:ph sz="quarter" idx="2"/>
          </p:nvPr>
        </p:nvGraphicFramePr>
        <p:xfrm>
          <a:off x="457200" y="2362200"/>
          <a:ext cx="3657601" cy="1036320"/>
        </p:xfrm>
        <a:graphic>
          <a:graphicData uri="http://schemas.openxmlformats.org/drawingml/2006/table">
            <a:tbl>
              <a:tblPr firstRow="1" bandRow="1">
                <a:tableStyleId>{BC89EF96-8CEA-46FF-86C4-4CE0E7609802}</a:tableStyleId>
              </a:tblPr>
              <a:tblGrid>
                <a:gridCol w="770021">
                  <a:extLst>
                    <a:ext uri="{9D8B030D-6E8A-4147-A177-3AD203B41FA5}">
                      <a16:colId xmlns:a16="http://schemas.microsoft.com/office/drawing/2014/main" val="1680259146"/>
                    </a:ext>
                  </a:extLst>
                </a:gridCol>
                <a:gridCol w="577516">
                  <a:extLst>
                    <a:ext uri="{9D8B030D-6E8A-4147-A177-3AD203B41FA5}">
                      <a16:colId xmlns:a16="http://schemas.microsoft.com/office/drawing/2014/main" val="1367430899"/>
                    </a:ext>
                  </a:extLst>
                </a:gridCol>
                <a:gridCol w="577516">
                  <a:extLst>
                    <a:ext uri="{9D8B030D-6E8A-4147-A177-3AD203B41FA5}">
                      <a16:colId xmlns:a16="http://schemas.microsoft.com/office/drawing/2014/main" val="605065024"/>
                    </a:ext>
                  </a:extLst>
                </a:gridCol>
                <a:gridCol w="577516">
                  <a:extLst>
                    <a:ext uri="{9D8B030D-6E8A-4147-A177-3AD203B41FA5}">
                      <a16:colId xmlns:a16="http://schemas.microsoft.com/office/drawing/2014/main" val="3215361974"/>
                    </a:ext>
                  </a:extLst>
                </a:gridCol>
                <a:gridCol w="577516">
                  <a:extLst>
                    <a:ext uri="{9D8B030D-6E8A-4147-A177-3AD203B41FA5}">
                      <a16:colId xmlns:a16="http://schemas.microsoft.com/office/drawing/2014/main" val="2382839187"/>
                    </a:ext>
                  </a:extLst>
                </a:gridCol>
                <a:gridCol w="577516">
                  <a:extLst>
                    <a:ext uri="{9D8B030D-6E8A-4147-A177-3AD203B41FA5}">
                      <a16:colId xmlns:a16="http://schemas.microsoft.com/office/drawing/2014/main" val="145769041"/>
                    </a:ext>
                  </a:extLst>
                </a:gridCol>
              </a:tblGrid>
              <a:tr h="370840">
                <a:tc>
                  <a:txBody>
                    <a:bodyPr/>
                    <a:lstStyle/>
                    <a:p>
                      <a:pPr marL="0" algn="ctr" rtl="0" eaLnBrk="1" latinLnBrk="0" hangingPunct="1"/>
                      <a:r>
                        <a:rPr kumimoji="0" lang="en-US" sz="1600" b="0" kern="1200" dirty="0">
                          <a:solidFill>
                            <a:schemeClr val="dk1"/>
                          </a:solidFill>
                          <a:latin typeface="+mn-lt"/>
                          <a:ea typeface="+mn-ea"/>
                          <a:cs typeface="+mn-cs"/>
                        </a:rPr>
                        <a:t>Load</a:t>
                      </a:r>
                    </a:p>
                  </a:txBody>
                  <a:tcPr anchor="ctr">
                    <a:solidFill>
                      <a:srgbClr val="C38FA1"/>
                    </a:solidFill>
                  </a:tcPr>
                </a:tc>
                <a:tc>
                  <a:txBody>
                    <a:bodyPr/>
                    <a:lstStyle/>
                    <a:p>
                      <a:pPr marL="0" algn="ctr" rtl="0" eaLnBrk="1" latinLnBrk="0" hangingPunct="1"/>
                      <a:r>
                        <a:rPr kumimoji="0" lang="en-US" sz="1400" b="0" kern="1200" dirty="0">
                          <a:solidFill>
                            <a:schemeClr val="dk1"/>
                          </a:solidFill>
                          <a:latin typeface="+mn-lt"/>
                          <a:ea typeface="+mn-ea"/>
                          <a:cs typeface="+mn-cs"/>
                        </a:rPr>
                        <a:t>1 m 48 s</a:t>
                      </a:r>
                    </a:p>
                  </a:txBody>
                  <a:tcPr anchor="ctr">
                    <a:solidFill>
                      <a:srgbClr val="C38FA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kern="1200" dirty="0">
                          <a:solidFill>
                            <a:schemeClr val="dk1"/>
                          </a:solidFill>
                          <a:latin typeface="+mn-lt"/>
                          <a:ea typeface="+mn-ea"/>
                          <a:cs typeface="+mn-cs"/>
                        </a:rPr>
                        <a:t>2 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kern="1200" dirty="0">
                          <a:solidFill>
                            <a:schemeClr val="dk1"/>
                          </a:solidFill>
                          <a:latin typeface="+mn-lt"/>
                          <a:ea typeface="+mn-ea"/>
                          <a:cs typeface="+mn-cs"/>
                        </a:rPr>
                        <a:t>36 s</a:t>
                      </a:r>
                    </a:p>
                  </a:txBody>
                  <a:tcPr anchor="ctr">
                    <a:solidFill>
                      <a:srgbClr val="C38FA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kern="1200" dirty="0">
                          <a:solidFill>
                            <a:schemeClr val="dk1"/>
                          </a:solidFill>
                          <a:latin typeface="+mn-lt"/>
                          <a:ea typeface="+mn-ea"/>
                          <a:cs typeface="+mn-cs"/>
                        </a:rPr>
                        <a:t>2 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kern="1200" dirty="0">
                          <a:solidFill>
                            <a:schemeClr val="dk1"/>
                          </a:solidFill>
                          <a:latin typeface="+mn-lt"/>
                          <a:ea typeface="+mn-ea"/>
                          <a:cs typeface="+mn-cs"/>
                        </a:rPr>
                        <a:t>6 s</a:t>
                      </a:r>
                    </a:p>
                  </a:txBody>
                  <a:tcPr anchor="ctr">
                    <a:solidFill>
                      <a:srgbClr val="C38FA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kern="1200" dirty="0">
                          <a:solidFill>
                            <a:schemeClr val="dk1"/>
                          </a:solidFill>
                          <a:latin typeface="+mn-lt"/>
                          <a:ea typeface="+mn-ea"/>
                          <a:cs typeface="+mn-cs"/>
                        </a:rPr>
                        <a:t>2 m 18 s</a:t>
                      </a:r>
                    </a:p>
                  </a:txBody>
                  <a:tcPr anchor="ctr">
                    <a:solidFill>
                      <a:srgbClr val="C38FA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kern="1200" dirty="0">
                          <a:solidFill>
                            <a:schemeClr val="dk1"/>
                          </a:solidFill>
                          <a:latin typeface="+mn-lt"/>
                          <a:ea typeface="+mn-ea"/>
                          <a:cs typeface="+mn-cs"/>
                        </a:rPr>
                        <a:t>1 m 24 s</a:t>
                      </a:r>
                    </a:p>
                  </a:txBody>
                  <a:tcPr anchor="ctr">
                    <a:solidFill>
                      <a:srgbClr val="C38FA1"/>
                    </a:solidFill>
                  </a:tcPr>
                </a:tc>
                <a:extLst>
                  <a:ext uri="{0D108BD9-81ED-4DB2-BD59-A6C34878D82A}">
                    <a16:rowId xmlns:a16="http://schemas.microsoft.com/office/drawing/2014/main" val="4119595575"/>
                  </a:ext>
                </a:extLst>
              </a:tr>
              <a:tr h="370840">
                <a:tc>
                  <a:txBody>
                    <a:bodyPr/>
                    <a:lstStyle/>
                    <a:p>
                      <a:pPr marL="0" algn="ctr" rtl="0" eaLnBrk="1" latinLnBrk="0" hangingPunct="1"/>
                      <a:r>
                        <a:rPr kumimoji="0" lang="en-US" sz="1600" b="0" kern="1200" dirty="0">
                          <a:solidFill>
                            <a:schemeClr val="dk1"/>
                          </a:solidFill>
                          <a:latin typeface="+mn-lt"/>
                          <a:ea typeface="+mn-ea"/>
                          <a:cs typeface="+mn-cs"/>
                        </a:rPr>
                        <a:t>Unload</a:t>
                      </a:r>
                    </a:p>
                  </a:txBody>
                  <a:tcPr marL="45720" marR="45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latin typeface="+mn-lt"/>
                          <a:ea typeface="+mn-ea"/>
                          <a:cs typeface="+mn-cs"/>
                        </a:rPr>
                        <a:t>1 m 30 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latin typeface="+mn-lt"/>
                          <a:ea typeface="+mn-ea"/>
                          <a:cs typeface="+mn-cs"/>
                        </a:rPr>
                        <a:t>1 m 42 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latin typeface="+mn-lt"/>
                          <a:ea typeface="+mn-ea"/>
                          <a:cs typeface="+mn-cs"/>
                        </a:rPr>
                        <a:t>1 m 24 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latin typeface="+mn-lt"/>
                          <a:ea typeface="+mn-ea"/>
                          <a:cs typeface="+mn-cs"/>
                        </a:rPr>
                        <a:t>1 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latin typeface="+mn-lt"/>
                          <a:ea typeface="+mn-ea"/>
                          <a:cs typeface="+mn-cs"/>
                        </a:rPr>
                        <a:t>30 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latin typeface="+mn-lt"/>
                          <a:ea typeface="+mn-ea"/>
                          <a:cs typeface="+mn-cs"/>
                        </a:rPr>
                        <a:t>1 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latin typeface="+mn-lt"/>
                          <a:ea typeface="+mn-ea"/>
                          <a:cs typeface="+mn-cs"/>
                        </a:rPr>
                        <a:t>48 s</a:t>
                      </a:r>
                    </a:p>
                  </a:txBody>
                  <a:tcPr anchor="ctr"/>
                </a:tc>
                <a:extLst>
                  <a:ext uri="{0D108BD9-81ED-4DB2-BD59-A6C34878D82A}">
                    <a16:rowId xmlns:a16="http://schemas.microsoft.com/office/drawing/2014/main" val="3879669191"/>
                  </a:ext>
                </a:extLst>
              </a:tr>
            </a:tbl>
          </a:graphicData>
        </a:graphic>
      </p:graphicFrame>
    </p:spTree>
    <p:extLst>
      <p:ext uri="{BB962C8B-B14F-4D97-AF65-F5344CB8AC3E}">
        <p14:creationId xmlns:p14="http://schemas.microsoft.com/office/powerpoint/2010/main" val="1415433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a:extLst>
              <a:ext uri="{FF2B5EF4-FFF2-40B4-BE49-F238E27FC236}">
                <a16:creationId xmlns:a16="http://schemas.microsoft.com/office/drawing/2014/main" id="{5B9906AF-8251-4297-8B89-9C532C9B6971}"/>
              </a:ext>
            </a:extLst>
          </p:cNvPr>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817880" y="2228088"/>
            <a:ext cx="2977696" cy="3363045"/>
          </a:xfrm>
        </p:spPr>
      </p:pic>
      <p:sp>
        <p:nvSpPr>
          <p:cNvPr id="5" name="Title 4">
            <a:extLst>
              <a:ext uri="{FF2B5EF4-FFF2-40B4-BE49-F238E27FC236}">
                <a16:creationId xmlns:a16="http://schemas.microsoft.com/office/drawing/2014/main" id="{34D0B35B-E44D-4F66-BBCF-0D9FC25ADC93}"/>
              </a:ext>
            </a:extLst>
          </p:cNvPr>
          <p:cNvSpPr>
            <a:spLocks noGrp="1"/>
          </p:cNvSpPr>
          <p:nvPr>
            <p:ph type="title"/>
          </p:nvPr>
        </p:nvSpPr>
        <p:spPr/>
        <p:txBody>
          <a:bodyPr>
            <a:normAutofit fontScale="90000"/>
          </a:bodyPr>
          <a:lstStyle/>
          <a:p>
            <a:pPr>
              <a:lnSpc>
                <a:spcPct val="150000"/>
              </a:lnSpc>
            </a:pPr>
            <a:r>
              <a:rPr lang="en-US" dirty="0" err="1"/>
              <a:t>AIRMaster</a:t>
            </a:r>
            <a:r>
              <a:rPr lang="en-US" dirty="0"/>
              <a:t>+ Storage Calculator</a:t>
            </a:r>
            <a:br>
              <a:rPr lang="en-US" dirty="0"/>
            </a:br>
            <a:r>
              <a:rPr lang="en-US" dirty="0"/>
              <a:t>Load / Unload Cycles =&gt; Rated Flow =&gt; </a:t>
            </a:r>
            <a:r>
              <a:rPr lang="en-US" cap="small" dirty="0" err="1"/>
              <a:t>Vsys</a:t>
            </a:r>
            <a:endParaRPr lang="en-US" cap="small" dirty="0"/>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F99C7F95-5073-45DA-A124-17B5DD3B4D66}"/>
                  </a:ext>
                </a:extLst>
              </p:cNvPr>
              <p:cNvSpPr>
                <a:spLocks noGrp="1"/>
              </p:cNvSpPr>
              <p:nvPr>
                <p:ph sz="quarter" idx="4"/>
              </p:nvPr>
            </p:nvSpPr>
            <p:spPr>
              <a:xfrm>
                <a:off x="4371975" y="2362200"/>
                <a:ext cx="3753612" cy="3370920"/>
              </a:xfrm>
            </p:spPr>
            <p:txBody>
              <a:bodyPr>
                <a:normAutofit/>
              </a:bodyPr>
              <a:lstStyle/>
              <a:p>
                <a:pPr marL="0" indent="0" algn="ctr">
                  <a:spcBef>
                    <a:spcPts val="0"/>
                  </a:spcBef>
                  <a:buNone/>
                </a:pPr>
                <a:endParaRPr lang="en-US" sz="1900" i="1" dirty="0">
                  <a:latin typeface="Cambria Math" panose="02040503050406030204" pitchFamily="18" charset="0"/>
                </a:endParaRPr>
              </a:p>
              <a:p>
                <a:pPr marL="0" indent="0" algn="ctr">
                  <a:spcBef>
                    <a:spcPts val="0"/>
                  </a:spcBef>
                  <a:buNone/>
                </a:pP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𝑆𝑌𝑆</m:t>
                          </m:r>
                        </m:sub>
                      </m:sSub>
                      <m:r>
                        <a:rPr lang="en-US" i="1">
                          <a:latin typeface="Cambria Math" panose="02040503050406030204" pitchFamily="18" charset="0"/>
                        </a:rPr>
                        <m:t>= </m:t>
                      </m:r>
                      <m:f>
                        <m:fPr>
                          <m:ctrlPr>
                            <a:rPr lang="en-US" i="1">
                              <a:latin typeface="Cambria Math" panose="02040503050406030204" pitchFamily="18" charset="0"/>
                            </a:rPr>
                          </m:ctrlPr>
                        </m:fPr>
                        <m:num>
                          <m:sSub>
                            <m:sSubPr>
                              <m:ctrlPr>
                                <a:rPr lang="en-US" i="1" smtClean="0">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𝑁𝐿</m:t>
                              </m:r>
                            </m:sub>
                          </m:sSub>
                          <m:r>
                            <a:rPr lang="en-US" i="1">
                              <a:latin typeface="Cambria Math" panose="02040503050406030204" pitchFamily="18" charset="0"/>
                            </a:rPr>
                            <m:t> ×</m:t>
                          </m:r>
                          <m:r>
                            <a:rPr lang="en-US" i="1" smtClean="0">
                              <a:latin typeface="Cambria Math" panose="02040503050406030204" pitchFamily="18" charset="0"/>
                            </a:rPr>
                            <m:t>𝑄</m:t>
                          </m:r>
                          <m:r>
                            <a:rPr lang="en-US" i="1">
                              <a:latin typeface="Cambria Math" panose="02040503050406030204" pitchFamily="18" charset="0"/>
                            </a:rPr>
                            <m:t> × </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𝑎𝑡𝑚</m:t>
                              </m:r>
                            </m:sub>
                          </m:sSub>
                        </m:num>
                        <m:den>
                          <m:r>
                            <a:rPr lang="en-US" i="1">
                              <a:latin typeface="Cambria Math" panose="02040503050406030204" pitchFamily="18" charset="0"/>
                            </a:rPr>
                            <m:t>∆</m:t>
                          </m:r>
                          <m:r>
                            <a:rPr lang="en-US" i="1">
                              <a:latin typeface="Cambria Math" panose="02040503050406030204" pitchFamily="18" charset="0"/>
                            </a:rPr>
                            <m:t>𝑃</m:t>
                          </m:r>
                        </m:den>
                      </m:f>
                    </m:oMath>
                  </m:oMathPara>
                </a14:m>
                <a:endParaRPr lang="en-US" dirty="0"/>
              </a:p>
              <a:p>
                <a:pPr marL="0" indent="0" algn="ctr">
                  <a:spcBef>
                    <a:spcPts val="0"/>
                  </a:spcBef>
                  <a:buNone/>
                </a:pPr>
                <a:endParaRPr lang="en-US" dirty="0"/>
              </a:p>
              <a:p>
                <a:pPr marL="0" indent="0" algn="ctr">
                  <a:spcBef>
                    <a:spcPts val="0"/>
                  </a:spcBef>
                  <a:buNone/>
                </a:pPr>
                <a14:m>
                  <m:oMathPara xmlns:m="http://schemas.openxmlformats.org/officeDocument/2006/math">
                    <m:oMathParaPr>
                      <m:jc m:val="center"/>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𝑆𝑌𝑆</m:t>
                          </m:r>
                        </m:sub>
                      </m:sSub>
                      <m:r>
                        <a:rPr lang="en-US" i="1">
                          <a:latin typeface="Cambria Math" panose="02040503050406030204" pitchFamily="18" charset="0"/>
                        </a:rPr>
                        <m:t>= </m:t>
                      </m:r>
                      <m:f>
                        <m:fPr>
                          <m:ctrlPr>
                            <a:rPr lang="en-US" i="1">
                              <a:latin typeface="Cambria Math" panose="02040503050406030204" pitchFamily="18" charset="0"/>
                            </a:rPr>
                          </m:ctrlPr>
                        </m:fPr>
                        <m:num>
                          <m:r>
                            <a:rPr lang="en-US" b="0" i="1" smtClean="0">
                              <a:latin typeface="Cambria Math" panose="02040503050406030204" pitchFamily="18" charset="0"/>
                            </a:rPr>
                            <m:t>1.58</m:t>
                          </m:r>
                          <m:r>
                            <a:rPr lang="en-US" i="1">
                              <a:latin typeface="Cambria Math" panose="02040503050406030204" pitchFamily="18" charset="0"/>
                            </a:rPr>
                            <m:t> ×</m:t>
                          </m:r>
                          <m:r>
                            <a:rPr lang="en-US" b="0" i="1" smtClean="0">
                              <a:latin typeface="Cambria Math" panose="02040503050406030204" pitchFamily="18" charset="0"/>
                            </a:rPr>
                            <m:t>259</m:t>
                          </m:r>
                          <m:r>
                            <a:rPr lang="en-US" i="1">
                              <a:latin typeface="Cambria Math" panose="02040503050406030204" pitchFamily="18" charset="0"/>
                            </a:rPr>
                            <m:t> ×</m:t>
                          </m:r>
                          <m:r>
                            <a:rPr lang="en-US" b="0" i="1" smtClean="0">
                              <a:latin typeface="Cambria Math" panose="02040503050406030204" pitchFamily="18" charset="0"/>
                            </a:rPr>
                            <m:t>14.5</m:t>
                          </m:r>
                        </m:num>
                        <m:den>
                          <m:r>
                            <a:rPr lang="en-US" b="0" i="1" smtClean="0">
                              <a:latin typeface="Cambria Math" panose="02040503050406030204" pitchFamily="18" charset="0"/>
                            </a:rPr>
                            <m:t>98.8 −102.5</m:t>
                          </m:r>
                        </m:den>
                      </m:f>
                    </m:oMath>
                  </m:oMathPara>
                </a14:m>
                <a:endParaRPr lang="en-US" dirty="0"/>
              </a:p>
              <a:p>
                <a:pPr marL="0" indent="0" algn="ctr">
                  <a:spcBef>
                    <a:spcPts val="0"/>
                  </a:spcBef>
                  <a:buNone/>
                </a:pPr>
                <a:endParaRPr lang="en-US" i="1" dirty="0">
                  <a:latin typeface="Cambria Math" panose="02040503050406030204" pitchFamily="18" charset="0"/>
                </a:endParaRPr>
              </a:p>
              <a:p>
                <a:pPr marL="0" indent="0" algn="ctr">
                  <a:spcBef>
                    <a:spcPts val="0"/>
                  </a:spcBef>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𝑆𝑌𝑆</m:t>
                        </m:r>
                      </m:sub>
                    </m:sSub>
                    <m:r>
                      <a:rPr lang="en-US" i="1">
                        <a:latin typeface="Cambria Math" panose="02040503050406030204" pitchFamily="18" charset="0"/>
                      </a:rPr>
                      <m:t>=</m:t>
                    </m:r>
                    <m:r>
                      <a:rPr lang="en-US" b="0" i="1" smtClean="0">
                        <a:latin typeface="Cambria Math" panose="02040503050406030204" pitchFamily="18" charset="0"/>
                      </a:rPr>
                      <m:t>1,603.7 </m:t>
                    </m:r>
                    <m:sSup>
                      <m:sSupPr>
                        <m:ctrlPr>
                          <a:rPr lang="en-US" b="0" i="1" smtClean="0">
                            <a:latin typeface="Cambria Math" panose="02040503050406030204" pitchFamily="18" charset="0"/>
                          </a:rPr>
                        </m:ctrlPr>
                      </m:sSupPr>
                      <m:e>
                        <m:r>
                          <a:rPr lang="en-US" i="1">
                            <a:latin typeface="Cambria Math" panose="02040503050406030204" pitchFamily="18" charset="0"/>
                          </a:rPr>
                          <m:t>𝑓𝑡</m:t>
                        </m:r>
                      </m:e>
                      <m:sup>
                        <m:r>
                          <a:rPr lang="en-US" b="0" i="1" smtClean="0">
                            <a:latin typeface="Cambria Math" panose="02040503050406030204" pitchFamily="18" charset="0"/>
                          </a:rPr>
                          <m:t>3</m:t>
                        </m:r>
                      </m:sup>
                    </m:sSup>
                  </m:oMath>
                </a14:m>
                <a:r>
                  <a:rPr lang="en-US" dirty="0"/>
                  <a:t> </a:t>
                </a:r>
              </a:p>
              <a:p>
                <a:pPr marL="0" indent="0" algn="ctr">
                  <a:spcBef>
                    <a:spcPts val="0"/>
                  </a:spcBef>
                  <a:buNone/>
                </a:pPr>
                <a:r>
                  <a:rPr lang="en-US" sz="1700" b="0" dirty="0">
                    <a:ea typeface="Cambria Math" panose="02040503050406030204" pitchFamily="18" charset="0"/>
                  </a:rPr>
                  <a:t> </a:t>
                </a:r>
                <a:endParaRPr lang="en-US" b="0" dirty="0">
                  <a:ea typeface="Cambria Math" panose="02040503050406030204" pitchFamily="18" charset="0"/>
                </a:endParaRPr>
              </a:p>
            </p:txBody>
          </p:sp>
        </mc:Choice>
        <mc:Fallback xmlns="">
          <p:sp>
            <p:nvSpPr>
              <p:cNvPr id="9" name="Content Placeholder 8">
                <a:extLst>
                  <a:ext uri="{FF2B5EF4-FFF2-40B4-BE49-F238E27FC236}">
                    <a16:creationId xmlns:a16="http://schemas.microsoft.com/office/drawing/2014/main" id="{F99C7F95-5073-45DA-A124-17B5DD3B4D66}"/>
                  </a:ext>
                </a:extLst>
              </p:cNvPr>
              <p:cNvSpPr>
                <a:spLocks noGrp="1" noRot="1" noChangeAspect="1" noMove="1" noResize="1" noEditPoints="1" noAdjustHandles="1" noChangeArrowheads="1" noChangeShapeType="1" noTextEdit="1"/>
              </p:cNvSpPr>
              <p:nvPr>
                <p:ph sz="quarter" idx="4"/>
              </p:nvPr>
            </p:nvSpPr>
            <p:spPr>
              <a:xfrm>
                <a:off x="4371975" y="2362200"/>
                <a:ext cx="3753612" cy="3370920"/>
              </a:xfrm>
              <a:blipFill>
                <a:blip r:embed="rId4"/>
                <a:stretch>
                  <a:fillRect/>
                </a:stretch>
              </a:blipFill>
            </p:spPr>
            <p:txBody>
              <a:bodyPr/>
              <a:lstStyle/>
              <a:p>
                <a:r>
                  <a:rPr lang="en-US">
                    <a:noFill/>
                  </a:rPr>
                  <a:t> </a:t>
                </a:r>
              </a:p>
            </p:txBody>
          </p:sp>
        </mc:Fallback>
      </mc:AlternateContent>
      <p:sp>
        <p:nvSpPr>
          <p:cNvPr id="6" name="Text Placeholder 5">
            <a:extLst>
              <a:ext uri="{FF2B5EF4-FFF2-40B4-BE49-F238E27FC236}">
                <a16:creationId xmlns:a16="http://schemas.microsoft.com/office/drawing/2014/main" id="{3A4AF72D-249B-4445-898C-A3308B160B4C}"/>
              </a:ext>
            </a:extLst>
          </p:cNvPr>
          <p:cNvSpPr>
            <a:spLocks noGrp="1"/>
          </p:cNvSpPr>
          <p:nvPr>
            <p:ph type="body" sz="quarter" idx="1"/>
          </p:nvPr>
        </p:nvSpPr>
        <p:spPr/>
        <p:txBody>
          <a:bodyPr/>
          <a:lstStyle/>
          <a:p>
            <a:pPr algn="ctr"/>
            <a:r>
              <a:rPr lang="en-US" dirty="0" err="1"/>
              <a:t>AIRMaster</a:t>
            </a:r>
            <a:r>
              <a:rPr lang="en-US" dirty="0"/>
              <a:t>+ Storage Calculator</a:t>
            </a:r>
          </a:p>
        </p:txBody>
      </p:sp>
      <p:sp>
        <p:nvSpPr>
          <p:cNvPr id="8" name="Text Placeholder 7">
            <a:extLst>
              <a:ext uri="{FF2B5EF4-FFF2-40B4-BE49-F238E27FC236}">
                <a16:creationId xmlns:a16="http://schemas.microsoft.com/office/drawing/2014/main" id="{3D62B972-2947-4448-A60A-5F2F5351BAE5}"/>
              </a:ext>
            </a:extLst>
          </p:cNvPr>
          <p:cNvSpPr>
            <a:spLocks noGrp="1"/>
          </p:cNvSpPr>
          <p:nvPr>
            <p:ph type="body" sz="quarter" idx="3"/>
          </p:nvPr>
        </p:nvSpPr>
        <p:spPr/>
        <p:txBody>
          <a:bodyPr/>
          <a:lstStyle/>
          <a:p>
            <a:pPr algn="ctr"/>
            <a:r>
              <a:rPr lang="en-US" dirty="0"/>
              <a:t>Calculate System Volume</a:t>
            </a:r>
          </a:p>
        </p:txBody>
      </p:sp>
      <p:graphicFrame>
        <p:nvGraphicFramePr>
          <p:cNvPr id="10" name="Content Placeholder 20">
            <a:extLst>
              <a:ext uri="{FF2B5EF4-FFF2-40B4-BE49-F238E27FC236}">
                <a16:creationId xmlns:a16="http://schemas.microsoft.com/office/drawing/2014/main" id="{24860771-BA5F-42F3-928B-5069F577301F}"/>
              </a:ext>
            </a:extLst>
          </p:cNvPr>
          <p:cNvGraphicFramePr>
            <a:graphicFrameLocks/>
          </p:cNvGraphicFramePr>
          <p:nvPr/>
        </p:nvGraphicFramePr>
        <p:xfrm>
          <a:off x="2695194" y="5591134"/>
          <a:ext cx="3753612" cy="1112520"/>
        </p:xfrm>
        <a:graphic>
          <a:graphicData uri="http://schemas.openxmlformats.org/drawingml/2006/table">
            <a:tbl>
              <a:tblPr firstRow="1" bandRow="1">
                <a:tableStyleId>{BC89EF96-8CEA-46FF-86C4-4CE0E7609802}</a:tableStyleId>
              </a:tblPr>
              <a:tblGrid>
                <a:gridCol w="802335">
                  <a:extLst>
                    <a:ext uri="{9D8B030D-6E8A-4147-A177-3AD203B41FA5}">
                      <a16:colId xmlns:a16="http://schemas.microsoft.com/office/drawing/2014/main" val="1680259146"/>
                    </a:ext>
                  </a:extLst>
                </a:gridCol>
                <a:gridCol w="703802">
                  <a:extLst>
                    <a:ext uri="{9D8B030D-6E8A-4147-A177-3AD203B41FA5}">
                      <a16:colId xmlns:a16="http://schemas.microsoft.com/office/drawing/2014/main" val="1367430899"/>
                    </a:ext>
                  </a:extLst>
                </a:gridCol>
                <a:gridCol w="839871">
                  <a:extLst>
                    <a:ext uri="{9D8B030D-6E8A-4147-A177-3AD203B41FA5}">
                      <a16:colId xmlns:a16="http://schemas.microsoft.com/office/drawing/2014/main" val="605065024"/>
                    </a:ext>
                  </a:extLst>
                </a:gridCol>
                <a:gridCol w="645934">
                  <a:extLst>
                    <a:ext uri="{9D8B030D-6E8A-4147-A177-3AD203B41FA5}">
                      <a16:colId xmlns:a16="http://schemas.microsoft.com/office/drawing/2014/main" val="3215361974"/>
                    </a:ext>
                  </a:extLst>
                </a:gridCol>
                <a:gridCol w="761670">
                  <a:extLst>
                    <a:ext uri="{9D8B030D-6E8A-4147-A177-3AD203B41FA5}">
                      <a16:colId xmlns:a16="http://schemas.microsoft.com/office/drawing/2014/main" val="2382839187"/>
                    </a:ext>
                  </a:extLst>
                </a:gridCol>
              </a:tblGrid>
              <a:tr h="370840">
                <a:tc gridSpan="5">
                  <a:txBody>
                    <a:bodyPr/>
                    <a:lstStyle/>
                    <a:p>
                      <a:pPr marL="0" algn="ctr" rtl="0" eaLnBrk="1" latinLnBrk="0" hangingPunct="1"/>
                      <a:r>
                        <a:rPr kumimoji="0" lang="en-US" sz="1400" b="1" kern="1200" dirty="0">
                          <a:solidFill>
                            <a:schemeClr val="bg1"/>
                          </a:solidFill>
                          <a:latin typeface="+mn-lt"/>
                          <a:ea typeface="+mn-ea"/>
                          <a:cs typeface="+mn-cs"/>
                        </a:rPr>
                        <a:t>Average of 5 Load / Unload Cycles</a:t>
                      </a:r>
                    </a:p>
                  </a:txBody>
                  <a:tcPr anchor="ctr">
                    <a:solidFill>
                      <a:srgbClr val="872F52"/>
                    </a:solidFill>
                  </a:tcPr>
                </a:tc>
                <a:tc hMerge="1">
                  <a:txBody>
                    <a:bodyPr/>
                    <a:lstStyle/>
                    <a:p>
                      <a:pPr marL="0" algn="ctr" rtl="0" eaLnBrk="1" latinLnBrk="0" hangingPunct="1"/>
                      <a:endParaRPr kumimoji="0" lang="en-US" sz="1400" b="0" kern="1200" dirty="0">
                        <a:solidFill>
                          <a:schemeClr val="dk1"/>
                        </a:solidFill>
                        <a:latin typeface="+mn-lt"/>
                        <a:ea typeface="+mn-ea"/>
                        <a:cs typeface="+mn-cs"/>
                      </a:endParaRPr>
                    </a:p>
                  </a:txBody>
                  <a:tcPr anchor="ctr">
                    <a:solidFill>
                      <a:srgbClr val="872F5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kern="1200" dirty="0">
                        <a:solidFill>
                          <a:schemeClr val="dk1"/>
                        </a:solidFill>
                        <a:latin typeface="+mn-lt"/>
                        <a:ea typeface="+mn-ea"/>
                        <a:cs typeface="+mn-cs"/>
                      </a:endParaRPr>
                    </a:p>
                  </a:txBody>
                  <a:tcPr anchor="ctr">
                    <a:solidFill>
                      <a:srgbClr val="872F5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kern="1200" dirty="0">
                        <a:solidFill>
                          <a:schemeClr val="dk1"/>
                        </a:solidFill>
                        <a:latin typeface="+mn-lt"/>
                        <a:ea typeface="+mn-ea"/>
                        <a:cs typeface="+mn-cs"/>
                      </a:endParaRPr>
                    </a:p>
                  </a:txBody>
                  <a:tcPr anchor="ctr">
                    <a:solidFill>
                      <a:srgbClr val="872F5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kern="1200" dirty="0">
                        <a:solidFill>
                          <a:schemeClr val="dk1"/>
                        </a:solidFill>
                        <a:latin typeface="+mn-lt"/>
                        <a:ea typeface="+mn-ea"/>
                        <a:cs typeface="+mn-cs"/>
                      </a:endParaRPr>
                    </a:p>
                  </a:txBody>
                  <a:tcPr anchor="ctr">
                    <a:solidFill>
                      <a:srgbClr val="872F52"/>
                    </a:solidFill>
                  </a:tcPr>
                </a:tc>
                <a:extLst>
                  <a:ext uri="{0D108BD9-81ED-4DB2-BD59-A6C34878D82A}">
                    <a16:rowId xmlns:a16="http://schemas.microsoft.com/office/drawing/2014/main" val="2248661239"/>
                  </a:ext>
                </a:extLst>
              </a:tr>
              <a:tr h="370840">
                <a:tc>
                  <a:txBody>
                    <a:bodyPr/>
                    <a:lstStyle/>
                    <a:p>
                      <a:pPr marL="0" algn="ctr" rtl="0" eaLnBrk="1" latinLnBrk="0" hangingPunct="1"/>
                      <a:r>
                        <a:rPr kumimoji="0" lang="en-US" sz="1400" b="0" kern="1200" dirty="0">
                          <a:solidFill>
                            <a:schemeClr val="dk1"/>
                          </a:solidFill>
                          <a:latin typeface="+mn-lt"/>
                          <a:ea typeface="+mn-ea"/>
                          <a:cs typeface="+mn-cs"/>
                        </a:rPr>
                        <a:t>Flow</a:t>
                      </a:r>
                    </a:p>
                  </a:txBody>
                  <a:tcPr anchor="ctr">
                    <a:solidFill>
                      <a:srgbClr val="C38FA1"/>
                    </a:solidFill>
                  </a:tcPr>
                </a:tc>
                <a:tc>
                  <a:txBody>
                    <a:bodyPr/>
                    <a:lstStyle/>
                    <a:p>
                      <a:pPr marL="0" algn="ctr" rtl="0" eaLnBrk="1" latinLnBrk="0" hangingPunct="1"/>
                      <a:r>
                        <a:rPr kumimoji="0" lang="en-US" sz="1400" b="0" kern="1200" dirty="0">
                          <a:solidFill>
                            <a:schemeClr val="dk1"/>
                          </a:solidFill>
                          <a:latin typeface="+mn-lt"/>
                          <a:ea typeface="+mn-ea"/>
                          <a:cs typeface="+mn-cs"/>
                        </a:rPr>
                        <a:t>Cut-in</a:t>
                      </a:r>
                    </a:p>
                  </a:txBody>
                  <a:tcPr anchor="ctr">
                    <a:solidFill>
                      <a:srgbClr val="C38FA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kern="1200" dirty="0">
                          <a:solidFill>
                            <a:schemeClr val="dk1"/>
                          </a:solidFill>
                          <a:latin typeface="+mn-lt"/>
                          <a:ea typeface="+mn-ea"/>
                          <a:cs typeface="+mn-cs"/>
                        </a:rPr>
                        <a:t>Cut-out</a:t>
                      </a:r>
                    </a:p>
                  </a:txBody>
                  <a:tcPr anchor="ctr">
                    <a:solidFill>
                      <a:srgbClr val="C38FA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kern="1200" dirty="0">
                          <a:solidFill>
                            <a:schemeClr val="dk1"/>
                          </a:solidFill>
                          <a:latin typeface="+mn-lt"/>
                          <a:ea typeface="+mn-ea"/>
                          <a:cs typeface="+mn-cs"/>
                        </a:rPr>
                        <a:t>Load</a:t>
                      </a:r>
                    </a:p>
                  </a:txBody>
                  <a:tcPr anchor="ctr">
                    <a:solidFill>
                      <a:srgbClr val="C38FA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kern="1200" dirty="0">
                          <a:solidFill>
                            <a:schemeClr val="dk1"/>
                          </a:solidFill>
                          <a:latin typeface="+mn-lt"/>
                          <a:ea typeface="+mn-ea"/>
                          <a:cs typeface="+mn-cs"/>
                        </a:rPr>
                        <a:t>Unload</a:t>
                      </a:r>
                    </a:p>
                  </a:txBody>
                  <a:tcPr anchor="ctr">
                    <a:solidFill>
                      <a:srgbClr val="C38FA1"/>
                    </a:solidFill>
                  </a:tcPr>
                </a:tc>
                <a:extLst>
                  <a:ext uri="{0D108BD9-81ED-4DB2-BD59-A6C34878D82A}">
                    <a16:rowId xmlns:a16="http://schemas.microsoft.com/office/drawing/2014/main" val="4119595575"/>
                  </a:ext>
                </a:extLst>
              </a:tr>
              <a:tr h="370840">
                <a:tc>
                  <a:txBody>
                    <a:bodyPr/>
                    <a:lstStyle/>
                    <a:p>
                      <a:pPr marL="0" algn="ctr" rtl="0" eaLnBrk="1" latinLnBrk="0" hangingPunct="1"/>
                      <a:r>
                        <a:rPr kumimoji="0" lang="en-US" sz="1400" b="0" kern="1200" dirty="0">
                          <a:solidFill>
                            <a:schemeClr val="dk1"/>
                          </a:solidFill>
                          <a:latin typeface="+mn-lt"/>
                          <a:ea typeface="+mn-ea"/>
                          <a:cs typeface="+mn-cs"/>
                        </a:rPr>
                        <a:t>460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kern="1200" dirty="0">
                          <a:solidFill>
                            <a:schemeClr val="dk1"/>
                          </a:solidFill>
                          <a:latin typeface="+mn-lt"/>
                          <a:ea typeface="+mn-ea"/>
                          <a:cs typeface="+mn-cs"/>
                        </a:rPr>
                        <a:t>98.8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kern="1200" dirty="0">
                          <a:solidFill>
                            <a:schemeClr val="dk1"/>
                          </a:solidFill>
                          <a:latin typeface="+mn-lt"/>
                          <a:ea typeface="+mn-ea"/>
                          <a:cs typeface="+mn-cs"/>
                        </a:rPr>
                        <a:t>102.5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kern="1200" dirty="0">
                          <a:solidFill>
                            <a:schemeClr val="dk1"/>
                          </a:solidFill>
                          <a:latin typeface="+mn-lt"/>
                          <a:ea typeface="+mn-ea"/>
                          <a:cs typeface="+mn-cs"/>
                        </a:rPr>
                        <a:t>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kern="1200" dirty="0">
                          <a:solidFill>
                            <a:schemeClr val="dk1"/>
                          </a:solidFill>
                          <a:latin typeface="+mn-lt"/>
                          <a:ea typeface="+mn-ea"/>
                          <a:cs typeface="+mn-cs"/>
                        </a:rPr>
                        <a:t>95</a:t>
                      </a:r>
                    </a:p>
                  </a:txBody>
                  <a:tcPr anchor="ctr"/>
                </a:tc>
                <a:extLst>
                  <a:ext uri="{0D108BD9-81ED-4DB2-BD59-A6C34878D82A}">
                    <a16:rowId xmlns:a16="http://schemas.microsoft.com/office/drawing/2014/main" val="3879669191"/>
                  </a:ext>
                </a:extLst>
              </a:tr>
            </a:tbl>
          </a:graphicData>
        </a:graphic>
      </p:graphicFrame>
    </p:spTree>
    <p:extLst>
      <p:ext uri="{BB962C8B-B14F-4D97-AF65-F5344CB8AC3E}">
        <p14:creationId xmlns:p14="http://schemas.microsoft.com/office/powerpoint/2010/main" val="2117638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909C-F222-4F89-963A-815BD2E54BB8}"/>
              </a:ext>
            </a:extLst>
          </p:cNvPr>
          <p:cNvSpPr>
            <a:spLocks noGrp="1"/>
          </p:cNvSpPr>
          <p:nvPr>
            <p:ph type="title"/>
          </p:nvPr>
        </p:nvSpPr>
        <p:spPr/>
        <p:txBody>
          <a:bodyPr>
            <a:normAutofit fontScale="90000"/>
          </a:bodyPr>
          <a:lstStyle/>
          <a:p>
            <a:r>
              <a:rPr lang="en-US" dirty="0"/>
              <a:t>Measured Flow Change – vs – Compressor Rating </a:t>
            </a:r>
          </a:p>
        </p:txBody>
      </p:sp>
      <p:pic>
        <p:nvPicPr>
          <p:cNvPr id="17" name="Content Placeholder 16">
            <a:extLst>
              <a:ext uri="{FF2B5EF4-FFF2-40B4-BE49-F238E27FC236}">
                <a16:creationId xmlns:a16="http://schemas.microsoft.com/office/drawing/2014/main" id="{3CA50070-73D2-4204-AA4E-2C60523D9CA3}"/>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48849" y="990600"/>
            <a:ext cx="7476343" cy="4953000"/>
          </a:xfrm>
        </p:spPr>
      </p:pic>
    </p:spTree>
    <p:extLst>
      <p:ext uri="{BB962C8B-B14F-4D97-AF65-F5344CB8AC3E}">
        <p14:creationId xmlns:p14="http://schemas.microsoft.com/office/powerpoint/2010/main" val="4225642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48D67-9FFA-4A8E-8537-C1862ACE51AE}"/>
              </a:ext>
            </a:extLst>
          </p:cNvPr>
          <p:cNvSpPr>
            <a:spLocks noGrp="1"/>
          </p:cNvSpPr>
          <p:nvPr>
            <p:ph type="title"/>
          </p:nvPr>
        </p:nvSpPr>
        <p:spPr/>
        <p:txBody>
          <a:bodyPr/>
          <a:lstStyle/>
          <a:p>
            <a:r>
              <a:rPr lang="en-US" dirty="0"/>
              <a:t>Knowing System Volume =&gt; Calculate Flow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2117549-1AC0-4D03-BC2E-355A5C1F8C70}"/>
                  </a:ext>
                </a:extLst>
              </p:cNvPr>
              <p:cNvSpPr>
                <a:spLocks noGrp="1"/>
              </p:cNvSpPr>
              <p:nvPr>
                <p:ph sz="quarter" idx="2"/>
              </p:nvPr>
            </p:nvSpPr>
            <p:spPr/>
            <p:txBody>
              <a:bodyPr>
                <a:noAutofit/>
              </a:bodyPr>
              <a:lstStyle/>
              <a:p>
                <a:pPr marL="0" indent="0">
                  <a:buNone/>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𝑆𝑌𝑆</m:t>
                          </m:r>
                        </m:sub>
                      </m:sSub>
                      <m:r>
                        <a:rPr lang="en-US" sz="2000" i="1">
                          <a:latin typeface="Cambria Math" panose="02040503050406030204" pitchFamily="18" charset="0"/>
                        </a:rPr>
                        <m:t>= </m:t>
                      </m:r>
                      <m:f>
                        <m:fPr>
                          <m:ctrlPr>
                            <a:rPr lang="en-US" sz="2000" i="1">
                              <a:latin typeface="Cambria Math" panose="02040503050406030204" pitchFamily="18" charset="0"/>
                            </a:rPr>
                          </m:ctrlPr>
                        </m:fPr>
                        <m:num>
                          <m:r>
                            <a:rPr lang="en-US" sz="2000" i="1" smtClean="0">
                              <a:latin typeface="Cambria Math" panose="02040503050406030204" pitchFamily="18" charset="0"/>
                            </a:rPr>
                            <m:t>𝑇</m:t>
                          </m:r>
                          <m:r>
                            <a:rPr lang="en-US" sz="2000" i="1">
                              <a:latin typeface="Cambria Math" panose="02040503050406030204" pitchFamily="18" charset="0"/>
                            </a:rPr>
                            <m:t> ×</m:t>
                          </m:r>
                          <m:r>
                            <a:rPr lang="en-US" sz="2000" i="1">
                              <a:latin typeface="Cambria Math" panose="02040503050406030204" pitchFamily="18" charset="0"/>
                            </a:rPr>
                            <m:t>𝑄</m:t>
                          </m:r>
                          <m:r>
                            <a:rPr lang="en-US" sz="2000" i="1">
                              <a:latin typeface="Cambria Math" panose="02040503050406030204" pitchFamily="18" charset="0"/>
                            </a:rPr>
                            <m:t> × </m:t>
                          </m:r>
                          <m:sSub>
                            <m:sSubPr>
                              <m:ctrlPr>
                                <a:rPr lang="en-US" sz="2000" i="1">
                                  <a:latin typeface="Cambria Math" panose="02040503050406030204" pitchFamily="18" charset="0"/>
                                </a:rPr>
                              </m:ctrlPr>
                            </m:sSubPr>
                            <m:e>
                              <m:r>
                                <a:rPr lang="en-US" sz="2000" i="1">
                                  <a:latin typeface="Cambria Math" panose="02040503050406030204" pitchFamily="18" charset="0"/>
                                </a:rPr>
                                <m:t>𝑃</m:t>
                              </m:r>
                            </m:e>
                            <m:sub>
                              <m:r>
                                <a:rPr lang="en-US" sz="2000" i="1">
                                  <a:latin typeface="Cambria Math" panose="02040503050406030204" pitchFamily="18" charset="0"/>
                                </a:rPr>
                                <m:t>𝑎𝑡𝑚</m:t>
                              </m:r>
                            </m:sub>
                          </m:sSub>
                        </m:num>
                        <m:den>
                          <m:r>
                            <a:rPr lang="en-US" sz="2000" i="1">
                              <a:latin typeface="Cambria Math" panose="02040503050406030204" pitchFamily="18" charset="0"/>
                            </a:rPr>
                            <m:t>∆</m:t>
                          </m:r>
                          <m:r>
                            <a:rPr lang="en-US" sz="2000" i="1">
                              <a:latin typeface="Cambria Math" panose="02040503050406030204" pitchFamily="18" charset="0"/>
                            </a:rPr>
                            <m:t>𝑃</m:t>
                          </m:r>
                        </m:den>
                      </m:f>
                    </m:oMath>
                  </m:oMathPara>
                </a14:m>
                <a:endParaRPr lang="en-US" sz="2000" dirty="0"/>
              </a:p>
              <a:p>
                <a:pPr marL="0" indent="0">
                  <a:buNone/>
                </a:pPr>
                <a:endParaRPr lang="en-US" sz="1400" dirty="0"/>
              </a:p>
              <a:p>
                <a:pPr marL="0" indent="0">
                  <a:buNone/>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𝑆𝑌𝑆</m:t>
                          </m:r>
                        </m:sub>
                      </m:sSub>
                      <m:r>
                        <a:rPr lang="en-US" sz="2000" i="1">
                          <a:latin typeface="Cambria Math" panose="02040503050406030204" pitchFamily="18" charset="0"/>
                        </a:rPr>
                        <m:t>= </m:t>
                      </m:r>
                      <m:f>
                        <m:fPr>
                          <m:ctrlPr>
                            <a:rPr lang="en-US" sz="2000" i="1">
                              <a:latin typeface="Cambria Math" panose="02040503050406030204" pitchFamily="18" charset="0"/>
                            </a:rPr>
                          </m:ctrlPr>
                        </m:fPr>
                        <m:num>
                          <m:r>
                            <a:rPr lang="en-US" sz="2000" b="0" i="1" smtClean="0">
                              <a:latin typeface="Cambria Math" panose="02040503050406030204" pitchFamily="18" charset="0"/>
                            </a:rPr>
                            <m:t>1.58</m:t>
                          </m:r>
                          <m:r>
                            <a:rPr lang="en-US" sz="2000" i="1">
                              <a:latin typeface="Cambria Math" panose="02040503050406030204" pitchFamily="18" charset="0"/>
                            </a:rPr>
                            <m:t> ×</m:t>
                          </m:r>
                          <m:r>
                            <a:rPr lang="en-US" sz="2000" b="0" i="1" smtClean="0">
                              <a:latin typeface="Cambria Math" panose="02040503050406030204" pitchFamily="18" charset="0"/>
                            </a:rPr>
                            <m:t>259</m:t>
                          </m:r>
                          <m:r>
                            <a:rPr lang="en-US" sz="2000" i="1">
                              <a:latin typeface="Cambria Math" panose="02040503050406030204" pitchFamily="18" charset="0"/>
                            </a:rPr>
                            <m:t> ×</m:t>
                          </m:r>
                          <m:r>
                            <a:rPr lang="en-US" sz="2000" b="0" i="1" smtClean="0">
                              <a:latin typeface="Cambria Math" panose="02040503050406030204" pitchFamily="18" charset="0"/>
                            </a:rPr>
                            <m:t>14.5</m:t>
                          </m:r>
                        </m:num>
                        <m:den>
                          <m:r>
                            <a:rPr lang="en-US" sz="2000" b="0" i="1" smtClean="0">
                              <a:latin typeface="Cambria Math" panose="02040503050406030204" pitchFamily="18" charset="0"/>
                            </a:rPr>
                            <m:t>3.7</m:t>
                          </m:r>
                        </m:den>
                      </m:f>
                    </m:oMath>
                  </m:oMathPara>
                </a14:m>
                <a:endParaRPr lang="en-US" sz="2000" dirty="0"/>
              </a:p>
              <a:p>
                <a:pPr marL="0" indent="0">
                  <a:buNone/>
                </a:pPr>
                <a:endParaRPr lang="en-US" sz="2000" dirty="0"/>
              </a:p>
              <a:p>
                <a:pPr marL="0" indent="0">
                  <a:buNone/>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𝐷𝑒𝑚𝑎𝑛𝑑</m:t>
                          </m:r>
                          <m:r>
                            <a:rPr lang="en-US" sz="2000" b="0" i="1" smtClean="0">
                              <a:latin typeface="Cambria Math" panose="02040503050406030204" pitchFamily="18" charset="0"/>
                            </a:rPr>
                            <m:t> </m:t>
                          </m:r>
                          <m:r>
                            <a:rPr lang="en-US" sz="2000" b="0" i="1" smtClean="0">
                              <a:latin typeface="Cambria Math" panose="02040503050406030204" pitchFamily="18" charset="0"/>
                            </a:rPr>
                            <m:t>𝑆𝑖𝑑𝑒</m:t>
                          </m:r>
                          <m:r>
                            <a:rPr lang="en-US" sz="2000" b="0" i="1" smtClean="0">
                              <a:latin typeface="Cambria Math" panose="02040503050406030204" pitchFamily="18" charset="0"/>
                            </a:rPr>
                            <m:t>  </m:t>
                          </m:r>
                          <m:r>
                            <a:rPr lang="en-US" sz="2000" b="0" i="1" smtClean="0">
                              <a:latin typeface="Cambria Math" panose="02040503050406030204" pitchFamily="18" charset="0"/>
                            </a:rPr>
                            <m:t>𝑉</m:t>
                          </m:r>
                        </m:e>
                        <m:sub>
                          <m:r>
                            <a:rPr lang="en-US" sz="2000" i="1">
                              <a:latin typeface="Cambria Math" panose="02040503050406030204" pitchFamily="18" charset="0"/>
                            </a:rPr>
                            <m:t>𝑆𝑌𝑆</m:t>
                          </m:r>
                        </m:sub>
                      </m:sSub>
                      <m:r>
                        <a:rPr lang="en-US" sz="2000" b="0" i="1" smtClean="0">
                          <a:latin typeface="Cambria Math" panose="02040503050406030204" pitchFamily="18" charset="0"/>
                        </a:rPr>
                        <m:t>=1,245 </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𝑓𝑡</m:t>
                          </m:r>
                        </m:e>
                        <m:sup>
                          <m:r>
                            <a:rPr lang="en-US" sz="2000" b="0" i="1" smtClean="0">
                              <a:latin typeface="Cambria Math" panose="02040503050406030204" pitchFamily="18" charset="0"/>
                            </a:rPr>
                            <m:t>3</m:t>
                          </m:r>
                        </m:sup>
                      </m:sSup>
                    </m:oMath>
                  </m:oMathPara>
                </a14:m>
                <a:endParaRPr lang="en-US" sz="2000" dirty="0"/>
              </a:p>
              <a:p>
                <a:pPr marL="0" indent="0">
                  <a:buNone/>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𝑆𝑢𝑝𝑝𝑙𝑦</m:t>
                          </m:r>
                          <m:r>
                            <a:rPr lang="en-US" sz="2000" i="1">
                              <a:latin typeface="Cambria Math" panose="02040503050406030204" pitchFamily="18" charset="0"/>
                            </a:rPr>
                            <m:t> </m:t>
                          </m:r>
                          <m:r>
                            <a:rPr lang="en-US" sz="2000" i="1">
                              <a:latin typeface="Cambria Math" panose="02040503050406030204" pitchFamily="18" charset="0"/>
                            </a:rPr>
                            <m:t>𝑆𝑖𝑑𝑒</m:t>
                          </m:r>
                          <m:r>
                            <a:rPr lang="en-US" sz="2000" i="1">
                              <a:latin typeface="Cambria Math" panose="02040503050406030204" pitchFamily="18" charset="0"/>
                            </a:rPr>
                            <m:t>  </m:t>
                          </m:r>
                          <m:r>
                            <a:rPr lang="en-US" sz="2000" i="1">
                              <a:latin typeface="Cambria Math" panose="02040503050406030204" pitchFamily="18" charset="0"/>
                            </a:rPr>
                            <m:t>𝑉</m:t>
                          </m:r>
                        </m:e>
                        <m:sub>
                          <m:r>
                            <a:rPr lang="en-US" sz="2000" i="1">
                              <a:latin typeface="Cambria Math" panose="02040503050406030204" pitchFamily="18" charset="0"/>
                            </a:rPr>
                            <m:t>𝑆𝑌𝑆</m:t>
                          </m:r>
                        </m:sub>
                      </m:sSub>
                      <m:r>
                        <a:rPr lang="en-US" sz="2000" b="0" i="1" smtClean="0">
                          <a:latin typeface="Cambria Math" panose="02040503050406030204" pitchFamily="18" charset="0"/>
                        </a:rPr>
                        <m:t>   </m:t>
                      </m:r>
                      <m:r>
                        <a:rPr lang="en-US" sz="2000" i="1">
                          <a:latin typeface="Cambria Math" panose="02040503050406030204" pitchFamily="18" charset="0"/>
                        </a:rPr>
                        <m:t>=</m:t>
                      </m:r>
                      <m:r>
                        <a:rPr lang="en-US" sz="2000" b="0" i="1" smtClean="0">
                          <a:latin typeface="Cambria Math" panose="02040503050406030204" pitchFamily="18" charset="0"/>
                        </a:rPr>
                        <m:t>   394</m:t>
                      </m:r>
                      <m:r>
                        <a:rPr lang="en-US" sz="2000" i="1">
                          <a:latin typeface="Cambria Math" panose="02040503050406030204" pitchFamily="18" charset="0"/>
                        </a:rPr>
                        <m:t> </m:t>
                      </m:r>
                      <m:sSup>
                        <m:sSupPr>
                          <m:ctrlPr>
                            <a:rPr lang="en-US" sz="2000" i="1">
                              <a:latin typeface="Cambria Math" panose="02040503050406030204" pitchFamily="18" charset="0"/>
                            </a:rPr>
                          </m:ctrlPr>
                        </m:sSupPr>
                        <m:e>
                          <m:r>
                            <a:rPr lang="en-US" sz="2000" i="1">
                              <a:latin typeface="Cambria Math" panose="02040503050406030204" pitchFamily="18" charset="0"/>
                            </a:rPr>
                            <m:t>𝑓𝑡</m:t>
                          </m:r>
                        </m:e>
                        <m:sup>
                          <m:r>
                            <a:rPr lang="en-US" sz="2000" i="1">
                              <a:latin typeface="Cambria Math" panose="02040503050406030204" pitchFamily="18" charset="0"/>
                            </a:rPr>
                            <m:t>3</m:t>
                          </m:r>
                        </m:sup>
                      </m:sSup>
                    </m:oMath>
                  </m:oMathPara>
                </a14:m>
                <a:endParaRPr lang="en-US" sz="2000" dirty="0"/>
              </a:p>
              <a:p>
                <a:pPr marL="0" indent="0">
                  <a:buNone/>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                 </m:t>
                          </m:r>
                          <m:r>
                            <a:rPr lang="en-US" sz="2000" b="0" i="1" smtClean="0">
                              <a:latin typeface="Cambria Math" panose="02040503050406030204" pitchFamily="18" charset="0"/>
                            </a:rPr>
                            <m:t>𝑇𝑜𝑡𝑎𝑙</m:t>
                          </m:r>
                          <m:r>
                            <a:rPr lang="en-US" sz="2000" b="0" i="1" smtClean="0">
                              <a:latin typeface="Cambria Math" panose="02040503050406030204" pitchFamily="18" charset="0"/>
                            </a:rPr>
                            <m:t> </m:t>
                          </m:r>
                          <m:r>
                            <a:rPr lang="en-US" sz="2000" i="1">
                              <a:latin typeface="Cambria Math" panose="02040503050406030204" pitchFamily="18" charset="0"/>
                            </a:rPr>
                            <m:t>𝑉</m:t>
                          </m:r>
                        </m:e>
                        <m:sub>
                          <m:r>
                            <a:rPr lang="en-US" sz="2000" i="1">
                              <a:latin typeface="Cambria Math" panose="02040503050406030204" pitchFamily="18" charset="0"/>
                            </a:rPr>
                            <m:t>𝑆𝑌𝑆</m:t>
                          </m:r>
                        </m:sub>
                      </m:sSub>
                      <m:r>
                        <a:rPr lang="en-US" sz="2000" b="0" i="1" smtClean="0">
                          <a:latin typeface="Cambria Math" panose="02040503050406030204" pitchFamily="18" charset="0"/>
                        </a:rPr>
                        <m:t> </m:t>
                      </m:r>
                      <m:r>
                        <a:rPr lang="en-US" sz="2000" i="1">
                          <a:latin typeface="Cambria Math" panose="02040503050406030204" pitchFamily="18" charset="0"/>
                        </a:rPr>
                        <m:t>=1,</m:t>
                      </m:r>
                      <m:r>
                        <a:rPr lang="en-US" sz="2000" b="0" i="1" smtClean="0">
                          <a:latin typeface="Cambria Math" panose="02040503050406030204" pitchFamily="18" charset="0"/>
                        </a:rPr>
                        <m:t>605</m:t>
                      </m:r>
                      <m:r>
                        <a:rPr lang="en-US" sz="2000" i="1">
                          <a:latin typeface="Cambria Math" panose="02040503050406030204" pitchFamily="18" charset="0"/>
                        </a:rPr>
                        <m:t> </m:t>
                      </m:r>
                      <m:sSup>
                        <m:sSupPr>
                          <m:ctrlPr>
                            <a:rPr lang="en-US" sz="2000" i="1">
                              <a:latin typeface="Cambria Math" panose="02040503050406030204" pitchFamily="18" charset="0"/>
                            </a:rPr>
                          </m:ctrlPr>
                        </m:sSupPr>
                        <m:e>
                          <m:r>
                            <a:rPr lang="en-US" sz="2000" i="1">
                              <a:latin typeface="Cambria Math" panose="02040503050406030204" pitchFamily="18" charset="0"/>
                            </a:rPr>
                            <m:t>𝑓𝑡</m:t>
                          </m:r>
                        </m:e>
                        <m:sup>
                          <m:r>
                            <a:rPr lang="en-US" sz="2000" i="1">
                              <a:latin typeface="Cambria Math" panose="02040503050406030204" pitchFamily="18" charset="0"/>
                            </a:rPr>
                            <m:t>3</m:t>
                          </m:r>
                        </m:sup>
                      </m:sSup>
                    </m:oMath>
                  </m:oMathPara>
                </a14:m>
                <a:endParaRPr lang="en-US" sz="2000" dirty="0"/>
              </a:p>
              <a:p>
                <a:endParaRPr lang="en-US" dirty="0"/>
              </a:p>
            </p:txBody>
          </p:sp>
        </mc:Choice>
        <mc:Fallback xmlns="">
          <p:sp>
            <p:nvSpPr>
              <p:cNvPr id="3" name="Content Placeholder 2">
                <a:extLst>
                  <a:ext uri="{FF2B5EF4-FFF2-40B4-BE49-F238E27FC236}">
                    <a16:creationId xmlns:a16="http://schemas.microsoft.com/office/drawing/2014/main" id="{42117549-1AC0-4D03-BC2E-355A5C1F8C70}"/>
                  </a:ext>
                </a:extLst>
              </p:cNvPr>
              <p:cNvSpPr>
                <a:spLocks noGrp="1" noRot="1" noChangeAspect="1" noMove="1" noResize="1" noEditPoints="1" noAdjustHandles="1" noChangeArrowheads="1" noChangeShapeType="1" noTextEdit="1"/>
              </p:cNvSpPr>
              <p:nvPr>
                <p:ph sz="quarter" idx="2"/>
              </p:nvPr>
            </p:nvSpPr>
            <p:spPr>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C2E83254-449D-49A8-9B60-8D6E6FB5FF2E}"/>
                  </a:ext>
                </a:extLst>
              </p:cNvPr>
              <p:cNvSpPr>
                <a:spLocks noGrp="1"/>
              </p:cNvSpPr>
              <p:nvPr>
                <p:ph sz="quarter" idx="4"/>
              </p:nvPr>
            </p:nvSpPr>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𝑄</m:t>
                      </m:r>
                      <m:r>
                        <a:rPr lang="en-US"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𝑆𝑌𝑆</m:t>
                              </m:r>
                            </m:sub>
                          </m:sSub>
                          <m:r>
                            <a:rPr lang="en-US" i="1">
                              <a:latin typeface="Cambria Math" panose="02040503050406030204" pitchFamily="18" charset="0"/>
                            </a:rPr>
                            <m:t> × ∆</m:t>
                          </m:r>
                          <m:r>
                            <a:rPr lang="en-US" i="1">
                              <a:latin typeface="Cambria Math" panose="02040503050406030204" pitchFamily="18" charset="0"/>
                            </a:rPr>
                            <m:t>𝑃</m:t>
                          </m:r>
                        </m:num>
                        <m:den>
                          <m:r>
                            <a:rPr lang="en-US" i="1">
                              <a:latin typeface="Cambria Math" panose="02040503050406030204" pitchFamily="18" charset="0"/>
                            </a:rPr>
                            <m:t>𝑇</m:t>
                          </m:r>
                          <m:r>
                            <a:rPr lang="en-US" i="1">
                              <a:latin typeface="Cambria Math" panose="02040503050406030204" pitchFamily="18" charset="0"/>
                            </a:rPr>
                            <m:t> × </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𝑎𝑡𝑚</m:t>
                              </m:r>
                            </m:sub>
                          </m:sSub>
                        </m:den>
                      </m:f>
                    </m:oMath>
                  </m:oMathPara>
                </a14:m>
                <a:endParaRPr lang="en-US" i="1" dirty="0">
                  <a:latin typeface="Cambria Math" panose="02040503050406030204" pitchFamily="18" charset="0"/>
                </a:endParaRPr>
              </a:p>
              <a:p>
                <a:pPr marL="0" indent="0">
                  <a:buNone/>
                </a:pPr>
                <a:endParaRPr lang="en-US" sz="17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𝑄</m:t>
                      </m:r>
                      <m:r>
                        <a:rPr lang="en-US" i="1">
                          <a:latin typeface="Cambria Math" panose="02040503050406030204" pitchFamily="18" charset="0"/>
                        </a:rPr>
                        <m:t>=</m:t>
                      </m:r>
                      <m:f>
                        <m:fPr>
                          <m:ctrlPr>
                            <a:rPr lang="en-US" i="1">
                              <a:latin typeface="Cambria Math" panose="02040503050406030204" pitchFamily="18" charset="0"/>
                            </a:rPr>
                          </m:ctrlPr>
                        </m:fPr>
                        <m:num>
                          <m:r>
                            <a:rPr lang="en-US" i="1" smtClean="0">
                              <a:latin typeface="Cambria Math" panose="02040503050406030204" pitchFamily="18" charset="0"/>
                            </a:rPr>
                            <m:t>1</m:t>
                          </m:r>
                          <m:r>
                            <a:rPr lang="en-US" b="0" i="1" smtClean="0">
                              <a:latin typeface="Cambria Math" panose="02040503050406030204" pitchFamily="18" charset="0"/>
                            </a:rPr>
                            <m:t>,605 </m:t>
                          </m:r>
                          <m:r>
                            <a:rPr lang="en-US" b="0" i="1" smtClean="0">
                              <a:latin typeface="Cambria Math" panose="02040503050406030204" pitchFamily="18" charset="0"/>
                            </a:rPr>
                            <m:t>𝑐𝑢</m:t>
                          </m:r>
                          <m:r>
                            <a:rPr lang="en-US" b="0" i="1" smtClean="0">
                              <a:latin typeface="Cambria Math" panose="02040503050406030204" pitchFamily="18" charset="0"/>
                            </a:rPr>
                            <m:t>. </m:t>
                          </m:r>
                          <m:r>
                            <a:rPr lang="en-US" b="0" i="1" smtClean="0">
                              <a:latin typeface="Cambria Math" panose="02040503050406030204" pitchFamily="18" charset="0"/>
                            </a:rPr>
                            <m:t>𝑓𝑡</m:t>
                          </m:r>
                          <m:r>
                            <a:rPr lang="en-US" b="0" i="1" smtClean="0">
                              <a:latin typeface="Cambria Math" panose="02040503050406030204" pitchFamily="18" charset="0"/>
                            </a:rPr>
                            <m:t>.  ×11 </m:t>
                          </m:r>
                          <m:r>
                            <a:rPr lang="en-US" b="0" i="1" smtClean="0">
                              <a:latin typeface="Cambria Math" panose="02040503050406030204" pitchFamily="18" charset="0"/>
                            </a:rPr>
                            <m:t>𝑝𝑠𝑖</m:t>
                          </m:r>
                        </m:num>
                        <m:den>
                          <m:r>
                            <a:rPr lang="en-US" b="0" i="1" smtClean="0">
                              <a:latin typeface="Cambria Math" panose="02040503050406030204" pitchFamily="18" charset="0"/>
                            </a:rPr>
                            <m:t>17.9 </m:t>
                          </m:r>
                          <m:r>
                            <a:rPr lang="en-US" b="0" i="1" smtClean="0">
                              <a:latin typeface="Cambria Math" panose="02040503050406030204" pitchFamily="18" charset="0"/>
                            </a:rPr>
                            <m:t>𝑚𝑖𝑛</m:t>
                          </m:r>
                          <m:r>
                            <a:rPr lang="en-US" b="0" i="1" smtClean="0">
                              <a:latin typeface="Cambria Math" panose="02040503050406030204" pitchFamily="18" charset="0"/>
                            </a:rPr>
                            <m:t>. ×14.5 </m:t>
                          </m:r>
                          <m:r>
                            <a:rPr lang="en-US" b="0" i="1" smtClean="0">
                              <a:latin typeface="Cambria Math" panose="02040503050406030204" pitchFamily="18" charset="0"/>
                            </a:rPr>
                            <m:t>𝑝𝑠𝑖</m:t>
                          </m:r>
                        </m:den>
                      </m:f>
                      <m:r>
                        <a:rPr lang="en-US" i="1">
                          <a:latin typeface="Cambria Math" panose="02040503050406030204" pitchFamily="18" charset="0"/>
                        </a:rPr>
                        <m:t> </m:t>
                      </m:r>
                    </m:oMath>
                  </m:oMathPara>
                </a14:m>
                <a:endParaRPr lang="en-US" dirty="0"/>
              </a:p>
              <a:p>
                <a:pPr marL="0" indent="0">
                  <a:buNone/>
                </a:pPr>
                <a:endParaRPr lang="en-US" sz="1600" dirty="0"/>
              </a:p>
              <a:p>
                <a:pPr marL="0" indent="0">
                  <a:buNone/>
                </a:pPr>
                <a14:m>
                  <m:oMath xmlns:m="http://schemas.openxmlformats.org/officeDocument/2006/math">
                    <m:r>
                      <a:rPr lang="en-US" i="1">
                        <a:latin typeface="Cambria Math" panose="02040503050406030204" pitchFamily="18" charset="0"/>
                      </a:rPr>
                      <m:t>𝑄</m:t>
                    </m:r>
                    <m:r>
                      <a:rPr lang="en-US" b="0" i="1" smtClean="0">
                        <a:latin typeface="Cambria Math" panose="02040503050406030204" pitchFamily="18" charset="0"/>
                      </a:rPr>
                      <m:t>=68.0 </m:t>
                    </m:r>
                    <m:r>
                      <a:rPr lang="en-US" b="0" i="1" smtClean="0">
                        <a:latin typeface="Cambria Math" panose="02040503050406030204" pitchFamily="18" charset="0"/>
                      </a:rPr>
                      <m:t>𝑐𝑢</m:t>
                    </m:r>
                    <m:r>
                      <a:rPr lang="en-US" b="0" i="1" smtClean="0">
                        <a:latin typeface="Cambria Math" panose="02040503050406030204" pitchFamily="18" charset="0"/>
                      </a:rPr>
                      <m:t>.</m:t>
                    </m:r>
                    <m:f>
                      <m:fPr>
                        <m:type m:val="lin"/>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rPr>
                          <m:t>𝑓𝑡</m:t>
                        </m:r>
                        <m:r>
                          <a:rPr lang="en-US" b="0" i="1" smtClean="0">
                            <a:latin typeface="Cambria Math" panose="02040503050406030204" pitchFamily="18" charset="0"/>
                          </a:rPr>
                          <m:t>.</m:t>
                        </m:r>
                      </m:num>
                      <m:den>
                        <m:r>
                          <a:rPr lang="en-US" b="0" i="1" smtClean="0">
                            <a:latin typeface="Cambria Math" panose="02040503050406030204" pitchFamily="18" charset="0"/>
                          </a:rPr>
                          <m:t>𝑚𝑖𝑛𝑢𝑡𝑒</m:t>
                        </m:r>
                      </m:den>
                    </m:f>
                  </m:oMath>
                </a14:m>
                <a:r>
                  <a:rPr lang="en-US" dirty="0"/>
                  <a:t> </a:t>
                </a:r>
              </a:p>
              <a:p>
                <a:endParaRPr lang="en-US" dirty="0"/>
              </a:p>
            </p:txBody>
          </p:sp>
        </mc:Choice>
        <mc:Fallback xmlns="">
          <p:sp>
            <p:nvSpPr>
              <p:cNvPr id="4" name="Content Placeholder 3">
                <a:extLst>
                  <a:ext uri="{FF2B5EF4-FFF2-40B4-BE49-F238E27FC236}">
                    <a16:creationId xmlns:a16="http://schemas.microsoft.com/office/drawing/2014/main" id="{C2E83254-449D-49A8-9B60-8D6E6FB5FF2E}"/>
                  </a:ext>
                </a:extLst>
              </p:cNvPr>
              <p:cNvSpPr>
                <a:spLocks noGrp="1" noRot="1" noChangeAspect="1" noMove="1" noResize="1" noEditPoints="1" noAdjustHandles="1" noChangeArrowheads="1" noChangeShapeType="1" noTextEdit="1"/>
              </p:cNvSpPr>
              <p:nvPr>
                <p:ph sz="quarter" idx="4"/>
              </p:nvPr>
            </p:nvSpPr>
            <p:spPr>
              <a:blipFill>
                <a:blip r:embed="rId3"/>
                <a:stretch>
                  <a:fillRect l="-1167" b="-17800"/>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EEE82514-FCD2-4590-B073-F5CDEB932887}"/>
              </a:ext>
            </a:extLst>
          </p:cNvPr>
          <p:cNvSpPr>
            <a:spLocks noGrp="1"/>
          </p:cNvSpPr>
          <p:nvPr>
            <p:ph type="body" sz="quarter" idx="1"/>
          </p:nvPr>
        </p:nvSpPr>
        <p:spPr/>
        <p:txBody>
          <a:bodyPr/>
          <a:lstStyle/>
          <a:p>
            <a:pPr algn="ctr"/>
            <a:r>
              <a:rPr lang="en-US" dirty="0"/>
              <a:t>Calculate System Volume</a:t>
            </a:r>
          </a:p>
        </p:txBody>
      </p:sp>
      <p:sp>
        <p:nvSpPr>
          <p:cNvPr id="6" name="Text Placeholder 5">
            <a:extLst>
              <a:ext uri="{FF2B5EF4-FFF2-40B4-BE49-F238E27FC236}">
                <a16:creationId xmlns:a16="http://schemas.microsoft.com/office/drawing/2014/main" id="{63242C1D-2F0A-432C-8F9D-A973703FD77C}"/>
              </a:ext>
            </a:extLst>
          </p:cNvPr>
          <p:cNvSpPr>
            <a:spLocks noGrp="1"/>
          </p:cNvSpPr>
          <p:nvPr>
            <p:ph type="body" sz="quarter" idx="3"/>
          </p:nvPr>
        </p:nvSpPr>
        <p:spPr/>
        <p:txBody>
          <a:bodyPr/>
          <a:lstStyle/>
          <a:p>
            <a:pPr algn="ctr"/>
            <a:r>
              <a:rPr lang="en-US" dirty="0"/>
              <a:t>Calculate Flow Deficit</a:t>
            </a:r>
          </a:p>
        </p:txBody>
      </p:sp>
    </p:spTree>
    <p:extLst>
      <p:ext uri="{BB962C8B-B14F-4D97-AF65-F5344CB8AC3E}">
        <p14:creationId xmlns:p14="http://schemas.microsoft.com/office/powerpoint/2010/main" val="240733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F1B4-EDC2-43E5-B8E1-929B0752E9C2}"/>
              </a:ext>
            </a:extLst>
          </p:cNvPr>
          <p:cNvSpPr>
            <a:spLocks noGrp="1"/>
          </p:cNvSpPr>
          <p:nvPr>
            <p:ph type="title"/>
          </p:nvPr>
        </p:nvSpPr>
        <p:spPr/>
        <p:txBody>
          <a:bodyPr/>
          <a:lstStyle/>
          <a:p>
            <a:endParaRPr lang="en-US" dirty="0"/>
          </a:p>
        </p:txBody>
      </p:sp>
      <p:pic>
        <p:nvPicPr>
          <p:cNvPr id="11" name="Content Placeholder 10">
            <a:extLst>
              <a:ext uri="{FF2B5EF4-FFF2-40B4-BE49-F238E27FC236}">
                <a16:creationId xmlns:a16="http://schemas.microsoft.com/office/drawing/2014/main" id="{28DD211F-7B04-483C-8691-C675FEEDD127}"/>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5334000" y="2032982"/>
            <a:ext cx="2161036" cy="752858"/>
          </a:xfrm>
        </p:spPr>
      </p:pic>
      <p:pic>
        <p:nvPicPr>
          <p:cNvPr id="6" name="Picture 8" descr="iStock_000001161479Medium">
            <a:extLst>
              <a:ext uri="{FF2B5EF4-FFF2-40B4-BE49-F238E27FC236}">
                <a16:creationId xmlns:a16="http://schemas.microsoft.com/office/drawing/2014/main" id="{2D0E318A-35D5-4005-BD40-2EDE6320525B}"/>
              </a:ext>
            </a:extLst>
          </p:cNvPr>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l="19412" r="5295"/>
          <a:stretch>
            <a:fillRect/>
          </a:stretch>
        </p:blipFill>
        <p:spPr bwMode="auto">
          <a:xfrm>
            <a:off x="457200" y="1892117"/>
            <a:ext cx="3657600" cy="3226165"/>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9">
            <a:extLst>
              <a:ext uri="{FF2B5EF4-FFF2-40B4-BE49-F238E27FC236}">
                <a16:creationId xmlns:a16="http://schemas.microsoft.com/office/drawing/2014/main" id="{750CEBB7-89DE-46A3-8151-671042C429BB}"/>
              </a:ext>
            </a:extLst>
          </p:cNvPr>
          <p:cNvSpPr>
            <a:spLocks noChangeArrowheads="1"/>
          </p:cNvSpPr>
          <p:nvPr/>
        </p:nvSpPr>
        <p:spPr bwMode="auto">
          <a:xfrm rot="20684519">
            <a:off x="1870050" y="840398"/>
            <a:ext cx="2438400" cy="1219200"/>
          </a:xfrm>
          <a:prstGeom prst="cloudCallout">
            <a:avLst>
              <a:gd name="adj1" fmla="val -55782"/>
              <a:gd name="adj2" fmla="val 79796"/>
            </a:avLst>
          </a:prstGeom>
          <a:solidFill>
            <a:srgbClr val="913059"/>
          </a:solidFill>
          <a:ln w="12700">
            <a:solidFill>
              <a:schemeClr val="tx1"/>
            </a:solidFill>
            <a:round/>
            <a:headEnd type="none" w="sm" len="sm"/>
            <a:tailEnd type="none" w="sm" len="sm"/>
          </a:ln>
          <a:effectLst/>
        </p:spPr>
        <p:txBody>
          <a:bodyPr anchor="ctr"/>
          <a:lstStyle>
            <a:lvl1pPr defTabSz="1019175">
              <a:defRPr sz="2400">
                <a:solidFill>
                  <a:schemeClr val="tx1"/>
                </a:solidFill>
                <a:latin typeface="Times New Roman" panose="02020603050405020304" pitchFamily="18" charset="0"/>
              </a:defRPr>
            </a:lvl1pPr>
            <a:lvl2pPr defTabSz="1019175">
              <a:defRPr sz="2400">
                <a:solidFill>
                  <a:schemeClr val="tx1"/>
                </a:solidFill>
                <a:latin typeface="Times New Roman" panose="02020603050405020304" pitchFamily="18" charset="0"/>
              </a:defRPr>
            </a:lvl2pPr>
            <a:lvl3pPr defTabSz="1019175">
              <a:defRPr sz="2400">
                <a:solidFill>
                  <a:schemeClr val="tx1"/>
                </a:solidFill>
                <a:latin typeface="Times New Roman" panose="02020603050405020304" pitchFamily="18" charset="0"/>
              </a:defRPr>
            </a:lvl3pPr>
            <a:lvl4pPr defTabSz="1019175">
              <a:defRPr sz="2400">
                <a:solidFill>
                  <a:schemeClr val="tx1"/>
                </a:solidFill>
                <a:latin typeface="Times New Roman" panose="02020603050405020304" pitchFamily="18" charset="0"/>
              </a:defRPr>
            </a:lvl4pPr>
            <a:lvl5pPr defTabSz="1019175">
              <a:defRPr sz="2400">
                <a:solidFill>
                  <a:schemeClr val="tx1"/>
                </a:solidFill>
                <a:latin typeface="Times New Roman" panose="02020603050405020304" pitchFamily="18" charset="0"/>
              </a:defRPr>
            </a:lvl5pPr>
            <a:lvl6pPr defTabSz="1019175" eaLnBrk="0" fontAlgn="base" hangingPunct="0">
              <a:spcBef>
                <a:spcPct val="0"/>
              </a:spcBef>
              <a:spcAft>
                <a:spcPct val="0"/>
              </a:spcAft>
              <a:defRPr sz="2400">
                <a:solidFill>
                  <a:schemeClr val="tx1"/>
                </a:solidFill>
                <a:latin typeface="Times New Roman" panose="02020603050405020304" pitchFamily="18" charset="0"/>
              </a:defRPr>
            </a:lvl6pPr>
            <a:lvl7pPr defTabSz="1019175" eaLnBrk="0" fontAlgn="base" hangingPunct="0">
              <a:spcBef>
                <a:spcPct val="0"/>
              </a:spcBef>
              <a:spcAft>
                <a:spcPct val="0"/>
              </a:spcAft>
              <a:defRPr sz="2400">
                <a:solidFill>
                  <a:schemeClr val="tx1"/>
                </a:solidFill>
                <a:latin typeface="Times New Roman" panose="02020603050405020304" pitchFamily="18" charset="0"/>
              </a:defRPr>
            </a:lvl7pPr>
            <a:lvl8pPr defTabSz="1019175" eaLnBrk="0" fontAlgn="base" hangingPunct="0">
              <a:spcBef>
                <a:spcPct val="0"/>
              </a:spcBef>
              <a:spcAft>
                <a:spcPct val="0"/>
              </a:spcAft>
              <a:defRPr sz="2400">
                <a:solidFill>
                  <a:schemeClr val="tx1"/>
                </a:solidFill>
                <a:latin typeface="Times New Roman" panose="02020603050405020304" pitchFamily="18" charset="0"/>
              </a:defRPr>
            </a:lvl8pPr>
            <a:lvl9pPr defTabSz="1019175"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1019175"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WordArt 11">
            <a:extLst>
              <a:ext uri="{FF2B5EF4-FFF2-40B4-BE49-F238E27FC236}">
                <a16:creationId xmlns:a16="http://schemas.microsoft.com/office/drawing/2014/main" id="{68C699FD-8CF2-4A08-B92B-5C490BB9B232}"/>
              </a:ext>
            </a:extLst>
          </p:cNvPr>
          <p:cNvSpPr>
            <a:spLocks noChangeArrowheads="1" noChangeShapeType="1" noTextEdit="1"/>
          </p:cNvSpPr>
          <p:nvPr/>
        </p:nvSpPr>
        <p:spPr bwMode="auto">
          <a:xfrm rot="19949279">
            <a:off x="1943098" y="1111013"/>
            <a:ext cx="1981200" cy="3429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dirty="0">
                <a:ln w="9525">
                  <a:solidFill>
                    <a:srgbClr val="000000"/>
                  </a:solidFill>
                  <a:round/>
                  <a:headEnd type="none" w="sm" len="sm"/>
                  <a:tailEnd type="none" w="sm" len="sm"/>
                </a:ln>
                <a:solidFill>
                  <a:srgbClr val="FFFFFF"/>
                </a:solidFill>
                <a:effectLst/>
                <a:uLnTx/>
                <a:uFillTx/>
                <a:latin typeface="Arial Black" panose="020B0A04020102020204" pitchFamily="34" charset="0"/>
                <a:ea typeface="+mn-ea"/>
                <a:cs typeface="+mn-cs"/>
              </a:rPr>
              <a:t>Chat Your</a:t>
            </a:r>
          </a:p>
        </p:txBody>
      </p:sp>
      <p:sp>
        <p:nvSpPr>
          <p:cNvPr id="12" name="TextBox 11">
            <a:extLst>
              <a:ext uri="{FF2B5EF4-FFF2-40B4-BE49-F238E27FC236}">
                <a16:creationId xmlns:a16="http://schemas.microsoft.com/office/drawing/2014/main" id="{EFC054EF-4919-4751-98D9-62F2D5732D6A}"/>
              </a:ext>
            </a:extLst>
          </p:cNvPr>
          <p:cNvSpPr txBox="1"/>
          <p:nvPr/>
        </p:nvSpPr>
        <p:spPr>
          <a:xfrm>
            <a:off x="4876800" y="2967335"/>
            <a:ext cx="3352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Tom Taranto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tom@datapowerservices.com</a:t>
            </a:r>
          </a:p>
        </p:txBody>
      </p:sp>
      <p:sp>
        <p:nvSpPr>
          <p:cNvPr id="10" name="AutoShape 10">
            <a:extLst>
              <a:ext uri="{FF2B5EF4-FFF2-40B4-BE49-F238E27FC236}">
                <a16:creationId xmlns:a16="http://schemas.microsoft.com/office/drawing/2014/main" id="{9D3C9B76-C614-4E62-9616-DDF691F9F191}"/>
              </a:ext>
            </a:extLst>
          </p:cNvPr>
          <p:cNvSpPr>
            <a:spLocks noChangeArrowheads="1"/>
          </p:cNvSpPr>
          <p:nvPr/>
        </p:nvSpPr>
        <p:spPr bwMode="auto">
          <a:xfrm>
            <a:off x="2933700" y="3975282"/>
            <a:ext cx="3276600" cy="2286000"/>
          </a:xfrm>
          <a:prstGeom prst="irregularSeal2">
            <a:avLst/>
          </a:prstGeom>
          <a:solidFill>
            <a:srgbClr val="913059"/>
          </a:solidFill>
          <a:ln w="12700">
            <a:solidFill>
              <a:schemeClr val="tx1"/>
            </a:solidFill>
            <a:miter lim="800000"/>
            <a:headEnd type="none" w="sm" len="sm"/>
            <a:tailEnd type="none" w="sm" len="sm"/>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WordArt 11">
            <a:extLst>
              <a:ext uri="{FF2B5EF4-FFF2-40B4-BE49-F238E27FC236}">
                <a16:creationId xmlns:a16="http://schemas.microsoft.com/office/drawing/2014/main" id="{4F0ECCFD-612C-475B-A2D6-926D1411A6D3}"/>
              </a:ext>
            </a:extLst>
          </p:cNvPr>
          <p:cNvSpPr>
            <a:spLocks noChangeArrowheads="1" noChangeShapeType="1" noTextEdit="1"/>
          </p:cNvSpPr>
          <p:nvPr/>
        </p:nvSpPr>
        <p:spPr bwMode="auto">
          <a:xfrm rot="19938404">
            <a:off x="3667125" y="4661082"/>
            <a:ext cx="1552575" cy="91122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dirty="0">
                <a:ln w="9525">
                  <a:solidFill>
                    <a:srgbClr val="000000"/>
                  </a:solidFill>
                  <a:round/>
                  <a:headEnd type="none" w="sm" len="sm"/>
                  <a:tailEnd type="none" w="sm" len="sm"/>
                </a:ln>
                <a:solidFill>
                  <a:srgbClr val="FFFFFF"/>
                </a:solidFill>
                <a:effectLst/>
                <a:uLnTx/>
                <a:uFillTx/>
                <a:latin typeface="Arial Black" panose="020B0A04020102020204" pitchFamily="34" charset="0"/>
                <a:ea typeface="+mn-ea"/>
                <a:cs typeface="+mn-cs"/>
              </a:rPr>
              <a:t>Thank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dirty="0">
                <a:ln w="9525">
                  <a:solidFill>
                    <a:srgbClr val="000000"/>
                  </a:solidFill>
                  <a:round/>
                  <a:headEnd type="none" w="sm" len="sm"/>
                  <a:tailEnd type="none" w="sm" len="sm"/>
                </a:ln>
                <a:solidFill>
                  <a:srgbClr val="FFFFFF"/>
                </a:solidFill>
                <a:effectLst/>
                <a:uLnTx/>
                <a:uFillTx/>
                <a:latin typeface="Arial Black" panose="020B0A04020102020204" pitchFamily="34" charset="0"/>
                <a:ea typeface="+mn-ea"/>
                <a:cs typeface="+mn-cs"/>
              </a:rPr>
              <a:t>You !</a:t>
            </a:r>
          </a:p>
        </p:txBody>
      </p:sp>
      <p:sp>
        <p:nvSpPr>
          <p:cNvPr id="14" name="WordArt 11">
            <a:extLst>
              <a:ext uri="{FF2B5EF4-FFF2-40B4-BE49-F238E27FC236}">
                <a16:creationId xmlns:a16="http://schemas.microsoft.com/office/drawing/2014/main" id="{CD6E7D63-4653-4265-AE88-600B6AE972BD}"/>
              </a:ext>
            </a:extLst>
          </p:cNvPr>
          <p:cNvSpPr>
            <a:spLocks noChangeArrowheads="1" noChangeShapeType="1" noTextEdit="1"/>
          </p:cNvSpPr>
          <p:nvPr/>
        </p:nvSpPr>
        <p:spPr bwMode="auto">
          <a:xfrm rot="19949279">
            <a:off x="2309563" y="1367221"/>
            <a:ext cx="1981200" cy="3429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dirty="0">
                <a:ln w="9525">
                  <a:solidFill>
                    <a:srgbClr val="000000"/>
                  </a:solidFill>
                  <a:round/>
                  <a:headEnd type="none" w="sm" len="sm"/>
                  <a:tailEnd type="none" w="sm" len="sm"/>
                </a:ln>
                <a:solidFill>
                  <a:srgbClr val="FFFFFF"/>
                </a:solidFill>
                <a:effectLst/>
                <a:uLnTx/>
                <a:uFillTx/>
                <a:latin typeface="Arial Black" panose="020B0A04020102020204" pitchFamily="34" charset="0"/>
                <a:ea typeface="+mn-ea"/>
                <a:cs typeface="+mn-cs"/>
              </a:rPr>
              <a:t>Questions</a:t>
            </a:r>
          </a:p>
        </p:txBody>
      </p:sp>
    </p:spTree>
    <p:extLst>
      <p:ext uri="{BB962C8B-B14F-4D97-AF65-F5344CB8AC3E}">
        <p14:creationId xmlns:p14="http://schemas.microsoft.com/office/powerpoint/2010/main" val="3240665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725503" y="3422650"/>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 name="Rectangle 18">
            <a:extLst>
              <a:ext uri="{FF2B5EF4-FFF2-40B4-BE49-F238E27FC236}">
                <a16:creationId xmlns:a16="http://schemas.microsoft.com/office/drawing/2014/main" id="{D58B20BE-B2FC-45C6-9A48-6364CC1BB347}"/>
              </a:ext>
            </a:extLst>
          </p:cNvPr>
          <p:cNvSpPr/>
          <p:nvPr/>
        </p:nvSpPr>
        <p:spPr>
          <a:xfrm>
            <a:off x="877952" y="1371600"/>
            <a:ext cx="2837436" cy="2269948"/>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457200" y="152400"/>
            <a:ext cx="8305800" cy="563562"/>
          </a:xfrm>
        </p:spPr>
        <p:txBody>
          <a:bodyPr/>
          <a:lstStyle/>
          <a:p>
            <a:pPr algn="ctr"/>
            <a:r>
              <a:rPr lang="en-US" dirty="0"/>
              <a:t>About the Speaker</a:t>
            </a:r>
          </a:p>
        </p:txBody>
      </p:sp>
      <p:sp>
        <p:nvSpPr>
          <p:cNvPr id="17" name="TextBox 19">
            <a:extLst>
              <a:ext uri="{FF2B5EF4-FFF2-40B4-BE49-F238E27FC236}">
                <a16:creationId xmlns:a16="http://schemas.microsoft.com/office/drawing/2014/main" id="{DCBADF54-9916-468C-AC5A-C577D0088ABD}"/>
              </a:ext>
            </a:extLst>
          </p:cNvPr>
          <p:cNvSpPr txBox="1">
            <a:spLocks noChangeArrowheads="1"/>
          </p:cNvSpPr>
          <p:nvPr/>
        </p:nvSpPr>
        <p:spPr bwMode="auto">
          <a:xfrm>
            <a:off x="3867837" y="2029033"/>
            <a:ext cx="416177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buFont typeface="Arial" panose="020B0604020202020204" pitchFamily="34" charset="0"/>
              <a:buChar char="•"/>
              <a:defRPr/>
            </a:pPr>
            <a:r>
              <a:rPr lang="en-US" altLang="en-US" sz="1400" dirty="0">
                <a:solidFill>
                  <a:prstClr val="black"/>
                </a:solidFill>
                <a:latin typeface="+mj-lt"/>
              </a:rPr>
              <a:t>  Product Manager, BEKO Technologies</a:t>
            </a:r>
          </a:p>
          <a:p>
            <a:pPr lvl="0">
              <a:defRPr/>
            </a:pPr>
            <a:endParaRPr lang="en-US" altLang="en-US" sz="1400" dirty="0">
              <a:solidFill>
                <a:prstClr val="black"/>
              </a:solidFill>
              <a:latin typeface="+mj-lt"/>
            </a:endParaRPr>
          </a:p>
          <a:p>
            <a:pPr lvl="0">
              <a:buFont typeface="Arial" panose="020B0604020202020204" pitchFamily="34" charset="0"/>
              <a:buChar char="•"/>
              <a:defRPr/>
            </a:pPr>
            <a:r>
              <a:rPr lang="en-US" altLang="en-US" sz="1400" dirty="0">
                <a:solidFill>
                  <a:prstClr val="black"/>
                </a:solidFill>
                <a:latin typeface="+mj-lt"/>
              </a:rPr>
              <a:t>  Product Manager for BEKOMAT, METPOINT, QWIK-PURE, and CLEARPOINT product families.</a:t>
            </a:r>
          </a:p>
          <a:p>
            <a:pPr lvl="0">
              <a:defRPr/>
            </a:pPr>
            <a:r>
              <a:rPr lang="en-US" altLang="en-US" sz="1400" dirty="0">
                <a:solidFill>
                  <a:prstClr val="black"/>
                </a:solidFill>
                <a:latin typeface="+mj-lt"/>
              </a:rPr>
              <a:t> </a:t>
            </a:r>
          </a:p>
          <a:p>
            <a:pPr lvl="0">
              <a:defRPr/>
            </a:pPr>
            <a:endParaRPr lang="en-US" altLang="en-US" sz="1400" dirty="0">
              <a:solidFill>
                <a:prstClr val="black"/>
              </a:solidFill>
              <a:latin typeface="+mj-lt"/>
            </a:endParaRPr>
          </a:p>
        </p:txBody>
      </p:sp>
      <p:pic>
        <p:nvPicPr>
          <p:cNvPr id="12" name="Picture 11">
            <a:extLst>
              <a:ext uri="{FF2B5EF4-FFF2-40B4-BE49-F238E27FC236}">
                <a16:creationId xmlns:a16="http://schemas.microsoft.com/office/drawing/2014/main" id="{8B254ABE-ADD1-40EF-9F66-E172549696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9437" y="4328039"/>
            <a:ext cx="1666875" cy="1247775"/>
          </a:xfrm>
          <a:prstGeom prst="rect">
            <a:avLst/>
          </a:prstGeom>
        </p:spPr>
      </p:pic>
      <p:pic>
        <p:nvPicPr>
          <p:cNvPr id="4" name="Picture 3" descr="A person smiling for the camera&#10;&#10;Description automatically generated">
            <a:extLst>
              <a:ext uri="{FF2B5EF4-FFF2-40B4-BE49-F238E27FC236}">
                <a16:creationId xmlns:a16="http://schemas.microsoft.com/office/drawing/2014/main" id="{8194C77F-9941-4C2D-8D82-E44D4F7311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924" y="1790016"/>
            <a:ext cx="1624012" cy="1624012"/>
          </a:xfrm>
          <a:prstGeom prst="rect">
            <a:avLst/>
          </a:prstGeom>
        </p:spPr>
      </p:pic>
      <p:grpSp>
        <p:nvGrpSpPr>
          <p:cNvPr id="20" name="Group 19">
            <a:extLst>
              <a:ext uri="{FF2B5EF4-FFF2-40B4-BE49-F238E27FC236}">
                <a16:creationId xmlns:a16="http://schemas.microsoft.com/office/drawing/2014/main" id="{2368B35B-EBD3-4C59-9741-C9FEF1EB1932}"/>
              </a:ext>
            </a:extLst>
          </p:cNvPr>
          <p:cNvGrpSpPr/>
          <p:nvPr/>
        </p:nvGrpSpPr>
        <p:grpSpPr>
          <a:xfrm>
            <a:off x="877952" y="3416902"/>
            <a:ext cx="2825956" cy="726216"/>
            <a:chOff x="1249394" y="1756545"/>
            <a:chExt cx="3080761" cy="794482"/>
          </a:xfrm>
        </p:grpSpPr>
        <p:sp>
          <p:nvSpPr>
            <p:cNvPr id="21" name="Speech Bubble: Rectangle 20">
              <a:extLst>
                <a:ext uri="{FF2B5EF4-FFF2-40B4-BE49-F238E27FC236}">
                  <a16:creationId xmlns:a16="http://schemas.microsoft.com/office/drawing/2014/main" id="{F88779D1-B860-441F-9943-0826D2E3D0E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Speech Bubble: Rectangle 4">
              <a:extLst>
                <a:ext uri="{FF2B5EF4-FFF2-40B4-BE49-F238E27FC236}">
                  <a16:creationId xmlns:a16="http://schemas.microsoft.com/office/drawing/2014/main" id="{34DC5784-CEEB-4B90-A764-4BB09582EDFC}"/>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spcBef>
                  <a:spcPct val="0"/>
                </a:spcBef>
                <a:buNone/>
              </a:pPr>
              <a:r>
                <a:rPr lang="en-US" sz="1800" b="1" kern="1200" dirty="0"/>
                <a:t>Felipe Gonzalez</a:t>
              </a:r>
            </a:p>
            <a:p>
              <a:pPr marL="0" lvl="0" indent="0" algn="ctr" defTabSz="800100">
                <a:spcBef>
                  <a:spcPct val="0"/>
                </a:spcBef>
                <a:buNone/>
              </a:pPr>
              <a:r>
                <a:rPr lang="en-US" sz="1300" dirty="0"/>
                <a:t>BEKO Technologies</a:t>
              </a:r>
              <a:endParaRPr lang="en-US" sz="1300" kern="1200" dirty="0"/>
            </a:p>
          </p:txBody>
        </p:sp>
      </p:grpSp>
    </p:spTree>
    <p:extLst>
      <p:ext uri="{BB962C8B-B14F-4D97-AF65-F5344CB8AC3E}">
        <p14:creationId xmlns:p14="http://schemas.microsoft.com/office/powerpoint/2010/main" val="71469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0" y="4038600"/>
            <a:ext cx="8591872" cy="418565"/>
          </a:xfrm>
        </p:spPr>
        <p:txBody>
          <a:bodyPr/>
          <a:lstStyle/>
          <a:p>
            <a:r>
              <a:rPr lang="en-US" dirty="0"/>
              <a:t>Understanding and Evaluating a Drain for Your Storage Needs</a:t>
            </a:r>
          </a:p>
        </p:txBody>
      </p:sp>
      <p:pic>
        <p:nvPicPr>
          <p:cNvPr id="5" name="Picture 4">
            <a:extLst>
              <a:ext uri="{FF2B5EF4-FFF2-40B4-BE49-F238E27FC236}">
                <a16:creationId xmlns:a16="http://schemas.microsoft.com/office/drawing/2014/main" id="{11E8DE46-9599-4CC4-8AAC-84B89C6CC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0" y="5401313"/>
            <a:ext cx="2278856" cy="1117600"/>
          </a:xfrm>
          <a:prstGeom prst="rect">
            <a:avLst/>
          </a:prstGeom>
        </p:spPr>
      </p:pic>
      <p:sp>
        <p:nvSpPr>
          <p:cNvPr id="3" name="TextBox 2">
            <a:extLst>
              <a:ext uri="{FF2B5EF4-FFF2-40B4-BE49-F238E27FC236}">
                <a16:creationId xmlns:a16="http://schemas.microsoft.com/office/drawing/2014/main" id="{3FCD9F8D-F466-430F-A318-7308F0C05F94}"/>
              </a:ext>
            </a:extLst>
          </p:cNvPr>
          <p:cNvSpPr txBox="1"/>
          <p:nvPr/>
        </p:nvSpPr>
        <p:spPr>
          <a:xfrm>
            <a:off x="508000" y="4857429"/>
            <a:ext cx="6096000" cy="584775"/>
          </a:xfrm>
          <a:prstGeom prst="rect">
            <a:avLst/>
          </a:prstGeom>
          <a:noFill/>
        </p:spPr>
        <p:txBody>
          <a:bodyPr wrap="square" lIns="0" rtlCol="0">
            <a:spAutoFit/>
          </a:bodyPr>
          <a:lstStyle/>
          <a:p>
            <a:pPr defTabSz="1219170" fontAlgn="base">
              <a:spcBef>
                <a:spcPct val="0"/>
              </a:spcBef>
              <a:spcAft>
                <a:spcPct val="0"/>
              </a:spcAft>
            </a:pPr>
            <a:r>
              <a:rPr lang="en-US" sz="1600" dirty="0">
                <a:solidFill>
                  <a:srgbClr val="86909C"/>
                </a:solidFill>
                <a:latin typeface="Calibri"/>
                <a:ea typeface="ＭＳ Ｐゴシック" panose="020B0600070205080204" pitchFamily="34" charset="-128"/>
              </a:rPr>
              <a:t>Felipe Gonzalez </a:t>
            </a:r>
          </a:p>
          <a:p>
            <a:pPr defTabSz="1219170" fontAlgn="base">
              <a:spcBef>
                <a:spcPct val="0"/>
              </a:spcBef>
              <a:spcAft>
                <a:spcPct val="0"/>
              </a:spcAft>
            </a:pPr>
            <a:r>
              <a:rPr lang="en-US" sz="1600" dirty="0">
                <a:solidFill>
                  <a:srgbClr val="86909C"/>
                </a:solidFill>
                <a:latin typeface="Calibri"/>
                <a:ea typeface="ＭＳ Ｐゴシック" panose="020B0600070205080204" pitchFamily="34" charset="-128"/>
              </a:rPr>
              <a:t>Product Manager - Condensate Management </a:t>
            </a:r>
          </a:p>
        </p:txBody>
      </p:sp>
      <p:pic>
        <p:nvPicPr>
          <p:cNvPr id="4" name="Picture 3">
            <a:extLst>
              <a:ext uri="{FF2B5EF4-FFF2-40B4-BE49-F238E27FC236}">
                <a16:creationId xmlns:a16="http://schemas.microsoft.com/office/drawing/2014/main" id="{B7EDA70B-BCA5-4C46-B630-B01EEB808CE1}"/>
              </a:ext>
            </a:extLst>
          </p:cNvPr>
          <p:cNvPicPr>
            <a:picLocks noChangeAspect="1"/>
          </p:cNvPicPr>
          <p:nvPr/>
        </p:nvPicPr>
        <p:blipFill>
          <a:blip r:embed="rId4"/>
          <a:stretch>
            <a:fillRect/>
          </a:stretch>
        </p:blipFill>
        <p:spPr>
          <a:xfrm>
            <a:off x="508001" y="5969000"/>
            <a:ext cx="2278857" cy="4185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618AB3A4-BD15-405A-8E4E-DA41B02A1391}"/>
              </a:ext>
            </a:extLst>
          </p:cNvPr>
          <p:cNvPicPr>
            <a:picLocks/>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501"/>
                    </a14:imgEffect>
                    <a14:imgEffect>
                      <a14:saturation sat="0"/>
                    </a14:imgEffect>
                  </a14:imgLayer>
                </a14:imgProps>
              </a:ext>
              <a:ext uri="{28A0092B-C50C-407E-A947-70E740481C1C}">
                <a14:useLocalDpi xmlns:a14="http://schemas.microsoft.com/office/drawing/2010/main" val="0"/>
              </a:ext>
            </a:extLst>
          </a:blip>
          <a:srcRect t="12447" b="23115"/>
          <a:stretch/>
        </p:blipFill>
        <p:spPr>
          <a:xfrm>
            <a:off x="0" y="489457"/>
            <a:ext cx="9144000" cy="5088516"/>
          </a:xfrm>
          <a:prstGeom prst="rect">
            <a:avLst/>
          </a:prstGeom>
        </p:spPr>
      </p:pic>
      <p:sp>
        <p:nvSpPr>
          <p:cNvPr id="4" name="Text Placeholder 3"/>
          <p:cNvSpPr>
            <a:spLocks noGrp="1"/>
          </p:cNvSpPr>
          <p:nvPr>
            <p:ph type="body" sz="quarter" idx="13"/>
          </p:nvPr>
        </p:nvSpPr>
        <p:spPr/>
        <p:txBody>
          <a:bodyPr/>
          <a:lstStyle/>
          <a:p>
            <a:r>
              <a:rPr lang="en-US" dirty="0"/>
              <a:t>BEKOMAT® | General Info – The Compressed Air Chain</a:t>
            </a:r>
          </a:p>
          <a:p>
            <a:endParaRPr lang="en-US" dirty="0"/>
          </a:p>
        </p:txBody>
      </p:sp>
      <p:sp>
        <p:nvSpPr>
          <p:cNvPr id="6" name="Rectangle 5"/>
          <p:cNvSpPr/>
          <p:nvPr/>
        </p:nvSpPr>
        <p:spPr>
          <a:xfrm>
            <a:off x="3897795" y="1697687"/>
            <a:ext cx="3657600" cy="731520"/>
          </a:xfrm>
          <a:prstGeom prst="rect">
            <a:avLst/>
          </a:prstGeom>
          <a:solidFill>
            <a:sysClr val="window" lastClr="FFFFFF"/>
          </a:solidFill>
          <a:ln w="9525"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914377">
              <a:defRPr/>
            </a:pPr>
            <a:r>
              <a:rPr lang="en-US" sz="2000" kern="0" dirty="0">
                <a:solidFill>
                  <a:srgbClr val="505A64"/>
                </a:solidFill>
                <a:latin typeface="Calibri"/>
                <a:ea typeface="ＭＳ Ｐゴシック" panose="020B0600070205080204" pitchFamily="34" charset="-128"/>
              </a:rPr>
              <a:t>A Chain is Only As Strong As Its Weakest Link</a:t>
            </a:r>
          </a:p>
        </p:txBody>
      </p:sp>
      <p:grpSp>
        <p:nvGrpSpPr>
          <p:cNvPr id="36" name="Group 2"/>
          <p:cNvGrpSpPr>
            <a:grpSpLocks/>
          </p:cNvGrpSpPr>
          <p:nvPr/>
        </p:nvGrpSpPr>
        <p:grpSpPr bwMode="auto">
          <a:xfrm>
            <a:off x="502830" y="1990730"/>
            <a:ext cx="2083421" cy="520701"/>
            <a:chOff x="2496" y="1056"/>
            <a:chExt cx="1431" cy="384"/>
          </a:xfrm>
        </p:grpSpPr>
        <p:sp>
          <p:nvSpPr>
            <p:cNvPr id="37" name="Oval 3"/>
            <p:cNvSpPr>
              <a:spLocks noChangeArrowheads="1"/>
            </p:cNvSpPr>
            <p:nvPr/>
          </p:nvSpPr>
          <p:spPr bwMode="auto">
            <a:xfrm>
              <a:off x="2496" y="1056"/>
              <a:ext cx="384" cy="384"/>
            </a:xfrm>
            <a:prstGeom prst="ellipse">
              <a:avLst/>
            </a:prstGeom>
            <a:noFill/>
            <a:ln w="76200" cap="sq">
              <a:solidFill>
                <a:srgbClr val="505A64"/>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77">
                <a:defRPr/>
              </a:pPr>
              <a:endParaRPr lang="en-US" sz="2400" b="1" kern="0" dirty="0">
                <a:solidFill>
                  <a:srgbClr val="505A64"/>
                </a:solidFill>
                <a:effectLst>
                  <a:outerShdw blurRad="38100" dist="38100" dir="2700000" algn="tl">
                    <a:srgbClr val="000000">
                      <a:alpha val="43137"/>
                    </a:srgbClr>
                  </a:outerShdw>
                </a:effectLst>
                <a:latin typeface="Calibri"/>
                <a:ea typeface="ＭＳ Ｐゴシック" panose="020B0600070205080204" pitchFamily="34" charset="-128"/>
              </a:endParaRPr>
            </a:p>
          </p:txBody>
        </p:sp>
        <p:sp>
          <p:nvSpPr>
            <p:cNvPr id="38" name="Text Box 4"/>
            <p:cNvSpPr txBox="1">
              <a:spLocks noChangeArrowheads="1"/>
            </p:cNvSpPr>
            <p:nvPr/>
          </p:nvSpPr>
          <p:spPr bwMode="auto">
            <a:xfrm>
              <a:off x="3119" y="1102"/>
              <a:ext cx="808"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377">
                <a:defRPr/>
              </a:pPr>
              <a:r>
                <a:rPr lang="en-GB" sz="2000" b="1" kern="0" dirty="0">
                  <a:solidFill>
                    <a:srgbClr val="505A64"/>
                  </a:solidFill>
                  <a:effectLst>
                    <a:outerShdw blurRad="38100" dist="38100" dir="2700000" algn="tl">
                      <a:srgbClr val="000000">
                        <a:alpha val="43137"/>
                      </a:srgbClr>
                    </a:outerShdw>
                  </a:effectLst>
                  <a:latin typeface="Calibri"/>
                  <a:ea typeface="ＭＳ Ｐゴシック" panose="020B0600070205080204" pitchFamily="34" charset="-128"/>
                </a:rPr>
                <a:t>COOLING</a:t>
              </a:r>
            </a:p>
          </p:txBody>
        </p:sp>
      </p:grpSp>
      <p:grpSp>
        <p:nvGrpSpPr>
          <p:cNvPr id="39" name="Group 5"/>
          <p:cNvGrpSpPr>
            <a:grpSpLocks/>
          </p:cNvGrpSpPr>
          <p:nvPr/>
        </p:nvGrpSpPr>
        <p:grpSpPr bwMode="auto">
          <a:xfrm>
            <a:off x="502826" y="2381253"/>
            <a:ext cx="2465574" cy="522289"/>
            <a:chOff x="2496" y="1056"/>
            <a:chExt cx="1695" cy="384"/>
          </a:xfrm>
        </p:grpSpPr>
        <p:sp>
          <p:nvSpPr>
            <p:cNvPr id="40" name="Oval 6"/>
            <p:cNvSpPr>
              <a:spLocks noChangeArrowheads="1"/>
            </p:cNvSpPr>
            <p:nvPr/>
          </p:nvSpPr>
          <p:spPr bwMode="auto">
            <a:xfrm>
              <a:off x="2496" y="1056"/>
              <a:ext cx="384" cy="384"/>
            </a:xfrm>
            <a:prstGeom prst="ellipse">
              <a:avLst/>
            </a:prstGeom>
            <a:noFill/>
            <a:ln w="76200" cap="sq">
              <a:solidFill>
                <a:srgbClr val="505A64"/>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77">
                <a:defRPr/>
              </a:pPr>
              <a:endParaRPr lang="en-US" sz="2400" b="1" kern="0" dirty="0">
                <a:solidFill>
                  <a:srgbClr val="505A64"/>
                </a:solidFill>
                <a:effectLst>
                  <a:outerShdw blurRad="38100" dist="38100" dir="2700000" algn="tl">
                    <a:srgbClr val="000000">
                      <a:alpha val="43137"/>
                    </a:srgbClr>
                  </a:outerShdw>
                </a:effectLst>
                <a:latin typeface="Calibri"/>
                <a:ea typeface="ＭＳ Ｐゴシック" panose="020B0600070205080204" pitchFamily="34" charset="-128"/>
              </a:endParaRPr>
            </a:p>
          </p:txBody>
        </p:sp>
        <p:sp>
          <p:nvSpPr>
            <p:cNvPr id="41" name="Text Box 7"/>
            <p:cNvSpPr txBox="1">
              <a:spLocks noChangeArrowheads="1"/>
            </p:cNvSpPr>
            <p:nvPr/>
          </p:nvSpPr>
          <p:spPr bwMode="auto">
            <a:xfrm>
              <a:off x="3119" y="1131"/>
              <a:ext cx="1072" cy="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377">
                <a:defRPr/>
              </a:pPr>
              <a:r>
                <a:rPr lang="en-GB" sz="2000" b="1" kern="0" dirty="0">
                  <a:solidFill>
                    <a:srgbClr val="505A64"/>
                  </a:solidFill>
                  <a:effectLst>
                    <a:outerShdw blurRad="38100" dist="38100" dir="2700000" algn="tl">
                      <a:srgbClr val="000000">
                        <a:alpha val="43137"/>
                      </a:srgbClr>
                    </a:outerShdw>
                  </a:effectLst>
                  <a:latin typeface="Calibri"/>
                  <a:ea typeface="ＭＳ Ｐゴシック" panose="020B0600070205080204" pitchFamily="34" charset="-128"/>
                </a:rPr>
                <a:t>SEPARATION</a:t>
              </a:r>
            </a:p>
          </p:txBody>
        </p:sp>
      </p:grpSp>
      <p:grpSp>
        <p:nvGrpSpPr>
          <p:cNvPr id="42" name="Group 41"/>
          <p:cNvGrpSpPr/>
          <p:nvPr/>
        </p:nvGrpSpPr>
        <p:grpSpPr>
          <a:xfrm>
            <a:off x="504418" y="2773367"/>
            <a:ext cx="2174915" cy="520700"/>
            <a:chOff x="504417" y="1916116"/>
            <a:chExt cx="2174914" cy="520700"/>
          </a:xfrm>
        </p:grpSpPr>
        <p:sp>
          <p:nvSpPr>
            <p:cNvPr id="43" name="Oval 9"/>
            <p:cNvSpPr>
              <a:spLocks noChangeArrowheads="1"/>
            </p:cNvSpPr>
            <p:nvPr/>
          </p:nvSpPr>
          <p:spPr bwMode="auto">
            <a:xfrm>
              <a:off x="504417" y="1916116"/>
              <a:ext cx="547688" cy="520700"/>
            </a:xfrm>
            <a:prstGeom prst="ellipse">
              <a:avLst/>
            </a:prstGeom>
            <a:noFill/>
            <a:ln w="76200" cap="sq">
              <a:solidFill>
                <a:srgbClr val="004696"/>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b="1" dirty="0">
                <a:solidFill>
                  <a:srgbClr val="004696"/>
                </a:solidFill>
                <a:effectLst>
                  <a:outerShdw blurRad="38100" dist="38100" dir="2700000" algn="tl">
                    <a:srgbClr val="000000">
                      <a:alpha val="43137"/>
                    </a:srgbClr>
                  </a:outerShdw>
                </a:effectLst>
                <a:latin typeface="Calibri"/>
                <a:ea typeface="ＭＳ Ｐゴシック" panose="020B0600070205080204" pitchFamily="34" charset="-128"/>
              </a:endParaRPr>
            </a:p>
          </p:txBody>
        </p:sp>
        <p:sp>
          <p:nvSpPr>
            <p:cNvPr id="44" name="Text Box 10"/>
            <p:cNvSpPr txBox="1">
              <a:spLocks noChangeArrowheads="1"/>
            </p:cNvSpPr>
            <p:nvPr/>
          </p:nvSpPr>
          <p:spPr bwMode="auto">
            <a:xfrm>
              <a:off x="1395005" y="2019304"/>
              <a:ext cx="1284326" cy="400110"/>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GB" sz="2000" b="1" dirty="0">
                  <a:solidFill>
                    <a:srgbClr val="004696"/>
                  </a:solidFill>
                  <a:effectLst>
                    <a:outerShdw blurRad="38100" dist="38100" dir="2700000" algn="tl">
                      <a:srgbClr val="000000">
                        <a:alpha val="43137"/>
                      </a:srgbClr>
                    </a:outerShdw>
                  </a:effectLst>
                  <a:latin typeface="Calibri"/>
                  <a:ea typeface="ＭＳ Ｐゴシック" panose="020B0600070205080204" pitchFamily="34" charset="-128"/>
                </a:rPr>
                <a:t>DRAINING</a:t>
              </a:r>
            </a:p>
          </p:txBody>
        </p:sp>
      </p:grpSp>
      <p:grpSp>
        <p:nvGrpSpPr>
          <p:cNvPr id="45" name="Group 11"/>
          <p:cNvGrpSpPr>
            <a:grpSpLocks/>
          </p:cNvGrpSpPr>
          <p:nvPr/>
        </p:nvGrpSpPr>
        <p:grpSpPr bwMode="auto">
          <a:xfrm>
            <a:off x="502828" y="3163891"/>
            <a:ext cx="2057651" cy="520702"/>
            <a:chOff x="2496" y="1056"/>
            <a:chExt cx="1415" cy="384"/>
          </a:xfrm>
        </p:grpSpPr>
        <p:sp>
          <p:nvSpPr>
            <p:cNvPr id="46" name="Oval 12"/>
            <p:cNvSpPr>
              <a:spLocks noChangeArrowheads="1"/>
            </p:cNvSpPr>
            <p:nvPr/>
          </p:nvSpPr>
          <p:spPr bwMode="auto">
            <a:xfrm>
              <a:off x="2496" y="1056"/>
              <a:ext cx="384" cy="384"/>
            </a:xfrm>
            <a:prstGeom prst="ellipse">
              <a:avLst/>
            </a:prstGeom>
            <a:noFill/>
            <a:ln w="76200" cap="sq">
              <a:solidFill>
                <a:srgbClr val="505A64"/>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77">
                <a:defRPr/>
              </a:pPr>
              <a:endParaRPr lang="en-US" sz="2400" b="1" kern="0" dirty="0">
                <a:solidFill>
                  <a:srgbClr val="505A64"/>
                </a:solidFill>
                <a:effectLst>
                  <a:outerShdw blurRad="38100" dist="38100" dir="2700000" algn="tl">
                    <a:srgbClr val="000000">
                      <a:alpha val="43137"/>
                    </a:srgbClr>
                  </a:outerShdw>
                </a:effectLst>
                <a:latin typeface="Calibri"/>
                <a:ea typeface="ＭＳ Ｐゴシック" panose="020B0600070205080204" pitchFamily="34" charset="-128"/>
              </a:endParaRPr>
            </a:p>
          </p:txBody>
        </p:sp>
        <p:sp>
          <p:nvSpPr>
            <p:cNvPr id="47" name="Text Box 13"/>
            <p:cNvSpPr txBox="1">
              <a:spLocks noChangeArrowheads="1"/>
            </p:cNvSpPr>
            <p:nvPr/>
          </p:nvSpPr>
          <p:spPr bwMode="auto">
            <a:xfrm>
              <a:off x="3119" y="1134"/>
              <a:ext cx="792"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377">
                <a:defRPr/>
              </a:pPr>
              <a:r>
                <a:rPr lang="en-GB" sz="2000" b="1" kern="0" dirty="0">
                  <a:solidFill>
                    <a:srgbClr val="505A64"/>
                  </a:solidFill>
                  <a:effectLst>
                    <a:outerShdw blurRad="38100" dist="38100" dir="2700000" algn="tl">
                      <a:srgbClr val="000000">
                        <a:alpha val="43137"/>
                      </a:srgbClr>
                    </a:outerShdw>
                  </a:effectLst>
                  <a:latin typeface="Calibri"/>
                  <a:ea typeface="ＭＳ Ｐゴシック" panose="020B0600070205080204" pitchFamily="34" charset="-128"/>
                </a:rPr>
                <a:t>STORING</a:t>
              </a:r>
            </a:p>
          </p:txBody>
        </p:sp>
      </p:grpSp>
      <p:grpSp>
        <p:nvGrpSpPr>
          <p:cNvPr id="48" name="Group 29"/>
          <p:cNvGrpSpPr>
            <a:grpSpLocks/>
          </p:cNvGrpSpPr>
          <p:nvPr/>
        </p:nvGrpSpPr>
        <p:grpSpPr bwMode="auto">
          <a:xfrm>
            <a:off x="502830" y="1600199"/>
            <a:ext cx="2684718" cy="520701"/>
            <a:chOff x="2496" y="1056"/>
            <a:chExt cx="1845" cy="384"/>
          </a:xfrm>
        </p:grpSpPr>
        <p:sp>
          <p:nvSpPr>
            <p:cNvPr id="49" name="Oval 30"/>
            <p:cNvSpPr>
              <a:spLocks noChangeArrowheads="1"/>
            </p:cNvSpPr>
            <p:nvPr/>
          </p:nvSpPr>
          <p:spPr bwMode="auto">
            <a:xfrm>
              <a:off x="2496" y="1056"/>
              <a:ext cx="384" cy="384"/>
            </a:xfrm>
            <a:prstGeom prst="ellipse">
              <a:avLst/>
            </a:prstGeom>
            <a:noFill/>
            <a:ln w="76200" cap="sq">
              <a:solidFill>
                <a:srgbClr val="505A64"/>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77">
                <a:defRPr/>
              </a:pPr>
              <a:endParaRPr lang="en-US" sz="2400" b="1" kern="0" dirty="0">
                <a:solidFill>
                  <a:prstClr val="black"/>
                </a:solidFill>
                <a:effectLst>
                  <a:outerShdw blurRad="38100" dist="38100" dir="2700000" algn="tl">
                    <a:srgbClr val="000000">
                      <a:alpha val="43137"/>
                    </a:srgbClr>
                  </a:outerShdw>
                </a:effectLst>
                <a:latin typeface="Calibri"/>
                <a:ea typeface="ＭＳ Ｐゴシック" panose="020B0600070205080204" pitchFamily="34" charset="-128"/>
              </a:endParaRPr>
            </a:p>
          </p:txBody>
        </p:sp>
        <p:sp>
          <p:nvSpPr>
            <p:cNvPr id="50" name="Text Box 31"/>
            <p:cNvSpPr txBox="1">
              <a:spLocks noChangeArrowheads="1"/>
            </p:cNvSpPr>
            <p:nvPr/>
          </p:nvSpPr>
          <p:spPr bwMode="auto">
            <a:xfrm>
              <a:off x="3119" y="1075"/>
              <a:ext cx="1222"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377">
                <a:defRPr/>
              </a:pPr>
              <a:r>
                <a:rPr lang="en-GB" sz="2000" b="1" kern="0" dirty="0">
                  <a:solidFill>
                    <a:srgbClr val="505A64"/>
                  </a:solidFill>
                  <a:effectLst>
                    <a:outerShdw blurRad="38100" dist="38100" dir="2700000" algn="tl">
                      <a:srgbClr val="000000">
                        <a:alpha val="43137"/>
                      </a:srgbClr>
                    </a:outerShdw>
                  </a:effectLst>
                  <a:latin typeface="Calibri"/>
                  <a:ea typeface="ＭＳ Ｐゴシック" panose="020B0600070205080204" pitchFamily="34" charset="-128"/>
                </a:rPr>
                <a:t>COMPRESSION</a:t>
              </a:r>
            </a:p>
          </p:txBody>
        </p:sp>
      </p:grpSp>
      <p:sp>
        <p:nvSpPr>
          <p:cNvPr id="51" name="Line 32"/>
          <p:cNvSpPr>
            <a:spLocks noChangeShapeType="1"/>
          </p:cNvSpPr>
          <p:nvPr/>
        </p:nvSpPr>
        <p:spPr bwMode="auto">
          <a:xfrm flipH="1">
            <a:off x="780641" y="5610225"/>
            <a:ext cx="5553" cy="253151"/>
          </a:xfrm>
          <a:prstGeom prst="line">
            <a:avLst/>
          </a:prstGeom>
          <a:noFill/>
          <a:ln w="76200" cap="sq">
            <a:solidFill>
              <a:srgbClr val="505A64"/>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77">
              <a:defRPr/>
            </a:pPr>
            <a:endParaRPr lang="en-US" sz="2400" b="1" kern="0" dirty="0">
              <a:solidFill>
                <a:prstClr val="black"/>
              </a:solidFill>
              <a:effectLst>
                <a:outerShdw blurRad="38100" dist="38100" dir="2700000" algn="tl">
                  <a:srgbClr val="000000">
                    <a:alpha val="43137"/>
                  </a:srgbClr>
                </a:outerShdw>
              </a:effectLst>
              <a:latin typeface="Calibri"/>
              <a:ea typeface="ＭＳ Ｐゴシック" panose="020B0600070205080204" pitchFamily="34" charset="-128"/>
            </a:endParaRPr>
          </a:p>
        </p:txBody>
      </p:sp>
      <p:grpSp>
        <p:nvGrpSpPr>
          <p:cNvPr id="52" name="Group 51"/>
          <p:cNvGrpSpPr/>
          <p:nvPr/>
        </p:nvGrpSpPr>
        <p:grpSpPr>
          <a:xfrm>
            <a:off x="504824" y="3551238"/>
            <a:ext cx="2172535" cy="520700"/>
            <a:chOff x="504824" y="2693986"/>
            <a:chExt cx="2172534" cy="520700"/>
          </a:xfrm>
        </p:grpSpPr>
        <p:sp>
          <p:nvSpPr>
            <p:cNvPr id="53" name="Oval 9"/>
            <p:cNvSpPr>
              <a:spLocks noChangeArrowheads="1"/>
            </p:cNvSpPr>
            <p:nvPr/>
          </p:nvSpPr>
          <p:spPr bwMode="auto">
            <a:xfrm>
              <a:off x="504824" y="2693986"/>
              <a:ext cx="547688" cy="520700"/>
            </a:xfrm>
            <a:prstGeom prst="ellipse">
              <a:avLst/>
            </a:prstGeom>
            <a:noFill/>
            <a:ln w="76200" cap="sq">
              <a:solidFill>
                <a:srgbClr val="004696"/>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b="1" dirty="0">
                <a:solidFill>
                  <a:srgbClr val="004696"/>
                </a:solidFill>
                <a:effectLst>
                  <a:outerShdw blurRad="38100" dist="38100" dir="2700000" algn="tl">
                    <a:srgbClr val="000000">
                      <a:alpha val="43137"/>
                    </a:srgbClr>
                  </a:outerShdw>
                </a:effectLst>
                <a:latin typeface="Calibri"/>
                <a:ea typeface="ＭＳ Ｐゴシック" panose="020B0600070205080204" pitchFamily="34" charset="-128"/>
              </a:endParaRPr>
            </a:p>
          </p:txBody>
        </p:sp>
        <p:sp>
          <p:nvSpPr>
            <p:cNvPr id="54" name="Text Box 10"/>
            <p:cNvSpPr txBox="1">
              <a:spLocks noChangeArrowheads="1"/>
            </p:cNvSpPr>
            <p:nvPr/>
          </p:nvSpPr>
          <p:spPr bwMode="auto">
            <a:xfrm>
              <a:off x="1393032" y="2759867"/>
              <a:ext cx="1284326" cy="400110"/>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GB" sz="2000" b="1" dirty="0">
                  <a:solidFill>
                    <a:srgbClr val="004696"/>
                  </a:solidFill>
                  <a:effectLst>
                    <a:outerShdw blurRad="38100" dist="38100" dir="2700000" algn="tl">
                      <a:srgbClr val="000000">
                        <a:alpha val="43137"/>
                      </a:srgbClr>
                    </a:outerShdw>
                  </a:effectLst>
                  <a:latin typeface="Calibri"/>
                  <a:ea typeface="ＭＳ Ｐゴシック" panose="020B0600070205080204" pitchFamily="34" charset="-128"/>
                </a:rPr>
                <a:t>DRAINING</a:t>
              </a:r>
            </a:p>
          </p:txBody>
        </p:sp>
      </p:grpSp>
      <p:grpSp>
        <p:nvGrpSpPr>
          <p:cNvPr id="55" name="Group 17"/>
          <p:cNvGrpSpPr>
            <a:grpSpLocks/>
          </p:cNvGrpSpPr>
          <p:nvPr/>
        </p:nvGrpSpPr>
        <p:grpSpPr bwMode="auto">
          <a:xfrm>
            <a:off x="502827" y="3944939"/>
            <a:ext cx="1931084" cy="520701"/>
            <a:chOff x="2496" y="1056"/>
            <a:chExt cx="1328" cy="384"/>
          </a:xfrm>
        </p:grpSpPr>
        <p:sp>
          <p:nvSpPr>
            <p:cNvPr id="56" name="Oval 18"/>
            <p:cNvSpPr>
              <a:spLocks noChangeArrowheads="1"/>
            </p:cNvSpPr>
            <p:nvPr/>
          </p:nvSpPr>
          <p:spPr bwMode="auto">
            <a:xfrm>
              <a:off x="2496" y="1056"/>
              <a:ext cx="384" cy="384"/>
            </a:xfrm>
            <a:prstGeom prst="ellipse">
              <a:avLst/>
            </a:prstGeom>
            <a:noFill/>
            <a:ln w="76200" cap="sq">
              <a:solidFill>
                <a:srgbClr val="505A64"/>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77">
                <a:defRPr/>
              </a:pPr>
              <a:endParaRPr lang="en-US" sz="2400" b="1" kern="0" dirty="0">
                <a:solidFill>
                  <a:srgbClr val="505A64"/>
                </a:solidFill>
                <a:effectLst>
                  <a:outerShdw blurRad="38100" dist="38100" dir="2700000" algn="tl">
                    <a:srgbClr val="000000">
                      <a:alpha val="43137"/>
                    </a:srgbClr>
                  </a:outerShdw>
                </a:effectLst>
                <a:latin typeface="Calibri"/>
                <a:ea typeface="ＭＳ Ｐゴシック" panose="020B0600070205080204" pitchFamily="34" charset="-128"/>
              </a:endParaRPr>
            </a:p>
          </p:txBody>
        </p:sp>
        <p:sp>
          <p:nvSpPr>
            <p:cNvPr id="57" name="Text Box 19"/>
            <p:cNvSpPr txBox="1">
              <a:spLocks noChangeArrowheads="1"/>
            </p:cNvSpPr>
            <p:nvPr/>
          </p:nvSpPr>
          <p:spPr bwMode="auto">
            <a:xfrm>
              <a:off x="3119" y="1099"/>
              <a:ext cx="705"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377">
                <a:defRPr/>
              </a:pPr>
              <a:r>
                <a:rPr lang="en-GB" sz="2000" b="1" kern="0" dirty="0">
                  <a:solidFill>
                    <a:srgbClr val="505A64"/>
                  </a:solidFill>
                  <a:effectLst>
                    <a:outerShdw blurRad="38100" dist="38100" dir="2700000" algn="tl">
                      <a:srgbClr val="000000">
                        <a:alpha val="43137"/>
                      </a:srgbClr>
                    </a:outerShdw>
                  </a:effectLst>
                  <a:latin typeface="Calibri"/>
                  <a:ea typeface="ＭＳ Ｐゴシック" panose="020B0600070205080204" pitchFamily="34" charset="-128"/>
                </a:rPr>
                <a:t>DRYING</a:t>
              </a:r>
            </a:p>
          </p:txBody>
        </p:sp>
      </p:grpSp>
      <p:grpSp>
        <p:nvGrpSpPr>
          <p:cNvPr id="58" name="Group 57"/>
          <p:cNvGrpSpPr/>
          <p:nvPr/>
        </p:nvGrpSpPr>
        <p:grpSpPr>
          <a:xfrm>
            <a:off x="504824" y="4327526"/>
            <a:ext cx="2172535" cy="520700"/>
            <a:chOff x="504824" y="3470274"/>
            <a:chExt cx="2172534" cy="520700"/>
          </a:xfrm>
        </p:grpSpPr>
        <p:sp>
          <p:nvSpPr>
            <p:cNvPr id="59" name="Oval 9"/>
            <p:cNvSpPr>
              <a:spLocks noChangeArrowheads="1"/>
            </p:cNvSpPr>
            <p:nvPr/>
          </p:nvSpPr>
          <p:spPr bwMode="auto">
            <a:xfrm>
              <a:off x="504824" y="3470274"/>
              <a:ext cx="547688" cy="520700"/>
            </a:xfrm>
            <a:prstGeom prst="ellipse">
              <a:avLst/>
            </a:prstGeom>
            <a:noFill/>
            <a:ln w="76200" cap="sq">
              <a:solidFill>
                <a:srgbClr val="004696"/>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b="1" dirty="0">
                <a:solidFill>
                  <a:srgbClr val="004696"/>
                </a:solidFill>
                <a:effectLst>
                  <a:outerShdw blurRad="38100" dist="38100" dir="2700000" algn="tl">
                    <a:srgbClr val="000000">
                      <a:alpha val="43137"/>
                    </a:srgbClr>
                  </a:outerShdw>
                </a:effectLst>
                <a:latin typeface="Calibri"/>
                <a:ea typeface="ＭＳ Ｐゴシック" panose="020B0600070205080204" pitchFamily="34" charset="-128"/>
              </a:endParaRPr>
            </a:p>
          </p:txBody>
        </p:sp>
        <p:sp>
          <p:nvSpPr>
            <p:cNvPr id="60" name="Text Box 10"/>
            <p:cNvSpPr txBox="1">
              <a:spLocks noChangeArrowheads="1"/>
            </p:cNvSpPr>
            <p:nvPr/>
          </p:nvSpPr>
          <p:spPr bwMode="auto">
            <a:xfrm>
              <a:off x="1393032" y="3536155"/>
              <a:ext cx="1284326" cy="400110"/>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GB" sz="2000" b="1" dirty="0">
                  <a:solidFill>
                    <a:srgbClr val="004696"/>
                  </a:solidFill>
                  <a:effectLst>
                    <a:outerShdw blurRad="38100" dist="38100" dir="2700000" algn="tl">
                      <a:srgbClr val="000000">
                        <a:alpha val="43137"/>
                      </a:srgbClr>
                    </a:outerShdw>
                  </a:effectLst>
                  <a:latin typeface="Calibri"/>
                  <a:ea typeface="ＭＳ Ｐゴシック" panose="020B0600070205080204" pitchFamily="34" charset="-128"/>
                </a:rPr>
                <a:t>DRAINING</a:t>
              </a:r>
            </a:p>
          </p:txBody>
        </p:sp>
      </p:grpSp>
      <p:grpSp>
        <p:nvGrpSpPr>
          <p:cNvPr id="61" name="Group 23"/>
          <p:cNvGrpSpPr>
            <a:grpSpLocks/>
          </p:cNvGrpSpPr>
          <p:nvPr/>
        </p:nvGrpSpPr>
        <p:grpSpPr bwMode="auto">
          <a:xfrm>
            <a:off x="502826" y="4713286"/>
            <a:ext cx="2181755" cy="520700"/>
            <a:chOff x="2496" y="1056"/>
            <a:chExt cx="1500" cy="384"/>
          </a:xfrm>
        </p:grpSpPr>
        <p:sp>
          <p:nvSpPr>
            <p:cNvPr id="62" name="Oval 24"/>
            <p:cNvSpPr>
              <a:spLocks noChangeArrowheads="1"/>
            </p:cNvSpPr>
            <p:nvPr/>
          </p:nvSpPr>
          <p:spPr bwMode="auto">
            <a:xfrm>
              <a:off x="2496" y="1056"/>
              <a:ext cx="384" cy="384"/>
            </a:xfrm>
            <a:prstGeom prst="ellipse">
              <a:avLst/>
            </a:prstGeom>
            <a:noFill/>
            <a:ln w="76200" cap="sq">
              <a:solidFill>
                <a:srgbClr val="505A64"/>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77">
                <a:defRPr/>
              </a:pPr>
              <a:endParaRPr lang="en-US" sz="2400" b="1" kern="0" dirty="0">
                <a:solidFill>
                  <a:srgbClr val="505A64"/>
                </a:solidFill>
                <a:effectLst>
                  <a:outerShdw blurRad="38100" dist="38100" dir="2700000" algn="tl">
                    <a:srgbClr val="000000">
                      <a:alpha val="43137"/>
                    </a:srgbClr>
                  </a:outerShdw>
                </a:effectLst>
                <a:latin typeface="Calibri"/>
                <a:ea typeface="ＭＳ Ｐゴシック" panose="020B0600070205080204" pitchFamily="34" charset="-128"/>
              </a:endParaRPr>
            </a:p>
          </p:txBody>
        </p:sp>
        <p:sp>
          <p:nvSpPr>
            <p:cNvPr id="63" name="Text Box 25"/>
            <p:cNvSpPr txBox="1">
              <a:spLocks noChangeArrowheads="1"/>
            </p:cNvSpPr>
            <p:nvPr/>
          </p:nvSpPr>
          <p:spPr bwMode="auto">
            <a:xfrm>
              <a:off x="3119" y="1132"/>
              <a:ext cx="877"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377">
                <a:defRPr/>
              </a:pPr>
              <a:r>
                <a:rPr lang="en-GB" sz="2000" b="1" kern="0" dirty="0">
                  <a:solidFill>
                    <a:srgbClr val="505A64"/>
                  </a:solidFill>
                  <a:effectLst>
                    <a:outerShdw blurRad="38100" dist="38100" dir="2700000" algn="tl">
                      <a:srgbClr val="000000">
                        <a:alpha val="43137"/>
                      </a:srgbClr>
                    </a:outerShdw>
                  </a:effectLst>
                  <a:latin typeface="Calibri"/>
                  <a:ea typeface="ＭＳ Ｐゴシック" panose="020B0600070205080204" pitchFamily="34" charset="-128"/>
                </a:rPr>
                <a:t>FILTERING</a:t>
              </a:r>
            </a:p>
          </p:txBody>
        </p:sp>
      </p:grpSp>
      <p:grpSp>
        <p:nvGrpSpPr>
          <p:cNvPr id="64" name="Group 63"/>
          <p:cNvGrpSpPr/>
          <p:nvPr/>
        </p:nvGrpSpPr>
        <p:grpSpPr>
          <a:xfrm>
            <a:off x="514348" y="5089528"/>
            <a:ext cx="2172535" cy="520700"/>
            <a:chOff x="514348" y="4232274"/>
            <a:chExt cx="2172534" cy="520700"/>
          </a:xfrm>
        </p:grpSpPr>
        <p:sp>
          <p:nvSpPr>
            <p:cNvPr id="65" name="Oval 9"/>
            <p:cNvSpPr>
              <a:spLocks noChangeArrowheads="1"/>
            </p:cNvSpPr>
            <p:nvPr/>
          </p:nvSpPr>
          <p:spPr bwMode="auto">
            <a:xfrm>
              <a:off x="514348" y="4232274"/>
              <a:ext cx="547688" cy="520700"/>
            </a:xfrm>
            <a:prstGeom prst="ellipse">
              <a:avLst/>
            </a:prstGeom>
            <a:noFill/>
            <a:ln w="76200" cap="sq">
              <a:solidFill>
                <a:srgbClr val="004696"/>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b="1" dirty="0">
                <a:solidFill>
                  <a:srgbClr val="004696"/>
                </a:solidFill>
                <a:effectLst>
                  <a:outerShdw blurRad="38100" dist="38100" dir="2700000" algn="tl">
                    <a:srgbClr val="000000">
                      <a:alpha val="43137"/>
                    </a:srgbClr>
                  </a:outerShdw>
                </a:effectLst>
                <a:latin typeface="Calibri"/>
                <a:ea typeface="ＭＳ Ｐゴシック" panose="020B0600070205080204" pitchFamily="34" charset="-128"/>
              </a:endParaRPr>
            </a:p>
          </p:txBody>
        </p:sp>
        <p:sp>
          <p:nvSpPr>
            <p:cNvPr id="66" name="Text Box 10"/>
            <p:cNvSpPr txBox="1">
              <a:spLocks noChangeArrowheads="1"/>
            </p:cNvSpPr>
            <p:nvPr/>
          </p:nvSpPr>
          <p:spPr bwMode="auto">
            <a:xfrm>
              <a:off x="1402556" y="4312443"/>
              <a:ext cx="1284326" cy="400110"/>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GB" sz="2000" b="1" dirty="0">
                  <a:solidFill>
                    <a:srgbClr val="004696"/>
                  </a:solidFill>
                  <a:effectLst>
                    <a:outerShdw blurRad="38100" dist="38100" dir="2700000" algn="tl">
                      <a:srgbClr val="000000">
                        <a:alpha val="43137"/>
                      </a:srgbClr>
                    </a:outerShdw>
                  </a:effectLst>
                  <a:latin typeface="Calibri"/>
                  <a:ea typeface="ＭＳ Ｐゴシック" panose="020B0600070205080204" pitchFamily="34" charset="-128"/>
                </a:rPr>
                <a:t>DRAINING</a:t>
              </a:r>
            </a:p>
          </p:txBody>
        </p:sp>
      </p:grpSp>
      <p:sp>
        <p:nvSpPr>
          <p:cNvPr id="2" name="Rectangle: Diagonal Corners Rounded 1">
            <a:extLst>
              <a:ext uri="{FF2B5EF4-FFF2-40B4-BE49-F238E27FC236}">
                <a16:creationId xmlns:a16="http://schemas.microsoft.com/office/drawing/2014/main" id="{542E734C-501E-4AD9-BC30-2D908E709DCC}"/>
              </a:ext>
            </a:extLst>
          </p:cNvPr>
          <p:cNvSpPr/>
          <p:nvPr/>
        </p:nvSpPr>
        <p:spPr>
          <a:xfrm>
            <a:off x="8534400" y="6070600"/>
            <a:ext cx="475504" cy="71120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FFFFFF"/>
              </a:solidFill>
              <a:latin typeface="Calibri"/>
            </a:endParaRPr>
          </a:p>
        </p:txBody>
      </p:sp>
    </p:spTree>
    <p:extLst>
      <p:ext uri="{BB962C8B-B14F-4D97-AF65-F5344CB8AC3E}">
        <p14:creationId xmlns:p14="http://schemas.microsoft.com/office/powerpoint/2010/main" val="30921657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500"/>
                                        <p:tgtEl>
                                          <p:spTgt spid="6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childTnLst>
                                </p:cTn>
                              </p:par>
                            </p:childTnLst>
                          </p:cTn>
                        </p:par>
                        <p:par>
                          <p:cTn id="42" fill="hold">
                            <p:stCondLst>
                              <p:cond delay="500"/>
                            </p:stCondLst>
                            <p:childTnLst>
                              <p:par>
                                <p:cTn id="43" presetID="10" presetClass="entr" presetSubtype="0" fill="hold" nodeType="afterEffect">
                                  <p:stCondLst>
                                    <p:cond delay="50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500"/>
                                        <p:tgtEl>
                                          <p:spTgt spid="52"/>
                                        </p:tgtEl>
                                      </p:cBhvr>
                                    </p:animEffect>
                                  </p:childTnLst>
                                </p:cTn>
                              </p:par>
                            </p:childTnLst>
                          </p:cTn>
                        </p:par>
                        <p:par>
                          <p:cTn id="46" fill="hold">
                            <p:stCondLst>
                              <p:cond delay="1500"/>
                            </p:stCondLst>
                            <p:childTnLst>
                              <p:par>
                                <p:cTn id="47" presetID="10" presetClass="entr" presetSubtype="0" fill="hold" nodeType="afterEffect">
                                  <p:stCondLst>
                                    <p:cond delay="500"/>
                                  </p:stCondLst>
                                  <p:childTnLst>
                                    <p:set>
                                      <p:cBhvr>
                                        <p:cTn id="48" dur="1" fill="hold">
                                          <p:stCondLst>
                                            <p:cond delay="0"/>
                                          </p:stCondLst>
                                        </p:cTn>
                                        <p:tgtEl>
                                          <p:spTgt spid="58"/>
                                        </p:tgtEl>
                                        <p:attrNameLst>
                                          <p:attrName>style.visibility</p:attrName>
                                        </p:attrNameLst>
                                      </p:cBhvr>
                                      <p:to>
                                        <p:strVal val="visible"/>
                                      </p:to>
                                    </p:set>
                                    <p:animEffect transition="in" filter="fade">
                                      <p:cBhvr>
                                        <p:cTn id="49" dur="500"/>
                                        <p:tgtEl>
                                          <p:spTgt spid="58"/>
                                        </p:tgtEl>
                                      </p:cBhvr>
                                    </p:animEffect>
                                  </p:childTnLst>
                                </p:cTn>
                              </p:par>
                            </p:childTnLst>
                          </p:cTn>
                        </p:par>
                        <p:par>
                          <p:cTn id="50" fill="hold">
                            <p:stCondLst>
                              <p:cond delay="2500"/>
                            </p:stCondLst>
                            <p:childTnLst>
                              <p:par>
                                <p:cTn id="51" presetID="10" presetClass="entr" presetSubtype="0" fill="hold" nodeType="afterEffect">
                                  <p:stCondLst>
                                    <p:cond delay="500"/>
                                  </p:stCondLst>
                                  <p:childTnLst>
                                    <p:set>
                                      <p:cBhvr>
                                        <p:cTn id="52" dur="1" fill="hold">
                                          <p:stCondLst>
                                            <p:cond delay="0"/>
                                          </p:stCondLst>
                                        </p:cTn>
                                        <p:tgtEl>
                                          <p:spTgt spid="64"/>
                                        </p:tgtEl>
                                        <p:attrNameLst>
                                          <p:attrName>style.visibility</p:attrName>
                                        </p:attrNameLst>
                                      </p:cBhvr>
                                      <p:to>
                                        <p:strVal val="visible"/>
                                      </p:to>
                                    </p:set>
                                    <p:animEffect transition="in" filter="fade">
                                      <p:cBhvr>
                                        <p:cTn id="5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BEKOMAT® | General Info – The Compressed Air Chain</a:t>
            </a:r>
          </a:p>
          <a:p>
            <a:endParaRPr lang="en-US" dirty="0"/>
          </a:p>
        </p:txBody>
      </p:sp>
      <p:sp>
        <p:nvSpPr>
          <p:cNvPr id="2" name="Rectangle: Diagonal Corners Rounded 1">
            <a:extLst>
              <a:ext uri="{FF2B5EF4-FFF2-40B4-BE49-F238E27FC236}">
                <a16:creationId xmlns:a16="http://schemas.microsoft.com/office/drawing/2014/main" id="{542E734C-501E-4AD9-BC30-2D908E709DCC}"/>
              </a:ext>
            </a:extLst>
          </p:cNvPr>
          <p:cNvSpPr/>
          <p:nvPr/>
        </p:nvSpPr>
        <p:spPr>
          <a:xfrm>
            <a:off x="8534400" y="6070600"/>
            <a:ext cx="475504" cy="71120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FFFFFF"/>
              </a:solidFill>
              <a:latin typeface="Calibri"/>
            </a:endParaRPr>
          </a:p>
        </p:txBody>
      </p:sp>
      <p:pic>
        <p:nvPicPr>
          <p:cNvPr id="7" name="Picture 6">
            <a:extLst>
              <a:ext uri="{FF2B5EF4-FFF2-40B4-BE49-F238E27FC236}">
                <a16:creationId xmlns:a16="http://schemas.microsoft.com/office/drawing/2014/main" id="{2D4B7CE6-BE4D-4DF9-B3DF-11D2A7883D6E}"/>
              </a:ext>
            </a:extLst>
          </p:cNvPr>
          <p:cNvPicPr>
            <a:picLocks/>
          </p:cNvPicPr>
          <p:nvPr/>
        </p:nvPicPr>
        <p:blipFill rotWithShape="1">
          <a:blip r:embed="rId3" cstate="print">
            <a:extLst>
              <a:ext uri="{28A0092B-C50C-407E-A947-70E740481C1C}">
                <a14:useLocalDpi xmlns:a14="http://schemas.microsoft.com/office/drawing/2010/main" val="0"/>
              </a:ext>
            </a:extLst>
          </a:blip>
          <a:srcRect l="833" t="6999" r="25417"/>
          <a:stretch/>
        </p:blipFill>
        <p:spPr>
          <a:xfrm>
            <a:off x="0" y="865632"/>
            <a:ext cx="9144000" cy="599236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8" name="Rectangle 7">
            <a:extLst>
              <a:ext uri="{FF2B5EF4-FFF2-40B4-BE49-F238E27FC236}">
                <a16:creationId xmlns:a16="http://schemas.microsoft.com/office/drawing/2014/main" id="{4F609CB3-C4B0-4303-B778-8D9BF14479E5}"/>
              </a:ext>
            </a:extLst>
          </p:cNvPr>
          <p:cNvSpPr/>
          <p:nvPr/>
        </p:nvSpPr>
        <p:spPr>
          <a:xfrm>
            <a:off x="1117600" y="1397000"/>
            <a:ext cx="4064000" cy="914400"/>
          </a:xfrm>
          <a:prstGeom prst="rect">
            <a:avLst/>
          </a:prstGeom>
          <a:solidFill>
            <a:sysClr val="window" lastClr="FFFFFF"/>
          </a:solidFill>
          <a:ln w="9525"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1219170">
              <a:defRPr/>
            </a:pPr>
            <a:r>
              <a:rPr lang="en-US" sz="2400" kern="0" dirty="0">
                <a:solidFill>
                  <a:srgbClr val="505A64"/>
                </a:solidFill>
                <a:latin typeface="Calibri"/>
                <a:ea typeface="ＭＳ Ｐゴシック" panose="020B0600070205080204" pitchFamily="34" charset="-128"/>
              </a:rPr>
              <a:t>Where does all this condensate come from? </a:t>
            </a:r>
          </a:p>
        </p:txBody>
      </p:sp>
    </p:spTree>
    <p:extLst>
      <p:ext uri="{BB962C8B-B14F-4D97-AF65-F5344CB8AC3E}">
        <p14:creationId xmlns:p14="http://schemas.microsoft.com/office/powerpoint/2010/main" val="177246102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331303" y="32299"/>
            <a:ext cx="7315200" cy="406400"/>
          </a:xfrm>
        </p:spPr>
        <p:txBody>
          <a:bodyPr/>
          <a:lstStyle/>
          <a:p>
            <a:r>
              <a:rPr lang="en-US" dirty="0"/>
              <a:t>BEKOMAT® | General Info – The Compressed Air Chain</a:t>
            </a:r>
          </a:p>
        </p:txBody>
      </p:sp>
      <p:pic>
        <p:nvPicPr>
          <p:cNvPr id="4" name="Picture 3">
            <a:extLst>
              <a:ext uri="{FF2B5EF4-FFF2-40B4-BE49-F238E27FC236}">
                <a16:creationId xmlns:a16="http://schemas.microsoft.com/office/drawing/2014/main" id="{70FCF63E-28B0-4333-A518-27EA2FB6BAD7}"/>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3060272" y="2244094"/>
            <a:ext cx="3023456" cy="2812647"/>
          </a:xfrm>
          <a:prstGeom prst="rect">
            <a:avLst/>
          </a:prstGeom>
          <a:noFill/>
          <a:effectLst>
            <a:outerShdw blurRad="152400" dist="317500" dir="5400000" sx="90000" sy="-19000" rotWithShape="0">
              <a:prstClr val="black">
                <a:alpha val="15000"/>
              </a:prstClr>
            </a:outerShdw>
          </a:effectLst>
        </p:spPr>
      </p:pic>
      <p:sp>
        <p:nvSpPr>
          <p:cNvPr id="51" name="Text Placeholder 2">
            <a:extLst>
              <a:ext uri="{FF2B5EF4-FFF2-40B4-BE49-F238E27FC236}">
                <a16:creationId xmlns:a16="http://schemas.microsoft.com/office/drawing/2014/main" id="{2669E883-7785-4EBA-B796-592114ED09DD}"/>
              </a:ext>
            </a:extLst>
          </p:cNvPr>
          <p:cNvSpPr txBox="1">
            <a:spLocks/>
          </p:cNvSpPr>
          <p:nvPr/>
        </p:nvSpPr>
        <p:spPr>
          <a:xfrm>
            <a:off x="236110" y="2423299"/>
            <a:ext cx="2211268" cy="2454239"/>
          </a:xfrm>
          <a:prstGeom prst="rect">
            <a:avLst/>
          </a:prstGeom>
        </p:spPr>
        <p:txBody>
          <a:bodyPr>
            <a:normAutofit/>
          </a:bodyPr>
          <a:lstStyle>
            <a:lvl1pPr marL="0" indent="0" algn="l" rtl="0" eaLnBrk="1" fontAlgn="base" hangingPunct="1">
              <a:spcBef>
                <a:spcPct val="20000"/>
              </a:spcBef>
              <a:spcAft>
                <a:spcPct val="0"/>
              </a:spcAft>
              <a:buFont typeface="Wingdings" panose="05000000000000000000" pitchFamily="2" charset="2"/>
              <a:buNone/>
              <a:defRPr sz="1200" kern="1200">
                <a:solidFill>
                  <a:schemeClr val="accent1">
                    <a:lumMod val="50000"/>
                  </a:schemeClr>
                </a:solidFill>
                <a:latin typeface="+mn-lt"/>
                <a:ea typeface="ＭＳ Ｐゴシック" pitchFamily="-110" charset="-128"/>
                <a:cs typeface="Arial"/>
              </a:defRPr>
            </a:lvl1pPr>
            <a:lvl2pPr marL="557213" indent="-214313" algn="l" rtl="0" eaLnBrk="1" fontAlgn="base" hangingPunct="1">
              <a:spcBef>
                <a:spcPct val="20000"/>
              </a:spcBef>
              <a:spcAft>
                <a:spcPct val="0"/>
              </a:spcAft>
              <a:buFont typeface="Arial" panose="020B0604020202020204" pitchFamily="34" charset="0"/>
              <a:buChar char="–"/>
              <a:defRPr sz="975" kern="1200">
                <a:solidFill>
                  <a:schemeClr val="accent1"/>
                </a:solidFill>
                <a:latin typeface="+mn-lt"/>
                <a:ea typeface="ＭＳ Ｐゴシック" pitchFamily="-110" charset="-128"/>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 typeface="Arial" panose="020B0604020202020204" pitchFamily="34" charset="0"/>
              <a:defRPr sz="1500" kern="1200">
                <a:solidFill>
                  <a:schemeClr val="tx1"/>
                </a:solidFill>
                <a:latin typeface="+mn-lt"/>
                <a:ea typeface="ＭＳ Ｐゴシック" pitchFamily="-110" charset="-128"/>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1219170"/>
            <a:r>
              <a:rPr lang="en-US" sz="1867" b="1" dirty="0">
                <a:solidFill>
                  <a:srgbClr val="86909C">
                    <a:lumMod val="50000"/>
                  </a:srgbClr>
                </a:solidFill>
                <a:latin typeface="Calibri"/>
              </a:rPr>
              <a:t>Moisture</a:t>
            </a:r>
          </a:p>
          <a:p>
            <a:pPr defTabSz="1219170"/>
            <a:r>
              <a:rPr lang="en-US" sz="1867" dirty="0">
                <a:solidFill>
                  <a:srgbClr val="86909C">
                    <a:lumMod val="50000"/>
                  </a:srgbClr>
                </a:solidFill>
                <a:latin typeface="Calibri"/>
              </a:rPr>
              <a:t>Bacteria</a:t>
            </a:r>
          </a:p>
          <a:p>
            <a:pPr defTabSz="1219170"/>
            <a:r>
              <a:rPr lang="en-US" sz="1867" dirty="0">
                <a:solidFill>
                  <a:srgbClr val="86909C">
                    <a:lumMod val="50000"/>
                  </a:srgbClr>
                </a:solidFill>
                <a:latin typeface="Calibri"/>
              </a:rPr>
              <a:t>Viruses</a:t>
            </a:r>
          </a:p>
          <a:p>
            <a:pPr defTabSz="1219170"/>
            <a:r>
              <a:rPr lang="en-US" sz="1867" dirty="0">
                <a:solidFill>
                  <a:srgbClr val="86909C">
                    <a:lumMod val="50000"/>
                  </a:srgbClr>
                </a:solidFill>
                <a:latin typeface="Calibri"/>
              </a:rPr>
              <a:t>Hydrocarbons</a:t>
            </a:r>
          </a:p>
          <a:p>
            <a:pPr defTabSz="1219170"/>
            <a:r>
              <a:rPr lang="en-US" sz="1867" dirty="0">
                <a:solidFill>
                  <a:srgbClr val="86909C">
                    <a:lumMod val="50000"/>
                  </a:srgbClr>
                </a:solidFill>
                <a:latin typeface="Calibri"/>
              </a:rPr>
              <a:t>Particles</a:t>
            </a:r>
          </a:p>
          <a:p>
            <a:pPr defTabSz="1219170"/>
            <a:r>
              <a:rPr lang="en-US" sz="1867" dirty="0">
                <a:solidFill>
                  <a:srgbClr val="86909C">
                    <a:lumMod val="50000"/>
                  </a:srgbClr>
                </a:solidFill>
                <a:latin typeface="Calibri"/>
              </a:rPr>
              <a:t>Other contaminants </a:t>
            </a:r>
          </a:p>
          <a:p>
            <a:pPr defTabSz="1219170"/>
            <a:endParaRPr lang="en-US" sz="1867" b="1" dirty="0">
              <a:solidFill>
                <a:srgbClr val="86909C">
                  <a:lumMod val="50000"/>
                </a:srgbClr>
              </a:solidFill>
              <a:latin typeface="Calibri"/>
            </a:endParaRPr>
          </a:p>
        </p:txBody>
      </p:sp>
      <p:pic>
        <p:nvPicPr>
          <p:cNvPr id="58" name="Picture 57">
            <a:extLst>
              <a:ext uri="{FF2B5EF4-FFF2-40B4-BE49-F238E27FC236}">
                <a16:creationId xmlns:a16="http://schemas.microsoft.com/office/drawing/2014/main" id="{385CE609-BE75-4975-928B-4C7D164BF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482" y="6075796"/>
            <a:ext cx="589519" cy="734313"/>
          </a:xfrm>
          <a:prstGeom prst="rect">
            <a:avLst/>
          </a:prstGeom>
        </p:spPr>
      </p:pic>
      <p:sp>
        <p:nvSpPr>
          <p:cNvPr id="61" name="Arrow: Right 60">
            <a:extLst>
              <a:ext uri="{FF2B5EF4-FFF2-40B4-BE49-F238E27FC236}">
                <a16:creationId xmlns:a16="http://schemas.microsoft.com/office/drawing/2014/main" id="{C10968BB-C40D-4A30-9A2E-CF52FD786737}"/>
              </a:ext>
            </a:extLst>
          </p:cNvPr>
          <p:cNvSpPr/>
          <p:nvPr/>
        </p:nvSpPr>
        <p:spPr>
          <a:xfrm>
            <a:off x="2132209" y="3076072"/>
            <a:ext cx="603548" cy="908061"/>
          </a:xfrm>
          <a:prstGeom prst="rightArrow">
            <a:avLst/>
          </a:prstGeom>
          <a:solidFill>
            <a:srgbClr val="9FC119"/>
          </a:solidFill>
          <a:ln>
            <a:solidFill>
              <a:srgbClr val="1E4A8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fontAlgn="base">
              <a:spcBef>
                <a:spcPct val="0"/>
              </a:spcBef>
              <a:spcAft>
                <a:spcPct val="0"/>
              </a:spcAft>
            </a:pPr>
            <a:endParaRPr lang="en-US" sz="2400" dirty="0">
              <a:solidFill>
                <a:srgbClr val="FFFFFF"/>
              </a:solidFill>
              <a:latin typeface="Calibri"/>
            </a:endParaRPr>
          </a:p>
        </p:txBody>
      </p:sp>
      <p:sp>
        <p:nvSpPr>
          <p:cNvPr id="62" name="Text Placeholder 2">
            <a:extLst>
              <a:ext uri="{FF2B5EF4-FFF2-40B4-BE49-F238E27FC236}">
                <a16:creationId xmlns:a16="http://schemas.microsoft.com/office/drawing/2014/main" id="{4669957C-C0F0-4BCD-80E6-54D12CFE9AC0}"/>
              </a:ext>
            </a:extLst>
          </p:cNvPr>
          <p:cNvSpPr txBox="1">
            <a:spLocks/>
          </p:cNvSpPr>
          <p:nvPr/>
        </p:nvSpPr>
        <p:spPr>
          <a:xfrm>
            <a:off x="6317625" y="2367350"/>
            <a:ext cx="2236856" cy="2566140"/>
          </a:xfrm>
          <a:prstGeom prst="rect">
            <a:avLst/>
          </a:prstGeom>
        </p:spPr>
        <p:txBody>
          <a:bodyPr>
            <a:normAutofit/>
          </a:bodyPr>
          <a:lstStyle>
            <a:lvl1pPr marL="0" indent="0" algn="l" rtl="0" eaLnBrk="1" fontAlgn="base" hangingPunct="1">
              <a:spcBef>
                <a:spcPct val="20000"/>
              </a:spcBef>
              <a:spcAft>
                <a:spcPct val="0"/>
              </a:spcAft>
              <a:buFont typeface="Wingdings" panose="05000000000000000000" pitchFamily="2" charset="2"/>
              <a:buNone/>
              <a:defRPr sz="1200" kern="1200">
                <a:solidFill>
                  <a:schemeClr val="accent1">
                    <a:lumMod val="50000"/>
                  </a:schemeClr>
                </a:solidFill>
                <a:latin typeface="+mn-lt"/>
                <a:ea typeface="ＭＳ Ｐゴシック" pitchFamily="-110" charset="-128"/>
                <a:cs typeface="Arial"/>
              </a:defRPr>
            </a:lvl1pPr>
            <a:lvl2pPr marL="557213" indent="-214313" algn="l" rtl="0" eaLnBrk="1" fontAlgn="base" hangingPunct="1">
              <a:spcBef>
                <a:spcPct val="20000"/>
              </a:spcBef>
              <a:spcAft>
                <a:spcPct val="0"/>
              </a:spcAft>
              <a:buFont typeface="Arial" panose="020B0604020202020204" pitchFamily="34" charset="0"/>
              <a:buChar char="–"/>
              <a:defRPr sz="975" kern="1200">
                <a:solidFill>
                  <a:schemeClr val="accent1"/>
                </a:solidFill>
                <a:latin typeface="+mn-lt"/>
                <a:ea typeface="ＭＳ Ｐゴシック" pitchFamily="-110" charset="-128"/>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 typeface="Arial" panose="020B0604020202020204" pitchFamily="34" charset="0"/>
              <a:defRPr sz="1500" kern="1200">
                <a:solidFill>
                  <a:schemeClr val="tx1"/>
                </a:solidFill>
                <a:latin typeface="+mn-lt"/>
                <a:ea typeface="ＭＳ Ｐゴシック" pitchFamily="-110" charset="-128"/>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1219170"/>
            <a:r>
              <a:rPr lang="en-US" sz="1867" b="1" dirty="0">
                <a:solidFill>
                  <a:srgbClr val="86909C">
                    <a:lumMod val="50000"/>
                  </a:srgbClr>
                </a:solidFill>
                <a:latin typeface="Calibri"/>
              </a:rPr>
              <a:t>Oil</a:t>
            </a:r>
          </a:p>
          <a:p>
            <a:pPr defTabSz="1219170"/>
            <a:r>
              <a:rPr lang="en-US" sz="1867" b="1" dirty="0">
                <a:solidFill>
                  <a:srgbClr val="86909C">
                    <a:lumMod val="50000"/>
                  </a:srgbClr>
                </a:solidFill>
                <a:latin typeface="Calibri"/>
              </a:rPr>
              <a:t>Moisture</a:t>
            </a:r>
          </a:p>
          <a:p>
            <a:pPr defTabSz="1219170"/>
            <a:r>
              <a:rPr lang="en-US" sz="1867" dirty="0">
                <a:solidFill>
                  <a:srgbClr val="86909C">
                    <a:lumMod val="50000"/>
                  </a:srgbClr>
                </a:solidFill>
                <a:latin typeface="Calibri"/>
              </a:rPr>
              <a:t>Bacteria</a:t>
            </a:r>
          </a:p>
          <a:p>
            <a:pPr defTabSz="1219170"/>
            <a:r>
              <a:rPr lang="en-US" sz="1867" dirty="0">
                <a:solidFill>
                  <a:srgbClr val="86909C">
                    <a:lumMod val="50000"/>
                  </a:srgbClr>
                </a:solidFill>
                <a:latin typeface="Calibri"/>
              </a:rPr>
              <a:t>Viruses</a:t>
            </a:r>
          </a:p>
          <a:p>
            <a:pPr defTabSz="1219170"/>
            <a:r>
              <a:rPr lang="en-US" sz="1867" dirty="0">
                <a:solidFill>
                  <a:srgbClr val="86909C">
                    <a:lumMod val="50000"/>
                  </a:srgbClr>
                </a:solidFill>
                <a:latin typeface="Calibri"/>
              </a:rPr>
              <a:t>Hydrocarbons</a:t>
            </a:r>
          </a:p>
          <a:p>
            <a:pPr defTabSz="1219170"/>
            <a:r>
              <a:rPr lang="en-US" sz="1867" dirty="0">
                <a:solidFill>
                  <a:srgbClr val="86909C">
                    <a:lumMod val="50000"/>
                  </a:srgbClr>
                </a:solidFill>
                <a:latin typeface="Calibri"/>
              </a:rPr>
              <a:t>Particles</a:t>
            </a:r>
          </a:p>
          <a:p>
            <a:pPr defTabSz="1219170"/>
            <a:r>
              <a:rPr lang="en-US" sz="1867" dirty="0">
                <a:solidFill>
                  <a:srgbClr val="86909C">
                    <a:lumMod val="50000"/>
                  </a:srgbClr>
                </a:solidFill>
                <a:latin typeface="Calibri"/>
              </a:rPr>
              <a:t>Other contaminants </a:t>
            </a:r>
          </a:p>
          <a:p>
            <a:pPr defTabSz="1219170"/>
            <a:endParaRPr lang="en-US" sz="1867" b="1" dirty="0">
              <a:solidFill>
                <a:srgbClr val="86909C">
                  <a:lumMod val="50000"/>
                </a:srgbClr>
              </a:solidFill>
              <a:latin typeface="Calibri"/>
            </a:endParaRPr>
          </a:p>
        </p:txBody>
      </p:sp>
      <p:pic>
        <p:nvPicPr>
          <p:cNvPr id="3" name="Picture 2">
            <a:extLst>
              <a:ext uri="{FF2B5EF4-FFF2-40B4-BE49-F238E27FC236}">
                <a16:creationId xmlns:a16="http://schemas.microsoft.com/office/drawing/2014/main" id="{4AFBE1C8-A3E8-4FA9-973C-249F466CFE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4107" y="1905000"/>
            <a:ext cx="623272" cy="623272"/>
          </a:xfrm>
          <a:prstGeom prst="rect">
            <a:avLst/>
          </a:prstGeom>
        </p:spPr>
      </p:pic>
      <p:pic>
        <p:nvPicPr>
          <p:cNvPr id="13" name="Picture 12">
            <a:extLst>
              <a:ext uri="{FF2B5EF4-FFF2-40B4-BE49-F238E27FC236}">
                <a16:creationId xmlns:a16="http://schemas.microsoft.com/office/drawing/2014/main" id="{E737B706-E012-4021-8D93-ED761C7781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9378"/>
          <a:stretch/>
        </p:blipFill>
        <p:spPr>
          <a:xfrm>
            <a:off x="7147861" y="1398606"/>
            <a:ext cx="835556" cy="1183143"/>
          </a:xfrm>
          <a:prstGeom prst="rect">
            <a:avLst/>
          </a:prstGeom>
        </p:spPr>
      </p:pic>
      <p:sp>
        <p:nvSpPr>
          <p:cNvPr id="15" name="Arrow: Right 14">
            <a:extLst>
              <a:ext uri="{FF2B5EF4-FFF2-40B4-BE49-F238E27FC236}">
                <a16:creationId xmlns:a16="http://schemas.microsoft.com/office/drawing/2014/main" id="{78362DB7-C391-412F-B3A8-840D2086EAFB}"/>
              </a:ext>
            </a:extLst>
          </p:cNvPr>
          <p:cNvSpPr/>
          <p:nvPr/>
        </p:nvSpPr>
        <p:spPr>
          <a:xfrm>
            <a:off x="8103477" y="3176647"/>
            <a:ext cx="603548" cy="908061"/>
          </a:xfrm>
          <a:prstGeom prst="rightArrow">
            <a:avLst/>
          </a:prstGeom>
          <a:solidFill>
            <a:srgbClr val="9FC119"/>
          </a:solidFill>
          <a:ln>
            <a:solidFill>
              <a:srgbClr val="1E4A8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fontAlgn="base">
              <a:spcBef>
                <a:spcPct val="0"/>
              </a:spcBef>
              <a:spcAft>
                <a:spcPct val="0"/>
              </a:spcAft>
            </a:pPr>
            <a:endParaRPr lang="en-US" sz="2400" dirty="0">
              <a:solidFill>
                <a:srgbClr val="FFFFFF"/>
              </a:solidFill>
              <a:latin typeface="Calibri"/>
            </a:endParaRPr>
          </a:p>
        </p:txBody>
      </p:sp>
      <p:pic>
        <p:nvPicPr>
          <p:cNvPr id="18" name="Picture 17">
            <a:extLst>
              <a:ext uri="{FF2B5EF4-FFF2-40B4-BE49-F238E27FC236}">
                <a16:creationId xmlns:a16="http://schemas.microsoft.com/office/drawing/2014/main" id="{D816F279-8976-47AC-8D8F-591AD86230C2}"/>
              </a:ext>
            </a:extLst>
          </p:cNvPr>
          <p:cNvPicPr>
            <a:picLocks noChangeAspect="1"/>
          </p:cNvPicPr>
          <p:nvPr/>
        </p:nvPicPr>
        <p:blipFill rotWithShape="1">
          <a:blip r:embed="rId7" cstate="print">
            <a:biLevel thresh="75000"/>
            <a:extLst>
              <a:ext uri="{28A0092B-C50C-407E-A947-70E740481C1C}">
                <a14:useLocalDpi xmlns:a14="http://schemas.microsoft.com/office/drawing/2010/main" val="0"/>
              </a:ext>
            </a:extLst>
          </a:blip>
          <a:srcRect l="64094" t="23356" b="25121"/>
          <a:stretch/>
        </p:blipFill>
        <p:spPr>
          <a:xfrm>
            <a:off x="7832826" y="1687169"/>
            <a:ext cx="424825" cy="609600"/>
          </a:xfrm>
          <a:prstGeom prst="rect">
            <a:avLst/>
          </a:prstGeom>
        </p:spPr>
      </p:pic>
    </p:spTree>
    <p:extLst>
      <p:ext uri="{BB962C8B-B14F-4D97-AF65-F5344CB8AC3E}">
        <p14:creationId xmlns:p14="http://schemas.microsoft.com/office/powerpoint/2010/main" val="3223422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1" grpId="0" animBg="1"/>
      <p:bldP spid="62"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642143" y="1350439"/>
            <a:ext cx="78597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All rights are reserved. The contents of this publication may not be reproduced in whole or in part without consent of Smith Onandia Communications LLC. Smith Onandia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mj-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All materials presented are educational. Each system is unique and must be evaluated on its own merits.</a:t>
            </a:r>
          </a:p>
        </p:txBody>
      </p:sp>
      <p:sp>
        <p:nvSpPr>
          <p:cNvPr id="4" name="Title 1">
            <a:extLst>
              <a:ext uri="{FF2B5EF4-FFF2-40B4-BE49-F238E27FC236}">
                <a16:creationId xmlns:a16="http://schemas.microsoft.com/office/drawing/2014/main" id="{E1D1137A-1C58-428F-9DFB-DE963A9E07D0}"/>
              </a:ext>
            </a:extLst>
          </p:cNvPr>
          <p:cNvSpPr>
            <a:spLocks noGrp="1"/>
          </p:cNvSpPr>
          <p:nvPr>
            <p:ph type="title"/>
          </p:nvPr>
        </p:nvSpPr>
        <p:spPr>
          <a:xfrm>
            <a:off x="457200" y="152400"/>
            <a:ext cx="8305800" cy="563562"/>
          </a:xfrm>
        </p:spPr>
        <p:txBody>
          <a:bodyPr/>
          <a:lstStyle/>
          <a:p>
            <a:pPr algn="ctr"/>
            <a:r>
              <a:rPr lang="en-US" dirty="0"/>
              <a:t>Disclaimer</a:t>
            </a:r>
          </a:p>
        </p:txBody>
      </p:sp>
    </p:spTree>
    <p:extLst>
      <p:ext uri="{BB962C8B-B14F-4D97-AF65-F5344CB8AC3E}">
        <p14:creationId xmlns:p14="http://schemas.microsoft.com/office/powerpoint/2010/main" val="34884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BEKOMAT® | General Info – The Compressed Air Chain</a:t>
            </a:r>
          </a:p>
        </p:txBody>
      </p:sp>
      <p:sp>
        <p:nvSpPr>
          <p:cNvPr id="6" name="Rectangle 5">
            <a:extLst>
              <a:ext uri="{FF2B5EF4-FFF2-40B4-BE49-F238E27FC236}">
                <a16:creationId xmlns:a16="http://schemas.microsoft.com/office/drawing/2014/main" id="{961F6A76-5A57-4A76-9B28-6625EFAA44E5}"/>
              </a:ext>
            </a:extLst>
          </p:cNvPr>
          <p:cNvSpPr/>
          <p:nvPr/>
        </p:nvSpPr>
        <p:spPr>
          <a:xfrm>
            <a:off x="840191" y="843807"/>
            <a:ext cx="3048000" cy="533400"/>
          </a:xfrm>
          <a:prstGeom prst="rect">
            <a:avLst/>
          </a:prstGeom>
          <a:solidFill>
            <a:sysClr val="window" lastClr="FFFFFF"/>
          </a:solidFill>
          <a:ln w="9525"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914377">
              <a:defRPr/>
            </a:pPr>
            <a:r>
              <a:rPr lang="en-US" sz="1867" kern="0" dirty="0">
                <a:solidFill>
                  <a:srgbClr val="505A64"/>
                </a:solidFill>
                <a:latin typeface="Calibri"/>
                <a:ea typeface="ＭＳ Ｐゴシック" panose="020B0600070205080204" pitchFamily="34" charset="-128"/>
              </a:rPr>
              <a:t>What makes up the condensate in the Summer? </a:t>
            </a:r>
          </a:p>
        </p:txBody>
      </p:sp>
      <p:graphicFrame>
        <p:nvGraphicFramePr>
          <p:cNvPr id="8" name="Object 11">
            <a:extLst>
              <a:ext uri="{FF2B5EF4-FFF2-40B4-BE49-F238E27FC236}">
                <a16:creationId xmlns:a16="http://schemas.microsoft.com/office/drawing/2014/main" id="{7F1B0EB6-64B8-473C-B5C6-CFD3B6914D56}"/>
              </a:ext>
            </a:extLst>
          </p:cNvPr>
          <p:cNvGraphicFramePr>
            <a:graphicFrameLocks noChangeAspect="1"/>
          </p:cNvGraphicFramePr>
          <p:nvPr/>
        </p:nvGraphicFramePr>
        <p:xfrm>
          <a:off x="377752" y="1841500"/>
          <a:ext cx="3479800" cy="3175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Object 2">
            <a:extLst>
              <a:ext uri="{FF2B5EF4-FFF2-40B4-BE49-F238E27FC236}">
                <a16:creationId xmlns:a16="http://schemas.microsoft.com/office/drawing/2014/main" id="{2B833A7C-9532-469C-AC37-AF383A2654F8}"/>
              </a:ext>
            </a:extLst>
          </p:cNvPr>
          <p:cNvGraphicFramePr>
            <a:graphicFrameLocks noChangeAspect="1"/>
          </p:cNvGraphicFramePr>
          <p:nvPr/>
        </p:nvGraphicFramePr>
        <p:xfrm>
          <a:off x="5150985" y="1815957"/>
          <a:ext cx="3479800" cy="3175000"/>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2">
            <a:extLst>
              <a:ext uri="{FF2B5EF4-FFF2-40B4-BE49-F238E27FC236}">
                <a16:creationId xmlns:a16="http://schemas.microsoft.com/office/drawing/2014/main" id="{830440BA-F300-403D-96C4-EFDA5906778D}"/>
              </a:ext>
            </a:extLst>
          </p:cNvPr>
          <p:cNvSpPr>
            <a:spLocks noChangeArrowheads="1"/>
          </p:cNvSpPr>
          <p:nvPr/>
        </p:nvSpPr>
        <p:spPr bwMode="auto">
          <a:xfrm>
            <a:off x="5831573" y="3342864"/>
            <a:ext cx="124777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1219170" fontAlgn="base">
              <a:spcBef>
                <a:spcPct val="0"/>
              </a:spcBef>
              <a:spcAft>
                <a:spcPct val="0"/>
              </a:spcAft>
            </a:pPr>
            <a:r>
              <a:rPr lang="en-US" altLang="en-US" sz="1200" b="1" dirty="0">
                <a:solidFill>
                  <a:srgbClr val="FFFFFF"/>
                </a:solidFill>
                <a:latin typeface="Calibri"/>
                <a:ea typeface="ＭＳ Ｐゴシック" panose="020B0600070205080204" pitchFamily="34" charset="-128"/>
              </a:rPr>
              <a:t>Oil approx. 65%</a:t>
            </a:r>
          </a:p>
          <a:p>
            <a:pPr defTabSz="1219170" fontAlgn="base">
              <a:spcBef>
                <a:spcPct val="0"/>
              </a:spcBef>
              <a:spcAft>
                <a:spcPct val="0"/>
              </a:spcAft>
            </a:pPr>
            <a:endParaRPr lang="en-US" altLang="en-US" sz="1100" b="1" dirty="0">
              <a:solidFill>
                <a:srgbClr val="DFE8F2"/>
              </a:solidFill>
              <a:latin typeface="Calibri"/>
              <a:ea typeface="ＭＳ Ｐゴシック" panose="020B0600070205080204" pitchFamily="34" charset="-128"/>
            </a:endParaRPr>
          </a:p>
        </p:txBody>
      </p:sp>
      <p:sp>
        <p:nvSpPr>
          <p:cNvPr id="15" name="Rectangle 8">
            <a:extLst>
              <a:ext uri="{FF2B5EF4-FFF2-40B4-BE49-F238E27FC236}">
                <a16:creationId xmlns:a16="http://schemas.microsoft.com/office/drawing/2014/main" id="{18E439AA-4A86-46DA-8123-22BB9CE160F8}"/>
              </a:ext>
            </a:extLst>
          </p:cNvPr>
          <p:cNvSpPr>
            <a:spLocks noChangeArrowheads="1"/>
          </p:cNvSpPr>
          <p:nvPr/>
        </p:nvSpPr>
        <p:spPr bwMode="auto">
          <a:xfrm>
            <a:off x="8130413" y="3876766"/>
            <a:ext cx="831959" cy="32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1219170" fontAlgn="base">
              <a:spcBef>
                <a:spcPct val="0"/>
              </a:spcBef>
              <a:spcAft>
                <a:spcPct val="0"/>
              </a:spcAft>
            </a:pPr>
            <a:r>
              <a:rPr lang="en-US" altLang="en-US" sz="1067" dirty="0">
                <a:solidFill>
                  <a:srgbClr val="3D4145"/>
                </a:solidFill>
                <a:latin typeface="Calibri"/>
                <a:ea typeface="ＭＳ Ｐゴシック" panose="020B0600070205080204" pitchFamily="34" charset="-128"/>
              </a:rPr>
              <a:t>Contamination</a:t>
            </a:r>
          </a:p>
          <a:p>
            <a:pPr defTabSz="1219170" fontAlgn="base">
              <a:spcBef>
                <a:spcPct val="0"/>
              </a:spcBef>
              <a:spcAft>
                <a:spcPct val="0"/>
              </a:spcAft>
            </a:pPr>
            <a:r>
              <a:rPr lang="en-US" altLang="en-US" sz="1067" dirty="0">
                <a:solidFill>
                  <a:srgbClr val="3D4145"/>
                </a:solidFill>
                <a:latin typeface="Calibri"/>
                <a:ea typeface="ＭＳ Ｐゴシック" panose="020B0600070205080204" pitchFamily="34" charset="-128"/>
              </a:rPr>
              <a:t>approx. 1%</a:t>
            </a:r>
            <a:endParaRPr lang="en-US" altLang="en-US" sz="1067" b="1" dirty="0">
              <a:solidFill>
                <a:srgbClr val="3D4145"/>
              </a:solidFill>
              <a:latin typeface="Calibri"/>
              <a:ea typeface="ＭＳ Ｐゴシック" panose="020B0600070205080204" pitchFamily="34" charset="-128"/>
            </a:endParaRPr>
          </a:p>
        </p:txBody>
      </p:sp>
      <p:sp>
        <p:nvSpPr>
          <p:cNvPr id="16" name="Rectangle 6">
            <a:extLst>
              <a:ext uri="{FF2B5EF4-FFF2-40B4-BE49-F238E27FC236}">
                <a16:creationId xmlns:a16="http://schemas.microsoft.com/office/drawing/2014/main" id="{4925B26B-13D8-4672-BC5F-FF99C293F97D}"/>
              </a:ext>
            </a:extLst>
          </p:cNvPr>
          <p:cNvSpPr>
            <a:spLocks noChangeArrowheads="1"/>
          </p:cNvSpPr>
          <p:nvPr/>
        </p:nvSpPr>
        <p:spPr bwMode="auto">
          <a:xfrm>
            <a:off x="7742094" y="2473405"/>
            <a:ext cx="1552575" cy="33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219170" fontAlgn="base">
              <a:spcBef>
                <a:spcPct val="0"/>
              </a:spcBef>
              <a:spcAft>
                <a:spcPct val="0"/>
              </a:spcAft>
            </a:pPr>
            <a:r>
              <a:rPr lang="en-US" altLang="en-US" sz="1067" dirty="0">
                <a:solidFill>
                  <a:srgbClr val="3D4145"/>
                </a:solidFill>
                <a:latin typeface="Calibri"/>
                <a:ea typeface="ＭＳ Ｐゴシック" panose="020B0600070205080204" pitchFamily="34" charset="-128"/>
              </a:rPr>
              <a:t>Water approx. 33%</a:t>
            </a:r>
            <a:endParaRPr lang="en-US" altLang="en-US" sz="1067" b="1" dirty="0">
              <a:solidFill>
                <a:srgbClr val="3D4145"/>
              </a:solidFill>
              <a:latin typeface="Calibri"/>
              <a:ea typeface="ＭＳ Ｐゴシック" panose="020B0600070205080204" pitchFamily="34" charset="-128"/>
            </a:endParaRPr>
          </a:p>
          <a:p>
            <a:pPr defTabSz="1219170" fontAlgn="base">
              <a:spcBef>
                <a:spcPct val="0"/>
              </a:spcBef>
              <a:spcAft>
                <a:spcPct val="0"/>
              </a:spcAft>
            </a:pPr>
            <a:endParaRPr lang="en-US" altLang="en-US" sz="1100" b="1" dirty="0">
              <a:solidFill>
                <a:srgbClr val="DFE8F2"/>
              </a:solidFill>
              <a:latin typeface="Calibri"/>
              <a:ea typeface="ＭＳ Ｐゴシック" panose="020B0600070205080204" pitchFamily="34" charset="-128"/>
            </a:endParaRPr>
          </a:p>
        </p:txBody>
      </p:sp>
      <p:sp>
        <p:nvSpPr>
          <p:cNvPr id="17" name="Rectangle 16">
            <a:extLst>
              <a:ext uri="{FF2B5EF4-FFF2-40B4-BE49-F238E27FC236}">
                <a16:creationId xmlns:a16="http://schemas.microsoft.com/office/drawing/2014/main" id="{54851118-8C1E-4BA0-AA70-414C1A7D62FA}"/>
              </a:ext>
            </a:extLst>
          </p:cNvPr>
          <p:cNvSpPr/>
          <p:nvPr/>
        </p:nvSpPr>
        <p:spPr>
          <a:xfrm>
            <a:off x="5326916" y="824060"/>
            <a:ext cx="3048000" cy="533400"/>
          </a:xfrm>
          <a:prstGeom prst="rect">
            <a:avLst/>
          </a:prstGeom>
          <a:solidFill>
            <a:sysClr val="window" lastClr="FFFFFF"/>
          </a:solidFill>
          <a:ln w="9525"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914377">
              <a:defRPr/>
            </a:pPr>
            <a:r>
              <a:rPr lang="en-US" sz="1867" kern="0" dirty="0">
                <a:solidFill>
                  <a:srgbClr val="505A64"/>
                </a:solidFill>
                <a:latin typeface="Calibri"/>
                <a:ea typeface="ＭＳ Ｐゴシック" panose="020B0600070205080204" pitchFamily="34" charset="-128"/>
              </a:rPr>
              <a:t>What makes up the condensate in the Winter? </a:t>
            </a:r>
          </a:p>
        </p:txBody>
      </p:sp>
      <p:cxnSp>
        <p:nvCxnSpPr>
          <p:cNvPr id="3" name="Straight Connector 2">
            <a:extLst>
              <a:ext uri="{FF2B5EF4-FFF2-40B4-BE49-F238E27FC236}">
                <a16:creationId xmlns:a16="http://schemas.microsoft.com/office/drawing/2014/main" id="{1465CE7A-C63F-4203-BE8F-913874BAF6F5}"/>
              </a:ext>
            </a:extLst>
          </p:cNvPr>
          <p:cNvCxnSpPr>
            <a:cxnSpLocks/>
          </p:cNvCxnSpPr>
          <p:nvPr/>
        </p:nvCxnSpPr>
        <p:spPr>
          <a:xfrm>
            <a:off x="4673600" y="1110507"/>
            <a:ext cx="0" cy="5248840"/>
          </a:xfrm>
          <a:prstGeom prst="line">
            <a:avLst/>
          </a:prstGeom>
        </p:spPr>
        <p:style>
          <a:lnRef idx="1">
            <a:schemeClr val="accent2"/>
          </a:lnRef>
          <a:fillRef idx="0">
            <a:schemeClr val="accent2"/>
          </a:fillRef>
          <a:effectRef idx="0">
            <a:schemeClr val="accent2"/>
          </a:effectRef>
          <a:fontRef idx="minor">
            <a:schemeClr val="tx1"/>
          </a:fontRef>
        </p:style>
      </p:cxnSp>
      <p:sp>
        <p:nvSpPr>
          <p:cNvPr id="19" name="Rectangle 18">
            <a:extLst>
              <a:ext uri="{FF2B5EF4-FFF2-40B4-BE49-F238E27FC236}">
                <a16:creationId xmlns:a16="http://schemas.microsoft.com/office/drawing/2014/main" id="{2C5DDE8F-848A-44F1-8CF6-DF0248C3FDFB}"/>
              </a:ext>
            </a:extLst>
          </p:cNvPr>
          <p:cNvSpPr/>
          <p:nvPr/>
        </p:nvSpPr>
        <p:spPr>
          <a:xfrm>
            <a:off x="2519507" y="5609539"/>
            <a:ext cx="1994355" cy="516100"/>
          </a:xfrm>
          <a:prstGeom prst="rect">
            <a:avLst/>
          </a:prstGeom>
          <a:solidFill>
            <a:schemeClr val="bg1"/>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fontAlgn="base">
              <a:spcBef>
                <a:spcPct val="0"/>
              </a:spcBef>
              <a:spcAft>
                <a:spcPct val="0"/>
              </a:spcAft>
              <a:buSzPct val="90000"/>
            </a:pPr>
            <a:r>
              <a:rPr lang="en-US" sz="1200" dirty="0">
                <a:solidFill>
                  <a:srgbClr val="3D4145"/>
                </a:solidFill>
                <a:latin typeface="Calibri" panose="020F0502020204030204" pitchFamily="34" charset="0"/>
              </a:rPr>
              <a:t>Oil-contaminated due to lubricated compressors</a:t>
            </a:r>
          </a:p>
        </p:txBody>
      </p:sp>
      <p:sp>
        <p:nvSpPr>
          <p:cNvPr id="20" name="Rectangle 19">
            <a:extLst>
              <a:ext uri="{FF2B5EF4-FFF2-40B4-BE49-F238E27FC236}">
                <a16:creationId xmlns:a16="http://schemas.microsoft.com/office/drawing/2014/main" id="{B5EDF9B7-64C5-4B9F-ABD3-53E3AE6058DD}"/>
              </a:ext>
            </a:extLst>
          </p:cNvPr>
          <p:cNvSpPr/>
          <p:nvPr/>
        </p:nvSpPr>
        <p:spPr>
          <a:xfrm>
            <a:off x="298051" y="5259883"/>
            <a:ext cx="2066140" cy="869175"/>
          </a:xfrm>
          <a:prstGeom prst="rect">
            <a:avLst/>
          </a:prstGeom>
          <a:solidFill>
            <a:schemeClr val="bg1"/>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fontAlgn="base">
              <a:spcBef>
                <a:spcPct val="0"/>
              </a:spcBef>
              <a:spcAft>
                <a:spcPct val="0"/>
              </a:spcAft>
              <a:buSzPct val="90000"/>
            </a:pPr>
            <a:r>
              <a:rPr lang="en-US" sz="1200" dirty="0">
                <a:solidFill>
                  <a:srgbClr val="3D4145"/>
                </a:solidFill>
                <a:latin typeface="Calibri" panose="020F0502020204030204" pitchFamily="34" charset="0"/>
              </a:rPr>
              <a:t>Contains dirt due to corrosion particles from the tubing or air contamination</a:t>
            </a:r>
          </a:p>
        </p:txBody>
      </p:sp>
      <p:sp>
        <p:nvSpPr>
          <p:cNvPr id="21" name="Rectangle 20">
            <a:extLst>
              <a:ext uri="{FF2B5EF4-FFF2-40B4-BE49-F238E27FC236}">
                <a16:creationId xmlns:a16="http://schemas.microsoft.com/office/drawing/2014/main" id="{D8FBBB65-BECE-4ECC-A133-9AEC8652A43A}"/>
              </a:ext>
            </a:extLst>
          </p:cNvPr>
          <p:cNvSpPr/>
          <p:nvPr/>
        </p:nvSpPr>
        <p:spPr>
          <a:xfrm>
            <a:off x="4949996" y="5384246"/>
            <a:ext cx="1994355" cy="744812"/>
          </a:xfrm>
          <a:prstGeom prst="rect">
            <a:avLst/>
          </a:prstGeom>
          <a:solidFill>
            <a:schemeClr val="bg1"/>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fontAlgn="base">
              <a:spcBef>
                <a:spcPct val="0"/>
              </a:spcBef>
              <a:spcAft>
                <a:spcPct val="0"/>
              </a:spcAft>
              <a:buSzPct val="90000"/>
            </a:pPr>
            <a:r>
              <a:rPr lang="en-US" sz="1200" dirty="0">
                <a:solidFill>
                  <a:srgbClr val="3D4145"/>
                </a:solidFill>
                <a:latin typeface="Calibri" panose="020F0502020204030204" pitchFamily="34" charset="0"/>
              </a:rPr>
              <a:t>Accumulates contamination from the aspirated ambient air</a:t>
            </a:r>
          </a:p>
        </p:txBody>
      </p:sp>
      <p:sp>
        <p:nvSpPr>
          <p:cNvPr id="22" name="Rectangle 21">
            <a:extLst>
              <a:ext uri="{FF2B5EF4-FFF2-40B4-BE49-F238E27FC236}">
                <a16:creationId xmlns:a16="http://schemas.microsoft.com/office/drawing/2014/main" id="{961BE952-0BAC-4E3F-9E4C-F1FC6F6D1700}"/>
              </a:ext>
            </a:extLst>
          </p:cNvPr>
          <p:cNvSpPr/>
          <p:nvPr/>
        </p:nvSpPr>
        <p:spPr>
          <a:xfrm>
            <a:off x="7079347" y="5694470"/>
            <a:ext cx="2005397" cy="431169"/>
          </a:xfrm>
          <a:prstGeom prst="rect">
            <a:avLst/>
          </a:prstGeom>
          <a:solidFill>
            <a:schemeClr val="bg1"/>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fontAlgn="base">
              <a:spcBef>
                <a:spcPct val="0"/>
              </a:spcBef>
              <a:spcAft>
                <a:spcPct val="0"/>
              </a:spcAft>
              <a:buSzPct val="90000"/>
            </a:pPr>
            <a:r>
              <a:rPr lang="en-US" sz="1200" dirty="0">
                <a:solidFill>
                  <a:srgbClr val="3D4145"/>
                </a:solidFill>
                <a:latin typeface="Calibri" panose="020F0502020204030204" pitchFamily="34" charset="0"/>
              </a:rPr>
              <a:t>.. is possibly aggressive (pH value)</a:t>
            </a:r>
          </a:p>
        </p:txBody>
      </p:sp>
    </p:spTree>
    <p:extLst>
      <p:ext uri="{BB962C8B-B14F-4D97-AF65-F5344CB8AC3E}">
        <p14:creationId xmlns:p14="http://schemas.microsoft.com/office/powerpoint/2010/main" val="361968203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B338C8-4BCF-4C8C-A9AD-490297FAEAB3}"/>
              </a:ext>
            </a:extLst>
          </p:cNvPr>
          <p:cNvSpPr/>
          <p:nvPr/>
        </p:nvSpPr>
        <p:spPr>
          <a:xfrm>
            <a:off x="3556000" y="2616200"/>
            <a:ext cx="2032000" cy="1524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FFFFFF"/>
              </a:solidFill>
              <a:latin typeface="Calibri"/>
            </a:endParaRPr>
          </a:p>
        </p:txBody>
      </p:sp>
    </p:spTree>
    <p:extLst>
      <p:ext uri="{BB962C8B-B14F-4D97-AF65-F5344CB8AC3E}">
        <p14:creationId xmlns:p14="http://schemas.microsoft.com/office/powerpoint/2010/main" val="75155463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1FE4AAB-C37B-45B0-9436-44297FFA2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482" y="6075796"/>
            <a:ext cx="589519" cy="734313"/>
          </a:xfrm>
          <a:prstGeom prst="rect">
            <a:avLst/>
          </a:prstGeom>
        </p:spPr>
      </p:pic>
      <p:sp>
        <p:nvSpPr>
          <p:cNvPr id="10" name="Text Placeholder 3">
            <a:extLst>
              <a:ext uri="{FF2B5EF4-FFF2-40B4-BE49-F238E27FC236}">
                <a16:creationId xmlns:a16="http://schemas.microsoft.com/office/drawing/2014/main" id="{950E6974-B12B-421D-9834-836A73A9AB59}"/>
              </a:ext>
            </a:extLst>
          </p:cNvPr>
          <p:cNvSpPr txBox="1">
            <a:spLocks/>
          </p:cNvSpPr>
          <p:nvPr/>
        </p:nvSpPr>
        <p:spPr>
          <a:xfrm>
            <a:off x="304800" y="1"/>
            <a:ext cx="8504945" cy="371663"/>
          </a:xfrm>
          <a:prstGeom prst="rect">
            <a:avLst/>
          </a:prstGeom>
        </p:spPr>
        <p:txBody>
          <a:bodyPr/>
          <a:lstStyle>
            <a:lvl1pPr marL="0" indent="0" algn="l" rtl="0" eaLnBrk="1" fontAlgn="base" hangingPunct="1">
              <a:spcBef>
                <a:spcPct val="20000"/>
              </a:spcBef>
              <a:spcAft>
                <a:spcPct val="0"/>
              </a:spcAft>
              <a:buFontTx/>
              <a:buNone/>
              <a:defRPr sz="1500" kern="1200">
                <a:solidFill>
                  <a:srgbClr val="00529C"/>
                </a:solidFill>
                <a:latin typeface="+mn-lt"/>
                <a:ea typeface="ＭＳ Ｐゴシック" pitchFamily="-110" charset="-128"/>
                <a:cs typeface="Arial"/>
              </a:defRPr>
            </a:lvl1pPr>
            <a:lvl2pPr marL="342900" indent="0" algn="l" rtl="0" eaLnBrk="1" fontAlgn="base" hangingPunct="1">
              <a:spcBef>
                <a:spcPct val="20000"/>
              </a:spcBef>
              <a:spcAft>
                <a:spcPct val="0"/>
              </a:spcAft>
              <a:buFontTx/>
              <a:buNone/>
              <a:defRPr sz="975" kern="1200">
                <a:solidFill>
                  <a:schemeClr val="accent1"/>
                </a:solidFill>
                <a:latin typeface="+mn-lt"/>
                <a:ea typeface="ＭＳ Ｐゴシック" pitchFamily="-110" charset="-128"/>
                <a:cs typeface="+mn-cs"/>
              </a:defRPr>
            </a:lvl2pPr>
            <a:lvl3pPr marL="685800" indent="0" algn="l" rtl="0" eaLnBrk="1" fontAlgn="base" hangingPunct="1">
              <a:spcBef>
                <a:spcPct val="20000"/>
              </a:spcBef>
              <a:spcAft>
                <a:spcPct val="0"/>
              </a:spcAft>
              <a:buFontTx/>
              <a:buNone/>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Tx/>
              <a:buNone/>
              <a:defRPr sz="1500" kern="1200">
                <a:solidFill>
                  <a:schemeClr val="tx1"/>
                </a:solidFill>
                <a:latin typeface="+mn-lt"/>
                <a:ea typeface="ＭＳ Ｐゴシック" pitchFamily="-110" charset="-128"/>
                <a:cs typeface="+mn-cs"/>
              </a:defRPr>
            </a:lvl4pPr>
            <a:lvl5pPr marL="1371600" indent="0" algn="l" rtl="0" eaLnBrk="1" fontAlgn="base" hangingPunct="1">
              <a:spcBef>
                <a:spcPct val="20000"/>
              </a:spcBef>
              <a:spcAft>
                <a:spcPct val="0"/>
              </a:spcAft>
              <a:buFontTx/>
              <a:buNone/>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1219170"/>
            <a:r>
              <a:rPr lang="en-US" sz="2000" dirty="0">
                <a:latin typeface="Calibri"/>
              </a:rPr>
              <a:t>BEKOMAT® | How Much Water is in Your </a:t>
            </a:r>
            <a:r>
              <a:rPr lang="en-US" sz="2000" i="1" dirty="0">
                <a:latin typeface="Calibri"/>
              </a:rPr>
              <a:t>Static</a:t>
            </a:r>
            <a:r>
              <a:rPr lang="en-US" sz="2000" dirty="0">
                <a:latin typeface="Calibri"/>
              </a:rPr>
              <a:t> Compressed Air in a lab? </a:t>
            </a:r>
          </a:p>
          <a:p>
            <a:pPr defTabSz="1219170"/>
            <a:endParaRPr lang="en-US" sz="2000" dirty="0">
              <a:latin typeface="Calibri"/>
            </a:endParaRPr>
          </a:p>
        </p:txBody>
      </p:sp>
      <p:sp>
        <p:nvSpPr>
          <p:cNvPr id="8" name="Rechteck 9">
            <a:extLst>
              <a:ext uri="{FF2B5EF4-FFF2-40B4-BE49-F238E27FC236}">
                <a16:creationId xmlns:a16="http://schemas.microsoft.com/office/drawing/2014/main" id="{89718F5B-F3D4-4873-B47C-9958FFA7519F}"/>
              </a:ext>
            </a:extLst>
          </p:cNvPr>
          <p:cNvSpPr/>
          <p:nvPr/>
        </p:nvSpPr>
        <p:spPr bwMode="gray">
          <a:xfrm rot="10800000">
            <a:off x="23217" y="482595"/>
            <a:ext cx="4572003" cy="6375403"/>
          </a:xfrm>
          <a:prstGeom prst="rect">
            <a:avLst/>
          </a:prstGeom>
          <a:gradFill flip="none" rotWithShape="1">
            <a:gsLst>
              <a:gs pos="0">
                <a:srgbClr val="DEE0DF"/>
              </a:gs>
              <a:gs pos="50000">
                <a:srgbClr val="DEE0DF">
                  <a:alpha val="78000"/>
                </a:srgbClr>
              </a:gs>
              <a:gs pos="100000">
                <a:schemeClr val="bg1">
                  <a:lumMod val="95000"/>
                  <a:shade val="100000"/>
                  <a:satMod val="115000"/>
                </a:schemeClr>
              </a:gs>
            </a:gsLst>
            <a:lin ang="5400000" scaled="1"/>
            <a:tileRect/>
          </a:gradFill>
          <a:ln w="12700">
            <a:noFill/>
            <a:round/>
            <a:headEnd/>
            <a:tailEnd/>
          </a:ln>
          <a:effectLst/>
        </p:spPr>
        <p:txBody>
          <a:bodyPr rtlCol="0" anchor="ctr"/>
          <a:lstStyle/>
          <a:p>
            <a:pPr algn="ctr" defTabSz="1219170" fontAlgn="base">
              <a:spcBef>
                <a:spcPct val="0"/>
              </a:spcBef>
              <a:spcAft>
                <a:spcPct val="0"/>
              </a:spcAft>
            </a:pPr>
            <a:endParaRPr lang="en-US" sz="2400" dirty="0">
              <a:solidFill>
                <a:srgbClr val="DFE8F2"/>
              </a:solidFill>
              <a:latin typeface="Calibri Light" panose="020F0302020204030204" pitchFamily="34" charset="0"/>
              <a:ea typeface="ＭＳ Ｐゴシック" panose="020B0600070205080204" pitchFamily="34" charset="-128"/>
            </a:endParaRPr>
          </a:p>
        </p:txBody>
      </p:sp>
      <p:sp>
        <p:nvSpPr>
          <p:cNvPr id="9" name="Rechteck 7">
            <a:extLst>
              <a:ext uri="{FF2B5EF4-FFF2-40B4-BE49-F238E27FC236}">
                <a16:creationId xmlns:a16="http://schemas.microsoft.com/office/drawing/2014/main" id="{CC51B515-FEF7-48F4-82A2-6A469A184D7D}"/>
              </a:ext>
            </a:extLst>
          </p:cNvPr>
          <p:cNvSpPr/>
          <p:nvPr/>
        </p:nvSpPr>
        <p:spPr bwMode="gray">
          <a:xfrm>
            <a:off x="4594830" y="474192"/>
            <a:ext cx="4572001" cy="6375400"/>
          </a:xfrm>
          <a:prstGeom prst="rect">
            <a:avLst/>
          </a:prstGeom>
          <a:gradFill flip="none" rotWithShape="1">
            <a:gsLst>
              <a:gs pos="0">
                <a:srgbClr val="01539D">
                  <a:alpha val="36000"/>
                </a:srgbClr>
              </a:gs>
              <a:gs pos="50000">
                <a:srgbClr val="01539D">
                  <a:alpha val="50000"/>
                </a:srgbClr>
              </a:gs>
              <a:gs pos="100000">
                <a:srgbClr val="01539D">
                  <a:alpha val="83000"/>
                </a:srgbClr>
              </a:gs>
            </a:gsLst>
            <a:lin ang="5400000" scaled="1"/>
            <a:tileRect/>
          </a:gradFill>
          <a:ln w="12700">
            <a:noFill/>
            <a:round/>
            <a:headEnd/>
            <a:tailEnd/>
          </a:ln>
          <a:effectLst/>
        </p:spPr>
        <p:txBody>
          <a:bodyPr rtlCol="0" anchor="ctr"/>
          <a:lstStyle/>
          <a:p>
            <a:pPr algn="ctr" defTabSz="1219170" fontAlgn="base">
              <a:spcBef>
                <a:spcPct val="0"/>
              </a:spcBef>
              <a:spcAft>
                <a:spcPct val="0"/>
              </a:spcAft>
            </a:pPr>
            <a:endParaRPr lang="en-US" sz="2400" dirty="0">
              <a:solidFill>
                <a:srgbClr val="DFE8F2"/>
              </a:solidFill>
              <a:latin typeface="Calibri Light" panose="020F0302020204030204" pitchFamily="34" charset="0"/>
              <a:ea typeface="ＭＳ Ｐゴシック" panose="020B0600070205080204" pitchFamily="34" charset="-128"/>
            </a:endParaRPr>
          </a:p>
        </p:txBody>
      </p:sp>
      <p:sp>
        <p:nvSpPr>
          <p:cNvPr id="13" name="Rechteck: abgerundete Ecken 143">
            <a:extLst>
              <a:ext uri="{FF2B5EF4-FFF2-40B4-BE49-F238E27FC236}">
                <a16:creationId xmlns:a16="http://schemas.microsoft.com/office/drawing/2014/main" id="{04E94B6C-5B6F-4E61-BE3F-62EFB7035AAC}"/>
              </a:ext>
            </a:extLst>
          </p:cNvPr>
          <p:cNvSpPr/>
          <p:nvPr/>
        </p:nvSpPr>
        <p:spPr bwMode="gray">
          <a:xfrm>
            <a:off x="5638457" y="932873"/>
            <a:ext cx="2770436" cy="1480128"/>
          </a:xfrm>
          <a:prstGeom prst="roundRect">
            <a:avLst/>
          </a:prstGeom>
          <a:gradFill flip="none" rotWithShape="1">
            <a:gsLst>
              <a:gs pos="0">
                <a:srgbClr val="DEE0DF"/>
              </a:gs>
              <a:gs pos="50000">
                <a:srgbClr val="DEE0DF">
                  <a:alpha val="78000"/>
                </a:srgbClr>
              </a:gs>
              <a:gs pos="100000">
                <a:schemeClr val="bg1">
                  <a:lumMod val="95000"/>
                  <a:shade val="100000"/>
                  <a:satMod val="115000"/>
                </a:schemeClr>
              </a:gs>
            </a:gsLst>
            <a:lin ang="5400000" scaled="1"/>
            <a:tileRect/>
          </a:gradFill>
          <a:ln w="12700">
            <a:noFill/>
            <a:round/>
            <a:headEnd/>
            <a:tailEnd/>
          </a:ln>
          <a:effectLst/>
        </p:spPr>
        <p:txBody>
          <a:bodyPr rtlCol="0" anchor="ctr"/>
          <a:lstStyle/>
          <a:p>
            <a:pPr algn="ctr" defTabSz="1219170" fontAlgn="base">
              <a:spcBef>
                <a:spcPct val="0"/>
              </a:spcBef>
              <a:spcAft>
                <a:spcPct val="0"/>
              </a:spcAft>
            </a:pPr>
            <a:r>
              <a:rPr lang="en-US" sz="2400" b="1" dirty="0">
                <a:solidFill>
                  <a:srgbClr val="1E4A80"/>
                </a:solidFill>
                <a:latin typeface="Calibri Light" panose="020F0302020204030204" pitchFamily="34" charset="0"/>
                <a:ea typeface="ＭＳ Ｐゴシック" panose="020B0600070205080204" pitchFamily="34" charset="-128"/>
              </a:rPr>
              <a:t>Air After Compression </a:t>
            </a:r>
          </a:p>
        </p:txBody>
      </p:sp>
      <p:sp>
        <p:nvSpPr>
          <p:cNvPr id="14" name="Rechteck: abgerundete Ecken 143">
            <a:extLst>
              <a:ext uri="{FF2B5EF4-FFF2-40B4-BE49-F238E27FC236}">
                <a16:creationId xmlns:a16="http://schemas.microsoft.com/office/drawing/2014/main" id="{A4BEA436-E296-446D-83BE-26F1EC71E5CF}"/>
              </a:ext>
            </a:extLst>
          </p:cNvPr>
          <p:cNvSpPr/>
          <p:nvPr/>
        </p:nvSpPr>
        <p:spPr bwMode="gray">
          <a:xfrm>
            <a:off x="758331" y="932873"/>
            <a:ext cx="2770436" cy="1480128"/>
          </a:xfrm>
          <a:prstGeom prst="roundRect">
            <a:avLst/>
          </a:prstGeom>
          <a:solidFill>
            <a:srgbClr val="1E4A80"/>
          </a:solidFill>
          <a:ln w="12700">
            <a:noFill/>
            <a:round/>
            <a:headEnd/>
            <a:tailEnd/>
          </a:ln>
          <a:effectLst/>
        </p:spPr>
        <p:txBody>
          <a:bodyPr rtlCol="0" anchor="ctr"/>
          <a:lstStyle/>
          <a:p>
            <a:pPr algn="ctr" defTabSz="1219170" fontAlgn="base">
              <a:spcBef>
                <a:spcPct val="0"/>
              </a:spcBef>
              <a:spcAft>
                <a:spcPct val="0"/>
              </a:spcAft>
            </a:pPr>
            <a:r>
              <a:rPr lang="en-US" sz="2400" b="1" dirty="0">
                <a:solidFill>
                  <a:srgbClr val="DFE8F2"/>
                </a:solidFill>
                <a:latin typeface="Calibri Light" panose="020F0302020204030204" pitchFamily="34" charset="0"/>
                <a:ea typeface="ＭＳ Ｐゴシック" panose="020B0600070205080204" pitchFamily="34" charset="-128"/>
              </a:rPr>
              <a:t>Air Before Compression</a:t>
            </a:r>
          </a:p>
        </p:txBody>
      </p:sp>
      <p:sp>
        <p:nvSpPr>
          <p:cNvPr id="15" name="Richtungspfeil 11">
            <a:extLst>
              <a:ext uri="{FF2B5EF4-FFF2-40B4-BE49-F238E27FC236}">
                <a16:creationId xmlns:a16="http://schemas.microsoft.com/office/drawing/2014/main" id="{0471B02A-9AAA-4214-8E00-063BA7004C5E}"/>
              </a:ext>
            </a:extLst>
          </p:cNvPr>
          <p:cNvSpPr/>
          <p:nvPr/>
        </p:nvSpPr>
        <p:spPr bwMode="gray">
          <a:xfrm>
            <a:off x="3559376" y="6105674"/>
            <a:ext cx="1925376" cy="250841"/>
          </a:xfrm>
          <a:prstGeom prst="homePlate">
            <a:avLst>
              <a:gd name="adj" fmla="val 47284"/>
            </a:avLst>
          </a:prstGeom>
          <a:solidFill>
            <a:srgbClr val="98B911"/>
          </a:solidFill>
          <a:ln w="12700">
            <a:solidFill>
              <a:schemeClr val="bg1"/>
            </a:solidFill>
            <a:miter lim="800000"/>
            <a:headEnd/>
            <a:tailEnd/>
          </a:ln>
          <a:effectLst>
            <a:outerShdw blurRad="127000" dist="63500" dir="2700000" algn="tl" rotWithShape="0">
              <a:prstClr val="black">
                <a:alpha val="40000"/>
              </a:prstClr>
            </a:outerShdw>
          </a:effectLst>
        </p:spPr>
        <p:txBody>
          <a:bodyPr lIns="144000" tIns="0" rIns="0" bIns="0" anchor="ctr" anchorCtr="0"/>
          <a:lstStyle/>
          <a:p>
            <a:pPr marL="253994" indent="-253994" defTabSz="1219170" fontAlgn="base">
              <a:lnSpc>
                <a:spcPct val="95000"/>
              </a:lnSpc>
              <a:spcBef>
                <a:spcPct val="0"/>
              </a:spcBef>
              <a:spcAft>
                <a:spcPts val="533"/>
              </a:spcAft>
              <a:buClr>
                <a:srgbClr val="808080"/>
              </a:buClr>
              <a:defRPr/>
            </a:pPr>
            <a:endParaRPr lang="en-US" sz="1600" b="1" noProof="1">
              <a:solidFill>
                <a:srgbClr val="000000"/>
              </a:solidFill>
              <a:latin typeface="Kievit Offc Pro" panose="020B0504030101020102" pitchFamily="34" charset="0"/>
              <a:ea typeface="ＭＳ Ｐゴシック" panose="020B0600070205080204" pitchFamily="34" charset="-128"/>
              <a:cs typeface="Arial" charset="0"/>
            </a:endParaRPr>
          </a:p>
        </p:txBody>
      </p:sp>
      <p:sp>
        <p:nvSpPr>
          <p:cNvPr id="16" name="Ellipse 212">
            <a:extLst>
              <a:ext uri="{FF2B5EF4-FFF2-40B4-BE49-F238E27FC236}">
                <a16:creationId xmlns:a16="http://schemas.microsoft.com/office/drawing/2014/main" id="{13555465-CC54-41B5-B030-BCF67EA170C2}"/>
              </a:ext>
            </a:extLst>
          </p:cNvPr>
          <p:cNvSpPr/>
          <p:nvPr/>
        </p:nvSpPr>
        <p:spPr>
          <a:xfrm>
            <a:off x="518325" y="2959971"/>
            <a:ext cx="240000" cy="240000"/>
          </a:xfrm>
          <a:prstGeom prst="ellipse">
            <a:avLst/>
          </a:prstGeom>
          <a:solidFill>
            <a:schemeClr val="bg1"/>
          </a:solidFill>
          <a:ln w="57150">
            <a:solidFill>
              <a:srgbClr val="364E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FFFFFF"/>
              </a:solidFill>
              <a:latin typeface="Calibri"/>
            </a:endParaRPr>
          </a:p>
        </p:txBody>
      </p:sp>
      <p:sp>
        <p:nvSpPr>
          <p:cNvPr id="17" name="Textfeld 210">
            <a:extLst>
              <a:ext uri="{FF2B5EF4-FFF2-40B4-BE49-F238E27FC236}">
                <a16:creationId xmlns:a16="http://schemas.microsoft.com/office/drawing/2014/main" id="{7265CCAF-17FC-4D4F-BDFD-5B535E8C38B0}"/>
              </a:ext>
            </a:extLst>
          </p:cNvPr>
          <p:cNvSpPr txBox="1"/>
          <p:nvPr/>
        </p:nvSpPr>
        <p:spPr>
          <a:xfrm>
            <a:off x="973309" y="2819401"/>
            <a:ext cx="2989091" cy="471989"/>
          </a:xfrm>
          <a:prstGeom prst="rect">
            <a:avLst/>
          </a:prstGeom>
          <a:noFill/>
          <a:ln>
            <a:noFill/>
            <a:prstDash val="dash"/>
          </a:ln>
        </p:spPr>
        <p:txBody>
          <a:bodyPr wrap="square" lIns="0" rtlCol="0">
            <a:spAutoFit/>
          </a:bodyPr>
          <a:lstStyle/>
          <a:p>
            <a:pPr defTabSz="1219170" fontAlgn="base">
              <a:spcBef>
                <a:spcPct val="0"/>
              </a:spcBef>
              <a:spcAft>
                <a:spcPct val="0"/>
              </a:spcAft>
            </a:pPr>
            <a:r>
              <a:rPr lang="en-US" sz="1400" b="1" dirty="0">
                <a:solidFill>
                  <a:srgbClr val="364E89"/>
                </a:solidFill>
                <a:latin typeface="Calibri"/>
                <a:ea typeface="ＭＳ Ｐゴシック" panose="020B0600070205080204" pitchFamily="34" charset="-128"/>
              </a:rPr>
              <a:t>Pressure </a:t>
            </a:r>
            <a:endParaRPr lang="en-US" sz="933" dirty="0">
              <a:solidFill>
                <a:srgbClr val="FFFFFF"/>
              </a:solidFill>
              <a:latin typeface="Calibri"/>
              <a:ea typeface="ＭＳ Ｐゴシック" panose="020B0600070205080204" pitchFamily="34" charset="-128"/>
            </a:endParaRPr>
          </a:p>
          <a:p>
            <a:pPr defTabSz="1219170" fontAlgn="base">
              <a:spcBef>
                <a:spcPct val="0"/>
              </a:spcBef>
              <a:spcAft>
                <a:spcPct val="0"/>
              </a:spcAft>
            </a:pPr>
            <a:r>
              <a:rPr lang="en-US" sz="1067" dirty="0">
                <a:solidFill>
                  <a:srgbClr val="FFFFFF">
                    <a:lumMod val="50000"/>
                  </a:srgbClr>
                </a:solidFill>
                <a:latin typeface="Calibri"/>
                <a:ea typeface="ＭＳ Ｐゴシック" panose="020B0600070205080204" pitchFamily="34" charset="-128"/>
              </a:rPr>
              <a:t>Atmospheric =  14.7 </a:t>
            </a:r>
            <a:r>
              <a:rPr lang="en-US" sz="1067" dirty="0" err="1">
                <a:solidFill>
                  <a:srgbClr val="FFFFFF">
                    <a:lumMod val="50000"/>
                  </a:srgbClr>
                </a:solidFill>
                <a:latin typeface="Calibri"/>
                <a:ea typeface="ＭＳ Ｐゴシック" panose="020B0600070205080204" pitchFamily="34" charset="-128"/>
              </a:rPr>
              <a:t>psig</a:t>
            </a:r>
            <a:r>
              <a:rPr lang="en-US" sz="1067" dirty="0">
                <a:solidFill>
                  <a:srgbClr val="FFFFFF">
                    <a:lumMod val="50000"/>
                  </a:srgbClr>
                </a:solidFill>
                <a:latin typeface="Calibri"/>
                <a:ea typeface="ＭＳ Ｐゴシック" panose="020B0600070205080204" pitchFamily="34" charset="-128"/>
              </a:rPr>
              <a:t> Or 1Bar </a:t>
            </a:r>
          </a:p>
        </p:txBody>
      </p:sp>
      <p:sp>
        <p:nvSpPr>
          <p:cNvPr id="18" name="Textfeld 210">
            <a:extLst>
              <a:ext uri="{FF2B5EF4-FFF2-40B4-BE49-F238E27FC236}">
                <a16:creationId xmlns:a16="http://schemas.microsoft.com/office/drawing/2014/main" id="{CC19067D-03B7-4A8F-A7E7-CD12AD18075B}"/>
              </a:ext>
            </a:extLst>
          </p:cNvPr>
          <p:cNvSpPr txBox="1"/>
          <p:nvPr/>
        </p:nvSpPr>
        <p:spPr>
          <a:xfrm>
            <a:off x="973309" y="3410542"/>
            <a:ext cx="2989091" cy="471989"/>
          </a:xfrm>
          <a:prstGeom prst="rect">
            <a:avLst/>
          </a:prstGeom>
          <a:noFill/>
          <a:ln>
            <a:noFill/>
            <a:prstDash val="dash"/>
          </a:ln>
        </p:spPr>
        <p:txBody>
          <a:bodyPr wrap="square" lIns="0" rtlCol="0">
            <a:spAutoFit/>
          </a:bodyPr>
          <a:lstStyle/>
          <a:p>
            <a:pPr defTabSz="1219170" fontAlgn="base">
              <a:spcBef>
                <a:spcPct val="0"/>
              </a:spcBef>
              <a:spcAft>
                <a:spcPct val="0"/>
              </a:spcAft>
            </a:pPr>
            <a:r>
              <a:rPr lang="en-US" sz="1400" b="1" dirty="0">
                <a:solidFill>
                  <a:srgbClr val="364E89"/>
                </a:solidFill>
                <a:latin typeface="Calibri"/>
                <a:ea typeface="ＭＳ Ｐゴシック" panose="020B0600070205080204" pitchFamily="34" charset="-128"/>
              </a:rPr>
              <a:t>Volume  </a:t>
            </a:r>
            <a:endParaRPr lang="en-US" sz="933" dirty="0">
              <a:solidFill>
                <a:srgbClr val="FFFFFF"/>
              </a:solidFill>
              <a:latin typeface="Calibri"/>
              <a:ea typeface="ＭＳ Ｐゴシック" panose="020B0600070205080204" pitchFamily="34" charset="-128"/>
            </a:endParaRPr>
          </a:p>
          <a:p>
            <a:pPr defTabSz="1219170" fontAlgn="base">
              <a:spcBef>
                <a:spcPct val="0"/>
              </a:spcBef>
              <a:spcAft>
                <a:spcPct val="0"/>
              </a:spcAft>
            </a:pPr>
            <a:r>
              <a:rPr lang="en-US" sz="1067" dirty="0">
                <a:solidFill>
                  <a:srgbClr val="FFFFFF">
                    <a:lumMod val="50000"/>
                  </a:srgbClr>
                </a:solidFill>
                <a:latin typeface="Calibri"/>
                <a:ea typeface="ＭＳ Ｐゴシック" panose="020B0600070205080204" pitchFamily="34" charset="-128"/>
              </a:rPr>
              <a:t>8 m3  </a:t>
            </a:r>
          </a:p>
        </p:txBody>
      </p:sp>
      <p:sp>
        <p:nvSpPr>
          <p:cNvPr id="19" name="Ellipse 212">
            <a:extLst>
              <a:ext uri="{FF2B5EF4-FFF2-40B4-BE49-F238E27FC236}">
                <a16:creationId xmlns:a16="http://schemas.microsoft.com/office/drawing/2014/main" id="{1425FA7C-F29F-4F74-A620-9411DBA958BB}"/>
              </a:ext>
            </a:extLst>
          </p:cNvPr>
          <p:cNvSpPr/>
          <p:nvPr/>
        </p:nvSpPr>
        <p:spPr>
          <a:xfrm>
            <a:off x="518325" y="3502895"/>
            <a:ext cx="240000" cy="240000"/>
          </a:xfrm>
          <a:prstGeom prst="ellipse">
            <a:avLst/>
          </a:prstGeom>
          <a:solidFill>
            <a:schemeClr val="bg1"/>
          </a:solidFill>
          <a:ln w="57150">
            <a:solidFill>
              <a:srgbClr val="364E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FFFFFF"/>
              </a:solidFill>
              <a:latin typeface="Calibri"/>
            </a:endParaRPr>
          </a:p>
        </p:txBody>
      </p:sp>
      <p:sp>
        <p:nvSpPr>
          <p:cNvPr id="20" name="Textfeld 210">
            <a:extLst>
              <a:ext uri="{FF2B5EF4-FFF2-40B4-BE49-F238E27FC236}">
                <a16:creationId xmlns:a16="http://schemas.microsoft.com/office/drawing/2014/main" id="{E9C16C9F-4AF6-441A-86EA-472943E924E0}"/>
              </a:ext>
            </a:extLst>
          </p:cNvPr>
          <p:cNvSpPr txBox="1"/>
          <p:nvPr/>
        </p:nvSpPr>
        <p:spPr>
          <a:xfrm>
            <a:off x="655645" y="5658907"/>
            <a:ext cx="2989091" cy="666786"/>
          </a:xfrm>
          <a:prstGeom prst="rect">
            <a:avLst/>
          </a:prstGeom>
          <a:noFill/>
          <a:ln>
            <a:noFill/>
            <a:prstDash val="dash"/>
          </a:ln>
        </p:spPr>
        <p:txBody>
          <a:bodyPr wrap="square" lIns="0" rtlCol="0">
            <a:spAutoFit/>
          </a:bodyPr>
          <a:lstStyle/>
          <a:p>
            <a:pPr defTabSz="1219170" fontAlgn="base">
              <a:spcBef>
                <a:spcPct val="0"/>
              </a:spcBef>
              <a:spcAft>
                <a:spcPct val="0"/>
              </a:spcAft>
            </a:pPr>
            <a:r>
              <a:rPr lang="en-US" sz="1600" b="1" dirty="0">
                <a:solidFill>
                  <a:srgbClr val="364E89"/>
                </a:solidFill>
                <a:latin typeface="Calibri"/>
                <a:ea typeface="ＭＳ Ｐゴシック" panose="020B0600070205080204" pitchFamily="34" charset="-128"/>
              </a:rPr>
              <a:t>Total Water Present as Vapor    </a:t>
            </a:r>
            <a:endParaRPr lang="en-US" sz="1200" dirty="0">
              <a:solidFill>
                <a:srgbClr val="FFFFFF"/>
              </a:solidFill>
              <a:latin typeface="Calibri"/>
              <a:ea typeface="ＭＳ Ｐゴシック" panose="020B0600070205080204" pitchFamily="34" charset="-128"/>
            </a:endParaRPr>
          </a:p>
          <a:p>
            <a:pPr defTabSz="1219170" fontAlgn="base">
              <a:spcBef>
                <a:spcPct val="0"/>
              </a:spcBef>
              <a:spcAft>
                <a:spcPct val="0"/>
              </a:spcAft>
            </a:pPr>
            <a:r>
              <a:rPr lang="en-US" sz="2133" dirty="0">
                <a:solidFill>
                  <a:srgbClr val="FFFFFF">
                    <a:lumMod val="50000"/>
                  </a:srgbClr>
                </a:solidFill>
                <a:latin typeface="Calibri"/>
                <a:ea typeface="ＭＳ Ｐゴシック" panose="020B0600070205080204" pitchFamily="34" charset="-128"/>
              </a:rPr>
              <a:t>68 g </a:t>
            </a:r>
          </a:p>
        </p:txBody>
      </p:sp>
      <p:sp>
        <p:nvSpPr>
          <p:cNvPr id="21" name="Ellipse 212">
            <a:extLst>
              <a:ext uri="{FF2B5EF4-FFF2-40B4-BE49-F238E27FC236}">
                <a16:creationId xmlns:a16="http://schemas.microsoft.com/office/drawing/2014/main" id="{DD8BEADE-4224-4C52-9C65-91277779B09E}"/>
              </a:ext>
            </a:extLst>
          </p:cNvPr>
          <p:cNvSpPr/>
          <p:nvPr/>
        </p:nvSpPr>
        <p:spPr>
          <a:xfrm>
            <a:off x="518325" y="4045819"/>
            <a:ext cx="240000" cy="240000"/>
          </a:xfrm>
          <a:prstGeom prst="ellipse">
            <a:avLst/>
          </a:prstGeom>
          <a:solidFill>
            <a:schemeClr val="bg1"/>
          </a:solidFill>
          <a:ln w="57150">
            <a:solidFill>
              <a:srgbClr val="364E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FFFFFF"/>
              </a:solidFill>
              <a:latin typeface="Calibri"/>
            </a:endParaRPr>
          </a:p>
        </p:txBody>
      </p:sp>
      <p:sp>
        <p:nvSpPr>
          <p:cNvPr id="23" name="Textfeld 210">
            <a:extLst>
              <a:ext uri="{FF2B5EF4-FFF2-40B4-BE49-F238E27FC236}">
                <a16:creationId xmlns:a16="http://schemas.microsoft.com/office/drawing/2014/main" id="{F9F7D9C0-B111-457E-852D-07DAB6D228DD}"/>
              </a:ext>
            </a:extLst>
          </p:cNvPr>
          <p:cNvSpPr txBox="1"/>
          <p:nvPr/>
        </p:nvSpPr>
        <p:spPr>
          <a:xfrm>
            <a:off x="973309" y="4001683"/>
            <a:ext cx="2989091" cy="471989"/>
          </a:xfrm>
          <a:prstGeom prst="rect">
            <a:avLst/>
          </a:prstGeom>
          <a:noFill/>
          <a:ln>
            <a:noFill/>
            <a:prstDash val="dash"/>
          </a:ln>
        </p:spPr>
        <p:txBody>
          <a:bodyPr wrap="square" lIns="0" rtlCol="0">
            <a:spAutoFit/>
          </a:bodyPr>
          <a:lstStyle/>
          <a:p>
            <a:pPr defTabSz="1219170" fontAlgn="base">
              <a:spcBef>
                <a:spcPct val="0"/>
              </a:spcBef>
              <a:spcAft>
                <a:spcPct val="0"/>
              </a:spcAft>
            </a:pPr>
            <a:r>
              <a:rPr lang="en-US" sz="1400" b="1" dirty="0">
                <a:solidFill>
                  <a:srgbClr val="364E89"/>
                </a:solidFill>
                <a:latin typeface="Calibri"/>
                <a:ea typeface="ＭＳ Ｐゴシック" panose="020B0600070205080204" pitchFamily="34" charset="-128"/>
              </a:rPr>
              <a:t>Temperature  </a:t>
            </a:r>
            <a:endParaRPr lang="en-US" sz="933" dirty="0">
              <a:solidFill>
                <a:srgbClr val="FFFFFF"/>
              </a:solidFill>
              <a:latin typeface="Calibri"/>
              <a:ea typeface="ＭＳ Ｐゴシック" panose="020B0600070205080204" pitchFamily="34" charset="-128"/>
            </a:endParaRPr>
          </a:p>
          <a:p>
            <a:pPr defTabSz="1219170" fontAlgn="base">
              <a:spcBef>
                <a:spcPct val="0"/>
              </a:spcBef>
              <a:spcAft>
                <a:spcPct val="0"/>
              </a:spcAft>
            </a:pPr>
            <a:r>
              <a:rPr lang="en-US" sz="1067" dirty="0">
                <a:solidFill>
                  <a:srgbClr val="FFFFFF">
                    <a:lumMod val="50000"/>
                  </a:srgbClr>
                </a:solidFill>
                <a:latin typeface="Calibri"/>
                <a:ea typeface="ＭＳ Ｐゴシック" panose="020B0600070205080204" pitchFamily="34" charset="-128"/>
              </a:rPr>
              <a:t>68.0 °F    Or    20 °C </a:t>
            </a:r>
          </a:p>
        </p:txBody>
      </p:sp>
      <p:sp>
        <p:nvSpPr>
          <p:cNvPr id="24" name="Ellipse 212">
            <a:extLst>
              <a:ext uri="{FF2B5EF4-FFF2-40B4-BE49-F238E27FC236}">
                <a16:creationId xmlns:a16="http://schemas.microsoft.com/office/drawing/2014/main" id="{231B0D12-585F-4BF5-874D-3289A2319228}"/>
              </a:ext>
            </a:extLst>
          </p:cNvPr>
          <p:cNvSpPr/>
          <p:nvPr/>
        </p:nvSpPr>
        <p:spPr>
          <a:xfrm>
            <a:off x="518325" y="4588743"/>
            <a:ext cx="240000" cy="240000"/>
          </a:xfrm>
          <a:prstGeom prst="ellipse">
            <a:avLst/>
          </a:prstGeom>
          <a:solidFill>
            <a:schemeClr val="bg1"/>
          </a:solidFill>
          <a:ln w="57150">
            <a:solidFill>
              <a:srgbClr val="364E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FFFFFF"/>
              </a:solidFill>
              <a:latin typeface="Calibri"/>
            </a:endParaRPr>
          </a:p>
        </p:txBody>
      </p:sp>
      <p:sp>
        <p:nvSpPr>
          <p:cNvPr id="25" name="Textfeld 210">
            <a:extLst>
              <a:ext uri="{FF2B5EF4-FFF2-40B4-BE49-F238E27FC236}">
                <a16:creationId xmlns:a16="http://schemas.microsoft.com/office/drawing/2014/main" id="{C03D4EDF-0035-4050-80AB-5CA81A35F079}"/>
              </a:ext>
            </a:extLst>
          </p:cNvPr>
          <p:cNvSpPr txBox="1"/>
          <p:nvPr/>
        </p:nvSpPr>
        <p:spPr>
          <a:xfrm>
            <a:off x="978557" y="4542309"/>
            <a:ext cx="2989091" cy="471989"/>
          </a:xfrm>
          <a:prstGeom prst="rect">
            <a:avLst/>
          </a:prstGeom>
          <a:noFill/>
          <a:ln>
            <a:noFill/>
            <a:prstDash val="dash"/>
          </a:ln>
        </p:spPr>
        <p:txBody>
          <a:bodyPr wrap="square" lIns="0" rtlCol="0">
            <a:spAutoFit/>
          </a:bodyPr>
          <a:lstStyle/>
          <a:p>
            <a:pPr defTabSz="1219170" fontAlgn="base">
              <a:spcBef>
                <a:spcPct val="0"/>
              </a:spcBef>
              <a:spcAft>
                <a:spcPct val="0"/>
              </a:spcAft>
            </a:pPr>
            <a:r>
              <a:rPr lang="en-US" sz="1400" b="1" dirty="0">
                <a:solidFill>
                  <a:srgbClr val="364E89"/>
                </a:solidFill>
                <a:latin typeface="Calibri"/>
                <a:ea typeface="ＭＳ Ｐゴシック" panose="020B0600070205080204" pitchFamily="34" charset="-128"/>
              </a:rPr>
              <a:t>Relative Humidity  </a:t>
            </a:r>
            <a:endParaRPr lang="en-US" sz="933" dirty="0">
              <a:solidFill>
                <a:srgbClr val="FFFFFF"/>
              </a:solidFill>
              <a:latin typeface="Calibri"/>
              <a:ea typeface="ＭＳ Ｐゴシック" panose="020B0600070205080204" pitchFamily="34" charset="-128"/>
            </a:endParaRPr>
          </a:p>
          <a:p>
            <a:pPr defTabSz="1219170" fontAlgn="base">
              <a:spcBef>
                <a:spcPct val="0"/>
              </a:spcBef>
              <a:spcAft>
                <a:spcPct val="0"/>
              </a:spcAft>
            </a:pPr>
            <a:r>
              <a:rPr lang="en-US" sz="1067" dirty="0">
                <a:solidFill>
                  <a:srgbClr val="FFFFFF">
                    <a:lumMod val="50000"/>
                  </a:srgbClr>
                </a:solidFill>
                <a:latin typeface="Calibri"/>
                <a:ea typeface="ＭＳ Ｐゴシック" panose="020B0600070205080204" pitchFamily="34" charset="-128"/>
              </a:rPr>
              <a:t>50% </a:t>
            </a:r>
          </a:p>
        </p:txBody>
      </p:sp>
      <p:sp>
        <p:nvSpPr>
          <p:cNvPr id="26" name="Ellipse 212">
            <a:extLst>
              <a:ext uri="{FF2B5EF4-FFF2-40B4-BE49-F238E27FC236}">
                <a16:creationId xmlns:a16="http://schemas.microsoft.com/office/drawing/2014/main" id="{E6C3D835-3318-4ACD-9B5E-F43A41446A88}"/>
              </a:ext>
            </a:extLst>
          </p:cNvPr>
          <p:cNvSpPr/>
          <p:nvPr/>
        </p:nvSpPr>
        <p:spPr>
          <a:xfrm>
            <a:off x="5305313" y="2959971"/>
            <a:ext cx="240000" cy="240000"/>
          </a:xfrm>
          <a:prstGeom prst="ellipse">
            <a:avLst/>
          </a:prstGeom>
          <a:solidFill>
            <a:srgbClr val="364E8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FFFFFF"/>
              </a:solidFill>
              <a:latin typeface="Calibri"/>
            </a:endParaRPr>
          </a:p>
        </p:txBody>
      </p:sp>
      <p:sp>
        <p:nvSpPr>
          <p:cNvPr id="27" name="Textfeld 210">
            <a:extLst>
              <a:ext uri="{FF2B5EF4-FFF2-40B4-BE49-F238E27FC236}">
                <a16:creationId xmlns:a16="http://schemas.microsoft.com/office/drawing/2014/main" id="{01E1FEB1-A884-421C-8E8A-DBE16C841487}"/>
              </a:ext>
            </a:extLst>
          </p:cNvPr>
          <p:cNvSpPr txBox="1"/>
          <p:nvPr/>
        </p:nvSpPr>
        <p:spPr>
          <a:xfrm>
            <a:off x="5825635" y="2828621"/>
            <a:ext cx="2989091" cy="471989"/>
          </a:xfrm>
          <a:prstGeom prst="rect">
            <a:avLst/>
          </a:prstGeom>
          <a:noFill/>
          <a:ln>
            <a:noFill/>
            <a:prstDash val="dash"/>
          </a:ln>
        </p:spPr>
        <p:txBody>
          <a:bodyPr wrap="square" lIns="0" rtlCol="0">
            <a:spAutoFit/>
          </a:bodyPr>
          <a:lstStyle/>
          <a:p>
            <a:pPr defTabSz="1219170" fontAlgn="base">
              <a:spcBef>
                <a:spcPct val="0"/>
              </a:spcBef>
              <a:spcAft>
                <a:spcPct val="0"/>
              </a:spcAft>
            </a:pPr>
            <a:r>
              <a:rPr lang="en-US" sz="1400" b="1" dirty="0">
                <a:solidFill>
                  <a:srgbClr val="FFFFFF"/>
                </a:solidFill>
                <a:latin typeface="Calibri"/>
                <a:ea typeface="ＭＳ Ｐゴシック" panose="020B0600070205080204" pitchFamily="34" charset="-128"/>
              </a:rPr>
              <a:t>Pressure </a:t>
            </a:r>
            <a:endParaRPr lang="en-US" sz="933" dirty="0">
              <a:solidFill>
                <a:srgbClr val="FFFFFF"/>
              </a:solidFill>
              <a:latin typeface="Calibri"/>
              <a:ea typeface="ＭＳ Ｐゴシック" panose="020B0600070205080204" pitchFamily="34" charset="-128"/>
            </a:endParaRPr>
          </a:p>
          <a:p>
            <a:pPr defTabSz="1219170" fontAlgn="base">
              <a:spcBef>
                <a:spcPct val="0"/>
              </a:spcBef>
              <a:spcAft>
                <a:spcPct val="0"/>
              </a:spcAft>
            </a:pPr>
            <a:r>
              <a:rPr lang="en-US" sz="1067" dirty="0">
                <a:solidFill>
                  <a:srgbClr val="002060"/>
                </a:solidFill>
                <a:latin typeface="Calibri"/>
                <a:ea typeface="ＭＳ Ｐゴシック" panose="020B0600070205080204" pitchFamily="34" charset="-128"/>
              </a:rPr>
              <a:t>Atmospheric =  100psig Or 7 Bar </a:t>
            </a:r>
          </a:p>
        </p:txBody>
      </p:sp>
      <p:sp>
        <p:nvSpPr>
          <p:cNvPr id="28" name="Textfeld 210">
            <a:extLst>
              <a:ext uri="{FF2B5EF4-FFF2-40B4-BE49-F238E27FC236}">
                <a16:creationId xmlns:a16="http://schemas.microsoft.com/office/drawing/2014/main" id="{BD544C36-1ED9-450A-8C4B-15E789581696}"/>
              </a:ext>
            </a:extLst>
          </p:cNvPr>
          <p:cNvSpPr txBox="1"/>
          <p:nvPr/>
        </p:nvSpPr>
        <p:spPr>
          <a:xfrm>
            <a:off x="5825635" y="3429001"/>
            <a:ext cx="1489565" cy="471989"/>
          </a:xfrm>
          <a:prstGeom prst="rect">
            <a:avLst/>
          </a:prstGeom>
          <a:noFill/>
          <a:ln>
            <a:noFill/>
            <a:prstDash val="dash"/>
          </a:ln>
        </p:spPr>
        <p:txBody>
          <a:bodyPr wrap="square" lIns="0" rtlCol="0">
            <a:spAutoFit/>
          </a:bodyPr>
          <a:lstStyle/>
          <a:p>
            <a:pPr defTabSz="1219170" fontAlgn="base">
              <a:spcBef>
                <a:spcPct val="0"/>
              </a:spcBef>
              <a:spcAft>
                <a:spcPct val="0"/>
              </a:spcAft>
            </a:pPr>
            <a:r>
              <a:rPr lang="en-US" sz="1400" b="1" dirty="0">
                <a:solidFill>
                  <a:srgbClr val="FFFFFF"/>
                </a:solidFill>
                <a:latin typeface="Calibri"/>
                <a:ea typeface="ＭＳ Ｐゴシック" panose="020B0600070205080204" pitchFamily="34" charset="-128"/>
              </a:rPr>
              <a:t>Volume  </a:t>
            </a:r>
            <a:endParaRPr lang="en-US" sz="933" dirty="0">
              <a:solidFill>
                <a:srgbClr val="FFFFFF"/>
              </a:solidFill>
              <a:latin typeface="Calibri"/>
              <a:ea typeface="ＭＳ Ｐゴシック" panose="020B0600070205080204" pitchFamily="34" charset="-128"/>
            </a:endParaRPr>
          </a:p>
          <a:p>
            <a:pPr defTabSz="1219170" fontAlgn="base">
              <a:spcBef>
                <a:spcPct val="0"/>
              </a:spcBef>
              <a:spcAft>
                <a:spcPct val="0"/>
              </a:spcAft>
            </a:pPr>
            <a:r>
              <a:rPr lang="en-US" sz="1067" dirty="0">
                <a:solidFill>
                  <a:srgbClr val="002060"/>
                </a:solidFill>
                <a:latin typeface="Calibri"/>
                <a:ea typeface="ＭＳ Ｐゴシック" panose="020B0600070205080204" pitchFamily="34" charset="-128"/>
              </a:rPr>
              <a:t>1 m³</a:t>
            </a:r>
          </a:p>
        </p:txBody>
      </p:sp>
      <p:sp>
        <p:nvSpPr>
          <p:cNvPr id="29" name="Textfeld 210">
            <a:extLst>
              <a:ext uri="{FF2B5EF4-FFF2-40B4-BE49-F238E27FC236}">
                <a16:creationId xmlns:a16="http://schemas.microsoft.com/office/drawing/2014/main" id="{B119CCFF-20CD-4451-9499-4DA8DD56C245}"/>
              </a:ext>
            </a:extLst>
          </p:cNvPr>
          <p:cNvSpPr txBox="1"/>
          <p:nvPr/>
        </p:nvSpPr>
        <p:spPr>
          <a:xfrm>
            <a:off x="6032955" y="5157475"/>
            <a:ext cx="2989091" cy="666786"/>
          </a:xfrm>
          <a:prstGeom prst="rect">
            <a:avLst/>
          </a:prstGeom>
          <a:noFill/>
          <a:ln>
            <a:noFill/>
            <a:prstDash val="dash"/>
          </a:ln>
        </p:spPr>
        <p:txBody>
          <a:bodyPr wrap="square" lIns="0" rtlCol="0">
            <a:spAutoFit/>
          </a:bodyPr>
          <a:lstStyle/>
          <a:p>
            <a:pPr defTabSz="1219170" fontAlgn="base">
              <a:spcBef>
                <a:spcPct val="0"/>
              </a:spcBef>
              <a:spcAft>
                <a:spcPct val="0"/>
              </a:spcAft>
            </a:pPr>
            <a:r>
              <a:rPr lang="en-US" sz="1600" b="1" dirty="0">
                <a:solidFill>
                  <a:srgbClr val="FFFFFF"/>
                </a:solidFill>
                <a:latin typeface="Calibri"/>
                <a:ea typeface="ＭＳ Ｐゴシック" panose="020B0600070205080204" pitchFamily="34" charset="-128"/>
              </a:rPr>
              <a:t>Total Water Present as Vapor    </a:t>
            </a:r>
            <a:endParaRPr lang="en-US" sz="1200" dirty="0">
              <a:solidFill>
                <a:srgbClr val="FFFFFF"/>
              </a:solidFill>
              <a:latin typeface="Calibri"/>
              <a:ea typeface="ＭＳ Ｐゴシック" panose="020B0600070205080204" pitchFamily="34" charset="-128"/>
            </a:endParaRPr>
          </a:p>
          <a:p>
            <a:pPr defTabSz="1219170" fontAlgn="base">
              <a:spcBef>
                <a:spcPct val="0"/>
              </a:spcBef>
              <a:spcAft>
                <a:spcPct val="0"/>
              </a:spcAft>
            </a:pPr>
            <a:r>
              <a:rPr lang="en-US" sz="2133" dirty="0">
                <a:solidFill>
                  <a:srgbClr val="1E4A80"/>
                </a:solidFill>
                <a:latin typeface="Calibri"/>
                <a:ea typeface="ＭＳ Ｐゴシック" panose="020B0600070205080204" pitchFamily="34" charset="-128"/>
              </a:rPr>
              <a:t>17 g </a:t>
            </a:r>
          </a:p>
        </p:txBody>
      </p:sp>
      <p:sp>
        <p:nvSpPr>
          <p:cNvPr id="30" name="Textfeld 210">
            <a:extLst>
              <a:ext uri="{FF2B5EF4-FFF2-40B4-BE49-F238E27FC236}">
                <a16:creationId xmlns:a16="http://schemas.microsoft.com/office/drawing/2014/main" id="{AC631334-6F47-4A4B-A99A-077EDF3E3EBD}"/>
              </a:ext>
            </a:extLst>
          </p:cNvPr>
          <p:cNvSpPr txBox="1"/>
          <p:nvPr/>
        </p:nvSpPr>
        <p:spPr>
          <a:xfrm>
            <a:off x="6032955" y="5846537"/>
            <a:ext cx="2989091" cy="666786"/>
          </a:xfrm>
          <a:prstGeom prst="rect">
            <a:avLst/>
          </a:prstGeom>
          <a:noFill/>
          <a:ln>
            <a:noFill/>
            <a:prstDash val="dash"/>
          </a:ln>
        </p:spPr>
        <p:txBody>
          <a:bodyPr wrap="square" lIns="0" rtlCol="0">
            <a:spAutoFit/>
          </a:bodyPr>
          <a:lstStyle/>
          <a:p>
            <a:pPr defTabSz="1219170" fontAlgn="base">
              <a:spcBef>
                <a:spcPct val="0"/>
              </a:spcBef>
              <a:spcAft>
                <a:spcPct val="0"/>
              </a:spcAft>
            </a:pPr>
            <a:r>
              <a:rPr lang="en-US" sz="1600" b="1" dirty="0">
                <a:solidFill>
                  <a:srgbClr val="FFFFFF"/>
                </a:solidFill>
                <a:latin typeface="Calibri"/>
                <a:ea typeface="ＭＳ Ｐゴシック" panose="020B0600070205080204" pitchFamily="34" charset="-128"/>
              </a:rPr>
              <a:t>Total Water Present as Liquid   </a:t>
            </a:r>
            <a:endParaRPr lang="en-US" sz="1200" dirty="0">
              <a:solidFill>
                <a:srgbClr val="FFFFFF"/>
              </a:solidFill>
              <a:latin typeface="Calibri"/>
              <a:ea typeface="ＭＳ Ｐゴシック" panose="020B0600070205080204" pitchFamily="34" charset="-128"/>
            </a:endParaRPr>
          </a:p>
          <a:p>
            <a:pPr defTabSz="1219170" fontAlgn="base">
              <a:spcBef>
                <a:spcPct val="0"/>
              </a:spcBef>
              <a:spcAft>
                <a:spcPct val="0"/>
              </a:spcAft>
            </a:pPr>
            <a:r>
              <a:rPr lang="en-US" sz="2133" dirty="0">
                <a:solidFill>
                  <a:srgbClr val="1E4A80"/>
                </a:solidFill>
                <a:latin typeface="Calibri"/>
                <a:ea typeface="ＭＳ Ｐゴシック" panose="020B0600070205080204" pitchFamily="34" charset="-128"/>
              </a:rPr>
              <a:t>51 g </a:t>
            </a:r>
          </a:p>
        </p:txBody>
      </p:sp>
      <p:sp>
        <p:nvSpPr>
          <p:cNvPr id="31" name="Ellipse 212">
            <a:extLst>
              <a:ext uri="{FF2B5EF4-FFF2-40B4-BE49-F238E27FC236}">
                <a16:creationId xmlns:a16="http://schemas.microsoft.com/office/drawing/2014/main" id="{59530CE7-5818-43D2-B363-B3E6EBDE950F}"/>
              </a:ext>
            </a:extLst>
          </p:cNvPr>
          <p:cNvSpPr/>
          <p:nvPr/>
        </p:nvSpPr>
        <p:spPr>
          <a:xfrm>
            <a:off x="5301621" y="3498981"/>
            <a:ext cx="240000" cy="240000"/>
          </a:xfrm>
          <a:prstGeom prst="ellipse">
            <a:avLst/>
          </a:prstGeom>
          <a:solidFill>
            <a:srgbClr val="364E8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FFFFFF"/>
              </a:solidFill>
              <a:latin typeface="Calibri"/>
            </a:endParaRPr>
          </a:p>
        </p:txBody>
      </p:sp>
      <p:sp>
        <p:nvSpPr>
          <p:cNvPr id="32" name="Textfeld 210">
            <a:extLst>
              <a:ext uri="{FF2B5EF4-FFF2-40B4-BE49-F238E27FC236}">
                <a16:creationId xmlns:a16="http://schemas.microsoft.com/office/drawing/2014/main" id="{C43AB604-443A-4101-B498-9F00BFF496E5}"/>
              </a:ext>
            </a:extLst>
          </p:cNvPr>
          <p:cNvSpPr txBox="1"/>
          <p:nvPr/>
        </p:nvSpPr>
        <p:spPr>
          <a:xfrm>
            <a:off x="5820655" y="3987804"/>
            <a:ext cx="2989091" cy="471989"/>
          </a:xfrm>
          <a:prstGeom prst="rect">
            <a:avLst/>
          </a:prstGeom>
          <a:noFill/>
          <a:ln>
            <a:noFill/>
            <a:prstDash val="dash"/>
          </a:ln>
        </p:spPr>
        <p:txBody>
          <a:bodyPr wrap="square" lIns="0" rtlCol="0">
            <a:spAutoFit/>
          </a:bodyPr>
          <a:lstStyle/>
          <a:p>
            <a:pPr defTabSz="1219170" fontAlgn="base">
              <a:spcBef>
                <a:spcPct val="0"/>
              </a:spcBef>
              <a:spcAft>
                <a:spcPct val="0"/>
              </a:spcAft>
            </a:pPr>
            <a:r>
              <a:rPr lang="en-US" sz="1400" b="1" dirty="0">
                <a:solidFill>
                  <a:srgbClr val="FFFFFF"/>
                </a:solidFill>
                <a:latin typeface="Calibri"/>
                <a:ea typeface="ＭＳ Ｐゴシック" panose="020B0600070205080204" pitchFamily="34" charset="-128"/>
              </a:rPr>
              <a:t>Temperature  </a:t>
            </a:r>
            <a:endParaRPr lang="en-US" sz="933" dirty="0">
              <a:solidFill>
                <a:srgbClr val="FFFFFF"/>
              </a:solidFill>
              <a:latin typeface="Calibri"/>
              <a:ea typeface="ＭＳ Ｐゴシック" panose="020B0600070205080204" pitchFamily="34" charset="-128"/>
            </a:endParaRPr>
          </a:p>
          <a:p>
            <a:pPr defTabSz="1219170" fontAlgn="base">
              <a:spcBef>
                <a:spcPct val="0"/>
              </a:spcBef>
              <a:spcAft>
                <a:spcPct val="0"/>
              </a:spcAft>
            </a:pPr>
            <a:r>
              <a:rPr lang="en-US" sz="1067" dirty="0">
                <a:solidFill>
                  <a:srgbClr val="1E4A80"/>
                </a:solidFill>
                <a:latin typeface="Calibri"/>
                <a:ea typeface="ＭＳ Ｐゴシック" panose="020B0600070205080204" pitchFamily="34" charset="-128"/>
              </a:rPr>
              <a:t>68.0 °F    Or    20 °C  (After Cooling Down) </a:t>
            </a:r>
          </a:p>
        </p:txBody>
      </p:sp>
      <p:sp>
        <p:nvSpPr>
          <p:cNvPr id="33" name="Ellipse 212">
            <a:extLst>
              <a:ext uri="{FF2B5EF4-FFF2-40B4-BE49-F238E27FC236}">
                <a16:creationId xmlns:a16="http://schemas.microsoft.com/office/drawing/2014/main" id="{A758167A-08FE-4912-8166-FF8649704FF5}"/>
              </a:ext>
            </a:extLst>
          </p:cNvPr>
          <p:cNvSpPr/>
          <p:nvPr/>
        </p:nvSpPr>
        <p:spPr>
          <a:xfrm>
            <a:off x="5301621" y="4037992"/>
            <a:ext cx="240000" cy="240000"/>
          </a:xfrm>
          <a:prstGeom prst="ellipse">
            <a:avLst/>
          </a:prstGeom>
          <a:solidFill>
            <a:srgbClr val="364E8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FFFFFF"/>
              </a:solidFill>
              <a:latin typeface="Calibri"/>
            </a:endParaRPr>
          </a:p>
        </p:txBody>
      </p:sp>
      <p:sp>
        <p:nvSpPr>
          <p:cNvPr id="34" name="Textfeld 210">
            <a:extLst>
              <a:ext uri="{FF2B5EF4-FFF2-40B4-BE49-F238E27FC236}">
                <a16:creationId xmlns:a16="http://schemas.microsoft.com/office/drawing/2014/main" id="{2E5E24B8-3B2D-4DE8-9F25-9B516D393EB4}"/>
              </a:ext>
            </a:extLst>
          </p:cNvPr>
          <p:cNvSpPr txBox="1"/>
          <p:nvPr/>
        </p:nvSpPr>
        <p:spPr>
          <a:xfrm>
            <a:off x="5820655" y="4540145"/>
            <a:ext cx="2989091" cy="471989"/>
          </a:xfrm>
          <a:prstGeom prst="rect">
            <a:avLst/>
          </a:prstGeom>
          <a:noFill/>
          <a:ln>
            <a:noFill/>
            <a:prstDash val="dash"/>
          </a:ln>
        </p:spPr>
        <p:txBody>
          <a:bodyPr wrap="square" lIns="0" rtlCol="0">
            <a:spAutoFit/>
          </a:bodyPr>
          <a:lstStyle/>
          <a:p>
            <a:pPr defTabSz="1219170" fontAlgn="base">
              <a:spcBef>
                <a:spcPct val="0"/>
              </a:spcBef>
              <a:spcAft>
                <a:spcPct val="0"/>
              </a:spcAft>
            </a:pPr>
            <a:r>
              <a:rPr lang="en-US" sz="1400" b="1" dirty="0">
                <a:solidFill>
                  <a:srgbClr val="FFFFFF"/>
                </a:solidFill>
                <a:latin typeface="Calibri"/>
                <a:ea typeface="ＭＳ Ｐゴシック" panose="020B0600070205080204" pitchFamily="34" charset="-128"/>
              </a:rPr>
              <a:t>Relative Humidity   </a:t>
            </a:r>
            <a:endParaRPr lang="en-US" sz="933" dirty="0">
              <a:solidFill>
                <a:srgbClr val="FFFFFF"/>
              </a:solidFill>
              <a:latin typeface="Calibri"/>
              <a:ea typeface="ＭＳ Ｐゴシック" panose="020B0600070205080204" pitchFamily="34" charset="-128"/>
            </a:endParaRPr>
          </a:p>
          <a:p>
            <a:pPr defTabSz="1219170" fontAlgn="base">
              <a:spcBef>
                <a:spcPct val="0"/>
              </a:spcBef>
              <a:spcAft>
                <a:spcPct val="0"/>
              </a:spcAft>
            </a:pPr>
            <a:r>
              <a:rPr lang="en-US" sz="1067" dirty="0">
                <a:solidFill>
                  <a:srgbClr val="1E4A80"/>
                </a:solidFill>
                <a:latin typeface="Calibri"/>
                <a:ea typeface="ＭＳ Ｐゴシック" panose="020B0600070205080204" pitchFamily="34" charset="-128"/>
              </a:rPr>
              <a:t>400%*</a:t>
            </a:r>
          </a:p>
        </p:txBody>
      </p:sp>
      <p:sp>
        <p:nvSpPr>
          <p:cNvPr id="35" name="Ellipse 212">
            <a:extLst>
              <a:ext uri="{FF2B5EF4-FFF2-40B4-BE49-F238E27FC236}">
                <a16:creationId xmlns:a16="http://schemas.microsoft.com/office/drawing/2014/main" id="{BE7948B7-2EE3-4647-BE04-D8BBDC0019A1}"/>
              </a:ext>
            </a:extLst>
          </p:cNvPr>
          <p:cNvSpPr/>
          <p:nvPr/>
        </p:nvSpPr>
        <p:spPr>
          <a:xfrm>
            <a:off x="5301621" y="4588743"/>
            <a:ext cx="240000" cy="240000"/>
          </a:xfrm>
          <a:prstGeom prst="ellipse">
            <a:avLst/>
          </a:prstGeom>
          <a:solidFill>
            <a:srgbClr val="364E8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FFFFFF"/>
              </a:solidFill>
              <a:latin typeface="Calibri"/>
            </a:endParaRPr>
          </a:p>
        </p:txBody>
      </p:sp>
      <p:pic>
        <p:nvPicPr>
          <p:cNvPr id="4" name="Graphic 3" descr="Microscope">
            <a:extLst>
              <a:ext uri="{FF2B5EF4-FFF2-40B4-BE49-F238E27FC236}">
                <a16:creationId xmlns:a16="http://schemas.microsoft.com/office/drawing/2014/main" id="{9D1F907E-9156-4F3D-B2A0-ECFA81D9CF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54620" y="1329632"/>
            <a:ext cx="1219200" cy="1219200"/>
          </a:xfrm>
          <a:prstGeom prst="rect">
            <a:avLst/>
          </a:prstGeom>
        </p:spPr>
      </p:pic>
      <p:pic>
        <p:nvPicPr>
          <p:cNvPr id="1028" name="Picture 4" descr="Air Compressor Guide">
            <a:extLst>
              <a:ext uri="{FF2B5EF4-FFF2-40B4-BE49-F238E27FC236}">
                <a16:creationId xmlns:a16="http://schemas.microsoft.com/office/drawing/2014/main" id="{3FBBE41E-9855-4F3C-ACCD-4903563E847B}"/>
              </a:ext>
            </a:extLst>
          </p:cNvPr>
          <p:cNvPicPr>
            <a:picLocks noChangeAspect="1" noChangeArrowheads="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15938" y="6383808"/>
            <a:ext cx="1482148" cy="39286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79F5E2E5-9989-49F0-898B-0D755CF7CF12}"/>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colorTemperature colorTemp="6484"/>
                    </a14:imgEffect>
                  </a14:imgLayer>
                </a14:imgProps>
              </a:ext>
              <a:ext uri="{28A0092B-C50C-407E-A947-70E740481C1C}">
                <a14:useLocalDpi xmlns:a14="http://schemas.microsoft.com/office/drawing/2010/main" val="0"/>
              </a:ext>
            </a:extLst>
          </a:blip>
          <a:stretch>
            <a:fillRect/>
          </a:stretch>
        </p:blipFill>
        <p:spPr>
          <a:xfrm>
            <a:off x="8380523" y="4572141"/>
            <a:ext cx="699963" cy="699963"/>
          </a:xfrm>
          <a:prstGeom prst="rect">
            <a:avLst/>
          </a:prstGeom>
        </p:spPr>
      </p:pic>
    </p:spTree>
    <p:extLst>
      <p:ext uri="{BB962C8B-B14F-4D97-AF65-F5344CB8AC3E}">
        <p14:creationId xmlns:p14="http://schemas.microsoft.com/office/powerpoint/2010/main" val="1394874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1FE4AAB-C37B-45B0-9436-44297FFA2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482" y="6075796"/>
            <a:ext cx="589519" cy="734313"/>
          </a:xfrm>
          <a:prstGeom prst="rect">
            <a:avLst/>
          </a:prstGeom>
        </p:spPr>
      </p:pic>
      <p:sp>
        <p:nvSpPr>
          <p:cNvPr id="10" name="Text Placeholder 3">
            <a:extLst>
              <a:ext uri="{FF2B5EF4-FFF2-40B4-BE49-F238E27FC236}">
                <a16:creationId xmlns:a16="http://schemas.microsoft.com/office/drawing/2014/main" id="{950E6974-B12B-421D-9834-836A73A9AB59}"/>
              </a:ext>
            </a:extLst>
          </p:cNvPr>
          <p:cNvSpPr txBox="1">
            <a:spLocks/>
          </p:cNvSpPr>
          <p:nvPr/>
        </p:nvSpPr>
        <p:spPr>
          <a:xfrm>
            <a:off x="304800" y="1"/>
            <a:ext cx="8504945" cy="371663"/>
          </a:xfrm>
          <a:prstGeom prst="rect">
            <a:avLst/>
          </a:prstGeom>
        </p:spPr>
        <p:txBody>
          <a:bodyPr/>
          <a:lstStyle>
            <a:lvl1pPr marL="0" indent="0" algn="l" rtl="0" eaLnBrk="1" fontAlgn="base" hangingPunct="1">
              <a:spcBef>
                <a:spcPct val="20000"/>
              </a:spcBef>
              <a:spcAft>
                <a:spcPct val="0"/>
              </a:spcAft>
              <a:buFontTx/>
              <a:buNone/>
              <a:defRPr sz="1500" kern="1200">
                <a:solidFill>
                  <a:srgbClr val="00529C"/>
                </a:solidFill>
                <a:latin typeface="+mn-lt"/>
                <a:ea typeface="ＭＳ Ｐゴシック" pitchFamily="-110" charset="-128"/>
                <a:cs typeface="Arial"/>
              </a:defRPr>
            </a:lvl1pPr>
            <a:lvl2pPr marL="342900" indent="0" algn="l" rtl="0" eaLnBrk="1" fontAlgn="base" hangingPunct="1">
              <a:spcBef>
                <a:spcPct val="20000"/>
              </a:spcBef>
              <a:spcAft>
                <a:spcPct val="0"/>
              </a:spcAft>
              <a:buFontTx/>
              <a:buNone/>
              <a:defRPr sz="975" kern="1200">
                <a:solidFill>
                  <a:schemeClr val="accent1"/>
                </a:solidFill>
                <a:latin typeface="+mn-lt"/>
                <a:ea typeface="ＭＳ Ｐゴシック" pitchFamily="-110" charset="-128"/>
                <a:cs typeface="+mn-cs"/>
              </a:defRPr>
            </a:lvl2pPr>
            <a:lvl3pPr marL="685800" indent="0" algn="l" rtl="0" eaLnBrk="1" fontAlgn="base" hangingPunct="1">
              <a:spcBef>
                <a:spcPct val="20000"/>
              </a:spcBef>
              <a:spcAft>
                <a:spcPct val="0"/>
              </a:spcAft>
              <a:buFontTx/>
              <a:buNone/>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Tx/>
              <a:buNone/>
              <a:defRPr sz="1500" kern="1200">
                <a:solidFill>
                  <a:schemeClr val="tx1"/>
                </a:solidFill>
                <a:latin typeface="+mn-lt"/>
                <a:ea typeface="ＭＳ Ｐゴシック" pitchFamily="-110" charset="-128"/>
                <a:cs typeface="+mn-cs"/>
              </a:defRPr>
            </a:lvl4pPr>
            <a:lvl5pPr marL="1371600" indent="0" algn="l" rtl="0" eaLnBrk="1" fontAlgn="base" hangingPunct="1">
              <a:spcBef>
                <a:spcPct val="20000"/>
              </a:spcBef>
              <a:spcAft>
                <a:spcPct val="0"/>
              </a:spcAft>
              <a:buFontTx/>
              <a:buNone/>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1219170"/>
            <a:r>
              <a:rPr lang="en-US" sz="2000" dirty="0">
                <a:latin typeface="Calibri"/>
              </a:rPr>
              <a:t>BEKOMAT® | How Much Water is in Your Compressed Air system? </a:t>
            </a:r>
          </a:p>
          <a:p>
            <a:pPr defTabSz="1219170"/>
            <a:endParaRPr lang="en-US" sz="2000" dirty="0">
              <a:latin typeface="Calibri"/>
            </a:endParaRPr>
          </a:p>
        </p:txBody>
      </p:sp>
      <p:sp>
        <p:nvSpPr>
          <p:cNvPr id="8" name="Rechteck 9">
            <a:extLst>
              <a:ext uri="{FF2B5EF4-FFF2-40B4-BE49-F238E27FC236}">
                <a16:creationId xmlns:a16="http://schemas.microsoft.com/office/drawing/2014/main" id="{89718F5B-F3D4-4873-B47C-9958FFA7519F}"/>
              </a:ext>
            </a:extLst>
          </p:cNvPr>
          <p:cNvSpPr/>
          <p:nvPr/>
        </p:nvSpPr>
        <p:spPr bwMode="gray">
          <a:xfrm rot="10800000">
            <a:off x="0" y="490276"/>
            <a:ext cx="4353592" cy="6375401"/>
          </a:xfrm>
          <a:prstGeom prst="rect">
            <a:avLst/>
          </a:prstGeom>
          <a:gradFill flip="none" rotWithShape="1">
            <a:gsLst>
              <a:gs pos="0">
                <a:srgbClr val="DEE0DF"/>
              </a:gs>
              <a:gs pos="50000">
                <a:srgbClr val="DEE0DF">
                  <a:alpha val="78000"/>
                </a:srgbClr>
              </a:gs>
              <a:gs pos="100000">
                <a:schemeClr val="bg1">
                  <a:lumMod val="95000"/>
                  <a:shade val="100000"/>
                  <a:satMod val="115000"/>
                </a:schemeClr>
              </a:gs>
            </a:gsLst>
            <a:lin ang="5400000" scaled="1"/>
            <a:tileRect/>
          </a:gradFill>
          <a:ln w="12700">
            <a:noFill/>
            <a:round/>
            <a:headEnd/>
            <a:tailEnd/>
          </a:ln>
          <a:effectLst/>
        </p:spPr>
        <p:txBody>
          <a:bodyPr rtlCol="0" anchor="ctr"/>
          <a:lstStyle/>
          <a:p>
            <a:pPr algn="ctr" defTabSz="1219170" fontAlgn="base">
              <a:spcBef>
                <a:spcPct val="0"/>
              </a:spcBef>
              <a:spcAft>
                <a:spcPct val="0"/>
              </a:spcAft>
            </a:pPr>
            <a:endParaRPr lang="en-US" sz="2400" dirty="0">
              <a:solidFill>
                <a:srgbClr val="DFE8F2"/>
              </a:solidFill>
              <a:latin typeface="Calibri Light" panose="020F0302020204030204" pitchFamily="34" charset="0"/>
              <a:ea typeface="ＭＳ Ｐゴシック" panose="020B0600070205080204" pitchFamily="34" charset="-128"/>
            </a:endParaRPr>
          </a:p>
        </p:txBody>
      </p:sp>
      <p:sp>
        <p:nvSpPr>
          <p:cNvPr id="9" name="Rechteck 7">
            <a:extLst>
              <a:ext uri="{FF2B5EF4-FFF2-40B4-BE49-F238E27FC236}">
                <a16:creationId xmlns:a16="http://schemas.microsoft.com/office/drawing/2014/main" id="{CC51B515-FEF7-48F4-82A2-6A469A184D7D}"/>
              </a:ext>
            </a:extLst>
          </p:cNvPr>
          <p:cNvSpPr/>
          <p:nvPr/>
        </p:nvSpPr>
        <p:spPr bwMode="gray">
          <a:xfrm>
            <a:off x="4353592" y="490276"/>
            <a:ext cx="4790408" cy="6375400"/>
          </a:xfrm>
          <a:prstGeom prst="rect">
            <a:avLst/>
          </a:prstGeom>
          <a:gradFill flip="none" rotWithShape="1">
            <a:gsLst>
              <a:gs pos="0">
                <a:srgbClr val="01539D">
                  <a:alpha val="36000"/>
                </a:srgbClr>
              </a:gs>
              <a:gs pos="50000">
                <a:srgbClr val="01539D">
                  <a:alpha val="50000"/>
                </a:srgbClr>
              </a:gs>
              <a:gs pos="100000">
                <a:srgbClr val="01539D">
                  <a:alpha val="83000"/>
                </a:srgbClr>
              </a:gs>
            </a:gsLst>
            <a:lin ang="5400000" scaled="1"/>
            <a:tileRect/>
          </a:gradFill>
          <a:ln w="12700">
            <a:noFill/>
            <a:round/>
            <a:headEnd/>
            <a:tailEnd/>
          </a:ln>
          <a:effectLst/>
        </p:spPr>
        <p:txBody>
          <a:bodyPr rtlCol="0" anchor="ctr"/>
          <a:lstStyle/>
          <a:p>
            <a:pPr algn="ctr" defTabSz="1219170" fontAlgn="base">
              <a:spcBef>
                <a:spcPct val="0"/>
              </a:spcBef>
              <a:spcAft>
                <a:spcPct val="0"/>
              </a:spcAft>
            </a:pPr>
            <a:endParaRPr lang="en-US" sz="2400" dirty="0">
              <a:solidFill>
                <a:srgbClr val="DFE8F2"/>
              </a:solidFill>
              <a:latin typeface="Calibri Light" panose="020F0302020204030204" pitchFamily="34" charset="0"/>
              <a:ea typeface="ＭＳ Ｐゴシック" panose="020B0600070205080204" pitchFamily="34" charset="-128"/>
            </a:endParaRPr>
          </a:p>
        </p:txBody>
      </p:sp>
      <p:sp>
        <p:nvSpPr>
          <p:cNvPr id="13" name="Rechteck: abgerundete Ecken 143">
            <a:extLst>
              <a:ext uri="{FF2B5EF4-FFF2-40B4-BE49-F238E27FC236}">
                <a16:creationId xmlns:a16="http://schemas.microsoft.com/office/drawing/2014/main" id="{04E94B6C-5B6F-4E61-BE3F-62EFB7035AAC}"/>
              </a:ext>
            </a:extLst>
          </p:cNvPr>
          <p:cNvSpPr/>
          <p:nvPr/>
        </p:nvSpPr>
        <p:spPr bwMode="gray">
          <a:xfrm>
            <a:off x="5355875" y="687068"/>
            <a:ext cx="2078379" cy="508873"/>
          </a:xfrm>
          <a:prstGeom prst="roundRect">
            <a:avLst/>
          </a:prstGeom>
          <a:gradFill flip="none" rotWithShape="1">
            <a:gsLst>
              <a:gs pos="0">
                <a:srgbClr val="DEE0DF"/>
              </a:gs>
              <a:gs pos="50000">
                <a:srgbClr val="DEE0DF">
                  <a:alpha val="78000"/>
                </a:srgbClr>
              </a:gs>
              <a:gs pos="100000">
                <a:schemeClr val="bg1">
                  <a:lumMod val="95000"/>
                  <a:shade val="100000"/>
                  <a:satMod val="115000"/>
                </a:schemeClr>
              </a:gs>
            </a:gsLst>
            <a:lin ang="5400000" scaled="1"/>
            <a:tileRect/>
          </a:gradFill>
          <a:ln w="12700">
            <a:noFill/>
            <a:round/>
            <a:headEnd/>
            <a:tailEnd/>
          </a:ln>
          <a:effectLst/>
        </p:spPr>
        <p:txBody>
          <a:bodyPr rtlCol="0" anchor="ctr"/>
          <a:lstStyle/>
          <a:p>
            <a:pPr algn="ctr" defTabSz="1219170" fontAlgn="base">
              <a:spcBef>
                <a:spcPct val="0"/>
              </a:spcBef>
              <a:spcAft>
                <a:spcPct val="0"/>
              </a:spcAft>
            </a:pPr>
            <a:r>
              <a:rPr lang="en-US" sz="1600" b="1" dirty="0">
                <a:solidFill>
                  <a:srgbClr val="1E4A80"/>
                </a:solidFill>
                <a:latin typeface="Calibri Light" panose="020F0302020204030204" pitchFamily="34" charset="0"/>
                <a:ea typeface="ＭＳ Ｐゴシック" panose="020B0600070205080204" pitchFamily="34" charset="-128"/>
              </a:rPr>
              <a:t>Air After Compression </a:t>
            </a:r>
          </a:p>
        </p:txBody>
      </p:sp>
      <p:sp>
        <p:nvSpPr>
          <p:cNvPr id="14" name="Rechteck: abgerundete Ecken 143">
            <a:extLst>
              <a:ext uri="{FF2B5EF4-FFF2-40B4-BE49-F238E27FC236}">
                <a16:creationId xmlns:a16="http://schemas.microsoft.com/office/drawing/2014/main" id="{A4BEA436-E296-446D-83BE-26F1EC71E5CF}"/>
              </a:ext>
            </a:extLst>
          </p:cNvPr>
          <p:cNvSpPr/>
          <p:nvPr/>
        </p:nvSpPr>
        <p:spPr bwMode="gray">
          <a:xfrm>
            <a:off x="1637612" y="687067"/>
            <a:ext cx="1994457" cy="548035"/>
          </a:xfrm>
          <a:prstGeom prst="roundRect">
            <a:avLst/>
          </a:prstGeom>
          <a:solidFill>
            <a:srgbClr val="1E4A80"/>
          </a:solidFill>
          <a:ln w="12700">
            <a:noFill/>
            <a:round/>
            <a:headEnd/>
            <a:tailEnd/>
          </a:ln>
          <a:effectLst/>
        </p:spPr>
        <p:txBody>
          <a:bodyPr rtlCol="0" anchor="ctr"/>
          <a:lstStyle/>
          <a:p>
            <a:pPr algn="ctr" defTabSz="1219170" fontAlgn="base">
              <a:spcBef>
                <a:spcPct val="0"/>
              </a:spcBef>
              <a:spcAft>
                <a:spcPct val="0"/>
              </a:spcAft>
            </a:pPr>
            <a:r>
              <a:rPr lang="en-US" sz="1600" b="1" dirty="0">
                <a:solidFill>
                  <a:srgbClr val="DFE8F2"/>
                </a:solidFill>
                <a:latin typeface="Calibri Light" panose="020F0302020204030204" pitchFamily="34" charset="0"/>
                <a:ea typeface="ＭＳ Ｐゴシック" panose="020B0600070205080204" pitchFamily="34" charset="-128"/>
              </a:rPr>
              <a:t>Inlet Air</a:t>
            </a:r>
          </a:p>
          <a:p>
            <a:pPr algn="ctr" defTabSz="1219170" fontAlgn="base">
              <a:spcBef>
                <a:spcPct val="0"/>
              </a:spcBef>
              <a:spcAft>
                <a:spcPct val="0"/>
              </a:spcAft>
            </a:pPr>
            <a:r>
              <a:rPr lang="en-US" sz="1600" b="1" dirty="0">
                <a:solidFill>
                  <a:srgbClr val="DFE8F2"/>
                </a:solidFill>
                <a:latin typeface="Calibri Light" panose="020F0302020204030204" pitchFamily="34" charset="0"/>
                <a:ea typeface="ＭＳ Ｐゴシック" panose="020B0600070205080204" pitchFamily="34" charset="-128"/>
              </a:rPr>
              <a:t> </a:t>
            </a:r>
            <a:r>
              <a:rPr lang="en-US" sz="1333" b="1" dirty="0">
                <a:solidFill>
                  <a:srgbClr val="DFE8F2"/>
                </a:solidFill>
                <a:latin typeface="Calibri Light" panose="020F0302020204030204" pitchFamily="34" charset="0"/>
                <a:ea typeface="ＭＳ Ｐゴシック" panose="020B0600070205080204" pitchFamily="34" charset="-128"/>
              </a:rPr>
              <a:t>(Before Compression) </a:t>
            </a:r>
            <a:endParaRPr lang="en-US" sz="1600" b="1" dirty="0">
              <a:solidFill>
                <a:srgbClr val="DFE8F2"/>
              </a:solidFill>
              <a:latin typeface="Calibri Light" panose="020F0302020204030204" pitchFamily="34" charset="0"/>
              <a:ea typeface="ＭＳ Ｐゴシック" panose="020B0600070205080204" pitchFamily="34" charset="-128"/>
            </a:endParaRPr>
          </a:p>
        </p:txBody>
      </p:sp>
      <p:sp>
        <p:nvSpPr>
          <p:cNvPr id="15" name="Richtungspfeil 11">
            <a:extLst>
              <a:ext uri="{FF2B5EF4-FFF2-40B4-BE49-F238E27FC236}">
                <a16:creationId xmlns:a16="http://schemas.microsoft.com/office/drawing/2014/main" id="{0471B02A-9AAA-4214-8E00-063BA7004C5E}"/>
              </a:ext>
            </a:extLst>
          </p:cNvPr>
          <p:cNvSpPr/>
          <p:nvPr/>
        </p:nvSpPr>
        <p:spPr bwMode="gray">
          <a:xfrm>
            <a:off x="2980356" y="6288192"/>
            <a:ext cx="1925376" cy="250841"/>
          </a:xfrm>
          <a:prstGeom prst="homePlate">
            <a:avLst>
              <a:gd name="adj" fmla="val 47284"/>
            </a:avLst>
          </a:prstGeom>
          <a:solidFill>
            <a:srgbClr val="98B911"/>
          </a:solidFill>
          <a:ln w="12700">
            <a:solidFill>
              <a:schemeClr val="bg1"/>
            </a:solidFill>
            <a:miter lim="800000"/>
            <a:headEnd/>
            <a:tailEnd/>
          </a:ln>
          <a:effectLst>
            <a:outerShdw blurRad="127000" dist="63500" dir="2700000" algn="tl" rotWithShape="0">
              <a:prstClr val="black">
                <a:alpha val="40000"/>
              </a:prstClr>
            </a:outerShdw>
          </a:effectLst>
        </p:spPr>
        <p:txBody>
          <a:bodyPr lIns="144000" tIns="0" rIns="0" bIns="0" anchor="ctr" anchorCtr="0"/>
          <a:lstStyle/>
          <a:p>
            <a:pPr marL="253994" indent="-253994" defTabSz="1219170" fontAlgn="base">
              <a:lnSpc>
                <a:spcPct val="95000"/>
              </a:lnSpc>
              <a:spcBef>
                <a:spcPct val="0"/>
              </a:spcBef>
              <a:spcAft>
                <a:spcPts val="533"/>
              </a:spcAft>
              <a:buClr>
                <a:srgbClr val="808080"/>
              </a:buClr>
              <a:defRPr/>
            </a:pPr>
            <a:endParaRPr lang="en-US" sz="1600" b="1" noProof="1">
              <a:solidFill>
                <a:srgbClr val="000000"/>
              </a:solidFill>
              <a:latin typeface="Kievit Offc Pro" panose="020B0504030101020102" pitchFamily="34" charset="0"/>
              <a:ea typeface="ＭＳ Ｐゴシック" panose="020B0600070205080204" pitchFamily="34" charset="-128"/>
              <a:cs typeface="Arial" charset="0"/>
            </a:endParaRPr>
          </a:p>
        </p:txBody>
      </p:sp>
      <p:graphicFrame>
        <p:nvGraphicFramePr>
          <p:cNvPr id="2" name="Table 1">
            <a:extLst>
              <a:ext uri="{FF2B5EF4-FFF2-40B4-BE49-F238E27FC236}">
                <a16:creationId xmlns:a16="http://schemas.microsoft.com/office/drawing/2014/main" id="{71E912C4-406C-4BB9-9EBE-E5F675E1217E}"/>
              </a:ext>
            </a:extLst>
          </p:cNvPr>
          <p:cNvGraphicFramePr>
            <a:graphicFrameLocks noGrp="1"/>
          </p:cNvGraphicFramePr>
          <p:nvPr/>
        </p:nvGraphicFramePr>
        <p:xfrm>
          <a:off x="163780" y="1406068"/>
          <a:ext cx="8034333" cy="4643120"/>
        </p:xfrm>
        <a:graphic>
          <a:graphicData uri="http://schemas.openxmlformats.org/drawingml/2006/table">
            <a:tbl>
              <a:tblPr>
                <a:tableStyleId>{D27102A9-8310-4765-A935-A1911B00CA55}</a:tableStyleId>
              </a:tblPr>
              <a:tblGrid>
                <a:gridCol w="1969820">
                  <a:extLst>
                    <a:ext uri="{9D8B030D-6E8A-4147-A177-3AD203B41FA5}">
                      <a16:colId xmlns:a16="http://schemas.microsoft.com/office/drawing/2014/main" val="1251752153"/>
                    </a:ext>
                  </a:extLst>
                </a:gridCol>
                <a:gridCol w="2511368">
                  <a:extLst>
                    <a:ext uri="{9D8B030D-6E8A-4147-A177-3AD203B41FA5}">
                      <a16:colId xmlns:a16="http://schemas.microsoft.com/office/drawing/2014/main" val="3676360349"/>
                    </a:ext>
                  </a:extLst>
                </a:gridCol>
                <a:gridCol w="3553145">
                  <a:extLst>
                    <a:ext uri="{9D8B030D-6E8A-4147-A177-3AD203B41FA5}">
                      <a16:colId xmlns:a16="http://schemas.microsoft.com/office/drawing/2014/main" val="2526058230"/>
                    </a:ext>
                  </a:extLst>
                </a:gridCol>
              </a:tblGrid>
              <a:tr h="309880">
                <a:tc>
                  <a:txBody>
                    <a:bodyPr/>
                    <a:lstStyle/>
                    <a:p>
                      <a:pPr algn="l" fontAlgn="base"/>
                      <a:r>
                        <a:rPr lang="en-US" sz="1200" b="1" dirty="0">
                          <a:solidFill>
                            <a:srgbClr val="1E4A80"/>
                          </a:solidFill>
                          <a:effectLst/>
                          <a:latin typeface="+mn-lt"/>
                        </a:rPr>
                        <a:t>Pressure [bar, absolute]</a:t>
                      </a:r>
                    </a:p>
                  </a:txBody>
                  <a:tcPr marL="63500" marR="63500" marT="63500" marB="63500"/>
                </a:tc>
                <a:tc>
                  <a:txBody>
                    <a:bodyPr/>
                    <a:lstStyle/>
                    <a:p>
                      <a:pPr algn="l" fontAlgn="base"/>
                      <a:r>
                        <a:rPr lang="en-US" sz="1100" b="1" dirty="0">
                          <a:solidFill>
                            <a:srgbClr val="1E4A80"/>
                          </a:solidFill>
                          <a:effectLst/>
                          <a:latin typeface="+mn-lt"/>
                        </a:rPr>
                        <a:t>1 bar      </a:t>
                      </a:r>
                      <a:r>
                        <a:rPr lang="en-US" sz="1100" b="0" dirty="0">
                          <a:solidFill>
                            <a:srgbClr val="1E4A80"/>
                          </a:solidFill>
                          <a:effectLst/>
                          <a:latin typeface="+mn-lt"/>
                        </a:rPr>
                        <a:t>14.6 </a:t>
                      </a:r>
                      <a:r>
                        <a:rPr lang="en-US" sz="1100" b="0" dirty="0" err="1">
                          <a:solidFill>
                            <a:srgbClr val="1E4A80"/>
                          </a:solidFill>
                          <a:effectLst/>
                          <a:latin typeface="+mn-lt"/>
                        </a:rPr>
                        <a:t>Psig</a:t>
                      </a:r>
                      <a:r>
                        <a:rPr lang="en-US" sz="1100" b="0" dirty="0">
                          <a:solidFill>
                            <a:srgbClr val="1E4A80"/>
                          </a:solidFill>
                          <a:effectLst/>
                          <a:latin typeface="+mn-lt"/>
                        </a:rPr>
                        <a:t> </a:t>
                      </a:r>
                    </a:p>
                  </a:txBody>
                  <a:tcPr marL="63500" marR="63500" marT="63500" marB="63500"/>
                </a:tc>
                <a:tc>
                  <a:txBody>
                    <a:bodyPr/>
                    <a:lstStyle/>
                    <a:p>
                      <a:pPr algn="l" fontAlgn="base"/>
                      <a:r>
                        <a:rPr lang="en-US" sz="1100" b="1" dirty="0">
                          <a:solidFill>
                            <a:schemeClr val="bg1"/>
                          </a:solidFill>
                          <a:effectLst/>
                          <a:latin typeface="+mn-lt"/>
                        </a:rPr>
                        <a:t>8 bar   </a:t>
                      </a:r>
                      <a:r>
                        <a:rPr lang="en-US" sz="1100" b="0" dirty="0">
                          <a:solidFill>
                            <a:schemeClr val="bg1"/>
                          </a:solidFill>
                          <a:effectLst/>
                          <a:latin typeface="+mn-lt"/>
                        </a:rPr>
                        <a:t>116 </a:t>
                      </a:r>
                      <a:r>
                        <a:rPr lang="en-US" sz="1100" b="0" dirty="0" err="1">
                          <a:solidFill>
                            <a:schemeClr val="bg1"/>
                          </a:solidFill>
                          <a:effectLst/>
                          <a:latin typeface="+mn-lt"/>
                        </a:rPr>
                        <a:t>psig</a:t>
                      </a:r>
                      <a:r>
                        <a:rPr lang="en-US" sz="1100" b="0" dirty="0">
                          <a:solidFill>
                            <a:schemeClr val="bg1"/>
                          </a:solidFill>
                          <a:effectLst/>
                          <a:latin typeface="+mn-lt"/>
                        </a:rPr>
                        <a:t> </a:t>
                      </a:r>
                    </a:p>
                  </a:txBody>
                  <a:tcPr marL="63500" marR="63500" marT="63500" marB="63500"/>
                </a:tc>
                <a:extLst>
                  <a:ext uri="{0D108BD9-81ED-4DB2-BD59-A6C34878D82A}">
                    <a16:rowId xmlns:a16="http://schemas.microsoft.com/office/drawing/2014/main" val="1856488632"/>
                  </a:ext>
                </a:extLst>
              </a:tr>
              <a:tr h="309880">
                <a:tc>
                  <a:txBody>
                    <a:bodyPr/>
                    <a:lstStyle/>
                    <a:p>
                      <a:pPr algn="l" fontAlgn="base"/>
                      <a:r>
                        <a:rPr lang="en-US" sz="1200" b="1" dirty="0">
                          <a:solidFill>
                            <a:srgbClr val="1E4A80"/>
                          </a:solidFill>
                          <a:effectLst/>
                          <a:latin typeface="+mn-lt"/>
                        </a:rPr>
                        <a:t>Volume</a:t>
                      </a:r>
                    </a:p>
                  </a:txBody>
                  <a:tcPr marL="63500" marR="63500" marT="63500" marB="63500"/>
                </a:tc>
                <a:tc>
                  <a:txBody>
                    <a:bodyPr/>
                    <a:lstStyle/>
                    <a:p>
                      <a:pPr algn="l" fontAlgn="base"/>
                      <a:r>
                        <a:rPr lang="en-US" sz="1100" b="1" dirty="0">
                          <a:solidFill>
                            <a:srgbClr val="1E4A80"/>
                          </a:solidFill>
                          <a:effectLst/>
                          <a:latin typeface="+mn-lt"/>
                        </a:rPr>
                        <a:t>1 m³</a:t>
                      </a:r>
                    </a:p>
                  </a:txBody>
                  <a:tcPr marL="63500" marR="63500" marT="63500" marB="63500"/>
                </a:tc>
                <a:tc>
                  <a:txBody>
                    <a:bodyPr/>
                    <a:lstStyle/>
                    <a:p>
                      <a:pPr algn="l" fontAlgn="base"/>
                      <a:r>
                        <a:rPr lang="en-US" sz="1100" b="1" dirty="0">
                          <a:solidFill>
                            <a:schemeClr val="bg1"/>
                          </a:solidFill>
                          <a:effectLst/>
                          <a:latin typeface="+mn-lt"/>
                        </a:rPr>
                        <a:t>1/8 m³ ( 0.125 m³)  </a:t>
                      </a:r>
                      <a:r>
                        <a:rPr lang="en-US" sz="1100" b="0" dirty="0">
                          <a:solidFill>
                            <a:schemeClr val="bg1"/>
                          </a:solidFill>
                          <a:effectLst/>
                          <a:latin typeface="+mn-lt"/>
                        </a:rPr>
                        <a:t> </a:t>
                      </a:r>
                      <a:r>
                        <a:rPr lang="en-US" sz="900" b="0" dirty="0">
                          <a:solidFill>
                            <a:schemeClr val="bg1"/>
                          </a:solidFill>
                          <a:effectLst/>
                          <a:latin typeface="+mn-lt"/>
                        </a:rPr>
                        <a:t>(We reduced the volume 8 times)</a:t>
                      </a:r>
                      <a:endParaRPr lang="en-US" sz="1100" b="0" dirty="0">
                        <a:solidFill>
                          <a:schemeClr val="bg1"/>
                        </a:solidFill>
                        <a:effectLst/>
                        <a:latin typeface="+mn-lt"/>
                      </a:endParaRPr>
                    </a:p>
                  </a:txBody>
                  <a:tcPr marL="63500" marR="63500" marT="63500" marB="63500"/>
                </a:tc>
                <a:extLst>
                  <a:ext uri="{0D108BD9-81ED-4DB2-BD59-A6C34878D82A}">
                    <a16:rowId xmlns:a16="http://schemas.microsoft.com/office/drawing/2014/main" val="3365831224"/>
                  </a:ext>
                </a:extLst>
              </a:tr>
              <a:tr h="309880">
                <a:tc>
                  <a:txBody>
                    <a:bodyPr/>
                    <a:lstStyle/>
                    <a:p>
                      <a:pPr algn="l" fontAlgn="base"/>
                      <a:r>
                        <a:rPr lang="en-US" sz="1200" b="1" dirty="0">
                          <a:solidFill>
                            <a:srgbClr val="1E4A80"/>
                          </a:solidFill>
                          <a:effectLst/>
                          <a:latin typeface="+mn-lt"/>
                        </a:rPr>
                        <a:t>Temperature</a:t>
                      </a:r>
                    </a:p>
                  </a:txBody>
                  <a:tcPr marL="63500" marR="63500" marT="63500" marB="63500"/>
                </a:tc>
                <a:tc>
                  <a:txBody>
                    <a:bodyPr/>
                    <a:lstStyle/>
                    <a:p>
                      <a:pPr algn="l" fontAlgn="base"/>
                      <a:r>
                        <a:rPr lang="en-US" sz="1100" b="1" dirty="0">
                          <a:solidFill>
                            <a:srgbClr val="1E4A80"/>
                          </a:solidFill>
                          <a:effectLst/>
                          <a:latin typeface="+mn-lt"/>
                        </a:rPr>
                        <a:t>20 °C       </a:t>
                      </a:r>
                      <a:r>
                        <a:rPr lang="en-US" sz="1100" dirty="0">
                          <a:solidFill>
                            <a:srgbClr val="1E4A80"/>
                          </a:solidFill>
                          <a:latin typeface="+mn-lt"/>
                        </a:rPr>
                        <a:t>68.0 °F</a:t>
                      </a:r>
                      <a:endParaRPr lang="en-US" sz="1100" b="1" dirty="0">
                        <a:solidFill>
                          <a:srgbClr val="1E4A80"/>
                        </a:solidFill>
                        <a:effectLst/>
                        <a:latin typeface="+mn-lt"/>
                      </a:endParaRPr>
                    </a:p>
                  </a:txBody>
                  <a:tcPr marL="63500" marR="63500" marT="63500" marB="63500"/>
                </a:tc>
                <a:tc>
                  <a:txBody>
                    <a:bodyPr/>
                    <a:lstStyle/>
                    <a:p>
                      <a:pPr algn="l" fontAlgn="base"/>
                      <a:r>
                        <a:rPr lang="en-US" sz="1100" b="1" dirty="0">
                          <a:solidFill>
                            <a:schemeClr val="bg1"/>
                          </a:solidFill>
                          <a:effectLst/>
                          <a:latin typeface="+mn-lt"/>
                        </a:rPr>
                        <a:t>20 °C     </a:t>
                      </a:r>
                      <a:r>
                        <a:rPr lang="en-US" sz="1100" dirty="0">
                          <a:solidFill>
                            <a:schemeClr val="bg1"/>
                          </a:solidFill>
                          <a:latin typeface="+mn-lt"/>
                        </a:rPr>
                        <a:t>68.0 °F   </a:t>
                      </a:r>
                      <a:r>
                        <a:rPr lang="en-US" sz="900" dirty="0">
                          <a:solidFill>
                            <a:schemeClr val="bg1"/>
                          </a:solidFill>
                          <a:latin typeface="+mn-lt"/>
                        </a:rPr>
                        <a:t>(We are assuming the temperature dropped)</a:t>
                      </a:r>
                      <a:endParaRPr lang="en-US" sz="1100" b="1" dirty="0">
                        <a:solidFill>
                          <a:schemeClr val="bg1"/>
                        </a:solidFill>
                        <a:effectLst/>
                        <a:latin typeface="+mn-lt"/>
                      </a:endParaRPr>
                    </a:p>
                  </a:txBody>
                  <a:tcPr marL="63500" marR="63500" marT="63500" marB="63500"/>
                </a:tc>
                <a:extLst>
                  <a:ext uri="{0D108BD9-81ED-4DB2-BD59-A6C34878D82A}">
                    <a16:rowId xmlns:a16="http://schemas.microsoft.com/office/drawing/2014/main" val="2138736749"/>
                  </a:ext>
                </a:extLst>
              </a:tr>
              <a:tr h="309880">
                <a:tc>
                  <a:txBody>
                    <a:bodyPr/>
                    <a:lstStyle/>
                    <a:p>
                      <a:pPr algn="l" fontAlgn="base"/>
                      <a:endParaRPr lang="en-US" sz="1200" b="1" dirty="0">
                        <a:solidFill>
                          <a:srgbClr val="1E4A80"/>
                        </a:solidFill>
                        <a:effectLst/>
                        <a:latin typeface="+mn-lt"/>
                      </a:endParaRPr>
                    </a:p>
                  </a:txBody>
                  <a:tcPr marL="63500" marR="63500" marT="63500" marB="63500"/>
                </a:tc>
                <a:tc>
                  <a:txBody>
                    <a:bodyPr/>
                    <a:lstStyle/>
                    <a:p>
                      <a:pPr algn="l" fontAlgn="base"/>
                      <a:endParaRPr lang="en-US" sz="1100" b="1" dirty="0">
                        <a:solidFill>
                          <a:srgbClr val="1E4A80"/>
                        </a:solidFill>
                        <a:effectLst/>
                        <a:latin typeface="+mn-lt"/>
                      </a:endParaRPr>
                    </a:p>
                  </a:txBody>
                  <a:tcPr marL="63500" marR="63500" marT="63500" marB="63500"/>
                </a:tc>
                <a:tc>
                  <a:txBody>
                    <a:bodyPr/>
                    <a:lstStyle/>
                    <a:p>
                      <a:pPr algn="l" fontAlgn="base"/>
                      <a:endParaRPr lang="en-US" sz="1100" b="1" dirty="0">
                        <a:solidFill>
                          <a:schemeClr val="bg1"/>
                        </a:solidFill>
                        <a:effectLst/>
                        <a:latin typeface="+mn-lt"/>
                      </a:endParaRPr>
                    </a:p>
                  </a:txBody>
                  <a:tcPr marL="63500" marR="63500" marT="63500" marB="63500"/>
                </a:tc>
                <a:extLst>
                  <a:ext uri="{0D108BD9-81ED-4DB2-BD59-A6C34878D82A}">
                    <a16:rowId xmlns:a16="http://schemas.microsoft.com/office/drawing/2014/main" val="307824593"/>
                  </a:ext>
                </a:extLst>
              </a:tr>
              <a:tr h="492760">
                <a:tc>
                  <a:txBody>
                    <a:bodyPr/>
                    <a:lstStyle/>
                    <a:p>
                      <a:pPr algn="l" fontAlgn="base"/>
                      <a:r>
                        <a:rPr lang="en-US" sz="1200" b="1" u="sng" dirty="0">
                          <a:solidFill>
                            <a:srgbClr val="1E4A80"/>
                          </a:solidFill>
                          <a:effectLst/>
                          <a:latin typeface="+mn-lt"/>
                        </a:rPr>
                        <a:t>Per m³ Cubic Meter of Air</a:t>
                      </a:r>
                      <a:br>
                        <a:rPr lang="en-US" sz="1200" b="1" dirty="0">
                          <a:solidFill>
                            <a:srgbClr val="1E4A80"/>
                          </a:solidFill>
                          <a:effectLst/>
                          <a:latin typeface="+mn-lt"/>
                        </a:rPr>
                      </a:br>
                      <a:endParaRPr lang="en-US" sz="1200" b="1" dirty="0">
                        <a:solidFill>
                          <a:srgbClr val="1E4A80"/>
                        </a:solidFill>
                        <a:effectLst/>
                        <a:latin typeface="+mn-lt"/>
                      </a:endParaRPr>
                    </a:p>
                  </a:txBody>
                  <a:tcPr marL="63500" marR="63500" marT="63500" marB="63500"/>
                </a:tc>
                <a:tc>
                  <a:txBody>
                    <a:bodyPr/>
                    <a:lstStyle/>
                    <a:p>
                      <a:pPr algn="l" fontAlgn="base"/>
                      <a:endParaRPr lang="en-US" sz="1100" b="1" dirty="0">
                        <a:solidFill>
                          <a:srgbClr val="1E4A80"/>
                        </a:solidFill>
                        <a:effectLst/>
                        <a:latin typeface="+mn-lt"/>
                      </a:endParaRPr>
                    </a:p>
                  </a:txBody>
                  <a:tcPr marL="63500" marR="63500" marT="63500" marB="63500"/>
                </a:tc>
                <a:tc>
                  <a:txBody>
                    <a:bodyPr/>
                    <a:lstStyle/>
                    <a:p>
                      <a:pPr algn="l" fontAlgn="base"/>
                      <a:endParaRPr lang="en-US" sz="1100" b="1" dirty="0">
                        <a:solidFill>
                          <a:schemeClr val="bg1"/>
                        </a:solidFill>
                        <a:effectLst/>
                        <a:latin typeface="+mn-lt"/>
                      </a:endParaRPr>
                    </a:p>
                  </a:txBody>
                  <a:tcPr marL="63500" marR="63500" marT="63500" marB="63500"/>
                </a:tc>
                <a:extLst>
                  <a:ext uri="{0D108BD9-81ED-4DB2-BD59-A6C34878D82A}">
                    <a16:rowId xmlns:a16="http://schemas.microsoft.com/office/drawing/2014/main" val="2524330586"/>
                  </a:ext>
                </a:extLst>
              </a:tr>
              <a:tr h="309880">
                <a:tc>
                  <a:txBody>
                    <a:bodyPr/>
                    <a:lstStyle/>
                    <a:p>
                      <a:pPr algn="l" fontAlgn="base"/>
                      <a:r>
                        <a:rPr lang="en-US" sz="1200" b="1" dirty="0">
                          <a:solidFill>
                            <a:srgbClr val="1E4A80"/>
                          </a:solidFill>
                          <a:effectLst/>
                          <a:latin typeface="+mn-lt"/>
                        </a:rPr>
                        <a:t>Water present</a:t>
                      </a:r>
                    </a:p>
                  </a:txBody>
                  <a:tcPr marL="63500" marR="63500" marT="63500" marB="63500"/>
                </a:tc>
                <a:tc>
                  <a:txBody>
                    <a:bodyPr/>
                    <a:lstStyle/>
                    <a:p>
                      <a:pPr algn="l" fontAlgn="base"/>
                      <a:r>
                        <a:rPr lang="en-US" sz="1100" b="1" dirty="0">
                          <a:solidFill>
                            <a:srgbClr val="1E4A80"/>
                          </a:solidFill>
                          <a:effectLst/>
                          <a:latin typeface="+mn-lt"/>
                        </a:rPr>
                        <a:t>8.5 g/m³</a:t>
                      </a:r>
                    </a:p>
                  </a:txBody>
                  <a:tcPr marL="63500" marR="63500" marT="63500" marB="63500"/>
                </a:tc>
                <a:tc>
                  <a:txBody>
                    <a:bodyPr/>
                    <a:lstStyle/>
                    <a:p>
                      <a:pPr algn="l" fontAlgn="base"/>
                      <a:r>
                        <a:rPr lang="en-US" sz="1100" b="1" dirty="0">
                          <a:solidFill>
                            <a:schemeClr val="bg1"/>
                          </a:solidFill>
                          <a:effectLst/>
                          <a:latin typeface="+mn-lt"/>
                        </a:rPr>
                        <a:t>68 g / m³  (8.5 g x compressing 8 times) </a:t>
                      </a:r>
                    </a:p>
                  </a:txBody>
                  <a:tcPr marL="63500" marR="63500" marT="63500" marB="63500"/>
                </a:tc>
                <a:extLst>
                  <a:ext uri="{0D108BD9-81ED-4DB2-BD59-A6C34878D82A}">
                    <a16:rowId xmlns:a16="http://schemas.microsoft.com/office/drawing/2014/main" val="1154070542"/>
                  </a:ext>
                </a:extLst>
              </a:tr>
              <a:tr h="309880">
                <a:tc>
                  <a:txBody>
                    <a:bodyPr/>
                    <a:lstStyle/>
                    <a:p>
                      <a:pPr algn="l" fontAlgn="base"/>
                      <a:r>
                        <a:rPr lang="en-US" sz="1200" b="1" dirty="0">
                          <a:solidFill>
                            <a:srgbClr val="1E4A80"/>
                          </a:solidFill>
                          <a:effectLst/>
                          <a:latin typeface="+mn-lt"/>
                        </a:rPr>
                        <a:t>Water as vapor</a:t>
                      </a:r>
                    </a:p>
                  </a:txBody>
                  <a:tcPr marL="63500" marR="63500" marT="63500" marB="63500"/>
                </a:tc>
                <a:tc>
                  <a:txBody>
                    <a:bodyPr/>
                    <a:lstStyle/>
                    <a:p>
                      <a:pPr algn="l" fontAlgn="base"/>
                      <a:r>
                        <a:rPr lang="en-US" sz="1100" b="1" dirty="0">
                          <a:solidFill>
                            <a:srgbClr val="1E4A80"/>
                          </a:solidFill>
                          <a:effectLst/>
                          <a:latin typeface="+mn-lt"/>
                        </a:rPr>
                        <a:t>8.5 g/m³</a:t>
                      </a:r>
                    </a:p>
                  </a:txBody>
                  <a:tcPr marL="63500" marR="63500" marT="63500" marB="63500"/>
                </a:tc>
                <a:tc>
                  <a:txBody>
                    <a:bodyPr/>
                    <a:lstStyle/>
                    <a:p>
                      <a:pPr algn="l" fontAlgn="base"/>
                      <a:r>
                        <a:rPr lang="en-US" sz="1100" b="1" dirty="0">
                          <a:solidFill>
                            <a:schemeClr val="bg1"/>
                          </a:solidFill>
                          <a:effectLst/>
                          <a:latin typeface="+mn-lt"/>
                        </a:rPr>
                        <a:t>17 g / m³  </a:t>
                      </a:r>
                    </a:p>
                  </a:txBody>
                  <a:tcPr marL="63500" marR="63500" marT="63500" marB="63500"/>
                </a:tc>
                <a:extLst>
                  <a:ext uri="{0D108BD9-81ED-4DB2-BD59-A6C34878D82A}">
                    <a16:rowId xmlns:a16="http://schemas.microsoft.com/office/drawing/2014/main" val="1315411969"/>
                  </a:ext>
                </a:extLst>
              </a:tr>
              <a:tr h="309880">
                <a:tc>
                  <a:txBody>
                    <a:bodyPr/>
                    <a:lstStyle/>
                    <a:p>
                      <a:pPr algn="l" fontAlgn="base"/>
                      <a:r>
                        <a:rPr lang="en-US" sz="1200" b="1" dirty="0">
                          <a:solidFill>
                            <a:srgbClr val="1E4A80"/>
                          </a:solidFill>
                          <a:effectLst/>
                          <a:latin typeface="+mn-lt"/>
                        </a:rPr>
                        <a:t>Water as liquid</a:t>
                      </a:r>
                    </a:p>
                  </a:txBody>
                  <a:tcPr marL="63500" marR="63500" marT="63500" marB="63500"/>
                </a:tc>
                <a:tc>
                  <a:txBody>
                    <a:bodyPr/>
                    <a:lstStyle/>
                    <a:p>
                      <a:pPr algn="l" fontAlgn="base"/>
                      <a:r>
                        <a:rPr lang="en-US" sz="1100" b="1" dirty="0">
                          <a:solidFill>
                            <a:srgbClr val="1E4A80"/>
                          </a:solidFill>
                          <a:effectLst/>
                          <a:latin typeface="+mn-lt"/>
                        </a:rPr>
                        <a:t>0 g/m³</a:t>
                      </a:r>
                    </a:p>
                  </a:txBody>
                  <a:tcPr marL="63500" marR="63500" marT="63500" marB="63500"/>
                </a:tc>
                <a:tc>
                  <a:txBody>
                    <a:bodyPr/>
                    <a:lstStyle/>
                    <a:p>
                      <a:pPr algn="l" fontAlgn="base"/>
                      <a:r>
                        <a:rPr lang="en-US" sz="1100" b="1" dirty="0">
                          <a:solidFill>
                            <a:schemeClr val="bg1"/>
                          </a:solidFill>
                          <a:effectLst/>
                          <a:latin typeface="+mn-lt"/>
                        </a:rPr>
                        <a:t>51 g / m³</a:t>
                      </a:r>
                    </a:p>
                  </a:txBody>
                  <a:tcPr marL="63500" marR="63500" marT="63500" marB="63500"/>
                </a:tc>
                <a:extLst>
                  <a:ext uri="{0D108BD9-81ED-4DB2-BD59-A6C34878D82A}">
                    <a16:rowId xmlns:a16="http://schemas.microsoft.com/office/drawing/2014/main" val="1705500721"/>
                  </a:ext>
                </a:extLst>
              </a:tr>
              <a:tr h="309880">
                <a:tc>
                  <a:txBody>
                    <a:bodyPr/>
                    <a:lstStyle/>
                    <a:p>
                      <a:pPr algn="l" fontAlgn="base"/>
                      <a:endParaRPr lang="en-US" sz="1200" b="1" dirty="0">
                        <a:solidFill>
                          <a:srgbClr val="1E4A80"/>
                        </a:solidFill>
                        <a:effectLst/>
                        <a:latin typeface="+mn-lt"/>
                      </a:endParaRPr>
                    </a:p>
                  </a:txBody>
                  <a:tcPr marL="63500" marR="63500" marT="63500" marB="63500"/>
                </a:tc>
                <a:tc>
                  <a:txBody>
                    <a:bodyPr/>
                    <a:lstStyle/>
                    <a:p>
                      <a:pPr algn="l" fontAlgn="base"/>
                      <a:endParaRPr lang="en-US" sz="1100" b="1" dirty="0">
                        <a:solidFill>
                          <a:srgbClr val="1E4A80"/>
                        </a:solidFill>
                        <a:effectLst/>
                        <a:latin typeface="+mn-lt"/>
                      </a:endParaRPr>
                    </a:p>
                  </a:txBody>
                  <a:tcPr marL="63500" marR="63500" marT="63500" marB="63500"/>
                </a:tc>
                <a:tc>
                  <a:txBody>
                    <a:bodyPr/>
                    <a:lstStyle/>
                    <a:p>
                      <a:pPr algn="l" fontAlgn="base"/>
                      <a:endParaRPr lang="en-US" sz="1100" b="1" dirty="0">
                        <a:solidFill>
                          <a:schemeClr val="bg1"/>
                        </a:solidFill>
                        <a:effectLst/>
                        <a:latin typeface="+mn-lt"/>
                      </a:endParaRPr>
                    </a:p>
                  </a:txBody>
                  <a:tcPr marL="63500" marR="63500" marT="63500" marB="63500"/>
                </a:tc>
                <a:extLst>
                  <a:ext uri="{0D108BD9-81ED-4DB2-BD59-A6C34878D82A}">
                    <a16:rowId xmlns:a16="http://schemas.microsoft.com/office/drawing/2014/main" val="2479234603"/>
                  </a:ext>
                </a:extLst>
              </a:tr>
              <a:tr h="309880">
                <a:tc>
                  <a:txBody>
                    <a:bodyPr/>
                    <a:lstStyle/>
                    <a:p>
                      <a:pPr algn="l" fontAlgn="base"/>
                      <a:r>
                        <a:rPr lang="en-US" sz="1200" b="1" u="sng" dirty="0">
                          <a:solidFill>
                            <a:srgbClr val="1E4A80"/>
                          </a:solidFill>
                          <a:effectLst/>
                          <a:latin typeface="+mn-lt"/>
                        </a:rPr>
                        <a:t>Per day</a:t>
                      </a:r>
                    </a:p>
                  </a:txBody>
                  <a:tcPr marL="63500" marR="63500" marT="63500" marB="63500"/>
                </a:tc>
                <a:tc>
                  <a:txBody>
                    <a:bodyPr/>
                    <a:lstStyle/>
                    <a:p>
                      <a:pPr algn="l" fontAlgn="base"/>
                      <a:endParaRPr lang="en-US" sz="1100" b="1" dirty="0">
                        <a:solidFill>
                          <a:srgbClr val="1E4A80"/>
                        </a:solidFill>
                        <a:effectLst/>
                        <a:latin typeface="+mn-lt"/>
                      </a:endParaRPr>
                    </a:p>
                  </a:txBody>
                  <a:tcPr marL="63500" marR="63500" marT="63500" marB="63500"/>
                </a:tc>
                <a:tc>
                  <a:txBody>
                    <a:bodyPr/>
                    <a:lstStyle/>
                    <a:p>
                      <a:pPr algn="l" fontAlgn="base"/>
                      <a:endParaRPr lang="en-US" sz="1100" b="1" dirty="0">
                        <a:solidFill>
                          <a:schemeClr val="bg1"/>
                        </a:solidFill>
                        <a:effectLst/>
                        <a:latin typeface="+mn-lt"/>
                      </a:endParaRPr>
                    </a:p>
                  </a:txBody>
                  <a:tcPr marL="63500" marR="63500" marT="63500" marB="63500"/>
                </a:tc>
                <a:extLst>
                  <a:ext uri="{0D108BD9-81ED-4DB2-BD59-A6C34878D82A}">
                    <a16:rowId xmlns:a16="http://schemas.microsoft.com/office/drawing/2014/main" val="2240774562"/>
                  </a:ext>
                </a:extLst>
              </a:tr>
              <a:tr h="309880">
                <a:tc>
                  <a:txBody>
                    <a:bodyPr/>
                    <a:lstStyle/>
                    <a:p>
                      <a:pPr algn="l" fontAlgn="base"/>
                      <a:r>
                        <a:rPr lang="en-US" sz="1200" b="1" dirty="0">
                          <a:solidFill>
                            <a:srgbClr val="1E4A80"/>
                          </a:solidFill>
                          <a:effectLst/>
                          <a:latin typeface="+mn-lt"/>
                        </a:rPr>
                        <a:t>Air volume</a:t>
                      </a:r>
                    </a:p>
                  </a:txBody>
                  <a:tcPr marL="63500" marR="63500" marT="63500" marB="63500"/>
                </a:tc>
                <a:tc>
                  <a:txBody>
                    <a:bodyPr/>
                    <a:lstStyle/>
                    <a:p>
                      <a:pPr algn="l" fontAlgn="base"/>
                      <a:r>
                        <a:rPr lang="en-US" sz="1100" b="1" dirty="0">
                          <a:solidFill>
                            <a:srgbClr val="1E4A80"/>
                          </a:solidFill>
                          <a:effectLst/>
                          <a:latin typeface="+mn-lt"/>
                        </a:rPr>
                        <a:t>10,080 m³ </a:t>
                      </a:r>
                    </a:p>
                  </a:txBody>
                  <a:tcPr marL="63500" marR="63500" marT="63500" marB="63500"/>
                </a:tc>
                <a:tc>
                  <a:txBody>
                    <a:bodyPr/>
                    <a:lstStyle/>
                    <a:p>
                      <a:pPr algn="l" fontAlgn="base"/>
                      <a:r>
                        <a:rPr lang="en-US" sz="1100" b="1" dirty="0">
                          <a:solidFill>
                            <a:schemeClr val="bg1"/>
                          </a:solidFill>
                          <a:effectLst/>
                          <a:latin typeface="+mn-lt"/>
                        </a:rPr>
                        <a:t>1,260 m³  </a:t>
                      </a:r>
                      <a:r>
                        <a:rPr lang="en-US" sz="1100" b="0" dirty="0">
                          <a:solidFill>
                            <a:schemeClr val="bg1"/>
                          </a:solidFill>
                          <a:effectLst/>
                          <a:latin typeface="+mn-lt"/>
                        </a:rPr>
                        <a:t>(10,080 / 8 bar ) </a:t>
                      </a:r>
                    </a:p>
                  </a:txBody>
                  <a:tcPr marL="63500" marR="63500" marT="63500" marB="63500"/>
                </a:tc>
                <a:extLst>
                  <a:ext uri="{0D108BD9-81ED-4DB2-BD59-A6C34878D82A}">
                    <a16:rowId xmlns:a16="http://schemas.microsoft.com/office/drawing/2014/main" val="2213837478"/>
                  </a:ext>
                </a:extLst>
              </a:tr>
              <a:tr h="309880">
                <a:tc>
                  <a:txBody>
                    <a:bodyPr/>
                    <a:lstStyle/>
                    <a:p>
                      <a:pPr algn="l" fontAlgn="base"/>
                      <a:r>
                        <a:rPr lang="en-US" sz="1200" b="1" dirty="0">
                          <a:solidFill>
                            <a:srgbClr val="1E4A80"/>
                          </a:solidFill>
                          <a:effectLst/>
                          <a:latin typeface="+mn-lt"/>
                        </a:rPr>
                        <a:t>Water present</a:t>
                      </a:r>
                    </a:p>
                  </a:txBody>
                  <a:tcPr marL="63500" marR="63500" marT="63500" marB="63500"/>
                </a:tc>
                <a:tc>
                  <a:txBody>
                    <a:bodyPr/>
                    <a:lstStyle/>
                    <a:p>
                      <a:pPr algn="l" fontAlgn="base"/>
                      <a:r>
                        <a:rPr lang="en-US" sz="1100" b="1" dirty="0">
                          <a:solidFill>
                            <a:srgbClr val="1E4A80"/>
                          </a:solidFill>
                          <a:effectLst/>
                          <a:latin typeface="+mn-lt"/>
                        </a:rPr>
                        <a:t>85,680 g  </a:t>
                      </a:r>
                    </a:p>
                  </a:txBody>
                  <a:tcPr marL="63500" marR="63500" marT="63500" marB="63500"/>
                </a:tc>
                <a:tc>
                  <a:txBody>
                    <a:bodyPr/>
                    <a:lstStyle/>
                    <a:p>
                      <a:pPr algn="l" fontAlgn="base"/>
                      <a:r>
                        <a:rPr lang="en-US" sz="1100" b="1" dirty="0">
                          <a:solidFill>
                            <a:schemeClr val="bg1"/>
                          </a:solidFill>
                          <a:effectLst/>
                          <a:latin typeface="+mn-lt"/>
                        </a:rPr>
                        <a:t>85,680 g  </a:t>
                      </a:r>
                      <a:r>
                        <a:rPr lang="en-US" sz="1100" b="0" dirty="0">
                          <a:solidFill>
                            <a:schemeClr val="bg1"/>
                          </a:solidFill>
                          <a:effectLst/>
                          <a:latin typeface="+mn-lt"/>
                        </a:rPr>
                        <a:t>(Amount of water present is the same) </a:t>
                      </a:r>
                    </a:p>
                  </a:txBody>
                  <a:tcPr marL="63500" marR="63500" marT="63500" marB="63500"/>
                </a:tc>
                <a:extLst>
                  <a:ext uri="{0D108BD9-81ED-4DB2-BD59-A6C34878D82A}">
                    <a16:rowId xmlns:a16="http://schemas.microsoft.com/office/drawing/2014/main" val="4165260197"/>
                  </a:ext>
                </a:extLst>
              </a:tr>
              <a:tr h="431800">
                <a:tc>
                  <a:txBody>
                    <a:bodyPr/>
                    <a:lstStyle/>
                    <a:p>
                      <a:pPr algn="l" fontAlgn="base"/>
                      <a:r>
                        <a:rPr lang="en-US" sz="1200" b="1" dirty="0">
                          <a:solidFill>
                            <a:srgbClr val="1E4A80"/>
                          </a:solidFill>
                          <a:effectLst/>
                          <a:latin typeface="+mn-lt"/>
                        </a:rPr>
                        <a:t>Water as vapor</a:t>
                      </a:r>
                    </a:p>
                  </a:txBody>
                  <a:tcPr marL="63500" marR="63500" marT="63500" marB="63500"/>
                </a:tc>
                <a:tc>
                  <a:txBody>
                    <a:bodyPr/>
                    <a:lstStyle/>
                    <a:p>
                      <a:pPr algn="l" fontAlgn="base"/>
                      <a:r>
                        <a:rPr lang="en-US" sz="1100" b="1" dirty="0">
                          <a:solidFill>
                            <a:srgbClr val="1E4A80"/>
                          </a:solidFill>
                          <a:effectLst/>
                          <a:latin typeface="+mn-lt"/>
                        </a:rPr>
                        <a:t>85,680 g</a:t>
                      </a:r>
                    </a:p>
                  </a:txBody>
                  <a:tcPr marL="63500" marR="63500" marT="63500" marB="63500"/>
                </a:tc>
                <a:tc>
                  <a:txBody>
                    <a:bodyPr/>
                    <a:lstStyle/>
                    <a:p>
                      <a:pPr algn="l" fontAlgn="base"/>
                      <a:r>
                        <a:rPr lang="en-US" sz="1100" b="1" dirty="0">
                          <a:solidFill>
                            <a:schemeClr val="bg1"/>
                          </a:solidFill>
                          <a:effectLst/>
                          <a:latin typeface="+mn-lt"/>
                        </a:rPr>
                        <a:t>21,420 g  </a:t>
                      </a:r>
                      <a:r>
                        <a:rPr lang="en-US" sz="1100" b="0" dirty="0">
                          <a:solidFill>
                            <a:schemeClr val="bg1"/>
                          </a:solidFill>
                          <a:effectLst/>
                          <a:latin typeface="+mn-lt"/>
                        </a:rPr>
                        <a:t>(</a:t>
                      </a:r>
                      <a:r>
                        <a:rPr lang="en-US" sz="900" b="0" dirty="0">
                          <a:solidFill>
                            <a:schemeClr val="bg1"/>
                          </a:solidFill>
                          <a:effectLst/>
                          <a:latin typeface="+mn-lt"/>
                        </a:rPr>
                        <a:t>amount of water vapor our compressed air can hold is                                          1,260  x 17grams per cubit meter = 21,420) </a:t>
                      </a:r>
                      <a:endParaRPr lang="en-US" sz="1100" b="0" dirty="0">
                        <a:solidFill>
                          <a:schemeClr val="bg1"/>
                        </a:solidFill>
                        <a:effectLst/>
                        <a:latin typeface="+mn-lt"/>
                      </a:endParaRPr>
                    </a:p>
                  </a:txBody>
                  <a:tcPr marL="63500" marR="63500" marT="63500" marB="63500"/>
                </a:tc>
                <a:extLst>
                  <a:ext uri="{0D108BD9-81ED-4DB2-BD59-A6C34878D82A}">
                    <a16:rowId xmlns:a16="http://schemas.microsoft.com/office/drawing/2014/main" val="3800534952"/>
                  </a:ext>
                </a:extLst>
              </a:tr>
              <a:tr h="309880">
                <a:tc>
                  <a:txBody>
                    <a:bodyPr/>
                    <a:lstStyle/>
                    <a:p>
                      <a:pPr algn="l" fontAlgn="base"/>
                      <a:r>
                        <a:rPr lang="en-US" sz="1200" b="1" dirty="0">
                          <a:solidFill>
                            <a:srgbClr val="1E4A80"/>
                          </a:solidFill>
                          <a:effectLst/>
                          <a:latin typeface="+mn-lt"/>
                        </a:rPr>
                        <a:t>Water as liquid</a:t>
                      </a:r>
                    </a:p>
                  </a:txBody>
                  <a:tcPr marL="63500" marR="63500" marT="63500" marB="63500"/>
                </a:tc>
                <a:tc>
                  <a:txBody>
                    <a:bodyPr/>
                    <a:lstStyle/>
                    <a:p>
                      <a:pPr algn="l" fontAlgn="base"/>
                      <a:r>
                        <a:rPr lang="en-US" sz="1100" b="1" dirty="0">
                          <a:solidFill>
                            <a:srgbClr val="1E4A80"/>
                          </a:solidFill>
                          <a:effectLst/>
                          <a:latin typeface="+mn-lt"/>
                        </a:rPr>
                        <a:t>0 g</a:t>
                      </a:r>
                    </a:p>
                  </a:txBody>
                  <a:tcPr marL="63500" marR="63500" marT="63500" marB="63500"/>
                </a:tc>
                <a:tc>
                  <a:txBody>
                    <a:bodyPr/>
                    <a:lstStyle/>
                    <a:p>
                      <a:pPr algn="l" fontAlgn="base"/>
                      <a:r>
                        <a:rPr lang="en-US" sz="1100" b="1" dirty="0">
                          <a:solidFill>
                            <a:schemeClr val="bg1"/>
                          </a:solidFill>
                          <a:effectLst/>
                          <a:latin typeface="+mn-lt"/>
                        </a:rPr>
                        <a:t>64,260 g = 64 liter or 17 Gallons</a:t>
                      </a:r>
                    </a:p>
                  </a:txBody>
                  <a:tcPr marL="63500" marR="63500" marT="63500" marB="63500"/>
                </a:tc>
                <a:extLst>
                  <a:ext uri="{0D108BD9-81ED-4DB2-BD59-A6C34878D82A}">
                    <a16:rowId xmlns:a16="http://schemas.microsoft.com/office/drawing/2014/main" val="3082134102"/>
                  </a:ext>
                </a:extLst>
              </a:tr>
            </a:tbl>
          </a:graphicData>
        </a:graphic>
      </p:graphicFrame>
      <p:pic>
        <p:nvPicPr>
          <p:cNvPr id="38" name="Picture 37">
            <a:extLst>
              <a:ext uri="{FF2B5EF4-FFF2-40B4-BE49-F238E27FC236}">
                <a16:creationId xmlns:a16="http://schemas.microsoft.com/office/drawing/2014/main" id="{FFC5D2C2-19F2-4CEA-9AD1-9FF176A9D7A6}"/>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6484"/>
                    </a14:imgEffect>
                  </a14:imgLayer>
                </a14:imgProps>
              </a:ext>
              <a:ext uri="{28A0092B-C50C-407E-A947-70E740481C1C}">
                <a14:useLocalDpi xmlns:a14="http://schemas.microsoft.com/office/drawing/2010/main" val="0"/>
              </a:ext>
            </a:extLst>
          </a:blip>
          <a:stretch>
            <a:fillRect/>
          </a:stretch>
        </p:blipFill>
        <p:spPr>
          <a:xfrm>
            <a:off x="7804427" y="3429000"/>
            <a:ext cx="1152187" cy="1152187"/>
          </a:xfrm>
          <a:prstGeom prst="rect">
            <a:avLst/>
          </a:prstGeom>
        </p:spPr>
      </p:pic>
      <p:sp>
        <p:nvSpPr>
          <p:cNvPr id="3" name="Rectangle: Diagonal Corners Rounded 2">
            <a:extLst>
              <a:ext uri="{FF2B5EF4-FFF2-40B4-BE49-F238E27FC236}">
                <a16:creationId xmlns:a16="http://schemas.microsoft.com/office/drawing/2014/main" id="{D9908F6D-98A3-4935-83A8-20634071B104}"/>
              </a:ext>
            </a:extLst>
          </p:cNvPr>
          <p:cNvSpPr/>
          <p:nvPr/>
        </p:nvSpPr>
        <p:spPr>
          <a:xfrm>
            <a:off x="7333949" y="6093719"/>
            <a:ext cx="1764859" cy="694607"/>
          </a:xfrm>
          <a:prstGeom prst="round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fontAlgn="base">
              <a:spcBef>
                <a:spcPct val="0"/>
              </a:spcBef>
              <a:spcAft>
                <a:spcPct val="0"/>
              </a:spcAft>
            </a:pPr>
            <a:r>
              <a:rPr lang="en-US" sz="2400" dirty="0">
                <a:solidFill>
                  <a:srgbClr val="1E4A80"/>
                </a:solidFill>
                <a:latin typeface="Calibri"/>
              </a:rPr>
              <a:t>BUT</a:t>
            </a:r>
            <a:r>
              <a:rPr lang="en-US" sz="2400" i="1" dirty="0">
                <a:solidFill>
                  <a:srgbClr val="1E4A80"/>
                </a:solidFill>
                <a:latin typeface="Calibri"/>
              </a:rPr>
              <a:t>…</a:t>
            </a:r>
            <a:r>
              <a:rPr lang="en-US" sz="2400" dirty="0">
                <a:solidFill>
                  <a:srgbClr val="1E4A80"/>
                </a:solidFill>
                <a:latin typeface="Calibri"/>
              </a:rPr>
              <a:t>..</a:t>
            </a:r>
          </a:p>
        </p:txBody>
      </p:sp>
      <p:sp>
        <p:nvSpPr>
          <p:cNvPr id="4" name="TextBox 3">
            <a:extLst>
              <a:ext uri="{FF2B5EF4-FFF2-40B4-BE49-F238E27FC236}">
                <a16:creationId xmlns:a16="http://schemas.microsoft.com/office/drawing/2014/main" id="{EA5690E2-5E62-4121-9FBD-60CFFA0E3801}"/>
              </a:ext>
            </a:extLst>
          </p:cNvPr>
          <p:cNvSpPr txBox="1"/>
          <p:nvPr/>
        </p:nvSpPr>
        <p:spPr>
          <a:xfrm>
            <a:off x="2896136" y="4648200"/>
            <a:ext cx="1930400" cy="235898"/>
          </a:xfrm>
          <a:prstGeom prst="rect">
            <a:avLst/>
          </a:prstGeom>
          <a:noFill/>
        </p:spPr>
        <p:txBody>
          <a:bodyPr wrap="square" lIns="0" rtlCol="0">
            <a:spAutoFit/>
          </a:bodyPr>
          <a:lstStyle/>
          <a:p>
            <a:pPr defTabSz="1219170" fontAlgn="base">
              <a:spcBef>
                <a:spcPct val="0"/>
              </a:spcBef>
              <a:spcAft>
                <a:spcPct val="0"/>
              </a:spcAft>
            </a:pPr>
            <a:r>
              <a:rPr lang="en-US" sz="933" dirty="0">
                <a:solidFill>
                  <a:srgbClr val="1E4A80"/>
                </a:solidFill>
                <a:latin typeface="Calibri"/>
                <a:ea typeface="ＭＳ Ｐゴシック" panose="020B0600070205080204" pitchFamily="34" charset="-128"/>
              </a:rPr>
              <a:t>       7m</a:t>
            </a:r>
            <a:r>
              <a:rPr lang="en-US" sz="800" dirty="0">
                <a:solidFill>
                  <a:srgbClr val="1E4A80"/>
                </a:solidFill>
                <a:latin typeface="Calibri"/>
                <a:ea typeface="ＭＳ Ｐゴシック" panose="020B0600070205080204" pitchFamily="34" charset="-128"/>
              </a:rPr>
              <a:t>3</a:t>
            </a:r>
            <a:r>
              <a:rPr lang="en-US" sz="933" dirty="0">
                <a:solidFill>
                  <a:srgbClr val="1E4A80"/>
                </a:solidFill>
                <a:latin typeface="Calibri"/>
                <a:ea typeface="ＭＳ Ｐゴシック" panose="020B0600070205080204" pitchFamily="34" charset="-128"/>
              </a:rPr>
              <a:t> * 60min * 24hrs </a:t>
            </a:r>
          </a:p>
        </p:txBody>
      </p:sp>
      <p:pic>
        <p:nvPicPr>
          <p:cNvPr id="16" name="Picture 4" descr="Air Compressor Guide">
            <a:extLst>
              <a:ext uri="{FF2B5EF4-FFF2-40B4-BE49-F238E27FC236}">
                <a16:creationId xmlns:a16="http://schemas.microsoft.com/office/drawing/2014/main" id="{85A8F080-3A92-4AA9-AD7F-F63DBB3A2417}"/>
              </a:ext>
            </a:extLst>
          </p:cNvPr>
          <p:cNvPicPr>
            <a:picLocks noChangeAspect="1" noChangeArrowheads="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43390" y="6342599"/>
            <a:ext cx="1482148" cy="39286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DA2B193-2075-451F-887B-B1DBF1BD4F19}"/>
              </a:ext>
            </a:extLst>
          </p:cNvPr>
          <p:cNvSpPr txBox="1"/>
          <p:nvPr/>
        </p:nvSpPr>
        <p:spPr>
          <a:xfrm>
            <a:off x="2701775" y="5033552"/>
            <a:ext cx="1930400" cy="235898"/>
          </a:xfrm>
          <a:prstGeom prst="rect">
            <a:avLst/>
          </a:prstGeom>
          <a:noFill/>
        </p:spPr>
        <p:txBody>
          <a:bodyPr wrap="square" lIns="0" rtlCol="0">
            <a:spAutoFit/>
          </a:bodyPr>
          <a:lstStyle/>
          <a:p>
            <a:pPr defTabSz="1219170" fontAlgn="base">
              <a:spcBef>
                <a:spcPct val="0"/>
              </a:spcBef>
              <a:spcAft>
                <a:spcPct val="0"/>
              </a:spcAft>
            </a:pPr>
            <a:r>
              <a:rPr lang="en-US" sz="933" dirty="0">
                <a:solidFill>
                  <a:srgbClr val="1E4A80"/>
                </a:solidFill>
                <a:latin typeface="Calibri"/>
                <a:ea typeface="ＭＳ Ｐゴシック" panose="020B0600070205080204" pitchFamily="34" charset="-128"/>
              </a:rPr>
              <a:t>       7m</a:t>
            </a:r>
            <a:r>
              <a:rPr lang="en-US" sz="800" dirty="0">
                <a:solidFill>
                  <a:srgbClr val="1E4A80"/>
                </a:solidFill>
                <a:latin typeface="Calibri"/>
                <a:ea typeface="ＭＳ Ｐゴシック" panose="020B0600070205080204" pitchFamily="34" charset="-128"/>
              </a:rPr>
              <a:t>3</a:t>
            </a:r>
            <a:r>
              <a:rPr lang="en-US" sz="933" dirty="0">
                <a:solidFill>
                  <a:srgbClr val="1E4A80"/>
                </a:solidFill>
                <a:latin typeface="Calibri"/>
                <a:ea typeface="ＭＳ Ｐゴシック" panose="020B0600070205080204" pitchFamily="34" charset="-128"/>
              </a:rPr>
              <a:t> * 60min * 24hrs </a:t>
            </a:r>
          </a:p>
        </p:txBody>
      </p:sp>
    </p:spTree>
    <p:extLst>
      <p:ext uri="{BB962C8B-B14F-4D97-AF65-F5344CB8AC3E}">
        <p14:creationId xmlns:p14="http://schemas.microsoft.com/office/powerpoint/2010/main" val="8406342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1FE4AAB-C37B-45B0-9436-44297FFA2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482" y="6075796"/>
            <a:ext cx="589519" cy="734313"/>
          </a:xfrm>
          <a:prstGeom prst="rect">
            <a:avLst/>
          </a:prstGeom>
        </p:spPr>
      </p:pic>
      <p:sp>
        <p:nvSpPr>
          <p:cNvPr id="10" name="Text Placeholder 3">
            <a:extLst>
              <a:ext uri="{FF2B5EF4-FFF2-40B4-BE49-F238E27FC236}">
                <a16:creationId xmlns:a16="http://schemas.microsoft.com/office/drawing/2014/main" id="{950E6974-B12B-421D-9834-836A73A9AB59}"/>
              </a:ext>
            </a:extLst>
          </p:cNvPr>
          <p:cNvSpPr txBox="1">
            <a:spLocks/>
          </p:cNvSpPr>
          <p:nvPr/>
        </p:nvSpPr>
        <p:spPr>
          <a:xfrm>
            <a:off x="304800" y="1"/>
            <a:ext cx="8504945" cy="371663"/>
          </a:xfrm>
          <a:prstGeom prst="rect">
            <a:avLst/>
          </a:prstGeom>
        </p:spPr>
        <p:txBody>
          <a:bodyPr/>
          <a:lstStyle>
            <a:lvl1pPr marL="0" indent="0" algn="l" rtl="0" eaLnBrk="1" fontAlgn="base" hangingPunct="1">
              <a:spcBef>
                <a:spcPct val="20000"/>
              </a:spcBef>
              <a:spcAft>
                <a:spcPct val="0"/>
              </a:spcAft>
              <a:buFontTx/>
              <a:buNone/>
              <a:defRPr sz="1500" kern="1200">
                <a:solidFill>
                  <a:srgbClr val="00529C"/>
                </a:solidFill>
                <a:latin typeface="+mn-lt"/>
                <a:ea typeface="ＭＳ Ｐゴシック" pitchFamily="-110" charset="-128"/>
                <a:cs typeface="Arial"/>
              </a:defRPr>
            </a:lvl1pPr>
            <a:lvl2pPr marL="342900" indent="0" algn="l" rtl="0" eaLnBrk="1" fontAlgn="base" hangingPunct="1">
              <a:spcBef>
                <a:spcPct val="20000"/>
              </a:spcBef>
              <a:spcAft>
                <a:spcPct val="0"/>
              </a:spcAft>
              <a:buFontTx/>
              <a:buNone/>
              <a:defRPr sz="975" kern="1200">
                <a:solidFill>
                  <a:schemeClr val="accent1"/>
                </a:solidFill>
                <a:latin typeface="+mn-lt"/>
                <a:ea typeface="ＭＳ Ｐゴシック" pitchFamily="-110" charset="-128"/>
                <a:cs typeface="+mn-cs"/>
              </a:defRPr>
            </a:lvl2pPr>
            <a:lvl3pPr marL="685800" indent="0" algn="l" rtl="0" eaLnBrk="1" fontAlgn="base" hangingPunct="1">
              <a:spcBef>
                <a:spcPct val="20000"/>
              </a:spcBef>
              <a:spcAft>
                <a:spcPct val="0"/>
              </a:spcAft>
              <a:buFontTx/>
              <a:buNone/>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Tx/>
              <a:buNone/>
              <a:defRPr sz="1500" kern="1200">
                <a:solidFill>
                  <a:schemeClr val="tx1"/>
                </a:solidFill>
                <a:latin typeface="+mn-lt"/>
                <a:ea typeface="ＭＳ Ｐゴシック" pitchFamily="-110" charset="-128"/>
                <a:cs typeface="+mn-cs"/>
              </a:defRPr>
            </a:lvl4pPr>
            <a:lvl5pPr marL="1371600" indent="0" algn="l" rtl="0" eaLnBrk="1" fontAlgn="base" hangingPunct="1">
              <a:spcBef>
                <a:spcPct val="20000"/>
              </a:spcBef>
              <a:spcAft>
                <a:spcPct val="0"/>
              </a:spcAft>
              <a:buFontTx/>
              <a:buNone/>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1219170"/>
            <a:r>
              <a:rPr lang="en-US" sz="2000" dirty="0">
                <a:latin typeface="Calibri"/>
              </a:rPr>
              <a:t>BEKOMAT® | How Much Water is in Your Compressed Air system? </a:t>
            </a:r>
          </a:p>
          <a:p>
            <a:pPr defTabSz="1219170"/>
            <a:endParaRPr lang="en-US" sz="2000" dirty="0">
              <a:latin typeface="Calibri"/>
            </a:endParaRPr>
          </a:p>
        </p:txBody>
      </p:sp>
      <p:pic>
        <p:nvPicPr>
          <p:cNvPr id="17" name="Picture 16">
            <a:extLst>
              <a:ext uri="{FF2B5EF4-FFF2-40B4-BE49-F238E27FC236}">
                <a16:creationId xmlns:a16="http://schemas.microsoft.com/office/drawing/2014/main" id="{5F2EA72D-8304-46A1-A962-47357C88C1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0" y="1999285"/>
            <a:ext cx="623272" cy="623272"/>
          </a:xfrm>
          <a:prstGeom prst="rect">
            <a:avLst/>
          </a:prstGeom>
        </p:spPr>
      </p:pic>
      <p:pic>
        <p:nvPicPr>
          <p:cNvPr id="4" name="Picture 3">
            <a:extLst>
              <a:ext uri="{FF2B5EF4-FFF2-40B4-BE49-F238E27FC236}">
                <a16:creationId xmlns:a16="http://schemas.microsoft.com/office/drawing/2014/main" id="{7AF402BC-A11F-483B-8F73-959E13D7E408}"/>
              </a:ext>
            </a:extLst>
          </p:cNvPr>
          <p:cNvPicPr>
            <a:picLocks noChangeAspect="1"/>
          </p:cNvPicPr>
          <p:nvPr/>
        </p:nvPicPr>
        <p:blipFill rotWithShape="1">
          <a:blip r:embed="rId5"/>
          <a:srcRect l="11268" t="11591" r="3098"/>
          <a:stretch/>
        </p:blipFill>
        <p:spPr>
          <a:xfrm>
            <a:off x="1696179" y="662610"/>
            <a:ext cx="3688621" cy="2359991"/>
          </a:xfrm>
          <a:prstGeom prst="rect">
            <a:avLst/>
          </a:prstGeom>
        </p:spPr>
      </p:pic>
      <p:pic>
        <p:nvPicPr>
          <p:cNvPr id="5" name="Picture 4">
            <a:extLst>
              <a:ext uri="{FF2B5EF4-FFF2-40B4-BE49-F238E27FC236}">
                <a16:creationId xmlns:a16="http://schemas.microsoft.com/office/drawing/2014/main" id="{44DBA6F3-2CC4-4A61-BCF1-4428458FC717}"/>
              </a:ext>
            </a:extLst>
          </p:cNvPr>
          <p:cNvPicPr>
            <a:picLocks noChangeAspect="1"/>
          </p:cNvPicPr>
          <p:nvPr/>
        </p:nvPicPr>
        <p:blipFill rotWithShape="1">
          <a:blip r:embed="rId6"/>
          <a:srcRect r="5400" b="11604"/>
          <a:stretch/>
        </p:blipFill>
        <p:spPr>
          <a:xfrm>
            <a:off x="5371692" y="1460245"/>
            <a:ext cx="2036233" cy="475672"/>
          </a:xfrm>
          <a:prstGeom prst="rect">
            <a:avLst/>
          </a:prstGeom>
        </p:spPr>
      </p:pic>
      <p:pic>
        <p:nvPicPr>
          <p:cNvPr id="18" name="Picture 17">
            <a:extLst>
              <a:ext uri="{FF2B5EF4-FFF2-40B4-BE49-F238E27FC236}">
                <a16:creationId xmlns:a16="http://schemas.microsoft.com/office/drawing/2014/main" id="{30C6AF3E-1C53-4D16-8497-E0BD6A7E0E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2401" y="1275337"/>
            <a:ext cx="371663" cy="371663"/>
          </a:xfrm>
          <a:prstGeom prst="rect">
            <a:avLst/>
          </a:prstGeom>
        </p:spPr>
      </p:pic>
      <p:pic>
        <p:nvPicPr>
          <p:cNvPr id="19" name="Picture 18">
            <a:extLst>
              <a:ext uri="{FF2B5EF4-FFF2-40B4-BE49-F238E27FC236}">
                <a16:creationId xmlns:a16="http://schemas.microsoft.com/office/drawing/2014/main" id="{3B532985-DFC9-4C21-B4F1-548308E279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7930" y="1275337"/>
            <a:ext cx="371663" cy="371663"/>
          </a:xfrm>
          <a:prstGeom prst="rect">
            <a:avLst/>
          </a:prstGeom>
        </p:spPr>
      </p:pic>
      <p:sp>
        <p:nvSpPr>
          <p:cNvPr id="6" name="TextBox 5">
            <a:extLst>
              <a:ext uri="{FF2B5EF4-FFF2-40B4-BE49-F238E27FC236}">
                <a16:creationId xmlns:a16="http://schemas.microsoft.com/office/drawing/2014/main" id="{2BFF0292-64AE-4009-AC01-96B9B0221AB6}"/>
              </a:ext>
            </a:extLst>
          </p:cNvPr>
          <p:cNvSpPr txBox="1"/>
          <p:nvPr/>
        </p:nvSpPr>
        <p:spPr>
          <a:xfrm>
            <a:off x="203200" y="3429000"/>
            <a:ext cx="1828800" cy="1569660"/>
          </a:xfrm>
          <a:prstGeom prst="rect">
            <a:avLst/>
          </a:prstGeom>
          <a:noFill/>
        </p:spPr>
        <p:txBody>
          <a:bodyPr wrap="square" lIns="0" rtlCol="0">
            <a:spAutoFit/>
          </a:bodyPr>
          <a:lstStyle/>
          <a:p>
            <a:pPr defTabSz="1219170" fontAlgn="base">
              <a:spcBef>
                <a:spcPct val="0"/>
              </a:spcBef>
              <a:spcAft>
                <a:spcPct val="0"/>
              </a:spcAft>
            </a:pPr>
            <a:r>
              <a:rPr lang="en-US" sz="1200" b="1" dirty="0">
                <a:solidFill>
                  <a:srgbClr val="1E4A80"/>
                </a:solidFill>
                <a:latin typeface="Calibri"/>
                <a:ea typeface="ＭＳ Ｐゴシック" panose="020B0600070205080204" pitchFamily="34" charset="-128"/>
              </a:rPr>
              <a:t>T =      68.0 °F</a:t>
            </a:r>
          </a:p>
          <a:p>
            <a:pPr defTabSz="1219170" fontAlgn="base">
              <a:spcBef>
                <a:spcPct val="0"/>
              </a:spcBef>
              <a:spcAft>
                <a:spcPct val="0"/>
              </a:spcAft>
            </a:pPr>
            <a:r>
              <a:rPr lang="en-US" sz="1200" b="1" dirty="0">
                <a:solidFill>
                  <a:srgbClr val="1E4A80"/>
                </a:solidFill>
                <a:latin typeface="Calibri"/>
                <a:ea typeface="ＭＳ Ｐゴシック" panose="020B0600070205080204" pitchFamily="34" charset="-128"/>
              </a:rPr>
              <a:t>Max = 17g/m3 </a:t>
            </a:r>
          </a:p>
          <a:p>
            <a:pPr defTabSz="1219170" fontAlgn="base">
              <a:spcBef>
                <a:spcPct val="0"/>
              </a:spcBef>
              <a:spcAft>
                <a:spcPct val="0"/>
              </a:spcAft>
            </a:pPr>
            <a:r>
              <a:rPr lang="en-US" sz="1200" b="1" dirty="0">
                <a:solidFill>
                  <a:srgbClr val="1E4A80"/>
                </a:solidFill>
                <a:latin typeface="Calibri"/>
                <a:ea typeface="ＭＳ Ｐゴシック" panose="020B0600070205080204" pitchFamily="34" charset="-128"/>
              </a:rPr>
              <a:t>Actual = 8.5g/m3</a:t>
            </a:r>
          </a:p>
          <a:p>
            <a:pPr defTabSz="1219170" fontAlgn="base">
              <a:spcBef>
                <a:spcPct val="0"/>
              </a:spcBef>
              <a:spcAft>
                <a:spcPct val="0"/>
              </a:spcAft>
            </a:pPr>
            <a:endParaRPr lang="en-US" sz="1200" b="1" dirty="0">
              <a:solidFill>
                <a:srgbClr val="1E4A80"/>
              </a:solidFill>
              <a:latin typeface="Calibri"/>
              <a:ea typeface="ＭＳ Ｐゴシック" panose="020B0600070205080204" pitchFamily="34" charset="-128"/>
            </a:endParaRPr>
          </a:p>
          <a:p>
            <a:pPr defTabSz="1219170" fontAlgn="base">
              <a:spcBef>
                <a:spcPct val="0"/>
              </a:spcBef>
              <a:spcAft>
                <a:spcPct val="0"/>
              </a:spcAft>
            </a:pPr>
            <a:r>
              <a:rPr lang="en-US" sz="1200" b="1" dirty="0">
                <a:solidFill>
                  <a:srgbClr val="1E4A80"/>
                </a:solidFill>
                <a:latin typeface="Calibri"/>
                <a:ea typeface="ＭＳ Ｐゴシック" panose="020B0600070205080204" pitchFamily="34" charset="-128"/>
              </a:rPr>
              <a:t>Vapor = 8.5g/m3</a:t>
            </a:r>
          </a:p>
          <a:p>
            <a:pPr defTabSz="1219170" fontAlgn="base">
              <a:spcBef>
                <a:spcPct val="0"/>
              </a:spcBef>
              <a:spcAft>
                <a:spcPct val="0"/>
              </a:spcAft>
            </a:pPr>
            <a:r>
              <a:rPr lang="en-US" sz="1200" b="1" dirty="0">
                <a:solidFill>
                  <a:srgbClr val="1E4A80"/>
                </a:solidFill>
                <a:latin typeface="Calibri"/>
                <a:ea typeface="ＭＳ Ｐゴシック" panose="020B0600070205080204" pitchFamily="34" charset="-128"/>
              </a:rPr>
              <a:t>Liquid = 0 g/m3</a:t>
            </a:r>
          </a:p>
          <a:p>
            <a:pPr defTabSz="1219170" fontAlgn="base">
              <a:spcBef>
                <a:spcPct val="0"/>
              </a:spcBef>
              <a:spcAft>
                <a:spcPct val="0"/>
              </a:spcAft>
            </a:pPr>
            <a:endParaRPr lang="en-US" sz="1200" b="1" dirty="0">
              <a:solidFill>
                <a:srgbClr val="1E4A80"/>
              </a:solidFill>
              <a:latin typeface="Calibri"/>
              <a:ea typeface="ＭＳ Ｐゴシック" panose="020B0600070205080204" pitchFamily="34" charset="-128"/>
            </a:endParaRPr>
          </a:p>
          <a:p>
            <a:pPr defTabSz="1219170" fontAlgn="base">
              <a:spcBef>
                <a:spcPct val="0"/>
              </a:spcBef>
              <a:spcAft>
                <a:spcPct val="0"/>
              </a:spcAft>
            </a:pPr>
            <a:r>
              <a:rPr lang="en-US" sz="1200" b="1" dirty="0">
                <a:solidFill>
                  <a:srgbClr val="1E4A80"/>
                </a:solidFill>
                <a:latin typeface="Calibri"/>
                <a:ea typeface="ＭＳ Ｐゴシック" panose="020B0600070205080204" pitchFamily="34" charset="-128"/>
              </a:rPr>
              <a:t>RH = 50 %  </a:t>
            </a:r>
          </a:p>
        </p:txBody>
      </p:sp>
      <p:sp>
        <p:nvSpPr>
          <p:cNvPr id="20" name="Arrow: Right 19">
            <a:extLst>
              <a:ext uri="{FF2B5EF4-FFF2-40B4-BE49-F238E27FC236}">
                <a16:creationId xmlns:a16="http://schemas.microsoft.com/office/drawing/2014/main" id="{6F1FB354-5AFA-4AE9-8DF2-1BA6E0920E91}"/>
              </a:ext>
            </a:extLst>
          </p:cNvPr>
          <p:cNvSpPr/>
          <p:nvPr/>
        </p:nvSpPr>
        <p:spPr>
          <a:xfrm>
            <a:off x="2032000" y="4074453"/>
            <a:ext cx="380696" cy="494199"/>
          </a:xfrm>
          <a:prstGeom prst="rightArrow">
            <a:avLst/>
          </a:prstGeom>
          <a:solidFill>
            <a:srgbClr val="9FC119"/>
          </a:solidFill>
          <a:ln>
            <a:solidFill>
              <a:srgbClr val="1E4A8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fontAlgn="base">
              <a:spcBef>
                <a:spcPct val="0"/>
              </a:spcBef>
              <a:spcAft>
                <a:spcPct val="0"/>
              </a:spcAft>
            </a:pPr>
            <a:endParaRPr lang="en-US" sz="2400" dirty="0">
              <a:solidFill>
                <a:srgbClr val="FFFFFF"/>
              </a:solidFill>
              <a:latin typeface="Calibri"/>
            </a:endParaRPr>
          </a:p>
        </p:txBody>
      </p:sp>
      <p:pic>
        <p:nvPicPr>
          <p:cNvPr id="21" name="Picture 20">
            <a:extLst>
              <a:ext uri="{FF2B5EF4-FFF2-40B4-BE49-F238E27FC236}">
                <a16:creationId xmlns:a16="http://schemas.microsoft.com/office/drawing/2014/main" id="{A18EE6AC-E52F-4D95-9E8D-194A689511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1381" y="3021495"/>
            <a:ext cx="371663" cy="371663"/>
          </a:xfrm>
          <a:prstGeom prst="rect">
            <a:avLst/>
          </a:prstGeom>
        </p:spPr>
      </p:pic>
      <p:pic>
        <p:nvPicPr>
          <p:cNvPr id="23" name="Picture 22">
            <a:extLst>
              <a:ext uri="{FF2B5EF4-FFF2-40B4-BE49-F238E27FC236}">
                <a16:creationId xmlns:a16="http://schemas.microsoft.com/office/drawing/2014/main" id="{1A1526AB-4347-46EF-B6F0-A89AF71B7E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7304" y="3021494"/>
            <a:ext cx="477497" cy="477497"/>
          </a:xfrm>
          <a:prstGeom prst="rect">
            <a:avLst/>
          </a:prstGeom>
        </p:spPr>
      </p:pic>
      <p:sp>
        <p:nvSpPr>
          <p:cNvPr id="7" name="Rectangle 6">
            <a:extLst>
              <a:ext uri="{FF2B5EF4-FFF2-40B4-BE49-F238E27FC236}">
                <a16:creationId xmlns:a16="http://schemas.microsoft.com/office/drawing/2014/main" id="{D26B5B64-5442-4531-B612-1C643ECACF3F}"/>
              </a:ext>
            </a:extLst>
          </p:cNvPr>
          <p:cNvSpPr/>
          <p:nvPr/>
        </p:nvSpPr>
        <p:spPr>
          <a:xfrm>
            <a:off x="3237211" y="3442722"/>
            <a:ext cx="1473200" cy="1569660"/>
          </a:xfrm>
          <a:prstGeom prst="rect">
            <a:avLst/>
          </a:prstGeom>
        </p:spPr>
        <p:txBody>
          <a:bodyPr wrap="square">
            <a:spAutoFit/>
          </a:bodyPr>
          <a:lstStyle/>
          <a:p>
            <a:pPr defTabSz="1219170" fontAlgn="base">
              <a:spcBef>
                <a:spcPct val="0"/>
              </a:spcBef>
              <a:spcAft>
                <a:spcPct val="0"/>
              </a:spcAft>
            </a:pPr>
            <a:r>
              <a:rPr lang="en-US" sz="1200" b="1" dirty="0">
                <a:solidFill>
                  <a:srgbClr val="1E4A80"/>
                </a:solidFill>
                <a:latin typeface="Calibri"/>
                <a:ea typeface="ＭＳ Ｐゴシック" panose="020B0600070205080204" pitchFamily="34" charset="-128"/>
              </a:rPr>
              <a:t>T =     </a:t>
            </a:r>
            <a:r>
              <a:rPr lang="en-US" sz="1200" dirty="0">
                <a:solidFill>
                  <a:srgbClr val="1E4A80"/>
                </a:solidFill>
                <a:latin typeface="Calibri"/>
                <a:ea typeface="ＭＳ Ｐゴシック" panose="020B0600070205080204" pitchFamily="34" charset="-128"/>
              </a:rPr>
              <a:t>104°F</a:t>
            </a:r>
          </a:p>
          <a:p>
            <a:pPr defTabSz="1219170" fontAlgn="base">
              <a:spcBef>
                <a:spcPct val="0"/>
              </a:spcBef>
              <a:spcAft>
                <a:spcPct val="0"/>
              </a:spcAft>
            </a:pPr>
            <a:r>
              <a:rPr lang="en-US" sz="1200" b="1" dirty="0">
                <a:solidFill>
                  <a:srgbClr val="1E4A80"/>
                </a:solidFill>
                <a:latin typeface="Calibri"/>
                <a:ea typeface="ＭＳ Ｐゴシック" panose="020B0600070205080204" pitchFamily="34" charset="-128"/>
              </a:rPr>
              <a:t>Max = 51g/m3 </a:t>
            </a:r>
          </a:p>
          <a:p>
            <a:pPr defTabSz="1219170" fontAlgn="base">
              <a:spcBef>
                <a:spcPct val="0"/>
              </a:spcBef>
              <a:spcAft>
                <a:spcPct val="0"/>
              </a:spcAft>
            </a:pPr>
            <a:r>
              <a:rPr lang="en-US" sz="1200" b="1" dirty="0">
                <a:solidFill>
                  <a:srgbClr val="1E4A80"/>
                </a:solidFill>
                <a:latin typeface="Calibri"/>
                <a:ea typeface="ＭＳ Ｐゴシック" panose="020B0600070205080204" pitchFamily="34" charset="-128"/>
              </a:rPr>
              <a:t>Actual = 68g/m3</a:t>
            </a:r>
          </a:p>
          <a:p>
            <a:pPr defTabSz="1219170" fontAlgn="base">
              <a:spcBef>
                <a:spcPct val="0"/>
              </a:spcBef>
              <a:spcAft>
                <a:spcPct val="0"/>
              </a:spcAft>
            </a:pPr>
            <a:endParaRPr lang="en-US" sz="1200" b="1" dirty="0">
              <a:solidFill>
                <a:srgbClr val="1E4A80"/>
              </a:solidFill>
              <a:latin typeface="Calibri"/>
              <a:ea typeface="ＭＳ Ｐゴシック" panose="020B0600070205080204" pitchFamily="34" charset="-128"/>
            </a:endParaRPr>
          </a:p>
          <a:p>
            <a:pPr defTabSz="1219170" fontAlgn="base">
              <a:spcBef>
                <a:spcPct val="0"/>
              </a:spcBef>
              <a:spcAft>
                <a:spcPct val="0"/>
              </a:spcAft>
            </a:pPr>
            <a:r>
              <a:rPr lang="en-US" sz="1200" b="1" dirty="0">
                <a:solidFill>
                  <a:srgbClr val="1E4A80"/>
                </a:solidFill>
                <a:latin typeface="Calibri"/>
                <a:ea typeface="ＭＳ Ｐゴシック" panose="020B0600070205080204" pitchFamily="34" charset="-128"/>
              </a:rPr>
              <a:t>Vapor = 51g/m3</a:t>
            </a:r>
          </a:p>
          <a:p>
            <a:pPr defTabSz="1219170" fontAlgn="base">
              <a:spcBef>
                <a:spcPct val="0"/>
              </a:spcBef>
              <a:spcAft>
                <a:spcPct val="0"/>
              </a:spcAft>
            </a:pPr>
            <a:r>
              <a:rPr lang="en-US" sz="1200" b="1" dirty="0">
                <a:solidFill>
                  <a:srgbClr val="1E4A80"/>
                </a:solidFill>
                <a:latin typeface="Calibri"/>
                <a:ea typeface="ＭＳ Ｐゴシック" panose="020B0600070205080204" pitchFamily="34" charset="-128"/>
              </a:rPr>
              <a:t>Liquid = 17 g/m3</a:t>
            </a:r>
          </a:p>
          <a:p>
            <a:pPr defTabSz="1219170" fontAlgn="base">
              <a:spcBef>
                <a:spcPct val="0"/>
              </a:spcBef>
              <a:spcAft>
                <a:spcPct val="0"/>
              </a:spcAft>
            </a:pPr>
            <a:endParaRPr lang="en-US" sz="1200" b="1" dirty="0">
              <a:solidFill>
                <a:srgbClr val="1E4A80"/>
              </a:solidFill>
              <a:latin typeface="Calibri"/>
              <a:ea typeface="ＭＳ Ｐゴシック" panose="020B0600070205080204" pitchFamily="34" charset="-128"/>
            </a:endParaRPr>
          </a:p>
          <a:p>
            <a:pPr defTabSz="1219170" fontAlgn="base">
              <a:spcBef>
                <a:spcPct val="0"/>
              </a:spcBef>
              <a:spcAft>
                <a:spcPct val="0"/>
              </a:spcAft>
            </a:pPr>
            <a:r>
              <a:rPr lang="en-US" sz="1200" b="1" dirty="0">
                <a:solidFill>
                  <a:srgbClr val="1E4A80"/>
                </a:solidFill>
                <a:latin typeface="Calibri"/>
                <a:ea typeface="ＭＳ Ｐゴシック" panose="020B0600070205080204" pitchFamily="34" charset="-128"/>
              </a:rPr>
              <a:t>RH = 100 %  </a:t>
            </a:r>
          </a:p>
        </p:txBody>
      </p:sp>
      <p:sp>
        <p:nvSpPr>
          <p:cNvPr id="24" name="Arrow: Right 23">
            <a:extLst>
              <a:ext uri="{FF2B5EF4-FFF2-40B4-BE49-F238E27FC236}">
                <a16:creationId xmlns:a16="http://schemas.microsoft.com/office/drawing/2014/main" id="{266A00C7-1048-4093-A39B-C5D5078519A2}"/>
              </a:ext>
            </a:extLst>
          </p:cNvPr>
          <p:cNvSpPr/>
          <p:nvPr/>
        </p:nvSpPr>
        <p:spPr>
          <a:xfrm>
            <a:off x="5588000" y="4074453"/>
            <a:ext cx="380696" cy="494199"/>
          </a:xfrm>
          <a:prstGeom prst="rightArrow">
            <a:avLst/>
          </a:prstGeom>
          <a:solidFill>
            <a:srgbClr val="9FC119"/>
          </a:solidFill>
          <a:ln>
            <a:solidFill>
              <a:srgbClr val="1E4A8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fontAlgn="base">
              <a:spcBef>
                <a:spcPct val="0"/>
              </a:spcBef>
              <a:spcAft>
                <a:spcPct val="0"/>
              </a:spcAft>
            </a:pPr>
            <a:endParaRPr lang="en-US" sz="2400" dirty="0">
              <a:solidFill>
                <a:srgbClr val="FFFFFF"/>
              </a:solidFill>
              <a:latin typeface="Calibri"/>
            </a:endParaRPr>
          </a:p>
        </p:txBody>
      </p:sp>
      <p:sp>
        <p:nvSpPr>
          <p:cNvPr id="25" name="TextBox 24">
            <a:extLst>
              <a:ext uri="{FF2B5EF4-FFF2-40B4-BE49-F238E27FC236}">
                <a16:creationId xmlns:a16="http://schemas.microsoft.com/office/drawing/2014/main" id="{151703D6-9CA1-4595-8EF3-18F79C8AECC4}"/>
              </a:ext>
            </a:extLst>
          </p:cNvPr>
          <p:cNvSpPr txBox="1"/>
          <p:nvPr/>
        </p:nvSpPr>
        <p:spPr>
          <a:xfrm>
            <a:off x="6725681" y="3611728"/>
            <a:ext cx="1828800" cy="1569660"/>
          </a:xfrm>
          <a:prstGeom prst="rect">
            <a:avLst/>
          </a:prstGeom>
          <a:noFill/>
        </p:spPr>
        <p:txBody>
          <a:bodyPr wrap="square" lIns="0" rtlCol="0">
            <a:spAutoFit/>
          </a:bodyPr>
          <a:lstStyle/>
          <a:p>
            <a:pPr defTabSz="1219170" fontAlgn="base">
              <a:spcBef>
                <a:spcPct val="0"/>
              </a:spcBef>
              <a:spcAft>
                <a:spcPct val="0"/>
              </a:spcAft>
            </a:pPr>
            <a:r>
              <a:rPr lang="en-US" sz="1200" b="1" dirty="0">
                <a:solidFill>
                  <a:srgbClr val="1E4A80"/>
                </a:solidFill>
                <a:latin typeface="Calibri"/>
                <a:ea typeface="ＭＳ Ｐゴシック" panose="020B0600070205080204" pitchFamily="34" charset="-128"/>
              </a:rPr>
              <a:t>T =      </a:t>
            </a:r>
            <a:r>
              <a:rPr lang="en-US" sz="1200" dirty="0">
                <a:solidFill>
                  <a:srgbClr val="1E4A80"/>
                </a:solidFill>
                <a:latin typeface="Calibri"/>
                <a:ea typeface="ＭＳ Ｐゴシック" panose="020B0600070205080204" pitchFamily="34" charset="-128"/>
              </a:rPr>
              <a:t>68.0 °F</a:t>
            </a:r>
          </a:p>
          <a:p>
            <a:pPr defTabSz="1219170" fontAlgn="base">
              <a:spcBef>
                <a:spcPct val="0"/>
              </a:spcBef>
              <a:spcAft>
                <a:spcPct val="0"/>
              </a:spcAft>
            </a:pPr>
            <a:r>
              <a:rPr lang="en-US" sz="1200" b="1" dirty="0">
                <a:solidFill>
                  <a:srgbClr val="1E4A80"/>
                </a:solidFill>
                <a:latin typeface="Calibri"/>
                <a:ea typeface="ＭＳ Ｐゴシック" panose="020B0600070205080204" pitchFamily="34" charset="-128"/>
              </a:rPr>
              <a:t>Max = 17g/m3 </a:t>
            </a:r>
          </a:p>
          <a:p>
            <a:pPr defTabSz="1219170" fontAlgn="base">
              <a:spcBef>
                <a:spcPct val="0"/>
              </a:spcBef>
              <a:spcAft>
                <a:spcPct val="0"/>
              </a:spcAft>
            </a:pPr>
            <a:r>
              <a:rPr lang="en-US" sz="1200" b="1" dirty="0">
                <a:solidFill>
                  <a:srgbClr val="1E4A80"/>
                </a:solidFill>
                <a:latin typeface="Calibri"/>
                <a:ea typeface="ＭＳ Ｐゴシック" panose="020B0600070205080204" pitchFamily="34" charset="-128"/>
              </a:rPr>
              <a:t>Actual = 51g/m3</a:t>
            </a:r>
          </a:p>
          <a:p>
            <a:pPr defTabSz="1219170" fontAlgn="base">
              <a:spcBef>
                <a:spcPct val="0"/>
              </a:spcBef>
              <a:spcAft>
                <a:spcPct val="0"/>
              </a:spcAft>
            </a:pPr>
            <a:endParaRPr lang="en-US" sz="1200" b="1" dirty="0">
              <a:solidFill>
                <a:srgbClr val="1E4A80"/>
              </a:solidFill>
              <a:latin typeface="Calibri"/>
              <a:ea typeface="ＭＳ Ｐゴシック" panose="020B0600070205080204" pitchFamily="34" charset="-128"/>
            </a:endParaRPr>
          </a:p>
          <a:p>
            <a:pPr defTabSz="1219170" fontAlgn="base">
              <a:spcBef>
                <a:spcPct val="0"/>
              </a:spcBef>
              <a:spcAft>
                <a:spcPct val="0"/>
              </a:spcAft>
            </a:pPr>
            <a:r>
              <a:rPr lang="en-US" sz="1200" b="1" dirty="0">
                <a:solidFill>
                  <a:srgbClr val="1E4A80"/>
                </a:solidFill>
                <a:latin typeface="Calibri"/>
                <a:ea typeface="ＭＳ Ｐゴシック" panose="020B0600070205080204" pitchFamily="34" charset="-128"/>
              </a:rPr>
              <a:t>Vapor = 17g/m3</a:t>
            </a:r>
          </a:p>
          <a:p>
            <a:pPr defTabSz="1219170" fontAlgn="base">
              <a:spcBef>
                <a:spcPct val="0"/>
              </a:spcBef>
              <a:spcAft>
                <a:spcPct val="0"/>
              </a:spcAft>
            </a:pPr>
            <a:r>
              <a:rPr lang="en-US" sz="1200" b="1" dirty="0">
                <a:solidFill>
                  <a:srgbClr val="1E4A80"/>
                </a:solidFill>
                <a:latin typeface="Calibri"/>
                <a:ea typeface="ＭＳ Ｐゴシック" panose="020B0600070205080204" pitchFamily="34" charset="-128"/>
              </a:rPr>
              <a:t>Liquid = 34 g/m3</a:t>
            </a:r>
          </a:p>
          <a:p>
            <a:pPr defTabSz="1219170" fontAlgn="base">
              <a:spcBef>
                <a:spcPct val="0"/>
              </a:spcBef>
              <a:spcAft>
                <a:spcPct val="0"/>
              </a:spcAft>
            </a:pPr>
            <a:endParaRPr lang="en-US" sz="1200" b="1" dirty="0">
              <a:solidFill>
                <a:srgbClr val="1E4A80"/>
              </a:solidFill>
              <a:latin typeface="Calibri"/>
              <a:ea typeface="ＭＳ Ｐゴシック" panose="020B0600070205080204" pitchFamily="34" charset="-128"/>
            </a:endParaRPr>
          </a:p>
          <a:p>
            <a:pPr defTabSz="1219170" fontAlgn="base">
              <a:spcBef>
                <a:spcPct val="0"/>
              </a:spcBef>
              <a:spcAft>
                <a:spcPct val="0"/>
              </a:spcAft>
            </a:pPr>
            <a:r>
              <a:rPr lang="en-US" sz="1200" b="1" dirty="0">
                <a:solidFill>
                  <a:srgbClr val="1E4A80"/>
                </a:solidFill>
                <a:latin typeface="Calibri"/>
                <a:ea typeface="ＭＳ Ｐゴシック" panose="020B0600070205080204" pitchFamily="34" charset="-128"/>
              </a:rPr>
              <a:t>RH = 100 %  </a:t>
            </a:r>
          </a:p>
        </p:txBody>
      </p:sp>
      <p:sp>
        <p:nvSpPr>
          <p:cNvPr id="26" name="TextBox 25">
            <a:extLst>
              <a:ext uri="{FF2B5EF4-FFF2-40B4-BE49-F238E27FC236}">
                <a16:creationId xmlns:a16="http://schemas.microsoft.com/office/drawing/2014/main" id="{E50D3692-0C3E-4017-BC49-F84A734690D1}"/>
              </a:ext>
            </a:extLst>
          </p:cNvPr>
          <p:cNvSpPr txBox="1"/>
          <p:nvPr/>
        </p:nvSpPr>
        <p:spPr>
          <a:xfrm>
            <a:off x="7070651" y="2336034"/>
            <a:ext cx="1828800" cy="646331"/>
          </a:xfrm>
          <a:prstGeom prst="rect">
            <a:avLst/>
          </a:prstGeom>
        </p:spPr>
        <p:style>
          <a:lnRef idx="2">
            <a:schemeClr val="accent3"/>
          </a:lnRef>
          <a:fillRef idx="1">
            <a:schemeClr val="lt1"/>
          </a:fillRef>
          <a:effectRef idx="0">
            <a:schemeClr val="accent3"/>
          </a:effectRef>
          <a:fontRef idx="minor">
            <a:schemeClr val="dk1"/>
          </a:fontRef>
        </p:style>
        <p:txBody>
          <a:bodyPr wrap="square" lIns="0" rtlCol="0">
            <a:spAutoFit/>
          </a:bodyPr>
          <a:lstStyle/>
          <a:p>
            <a:pPr algn="ctr" defTabSz="1219170" fontAlgn="base">
              <a:spcBef>
                <a:spcPct val="0"/>
              </a:spcBef>
              <a:spcAft>
                <a:spcPct val="0"/>
              </a:spcAft>
            </a:pPr>
            <a:r>
              <a:rPr lang="en-US" sz="1200" dirty="0">
                <a:solidFill>
                  <a:srgbClr val="1E4A80"/>
                </a:solidFill>
                <a:latin typeface="Calibri"/>
              </a:rPr>
              <a:t>Wet air in your pipes due to condensation as the temperature drops</a:t>
            </a:r>
          </a:p>
        </p:txBody>
      </p:sp>
      <p:cxnSp>
        <p:nvCxnSpPr>
          <p:cNvPr id="12" name="Connector: Curved 11">
            <a:extLst>
              <a:ext uri="{FF2B5EF4-FFF2-40B4-BE49-F238E27FC236}">
                <a16:creationId xmlns:a16="http://schemas.microsoft.com/office/drawing/2014/main" id="{6BA1B78B-8213-4319-ACE2-1032E9E970CE}"/>
              </a:ext>
            </a:extLst>
          </p:cNvPr>
          <p:cNvCxnSpPr>
            <a:cxnSpLocks/>
            <a:stCxn id="26" idx="1"/>
            <a:endCxn id="19" idx="3"/>
          </p:cNvCxnSpPr>
          <p:nvPr/>
        </p:nvCxnSpPr>
        <p:spPr>
          <a:xfrm rot="10800000" flipH="1">
            <a:off x="7070651" y="1461170"/>
            <a:ext cx="198942" cy="1198031"/>
          </a:xfrm>
          <a:prstGeom prst="curvedConnector5">
            <a:avLst>
              <a:gd name="adj1" fmla="val -114908"/>
              <a:gd name="adj2" fmla="val 55732"/>
              <a:gd name="adj3" fmla="val 214908"/>
            </a:avLst>
          </a:prstGeom>
          <a:ln>
            <a:tailEnd type="triangle"/>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BC567D95-D6E7-4730-960D-AF4A85B6895B}"/>
              </a:ext>
            </a:extLst>
          </p:cNvPr>
          <p:cNvSpPr txBox="1"/>
          <p:nvPr/>
        </p:nvSpPr>
        <p:spPr>
          <a:xfrm>
            <a:off x="1497573" y="5398687"/>
            <a:ext cx="1828800" cy="646331"/>
          </a:xfrm>
          <a:prstGeom prst="rect">
            <a:avLst/>
          </a:prstGeom>
        </p:spPr>
        <p:style>
          <a:lnRef idx="2">
            <a:schemeClr val="accent3"/>
          </a:lnRef>
          <a:fillRef idx="1">
            <a:schemeClr val="lt1"/>
          </a:fillRef>
          <a:effectRef idx="0">
            <a:schemeClr val="accent3"/>
          </a:effectRef>
          <a:fontRef idx="minor">
            <a:schemeClr val="dk1"/>
          </a:fontRef>
        </p:style>
        <p:txBody>
          <a:bodyPr wrap="square" lIns="0" rtlCol="0">
            <a:spAutoFit/>
          </a:bodyPr>
          <a:lstStyle/>
          <a:p>
            <a:pPr algn="ctr" defTabSz="1219170" fontAlgn="base">
              <a:spcBef>
                <a:spcPct val="0"/>
              </a:spcBef>
              <a:spcAft>
                <a:spcPct val="0"/>
              </a:spcAft>
            </a:pPr>
            <a:r>
              <a:rPr lang="en-US" sz="1200" dirty="0">
                <a:solidFill>
                  <a:srgbClr val="1E4A80"/>
                </a:solidFill>
                <a:latin typeface="Calibri"/>
              </a:rPr>
              <a:t>Saturated air which will condense further when cooled down </a:t>
            </a:r>
          </a:p>
        </p:txBody>
      </p:sp>
      <p:cxnSp>
        <p:nvCxnSpPr>
          <p:cNvPr id="30" name="Connector: Curved 29">
            <a:extLst>
              <a:ext uri="{FF2B5EF4-FFF2-40B4-BE49-F238E27FC236}">
                <a16:creationId xmlns:a16="http://schemas.microsoft.com/office/drawing/2014/main" id="{BD736EA9-7F41-4B6A-9B65-F9340DC8DA3A}"/>
              </a:ext>
            </a:extLst>
          </p:cNvPr>
          <p:cNvCxnSpPr>
            <a:cxnSpLocks/>
            <a:stCxn id="31" idx="3"/>
            <a:endCxn id="7" idx="2"/>
          </p:cNvCxnSpPr>
          <p:nvPr/>
        </p:nvCxnSpPr>
        <p:spPr>
          <a:xfrm flipV="1">
            <a:off x="3326373" y="5012382"/>
            <a:ext cx="647438" cy="709471"/>
          </a:xfrm>
          <a:prstGeom prst="curvedConnector2">
            <a:avLst/>
          </a:prstGeom>
          <a:ln>
            <a:tailEnd type="triangle"/>
          </a:ln>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a16="http://schemas.microsoft.com/office/drawing/2014/main" id="{FAE535F3-725F-48DB-AEED-974692588680}"/>
              </a:ext>
            </a:extLst>
          </p:cNvPr>
          <p:cNvSpPr txBox="1"/>
          <p:nvPr/>
        </p:nvSpPr>
        <p:spPr>
          <a:xfrm>
            <a:off x="3973811" y="5581176"/>
            <a:ext cx="4992389" cy="1200329"/>
          </a:xfrm>
          <a:prstGeom prst="rect">
            <a:avLst/>
          </a:prstGeom>
          <a:noFill/>
        </p:spPr>
        <p:txBody>
          <a:bodyPr wrap="square" lIns="0" rtlCol="0">
            <a:spAutoFit/>
          </a:bodyPr>
          <a:lstStyle/>
          <a:p>
            <a:pPr defTabSz="1219170" fontAlgn="base">
              <a:spcBef>
                <a:spcPct val="0"/>
              </a:spcBef>
              <a:spcAft>
                <a:spcPct val="0"/>
              </a:spcAft>
            </a:pPr>
            <a:r>
              <a:rPr lang="en-US" sz="1200" dirty="0">
                <a:solidFill>
                  <a:srgbClr val="1E4A80"/>
                </a:solidFill>
                <a:latin typeface="Calibri"/>
                <a:ea typeface="ＭＳ Ｐゴシック" panose="020B0600070205080204" pitchFamily="34" charset="-128"/>
              </a:rPr>
              <a:t>Compressed air created = 1,260 m³</a:t>
            </a:r>
            <a:br>
              <a:rPr lang="en-US" sz="1200" dirty="0">
                <a:solidFill>
                  <a:srgbClr val="1E4A80"/>
                </a:solidFill>
                <a:latin typeface="Calibri"/>
                <a:ea typeface="ＭＳ Ｐゴシック" panose="020B0600070205080204" pitchFamily="34" charset="-128"/>
              </a:rPr>
            </a:br>
            <a:r>
              <a:rPr lang="en-US" sz="1200" dirty="0">
                <a:solidFill>
                  <a:srgbClr val="1E4A80"/>
                </a:solidFill>
                <a:latin typeface="Calibri"/>
                <a:ea typeface="ＭＳ Ｐゴシック" panose="020B0600070205080204" pitchFamily="34" charset="-128"/>
              </a:rPr>
              <a:t>Total water content generated = 85,680 grams of water  or 22 Gallons</a:t>
            </a:r>
            <a:br>
              <a:rPr lang="en-US" sz="1200" dirty="0">
                <a:solidFill>
                  <a:srgbClr val="1E4A80"/>
                </a:solidFill>
                <a:latin typeface="Calibri"/>
                <a:ea typeface="ＭＳ Ｐゴシック" panose="020B0600070205080204" pitchFamily="34" charset="-128"/>
              </a:rPr>
            </a:br>
            <a:r>
              <a:rPr lang="en-US" sz="1200" dirty="0">
                <a:solidFill>
                  <a:srgbClr val="1E4A80"/>
                </a:solidFill>
                <a:latin typeface="Calibri"/>
                <a:ea typeface="ＭＳ Ｐゴシック" panose="020B0600070205080204" pitchFamily="34" charset="-128"/>
              </a:rPr>
              <a:t>Condensation in after cooler = 21,420 grams, or 21 liters - 5.6 Gallons</a:t>
            </a:r>
            <a:br>
              <a:rPr lang="en-US" sz="1200" dirty="0">
                <a:solidFill>
                  <a:srgbClr val="1E4A80"/>
                </a:solidFill>
                <a:latin typeface="Calibri"/>
                <a:ea typeface="ＭＳ Ｐゴシック" panose="020B0600070205080204" pitchFamily="34" charset="-128"/>
              </a:rPr>
            </a:br>
            <a:r>
              <a:rPr lang="en-US" sz="1200" dirty="0">
                <a:solidFill>
                  <a:srgbClr val="1E4A80"/>
                </a:solidFill>
                <a:latin typeface="Calibri"/>
                <a:ea typeface="ＭＳ Ｐゴシック" panose="020B0600070205080204" pitchFamily="34" charset="-128"/>
              </a:rPr>
              <a:t>Condensation in piping system after cooling down = 42,940 g, or 43 liters - 11.5 Gallons </a:t>
            </a:r>
          </a:p>
          <a:p>
            <a:pPr defTabSz="1219170" fontAlgn="base">
              <a:spcBef>
                <a:spcPct val="0"/>
              </a:spcBef>
              <a:spcAft>
                <a:spcPct val="0"/>
              </a:spcAft>
            </a:pPr>
            <a:r>
              <a:rPr lang="en-US" sz="1200" b="1" dirty="0">
                <a:solidFill>
                  <a:srgbClr val="1E4A80"/>
                </a:solidFill>
                <a:latin typeface="Calibri"/>
                <a:ea typeface="ＭＳ Ｐゴシック" panose="020B0600070205080204" pitchFamily="34" charset="-128"/>
              </a:rPr>
              <a:t>Per Day! </a:t>
            </a:r>
          </a:p>
        </p:txBody>
      </p:sp>
      <p:pic>
        <p:nvPicPr>
          <p:cNvPr id="27" name="Picture 4" descr="Air Compressor Guide">
            <a:extLst>
              <a:ext uri="{FF2B5EF4-FFF2-40B4-BE49-F238E27FC236}">
                <a16:creationId xmlns:a16="http://schemas.microsoft.com/office/drawing/2014/main" id="{B7A59F12-460C-48D1-86BC-F4C07EC25320}"/>
              </a:ext>
            </a:extLst>
          </p:cNvPr>
          <p:cNvPicPr>
            <a:picLocks noChangeAspect="1" noChangeArrowheads="1"/>
          </p:cNvPicPr>
          <p:nvPr/>
        </p:nvPicPr>
        <p:blipFill>
          <a:blip r:embed="rId9" cstate="print">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1500"/>
                    </a14:imgEffect>
                  </a14:imgLayer>
                </a14:imgProps>
              </a:ext>
              <a:ext uri="{28A0092B-C50C-407E-A947-70E740481C1C}">
                <a14:useLocalDpi xmlns:a14="http://schemas.microsoft.com/office/drawing/2010/main" val="0"/>
              </a:ext>
            </a:extLst>
          </a:blip>
          <a:srcRect/>
          <a:stretch>
            <a:fillRect/>
          </a:stretch>
        </p:blipFill>
        <p:spPr bwMode="auto">
          <a:xfrm>
            <a:off x="177801" y="6246517"/>
            <a:ext cx="1482148" cy="392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2053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1000"/>
                                        <p:tgtEl>
                                          <p:spTgt spid="5"/>
                                        </p:tgtEl>
                                      </p:cBhvr>
                                    </p:animEffect>
                                    <p:anim calcmode="lin" valueType="num">
                                      <p:cBhvr>
                                        <p:cTn id="66" dur="1000" fill="hold"/>
                                        <p:tgtEl>
                                          <p:spTgt spid="5"/>
                                        </p:tgtEl>
                                        <p:attrNameLst>
                                          <p:attrName>ppt_x</p:attrName>
                                        </p:attrNameLst>
                                      </p:cBhvr>
                                      <p:tavLst>
                                        <p:tav tm="0">
                                          <p:val>
                                            <p:strVal val="#ppt_x"/>
                                          </p:val>
                                        </p:tav>
                                        <p:tav tm="100000">
                                          <p:val>
                                            <p:strVal val="#ppt_x"/>
                                          </p:val>
                                        </p:tav>
                                      </p:tavLst>
                                    </p:anim>
                                    <p:anim calcmode="lin" valueType="num">
                                      <p:cBhvr>
                                        <p:cTn id="67" dur="1000" fill="hold"/>
                                        <p:tgtEl>
                                          <p:spTgt spid="5"/>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1000"/>
                                        <p:tgtEl>
                                          <p:spTgt spid="25"/>
                                        </p:tgtEl>
                                      </p:cBhvr>
                                    </p:animEffect>
                                    <p:anim calcmode="lin" valueType="num">
                                      <p:cBhvr>
                                        <p:cTn id="71" dur="1000" fill="hold"/>
                                        <p:tgtEl>
                                          <p:spTgt spid="25"/>
                                        </p:tgtEl>
                                        <p:attrNameLst>
                                          <p:attrName>ppt_x</p:attrName>
                                        </p:attrNameLst>
                                      </p:cBhvr>
                                      <p:tavLst>
                                        <p:tav tm="0">
                                          <p:val>
                                            <p:strVal val="#ppt_x"/>
                                          </p:val>
                                        </p:tav>
                                        <p:tav tm="100000">
                                          <p:val>
                                            <p:strVal val="#ppt_x"/>
                                          </p:val>
                                        </p:tav>
                                      </p:tavLst>
                                    </p:anim>
                                    <p:anim calcmode="lin" valueType="num">
                                      <p:cBhvr>
                                        <p:cTn id="72" dur="1000" fill="hold"/>
                                        <p:tgtEl>
                                          <p:spTgt spid="25"/>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1000"/>
                                        <p:tgtEl>
                                          <p:spTgt spid="26"/>
                                        </p:tgtEl>
                                      </p:cBhvr>
                                    </p:animEffect>
                                    <p:anim calcmode="lin" valueType="num">
                                      <p:cBhvr>
                                        <p:cTn id="76" dur="1000" fill="hold"/>
                                        <p:tgtEl>
                                          <p:spTgt spid="26"/>
                                        </p:tgtEl>
                                        <p:attrNameLst>
                                          <p:attrName>ppt_x</p:attrName>
                                        </p:attrNameLst>
                                      </p:cBhvr>
                                      <p:tavLst>
                                        <p:tav tm="0">
                                          <p:val>
                                            <p:strVal val="#ppt_x"/>
                                          </p:val>
                                        </p:tav>
                                        <p:tav tm="100000">
                                          <p:val>
                                            <p:strVal val="#ppt_x"/>
                                          </p:val>
                                        </p:tav>
                                      </p:tavLst>
                                    </p:anim>
                                    <p:anim calcmode="lin" valueType="num">
                                      <p:cBhvr>
                                        <p:cTn id="77" dur="1000" fill="hold"/>
                                        <p:tgtEl>
                                          <p:spTgt spid="26"/>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1000"/>
                                        <p:tgtEl>
                                          <p:spTgt spid="12"/>
                                        </p:tgtEl>
                                      </p:cBhvr>
                                    </p:animEffect>
                                    <p:anim calcmode="lin" valueType="num">
                                      <p:cBhvr>
                                        <p:cTn id="81" dur="1000" fill="hold"/>
                                        <p:tgtEl>
                                          <p:spTgt spid="12"/>
                                        </p:tgtEl>
                                        <p:attrNameLst>
                                          <p:attrName>ppt_x</p:attrName>
                                        </p:attrNameLst>
                                      </p:cBhvr>
                                      <p:tavLst>
                                        <p:tav tm="0">
                                          <p:val>
                                            <p:strVal val="#ppt_x"/>
                                          </p:val>
                                        </p:tav>
                                        <p:tav tm="100000">
                                          <p:val>
                                            <p:strVal val="#ppt_x"/>
                                          </p:val>
                                        </p:tav>
                                      </p:tavLst>
                                    </p:anim>
                                    <p:anim calcmode="lin" valueType="num">
                                      <p:cBhvr>
                                        <p:cTn id="8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additive="base">
                                        <p:cTn id="87" dur="500" fill="hold"/>
                                        <p:tgtEl>
                                          <p:spTgt spid="35"/>
                                        </p:tgtEl>
                                        <p:attrNameLst>
                                          <p:attrName>ppt_x</p:attrName>
                                        </p:attrNameLst>
                                      </p:cBhvr>
                                      <p:tavLst>
                                        <p:tav tm="0">
                                          <p:val>
                                            <p:strVal val="#ppt_x"/>
                                          </p:val>
                                        </p:tav>
                                        <p:tav tm="100000">
                                          <p:val>
                                            <p:strVal val="#ppt_x"/>
                                          </p:val>
                                        </p:tav>
                                      </p:tavLst>
                                    </p:anim>
                                    <p:anim calcmode="lin" valueType="num">
                                      <p:cBhvr additive="base">
                                        <p:cTn id="8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animBg="1"/>
      <p:bldP spid="7" grpId="0"/>
      <p:bldP spid="24" grpId="0" animBg="1"/>
      <p:bldP spid="25" grpId="0"/>
      <p:bldP spid="26" grpId="0" animBg="1"/>
      <p:bldP spid="31" grpId="0" animBg="1"/>
      <p:bldP spid="3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B338C8-4BCF-4C8C-A9AD-490297FAEAB3}"/>
              </a:ext>
            </a:extLst>
          </p:cNvPr>
          <p:cNvSpPr/>
          <p:nvPr/>
        </p:nvSpPr>
        <p:spPr>
          <a:xfrm>
            <a:off x="3556000" y="2616200"/>
            <a:ext cx="2032000" cy="1524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FFFFFF"/>
              </a:solidFill>
              <a:latin typeface="Calibri"/>
            </a:endParaRPr>
          </a:p>
        </p:txBody>
      </p:sp>
    </p:spTree>
    <p:extLst>
      <p:ext uri="{BB962C8B-B14F-4D97-AF65-F5344CB8AC3E}">
        <p14:creationId xmlns:p14="http://schemas.microsoft.com/office/powerpoint/2010/main" val="14899797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1FE4AAB-C37B-45B0-9436-44297FFA2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482" y="6075796"/>
            <a:ext cx="589519" cy="734313"/>
          </a:xfrm>
          <a:prstGeom prst="rect">
            <a:avLst/>
          </a:prstGeom>
        </p:spPr>
      </p:pic>
      <p:sp>
        <p:nvSpPr>
          <p:cNvPr id="10" name="Text Placeholder 3">
            <a:extLst>
              <a:ext uri="{FF2B5EF4-FFF2-40B4-BE49-F238E27FC236}">
                <a16:creationId xmlns:a16="http://schemas.microsoft.com/office/drawing/2014/main" id="{950E6974-B12B-421D-9834-836A73A9AB59}"/>
              </a:ext>
            </a:extLst>
          </p:cNvPr>
          <p:cNvSpPr txBox="1">
            <a:spLocks/>
          </p:cNvSpPr>
          <p:nvPr/>
        </p:nvSpPr>
        <p:spPr>
          <a:xfrm>
            <a:off x="304800" y="1"/>
            <a:ext cx="8504945" cy="371663"/>
          </a:xfrm>
          <a:prstGeom prst="rect">
            <a:avLst/>
          </a:prstGeom>
        </p:spPr>
        <p:txBody>
          <a:bodyPr/>
          <a:lstStyle>
            <a:lvl1pPr marL="0" indent="0" algn="l" rtl="0" eaLnBrk="1" fontAlgn="base" hangingPunct="1">
              <a:spcBef>
                <a:spcPct val="20000"/>
              </a:spcBef>
              <a:spcAft>
                <a:spcPct val="0"/>
              </a:spcAft>
              <a:buFontTx/>
              <a:buNone/>
              <a:defRPr sz="1500" kern="1200">
                <a:solidFill>
                  <a:srgbClr val="00529C"/>
                </a:solidFill>
                <a:latin typeface="+mn-lt"/>
                <a:ea typeface="ＭＳ Ｐゴシック" pitchFamily="-110" charset="-128"/>
                <a:cs typeface="Arial"/>
              </a:defRPr>
            </a:lvl1pPr>
            <a:lvl2pPr marL="342900" indent="0" algn="l" rtl="0" eaLnBrk="1" fontAlgn="base" hangingPunct="1">
              <a:spcBef>
                <a:spcPct val="20000"/>
              </a:spcBef>
              <a:spcAft>
                <a:spcPct val="0"/>
              </a:spcAft>
              <a:buFontTx/>
              <a:buNone/>
              <a:defRPr sz="975" kern="1200">
                <a:solidFill>
                  <a:schemeClr val="accent1"/>
                </a:solidFill>
                <a:latin typeface="+mn-lt"/>
                <a:ea typeface="ＭＳ Ｐゴシック" pitchFamily="-110" charset="-128"/>
                <a:cs typeface="+mn-cs"/>
              </a:defRPr>
            </a:lvl2pPr>
            <a:lvl3pPr marL="685800" indent="0" algn="l" rtl="0" eaLnBrk="1" fontAlgn="base" hangingPunct="1">
              <a:spcBef>
                <a:spcPct val="20000"/>
              </a:spcBef>
              <a:spcAft>
                <a:spcPct val="0"/>
              </a:spcAft>
              <a:buFontTx/>
              <a:buNone/>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Tx/>
              <a:buNone/>
              <a:defRPr sz="1500" kern="1200">
                <a:solidFill>
                  <a:schemeClr val="tx1"/>
                </a:solidFill>
                <a:latin typeface="+mn-lt"/>
                <a:ea typeface="ＭＳ Ｐゴシック" pitchFamily="-110" charset="-128"/>
                <a:cs typeface="+mn-cs"/>
              </a:defRPr>
            </a:lvl4pPr>
            <a:lvl5pPr marL="1371600" indent="0" algn="l" rtl="0" eaLnBrk="1" fontAlgn="base" hangingPunct="1">
              <a:spcBef>
                <a:spcPct val="20000"/>
              </a:spcBef>
              <a:spcAft>
                <a:spcPct val="0"/>
              </a:spcAft>
              <a:buFontTx/>
              <a:buNone/>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1219170"/>
            <a:r>
              <a:rPr lang="en-US" sz="2000" dirty="0">
                <a:latin typeface="Calibri"/>
              </a:rPr>
              <a:t>BEKOMAT® | Online Free Tools - Calculate amount of Condensate	</a:t>
            </a:r>
          </a:p>
          <a:p>
            <a:pPr defTabSz="1219170"/>
            <a:endParaRPr lang="en-US" sz="2000" dirty="0">
              <a:latin typeface="Calibri"/>
            </a:endParaRPr>
          </a:p>
        </p:txBody>
      </p:sp>
      <p:pic>
        <p:nvPicPr>
          <p:cNvPr id="8" name="Picture 7">
            <a:extLst>
              <a:ext uri="{FF2B5EF4-FFF2-40B4-BE49-F238E27FC236}">
                <a16:creationId xmlns:a16="http://schemas.microsoft.com/office/drawing/2014/main" id="{0FB87E2B-AC9B-4A06-BF49-954AC4578408}"/>
              </a:ext>
            </a:extLst>
          </p:cNvPr>
          <p:cNvPicPr>
            <a:picLocks noChangeAspect="1"/>
          </p:cNvPicPr>
          <p:nvPr/>
        </p:nvPicPr>
        <p:blipFill>
          <a:blip r:embed="rId4"/>
          <a:stretch>
            <a:fillRect/>
          </a:stretch>
        </p:blipFill>
        <p:spPr>
          <a:xfrm>
            <a:off x="495873" y="4023619"/>
            <a:ext cx="3753351" cy="2546349"/>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5C7758C-FF99-4354-A2F2-446A6136E91E}"/>
              </a:ext>
            </a:extLst>
          </p:cNvPr>
          <p:cNvPicPr>
            <a:picLocks noChangeAspect="1"/>
          </p:cNvPicPr>
          <p:nvPr/>
        </p:nvPicPr>
        <p:blipFill>
          <a:blip r:embed="rId5"/>
          <a:stretch>
            <a:fillRect/>
          </a:stretch>
        </p:blipFill>
        <p:spPr>
          <a:xfrm>
            <a:off x="5320728" y="3790716"/>
            <a:ext cx="3327400" cy="28194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D9D92B0F-8AB4-4202-A006-B0E8178722CC}"/>
              </a:ext>
            </a:extLst>
          </p:cNvPr>
          <p:cNvPicPr>
            <a:picLocks noChangeAspect="1"/>
          </p:cNvPicPr>
          <p:nvPr/>
        </p:nvPicPr>
        <p:blipFill>
          <a:blip r:embed="rId6"/>
          <a:stretch>
            <a:fillRect/>
          </a:stretch>
        </p:blipFill>
        <p:spPr>
          <a:xfrm>
            <a:off x="3759200" y="666676"/>
            <a:ext cx="4120560" cy="286732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9CEC7BE7-A0AF-426B-91AC-0389DE3304D8}"/>
              </a:ext>
            </a:extLst>
          </p:cNvPr>
          <p:cNvPicPr>
            <a:picLocks noChangeAspect="1"/>
          </p:cNvPicPr>
          <p:nvPr/>
        </p:nvPicPr>
        <p:blipFill>
          <a:blip r:embed="rId7"/>
          <a:stretch>
            <a:fillRect/>
          </a:stretch>
        </p:blipFill>
        <p:spPr>
          <a:xfrm>
            <a:off x="492595" y="666676"/>
            <a:ext cx="2224071" cy="30480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365294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BEKOMAT® | General Info – The Compressed Air Chain</a:t>
            </a:r>
          </a:p>
          <a:p>
            <a:endParaRPr lang="en-US" dirty="0"/>
          </a:p>
        </p:txBody>
      </p:sp>
      <p:sp>
        <p:nvSpPr>
          <p:cNvPr id="6" name="Rectangle 5"/>
          <p:cNvSpPr/>
          <p:nvPr/>
        </p:nvSpPr>
        <p:spPr>
          <a:xfrm>
            <a:off x="5114552" y="5156200"/>
            <a:ext cx="3657600" cy="731520"/>
          </a:xfrm>
          <a:prstGeom prst="rect">
            <a:avLst/>
          </a:prstGeom>
          <a:solidFill>
            <a:sysClr val="window" lastClr="FFFFFF"/>
          </a:solidFill>
          <a:ln w="9525"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914377">
              <a:defRPr/>
            </a:pPr>
            <a:r>
              <a:rPr lang="en-US" sz="2000" kern="0" dirty="0">
                <a:solidFill>
                  <a:srgbClr val="505A64"/>
                </a:solidFill>
                <a:latin typeface="Calibri"/>
                <a:ea typeface="ＭＳ Ｐゴシック" panose="020B0600070205080204" pitchFamily="34" charset="-128"/>
              </a:rPr>
              <a:t>Imagine if this is your Weakest Link</a:t>
            </a:r>
          </a:p>
        </p:txBody>
      </p:sp>
      <p:sp>
        <p:nvSpPr>
          <p:cNvPr id="2" name="Rectangle: Diagonal Corners Rounded 1">
            <a:extLst>
              <a:ext uri="{FF2B5EF4-FFF2-40B4-BE49-F238E27FC236}">
                <a16:creationId xmlns:a16="http://schemas.microsoft.com/office/drawing/2014/main" id="{542E734C-501E-4AD9-BC30-2D908E709DCC}"/>
              </a:ext>
            </a:extLst>
          </p:cNvPr>
          <p:cNvSpPr/>
          <p:nvPr/>
        </p:nvSpPr>
        <p:spPr>
          <a:xfrm>
            <a:off x="8534400" y="6070600"/>
            <a:ext cx="475504" cy="71120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FFFFFF"/>
              </a:solidFill>
              <a:latin typeface="Calibri"/>
            </a:endParaRPr>
          </a:p>
        </p:txBody>
      </p:sp>
      <p:pic>
        <p:nvPicPr>
          <p:cNvPr id="68" name="Picture 67">
            <a:extLst>
              <a:ext uri="{FF2B5EF4-FFF2-40B4-BE49-F238E27FC236}">
                <a16:creationId xmlns:a16="http://schemas.microsoft.com/office/drawing/2014/main" id="{3B985A1F-7B96-4F2D-BE2C-42B5365F5137}"/>
              </a:ext>
            </a:extLst>
          </p:cNvPr>
          <p:cNvPicPr>
            <a:picLocks noChangeAspect="1"/>
          </p:cNvPicPr>
          <p:nvPr/>
        </p:nvPicPr>
        <p:blipFill>
          <a:blip r:embed="rId3"/>
          <a:stretch>
            <a:fillRect/>
          </a:stretch>
        </p:blipFill>
        <p:spPr>
          <a:xfrm>
            <a:off x="542835" y="932126"/>
            <a:ext cx="8026400" cy="4073852"/>
          </a:xfrm>
          <a:prstGeom prst="rect">
            <a:avLst/>
          </a:prstGeom>
        </p:spPr>
      </p:pic>
      <p:cxnSp>
        <p:nvCxnSpPr>
          <p:cNvPr id="5" name="Connector: Curved 4">
            <a:extLst>
              <a:ext uri="{FF2B5EF4-FFF2-40B4-BE49-F238E27FC236}">
                <a16:creationId xmlns:a16="http://schemas.microsoft.com/office/drawing/2014/main" id="{AFD310FF-7E0A-47D3-B4F7-DBEF8389FE2A}"/>
              </a:ext>
            </a:extLst>
          </p:cNvPr>
          <p:cNvCxnSpPr>
            <a:cxnSpLocks/>
            <a:stCxn id="6" idx="1"/>
          </p:cNvCxnSpPr>
          <p:nvPr/>
        </p:nvCxnSpPr>
        <p:spPr>
          <a:xfrm rot="10800000">
            <a:off x="2946400" y="3429000"/>
            <a:ext cx="2168152" cy="2092960"/>
          </a:xfrm>
          <a:prstGeom prst="curvedConnector3">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69" name="Connector: Curved 68">
            <a:extLst>
              <a:ext uri="{FF2B5EF4-FFF2-40B4-BE49-F238E27FC236}">
                <a16:creationId xmlns:a16="http://schemas.microsoft.com/office/drawing/2014/main" id="{8714AF8F-86FA-492D-BEB3-E4954B60912A}"/>
              </a:ext>
            </a:extLst>
          </p:cNvPr>
          <p:cNvCxnSpPr>
            <a:cxnSpLocks/>
            <a:stCxn id="6" idx="0"/>
          </p:cNvCxnSpPr>
          <p:nvPr/>
        </p:nvCxnSpPr>
        <p:spPr>
          <a:xfrm rot="16200000" flipV="1">
            <a:off x="3369714" y="1582561"/>
            <a:ext cx="2743925" cy="4403352"/>
          </a:xfrm>
          <a:prstGeom prst="curvedConnector2">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5347045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1000"/>
                                        <p:tgtEl>
                                          <p:spTgt spid="69"/>
                                        </p:tgtEl>
                                      </p:cBhvr>
                                    </p:animEffect>
                                    <p:anim calcmode="lin" valueType="num">
                                      <p:cBhvr>
                                        <p:cTn id="24" dur="1000" fill="hold"/>
                                        <p:tgtEl>
                                          <p:spTgt spid="69"/>
                                        </p:tgtEl>
                                        <p:attrNameLst>
                                          <p:attrName>ppt_x</p:attrName>
                                        </p:attrNameLst>
                                      </p:cBhvr>
                                      <p:tavLst>
                                        <p:tav tm="0">
                                          <p:val>
                                            <p:strVal val="#ppt_x"/>
                                          </p:val>
                                        </p:tav>
                                        <p:tav tm="100000">
                                          <p:val>
                                            <p:strVal val="#ppt_x"/>
                                          </p:val>
                                        </p:tav>
                                      </p:tavLst>
                                    </p:anim>
                                    <p:anim calcmode="lin" valueType="num">
                                      <p:cBhvr>
                                        <p:cTn id="25"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1FE4AAB-C37B-45B0-9436-44297FFA2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482" y="6075796"/>
            <a:ext cx="589519" cy="734313"/>
          </a:xfrm>
          <a:prstGeom prst="rect">
            <a:avLst/>
          </a:prstGeom>
        </p:spPr>
      </p:pic>
      <p:pic>
        <p:nvPicPr>
          <p:cNvPr id="3" name="Picture 2">
            <a:extLst>
              <a:ext uri="{FF2B5EF4-FFF2-40B4-BE49-F238E27FC236}">
                <a16:creationId xmlns:a16="http://schemas.microsoft.com/office/drawing/2014/main" id="{C09F254E-4D52-4E42-897E-76D41050B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7024" y="3556832"/>
            <a:ext cx="3269913" cy="260616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54D794BB-B31E-40F4-89C9-ACE2451A3B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287" y="1976765"/>
            <a:ext cx="4624019" cy="2402676"/>
          </a:xfrm>
          <a:prstGeom prst="rect">
            <a:avLst/>
          </a:prstGeom>
          <a:ln>
            <a:noFill/>
          </a:ln>
          <a:effectLst>
            <a:outerShdw blurRad="292100" dist="139700" dir="2700000" algn="tl" rotWithShape="0">
              <a:srgbClr val="333333">
                <a:alpha val="65000"/>
              </a:srgbClr>
            </a:outerShdw>
          </a:effectLst>
        </p:spPr>
      </p:pic>
      <p:sp>
        <p:nvSpPr>
          <p:cNvPr id="10" name="Text Placeholder 3">
            <a:extLst>
              <a:ext uri="{FF2B5EF4-FFF2-40B4-BE49-F238E27FC236}">
                <a16:creationId xmlns:a16="http://schemas.microsoft.com/office/drawing/2014/main" id="{950E6974-B12B-421D-9834-836A73A9AB59}"/>
              </a:ext>
            </a:extLst>
          </p:cNvPr>
          <p:cNvSpPr txBox="1">
            <a:spLocks/>
          </p:cNvSpPr>
          <p:nvPr/>
        </p:nvSpPr>
        <p:spPr>
          <a:xfrm>
            <a:off x="315772" y="9337"/>
            <a:ext cx="7315200" cy="536448"/>
          </a:xfrm>
          <a:prstGeom prst="rect">
            <a:avLst/>
          </a:prstGeom>
        </p:spPr>
        <p:txBody>
          <a:bodyPr/>
          <a:lstStyle>
            <a:lvl1pPr marL="0" indent="0" algn="l" rtl="0" eaLnBrk="1" fontAlgn="base" hangingPunct="1">
              <a:spcBef>
                <a:spcPct val="20000"/>
              </a:spcBef>
              <a:spcAft>
                <a:spcPct val="0"/>
              </a:spcAft>
              <a:buFontTx/>
              <a:buNone/>
              <a:defRPr sz="1500" kern="1200">
                <a:solidFill>
                  <a:srgbClr val="00529C"/>
                </a:solidFill>
                <a:latin typeface="+mn-lt"/>
                <a:ea typeface="ＭＳ Ｐゴシック" pitchFamily="-110" charset="-128"/>
                <a:cs typeface="Arial"/>
              </a:defRPr>
            </a:lvl1pPr>
            <a:lvl2pPr marL="342900" indent="0" algn="l" rtl="0" eaLnBrk="1" fontAlgn="base" hangingPunct="1">
              <a:spcBef>
                <a:spcPct val="20000"/>
              </a:spcBef>
              <a:spcAft>
                <a:spcPct val="0"/>
              </a:spcAft>
              <a:buFontTx/>
              <a:buNone/>
              <a:defRPr sz="975" kern="1200">
                <a:solidFill>
                  <a:schemeClr val="accent1"/>
                </a:solidFill>
                <a:latin typeface="+mn-lt"/>
                <a:ea typeface="ＭＳ Ｐゴシック" pitchFamily="-110" charset="-128"/>
                <a:cs typeface="+mn-cs"/>
              </a:defRPr>
            </a:lvl2pPr>
            <a:lvl3pPr marL="685800" indent="0" algn="l" rtl="0" eaLnBrk="1" fontAlgn="base" hangingPunct="1">
              <a:spcBef>
                <a:spcPct val="20000"/>
              </a:spcBef>
              <a:spcAft>
                <a:spcPct val="0"/>
              </a:spcAft>
              <a:buFontTx/>
              <a:buNone/>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Tx/>
              <a:buNone/>
              <a:defRPr sz="1500" kern="1200">
                <a:solidFill>
                  <a:schemeClr val="tx1"/>
                </a:solidFill>
                <a:latin typeface="+mn-lt"/>
                <a:ea typeface="ＭＳ Ｐゴシック" pitchFamily="-110" charset="-128"/>
                <a:cs typeface="+mn-cs"/>
              </a:defRPr>
            </a:lvl4pPr>
            <a:lvl5pPr marL="1371600" indent="0" algn="l" rtl="0" eaLnBrk="1" fontAlgn="base" hangingPunct="1">
              <a:spcBef>
                <a:spcPct val="20000"/>
              </a:spcBef>
              <a:spcAft>
                <a:spcPct val="0"/>
              </a:spcAft>
              <a:buFontTx/>
              <a:buNone/>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1219170"/>
            <a:r>
              <a:rPr lang="en-US" sz="2000" dirty="0">
                <a:latin typeface="Calibri"/>
              </a:rPr>
              <a:t>BEKOMAT® | General Info – The Compressed Air Chain</a:t>
            </a:r>
          </a:p>
          <a:p>
            <a:pPr defTabSz="1219170"/>
            <a:endParaRPr lang="en-US" sz="2000" dirty="0">
              <a:latin typeface="Calibri"/>
            </a:endParaRPr>
          </a:p>
        </p:txBody>
      </p:sp>
      <p:sp>
        <p:nvSpPr>
          <p:cNvPr id="12" name="Rectangle 11">
            <a:extLst>
              <a:ext uri="{FF2B5EF4-FFF2-40B4-BE49-F238E27FC236}">
                <a16:creationId xmlns:a16="http://schemas.microsoft.com/office/drawing/2014/main" id="{3F0C5ADB-E6FD-4C3E-8901-8CA91975E2F3}"/>
              </a:ext>
            </a:extLst>
          </p:cNvPr>
          <p:cNvSpPr/>
          <p:nvPr/>
        </p:nvSpPr>
        <p:spPr>
          <a:xfrm>
            <a:off x="1219200" y="889000"/>
            <a:ext cx="6595931" cy="731520"/>
          </a:xfrm>
          <a:prstGeom prst="rect">
            <a:avLst/>
          </a:prstGeom>
          <a:solidFill>
            <a:sysClr val="window" lastClr="FFFFFF"/>
          </a:solidFill>
          <a:ln w="9525"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914377">
              <a:defRPr/>
            </a:pPr>
            <a:r>
              <a:rPr lang="en-US" sz="2000" kern="0" dirty="0">
                <a:solidFill>
                  <a:srgbClr val="505A64"/>
                </a:solidFill>
                <a:latin typeface="Calibri"/>
                <a:ea typeface="ＭＳ Ｐゴシック" panose="020B0600070205080204" pitchFamily="34" charset="-128"/>
              </a:rPr>
              <a:t>Too Much Condensate     </a:t>
            </a:r>
            <a:r>
              <a:rPr lang="en-US" sz="2400" kern="0" dirty="0">
                <a:solidFill>
                  <a:srgbClr val="505A64"/>
                </a:solidFill>
                <a:latin typeface="Calibri"/>
                <a:ea typeface="ＭＳ Ｐゴシック" panose="020B0600070205080204" pitchFamily="34" charset="-128"/>
              </a:rPr>
              <a:t> </a:t>
            </a:r>
            <a:r>
              <a:rPr lang="en-US" sz="2400" b="1" kern="0" dirty="0">
                <a:solidFill>
                  <a:srgbClr val="505A64"/>
                </a:solidFill>
                <a:latin typeface="Calibri"/>
                <a:ea typeface="ＭＳ Ｐゴシック" panose="020B0600070205080204" pitchFamily="34" charset="-128"/>
              </a:rPr>
              <a:t>+</a:t>
            </a:r>
            <a:r>
              <a:rPr lang="en-US" sz="2400" kern="0" dirty="0">
                <a:solidFill>
                  <a:srgbClr val="505A64"/>
                </a:solidFill>
                <a:latin typeface="Calibri"/>
                <a:ea typeface="ＭＳ Ｐゴシック" panose="020B0600070205080204" pitchFamily="34" charset="-128"/>
              </a:rPr>
              <a:t>      </a:t>
            </a:r>
            <a:r>
              <a:rPr lang="en-US" sz="2000" kern="0" dirty="0">
                <a:solidFill>
                  <a:srgbClr val="505A64"/>
                </a:solidFill>
                <a:latin typeface="Calibri"/>
                <a:ea typeface="ＭＳ Ｐゴシック" panose="020B0600070205080204" pitchFamily="34" charset="-128"/>
              </a:rPr>
              <a:t>Improper Drainage       </a:t>
            </a:r>
            <a:r>
              <a:rPr lang="en-US" sz="2400" b="1" kern="0" dirty="0">
                <a:solidFill>
                  <a:srgbClr val="505A64"/>
                </a:solidFill>
                <a:latin typeface="Calibri"/>
                <a:ea typeface="ＭＳ Ｐゴシック" panose="020B0600070205080204" pitchFamily="34" charset="-128"/>
              </a:rPr>
              <a:t>=</a:t>
            </a:r>
            <a:r>
              <a:rPr lang="en-US" sz="2000" kern="0" dirty="0">
                <a:solidFill>
                  <a:srgbClr val="505A64"/>
                </a:solidFill>
                <a:latin typeface="Calibri"/>
                <a:ea typeface="ＭＳ Ｐゴシック" panose="020B0600070205080204" pitchFamily="34" charset="-128"/>
              </a:rPr>
              <a:t> </a:t>
            </a:r>
          </a:p>
        </p:txBody>
      </p:sp>
    </p:spTree>
    <p:extLst>
      <p:ext uri="{BB962C8B-B14F-4D97-AF65-F5344CB8AC3E}">
        <p14:creationId xmlns:p14="http://schemas.microsoft.com/office/powerpoint/2010/main" val="1047181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3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288" r="19074"/>
          <a:stretch/>
        </p:blipFill>
        <p:spPr bwMode="auto">
          <a:xfrm>
            <a:off x="7428267" y="1600200"/>
            <a:ext cx="42033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3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061" t="4941" r="31575" b="4150"/>
          <a:stretch/>
        </p:blipFill>
        <p:spPr bwMode="auto">
          <a:xfrm>
            <a:off x="762000" y="3886201"/>
            <a:ext cx="304800" cy="76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03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6246" y="1623454"/>
            <a:ext cx="662861" cy="808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quarter" idx="13"/>
          </p:nvPr>
        </p:nvSpPr>
        <p:spPr/>
        <p:txBody>
          <a:bodyPr/>
          <a:lstStyle/>
          <a:p>
            <a:r>
              <a:rPr lang="en-US" dirty="0"/>
              <a:t>BEKOMAT® | General Info – Condensate Drain Types</a:t>
            </a:r>
          </a:p>
        </p:txBody>
      </p:sp>
      <p:pic>
        <p:nvPicPr>
          <p:cNvPr id="6" name="Picture 10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1" y="1600201"/>
            <a:ext cx="85810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http://www.midwest-control.com/images/Drains/Drains_all_image.jpg">
            <a:extLst>
              <a:ext uri="{FF2B5EF4-FFF2-40B4-BE49-F238E27FC236}">
                <a16:creationId xmlns:a16="http://schemas.microsoft.com/office/drawing/2014/main" id="{21540152-BF5C-41EA-95AE-127A3720FB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9238" y="3429000"/>
            <a:ext cx="916932" cy="12890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07C490-3FB0-431E-B2A3-0731E31F5F49}"/>
              </a:ext>
            </a:extLst>
          </p:cNvPr>
          <p:cNvSpPr txBox="1"/>
          <p:nvPr/>
        </p:nvSpPr>
        <p:spPr>
          <a:xfrm>
            <a:off x="609600" y="2438400"/>
            <a:ext cx="679451" cy="600164"/>
          </a:xfrm>
          <a:prstGeom prst="rect">
            <a:avLst/>
          </a:prstGeom>
          <a:noFill/>
        </p:spPr>
        <p:txBody>
          <a:bodyPr wrap="square" lIns="0" rtlCol="0">
            <a:spAutoFit/>
          </a:bodyPr>
          <a:lstStyle/>
          <a:p>
            <a:pPr defTabSz="1219170" fontAlgn="base">
              <a:spcBef>
                <a:spcPct val="0"/>
              </a:spcBef>
              <a:spcAft>
                <a:spcPct val="0"/>
              </a:spcAft>
            </a:pPr>
            <a:r>
              <a:rPr lang="en-US" sz="1100" dirty="0">
                <a:solidFill>
                  <a:srgbClr val="86909C"/>
                </a:solidFill>
                <a:latin typeface="Calibri"/>
                <a:ea typeface="ＭＳ Ｐゴシック" panose="020B0600070205080204" pitchFamily="34" charset="-128"/>
              </a:rPr>
              <a:t>Low Cost </a:t>
            </a:r>
          </a:p>
          <a:p>
            <a:pPr defTabSz="1219170" fontAlgn="base">
              <a:spcBef>
                <a:spcPct val="0"/>
              </a:spcBef>
              <a:spcAft>
                <a:spcPct val="0"/>
              </a:spcAft>
            </a:pPr>
            <a:r>
              <a:rPr lang="en-US" sz="1100" dirty="0">
                <a:solidFill>
                  <a:srgbClr val="86909C"/>
                </a:solidFill>
                <a:latin typeface="Calibri"/>
                <a:ea typeface="ＭＳ Ｐゴシック" panose="020B0600070205080204" pitchFamily="34" charset="-128"/>
              </a:rPr>
              <a:t>Manual </a:t>
            </a:r>
          </a:p>
          <a:p>
            <a:pPr defTabSz="1219170" fontAlgn="base">
              <a:spcBef>
                <a:spcPct val="0"/>
              </a:spcBef>
              <a:spcAft>
                <a:spcPct val="0"/>
              </a:spcAft>
            </a:pPr>
            <a:r>
              <a:rPr lang="en-US" sz="1100" dirty="0">
                <a:solidFill>
                  <a:srgbClr val="86909C"/>
                </a:solidFill>
                <a:latin typeface="Calibri"/>
                <a:ea typeface="ＭＳ Ｐゴシック" panose="020B0600070205080204" pitchFamily="34" charset="-128"/>
              </a:rPr>
              <a:t>No Alarm</a:t>
            </a:r>
          </a:p>
        </p:txBody>
      </p:sp>
      <p:sp>
        <p:nvSpPr>
          <p:cNvPr id="18" name="TextBox 17">
            <a:extLst>
              <a:ext uri="{FF2B5EF4-FFF2-40B4-BE49-F238E27FC236}">
                <a16:creationId xmlns:a16="http://schemas.microsoft.com/office/drawing/2014/main" id="{45564948-D7E8-41C4-8882-AADDCAC556FF}"/>
              </a:ext>
            </a:extLst>
          </p:cNvPr>
          <p:cNvSpPr txBox="1"/>
          <p:nvPr/>
        </p:nvSpPr>
        <p:spPr>
          <a:xfrm>
            <a:off x="4056317" y="2438401"/>
            <a:ext cx="1107409" cy="600164"/>
          </a:xfrm>
          <a:prstGeom prst="rect">
            <a:avLst/>
          </a:prstGeom>
          <a:noFill/>
        </p:spPr>
        <p:txBody>
          <a:bodyPr wrap="square" lIns="0" rtlCol="0">
            <a:spAutoFit/>
          </a:bodyPr>
          <a:lstStyle/>
          <a:p>
            <a:pPr defTabSz="1219170" fontAlgn="base">
              <a:spcBef>
                <a:spcPct val="0"/>
              </a:spcBef>
              <a:spcAft>
                <a:spcPct val="0"/>
              </a:spcAft>
            </a:pPr>
            <a:r>
              <a:rPr lang="en-US" sz="1100" dirty="0">
                <a:solidFill>
                  <a:srgbClr val="86909C"/>
                </a:solidFill>
                <a:latin typeface="Calibri"/>
                <a:ea typeface="ＭＳ Ｐゴシック" panose="020B0600070205080204" pitchFamily="34" charset="-128"/>
              </a:rPr>
              <a:t>Medium Cost </a:t>
            </a:r>
          </a:p>
          <a:p>
            <a:pPr defTabSz="1219170" fontAlgn="base">
              <a:spcBef>
                <a:spcPct val="0"/>
              </a:spcBef>
              <a:spcAft>
                <a:spcPct val="0"/>
              </a:spcAft>
            </a:pPr>
            <a:r>
              <a:rPr lang="en-US" sz="1100" dirty="0">
                <a:solidFill>
                  <a:srgbClr val="86909C"/>
                </a:solidFill>
                <a:latin typeface="Calibri"/>
                <a:ea typeface="ＭＳ Ｐゴシック" panose="020B0600070205080204" pitchFamily="34" charset="-128"/>
              </a:rPr>
              <a:t>Timer Controlled  </a:t>
            </a:r>
          </a:p>
          <a:p>
            <a:pPr defTabSz="1219170" fontAlgn="base">
              <a:spcBef>
                <a:spcPct val="0"/>
              </a:spcBef>
              <a:spcAft>
                <a:spcPct val="0"/>
              </a:spcAft>
            </a:pPr>
            <a:r>
              <a:rPr lang="en-US" sz="1100" dirty="0">
                <a:solidFill>
                  <a:srgbClr val="86909C"/>
                </a:solidFill>
                <a:latin typeface="Calibri"/>
                <a:ea typeface="ＭＳ Ｐゴシック" panose="020B0600070205080204" pitchFamily="34" charset="-128"/>
              </a:rPr>
              <a:t>No Alarm</a:t>
            </a:r>
          </a:p>
        </p:txBody>
      </p:sp>
      <p:sp>
        <p:nvSpPr>
          <p:cNvPr id="19" name="TextBox 18">
            <a:extLst>
              <a:ext uri="{FF2B5EF4-FFF2-40B4-BE49-F238E27FC236}">
                <a16:creationId xmlns:a16="http://schemas.microsoft.com/office/drawing/2014/main" id="{6F0C910E-5C40-4A2F-AAF2-EB12DBF6C310}"/>
              </a:ext>
            </a:extLst>
          </p:cNvPr>
          <p:cNvSpPr txBox="1"/>
          <p:nvPr/>
        </p:nvSpPr>
        <p:spPr>
          <a:xfrm>
            <a:off x="7391400" y="2438401"/>
            <a:ext cx="838200" cy="600164"/>
          </a:xfrm>
          <a:prstGeom prst="rect">
            <a:avLst/>
          </a:prstGeom>
          <a:noFill/>
        </p:spPr>
        <p:txBody>
          <a:bodyPr wrap="square" lIns="0" rtlCol="0">
            <a:spAutoFit/>
          </a:bodyPr>
          <a:lstStyle/>
          <a:p>
            <a:pPr defTabSz="1219170" fontAlgn="base">
              <a:spcBef>
                <a:spcPct val="0"/>
              </a:spcBef>
              <a:spcAft>
                <a:spcPct val="0"/>
              </a:spcAft>
            </a:pPr>
            <a:r>
              <a:rPr lang="en-US" sz="1100" dirty="0">
                <a:solidFill>
                  <a:srgbClr val="86909C"/>
                </a:solidFill>
                <a:latin typeface="Calibri"/>
                <a:ea typeface="ＭＳ Ｐゴシック" panose="020B0600070205080204" pitchFamily="34" charset="-128"/>
              </a:rPr>
              <a:t>Low Cost </a:t>
            </a:r>
          </a:p>
          <a:p>
            <a:pPr defTabSz="1219170" fontAlgn="base">
              <a:spcBef>
                <a:spcPct val="0"/>
              </a:spcBef>
              <a:spcAft>
                <a:spcPct val="0"/>
              </a:spcAft>
            </a:pPr>
            <a:r>
              <a:rPr lang="en-US" sz="1100" dirty="0">
                <a:solidFill>
                  <a:srgbClr val="86909C"/>
                </a:solidFill>
                <a:latin typeface="Calibri"/>
                <a:ea typeface="ＭＳ Ｐゴシック" panose="020B0600070205080204" pitchFamily="34" charset="-128"/>
              </a:rPr>
              <a:t>Level Control  </a:t>
            </a:r>
          </a:p>
          <a:p>
            <a:pPr defTabSz="1219170" fontAlgn="base">
              <a:spcBef>
                <a:spcPct val="0"/>
              </a:spcBef>
              <a:spcAft>
                <a:spcPct val="0"/>
              </a:spcAft>
            </a:pPr>
            <a:r>
              <a:rPr lang="en-US" sz="1100" dirty="0">
                <a:solidFill>
                  <a:srgbClr val="86909C"/>
                </a:solidFill>
                <a:latin typeface="Calibri"/>
                <a:ea typeface="ＭＳ Ｐゴシック" panose="020B0600070205080204" pitchFamily="34" charset="-128"/>
              </a:rPr>
              <a:t>No Alarm</a:t>
            </a:r>
          </a:p>
        </p:txBody>
      </p:sp>
      <p:sp>
        <p:nvSpPr>
          <p:cNvPr id="20" name="TextBox 19">
            <a:extLst>
              <a:ext uri="{FF2B5EF4-FFF2-40B4-BE49-F238E27FC236}">
                <a16:creationId xmlns:a16="http://schemas.microsoft.com/office/drawing/2014/main" id="{F925BBEB-C52F-49DC-998E-618DAA1AF394}"/>
              </a:ext>
            </a:extLst>
          </p:cNvPr>
          <p:cNvSpPr txBox="1"/>
          <p:nvPr/>
        </p:nvSpPr>
        <p:spPr>
          <a:xfrm>
            <a:off x="639557" y="4813286"/>
            <a:ext cx="1036843" cy="600164"/>
          </a:xfrm>
          <a:prstGeom prst="rect">
            <a:avLst/>
          </a:prstGeom>
          <a:noFill/>
        </p:spPr>
        <p:txBody>
          <a:bodyPr wrap="square" lIns="0" rtlCol="0">
            <a:spAutoFit/>
          </a:bodyPr>
          <a:lstStyle/>
          <a:p>
            <a:pPr defTabSz="1219170" fontAlgn="base">
              <a:spcBef>
                <a:spcPct val="0"/>
              </a:spcBef>
              <a:spcAft>
                <a:spcPct val="0"/>
              </a:spcAft>
            </a:pPr>
            <a:r>
              <a:rPr lang="en-US" sz="1100" dirty="0">
                <a:solidFill>
                  <a:srgbClr val="86909C"/>
                </a:solidFill>
                <a:latin typeface="Calibri"/>
                <a:ea typeface="ＭＳ Ｐゴシック" panose="020B0600070205080204" pitchFamily="34" charset="-128"/>
              </a:rPr>
              <a:t>Low Cost </a:t>
            </a:r>
          </a:p>
          <a:p>
            <a:pPr defTabSz="1219170" fontAlgn="base">
              <a:spcBef>
                <a:spcPct val="0"/>
              </a:spcBef>
              <a:spcAft>
                <a:spcPct val="0"/>
              </a:spcAft>
            </a:pPr>
            <a:r>
              <a:rPr lang="en-US" sz="1100" dirty="0">
                <a:solidFill>
                  <a:srgbClr val="86909C"/>
                </a:solidFill>
                <a:latin typeface="Calibri"/>
                <a:ea typeface="ＭＳ Ｐゴシック" panose="020B0600070205080204" pitchFamily="34" charset="-128"/>
              </a:rPr>
              <a:t>Level Controlled </a:t>
            </a:r>
          </a:p>
          <a:p>
            <a:pPr defTabSz="1219170" fontAlgn="base">
              <a:spcBef>
                <a:spcPct val="0"/>
              </a:spcBef>
              <a:spcAft>
                <a:spcPct val="0"/>
              </a:spcAft>
            </a:pPr>
            <a:r>
              <a:rPr lang="en-US" sz="1100" dirty="0">
                <a:solidFill>
                  <a:srgbClr val="86909C"/>
                </a:solidFill>
                <a:latin typeface="Calibri"/>
                <a:ea typeface="ＭＳ Ｐゴシック" panose="020B0600070205080204" pitchFamily="34" charset="-128"/>
              </a:rPr>
              <a:t>No Alarm</a:t>
            </a:r>
          </a:p>
        </p:txBody>
      </p:sp>
      <p:sp>
        <p:nvSpPr>
          <p:cNvPr id="21" name="TextBox 20">
            <a:extLst>
              <a:ext uri="{FF2B5EF4-FFF2-40B4-BE49-F238E27FC236}">
                <a16:creationId xmlns:a16="http://schemas.microsoft.com/office/drawing/2014/main" id="{4C1A29C1-7C53-4F08-8100-9578C97266A0}"/>
              </a:ext>
            </a:extLst>
          </p:cNvPr>
          <p:cNvSpPr txBox="1"/>
          <p:nvPr/>
        </p:nvSpPr>
        <p:spPr>
          <a:xfrm>
            <a:off x="3942181" y="4982563"/>
            <a:ext cx="1335681" cy="261610"/>
          </a:xfrm>
          <a:prstGeom prst="rect">
            <a:avLst/>
          </a:prstGeom>
          <a:noFill/>
        </p:spPr>
        <p:txBody>
          <a:bodyPr wrap="square" lIns="0" rtlCol="0">
            <a:spAutoFit/>
          </a:bodyPr>
          <a:lstStyle/>
          <a:p>
            <a:pPr defTabSz="1219170" fontAlgn="base">
              <a:spcBef>
                <a:spcPct val="0"/>
              </a:spcBef>
              <a:spcAft>
                <a:spcPct val="0"/>
              </a:spcAft>
            </a:pPr>
            <a:r>
              <a:rPr lang="en-US" sz="1100" dirty="0">
                <a:solidFill>
                  <a:srgbClr val="004696"/>
                </a:solidFill>
                <a:latin typeface="Calibri"/>
                <a:ea typeface="ＭＳ Ｐゴシック" panose="020B0600070205080204" pitchFamily="34" charset="-128"/>
              </a:rPr>
              <a:t>The Reliable Solution</a:t>
            </a:r>
          </a:p>
        </p:txBody>
      </p:sp>
      <p:sp>
        <p:nvSpPr>
          <p:cNvPr id="22" name="TextBox 21">
            <a:extLst>
              <a:ext uri="{FF2B5EF4-FFF2-40B4-BE49-F238E27FC236}">
                <a16:creationId xmlns:a16="http://schemas.microsoft.com/office/drawing/2014/main" id="{E7D2A24F-EECD-40D7-B58E-A6EA89BEC786}"/>
              </a:ext>
            </a:extLst>
          </p:cNvPr>
          <p:cNvSpPr txBox="1"/>
          <p:nvPr/>
        </p:nvSpPr>
        <p:spPr>
          <a:xfrm>
            <a:off x="7221463" y="4813285"/>
            <a:ext cx="1130615" cy="600164"/>
          </a:xfrm>
          <a:prstGeom prst="rect">
            <a:avLst/>
          </a:prstGeom>
          <a:noFill/>
        </p:spPr>
        <p:txBody>
          <a:bodyPr wrap="square" lIns="0" rtlCol="0">
            <a:spAutoFit/>
          </a:bodyPr>
          <a:lstStyle/>
          <a:p>
            <a:pPr defTabSz="1219170" fontAlgn="base">
              <a:spcBef>
                <a:spcPct val="0"/>
              </a:spcBef>
              <a:spcAft>
                <a:spcPct val="0"/>
              </a:spcAft>
            </a:pPr>
            <a:r>
              <a:rPr lang="en-US" sz="1100" dirty="0">
                <a:solidFill>
                  <a:srgbClr val="86909C"/>
                </a:solidFill>
                <a:latin typeface="Calibri"/>
                <a:ea typeface="ＭＳ Ｐゴシック" panose="020B0600070205080204" pitchFamily="34" charset="-128"/>
              </a:rPr>
              <a:t>Higher Cost </a:t>
            </a:r>
          </a:p>
          <a:p>
            <a:pPr defTabSz="1219170" fontAlgn="base">
              <a:spcBef>
                <a:spcPct val="0"/>
              </a:spcBef>
              <a:spcAft>
                <a:spcPct val="0"/>
              </a:spcAft>
            </a:pPr>
            <a:r>
              <a:rPr lang="en-US" sz="1100" dirty="0">
                <a:solidFill>
                  <a:srgbClr val="86909C"/>
                </a:solidFill>
                <a:latin typeface="Calibri"/>
                <a:ea typeface="ＭＳ Ｐゴシック" panose="020B0600070205080204" pitchFamily="34" charset="-128"/>
              </a:rPr>
              <a:t>Level Control</a:t>
            </a:r>
          </a:p>
          <a:p>
            <a:pPr defTabSz="1219170" fontAlgn="base">
              <a:spcBef>
                <a:spcPct val="0"/>
              </a:spcBef>
              <a:spcAft>
                <a:spcPct val="0"/>
              </a:spcAft>
            </a:pPr>
            <a:r>
              <a:rPr lang="en-US" sz="1100" dirty="0">
                <a:solidFill>
                  <a:srgbClr val="86909C"/>
                </a:solidFill>
                <a:latin typeface="Calibri"/>
                <a:ea typeface="ＭＳ Ｐゴシック" panose="020B0600070205080204" pitchFamily="34" charset="-128"/>
              </a:rPr>
              <a:t>No Alarm </a:t>
            </a:r>
          </a:p>
        </p:txBody>
      </p:sp>
      <p:pic>
        <p:nvPicPr>
          <p:cNvPr id="16" name="Picture 15">
            <a:extLst>
              <a:ext uri="{FF2B5EF4-FFF2-40B4-BE49-F238E27FC236}">
                <a16:creationId xmlns:a16="http://schemas.microsoft.com/office/drawing/2014/main" id="{97010CEB-6704-4782-A3D0-DB649E89A6CE}"/>
              </a:ext>
            </a:extLst>
          </p:cNvPr>
          <p:cNvPicPr>
            <a:picLocks noChangeAspect="1"/>
          </p:cNvPicPr>
          <p:nvPr/>
        </p:nvPicPr>
        <p:blipFill rotWithShape="1">
          <a:blip r:embed="rId7"/>
          <a:srcRect l="10740" t="32222" r="21957" b="25608"/>
          <a:stretch/>
        </p:blipFill>
        <p:spPr>
          <a:xfrm>
            <a:off x="3879427" y="3528291"/>
            <a:ext cx="1154840" cy="1369661"/>
          </a:xfrm>
          <a:prstGeom prst="rect">
            <a:avLst/>
          </a:prstGeom>
        </p:spPr>
      </p:pic>
      <p:cxnSp>
        <p:nvCxnSpPr>
          <p:cNvPr id="5" name="Straight Connector 4">
            <a:extLst>
              <a:ext uri="{FF2B5EF4-FFF2-40B4-BE49-F238E27FC236}">
                <a16:creationId xmlns:a16="http://schemas.microsoft.com/office/drawing/2014/main" id="{88CCE6C2-7B89-448A-AA03-C13C26BED815}"/>
              </a:ext>
            </a:extLst>
          </p:cNvPr>
          <p:cNvCxnSpPr/>
          <p:nvPr/>
        </p:nvCxnSpPr>
        <p:spPr>
          <a:xfrm>
            <a:off x="3352800" y="3943349"/>
            <a:ext cx="0" cy="914400"/>
          </a:xfrm>
          <a:prstGeom prst="line">
            <a:avLst/>
          </a:prstGeom>
          <a:ln>
            <a:solidFill>
              <a:srgbClr val="96BE1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36FBBD7-DFB3-4FB7-9934-CCB4151B0DCD}"/>
              </a:ext>
            </a:extLst>
          </p:cNvPr>
          <p:cNvCxnSpPr/>
          <p:nvPr/>
        </p:nvCxnSpPr>
        <p:spPr>
          <a:xfrm>
            <a:off x="5638800" y="3943349"/>
            <a:ext cx="0" cy="914400"/>
          </a:xfrm>
          <a:prstGeom prst="line">
            <a:avLst/>
          </a:prstGeom>
          <a:ln>
            <a:solidFill>
              <a:srgbClr val="96BE1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58BC70A-8E63-4B47-BCD0-8CE4D9F784F7}"/>
              </a:ext>
            </a:extLst>
          </p:cNvPr>
          <p:cNvCxnSpPr>
            <a:cxnSpLocks/>
          </p:cNvCxnSpPr>
          <p:nvPr/>
        </p:nvCxnSpPr>
        <p:spPr>
          <a:xfrm flipV="1">
            <a:off x="3580387" y="3422651"/>
            <a:ext cx="1828800" cy="0"/>
          </a:xfrm>
          <a:prstGeom prst="line">
            <a:avLst/>
          </a:prstGeom>
          <a:ln>
            <a:solidFill>
              <a:srgbClr val="96BE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992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F99AA6-60D2-4EAF-B57B-51A366AD6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3816"/>
            <a:ext cx="9144000" cy="6044184"/>
          </a:xfrm>
          <a:prstGeom prst="rect">
            <a:avLst/>
          </a:prstGeom>
        </p:spPr>
      </p:pic>
    </p:spTree>
    <p:extLst>
      <p:ext uri="{BB962C8B-B14F-4D97-AF65-F5344CB8AC3E}">
        <p14:creationId xmlns:p14="http://schemas.microsoft.com/office/powerpoint/2010/main" val="97457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BEKOMAT® | Why BEKO Technologies?</a:t>
            </a:r>
          </a:p>
        </p:txBody>
      </p:sp>
      <p:sp>
        <p:nvSpPr>
          <p:cNvPr id="4" name="Rectangle 3"/>
          <p:cNvSpPr/>
          <p:nvPr/>
        </p:nvSpPr>
        <p:spPr>
          <a:xfrm>
            <a:off x="378460" y="2482199"/>
            <a:ext cx="3280945" cy="457200"/>
          </a:xfrm>
          <a:prstGeom prst="rect">
            <a:avLst/>
          </a:prstGeom>
          <a:solidFill>
            <a:sysClr val="window" lastClr="FFFFFF"/>
          </a:solidFill>
          <a:ln w="9525"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914377">
              <a:defRPr/>
            </a:pPr>
            <a:r>
              <a:rPr lang="en-US" kern="0" dirty="0">
                <a:solidFill>
                  <a:srgbClr val="505A64"/>
                </a:solidFill>
                <a:latin typeface="Calibri"/>
                <a:ea typeface="ＭＳ Ｐゴシック" panose="020B0600070205080204" pitchFamily="34" charset="-128"/>
              </a:rPr>
              <a:t>Indicates when service is due</a:t>
            </a:r>
          </a:p>
        </p:txBody>
      </p:sp>
      <p:sp>
        <p:nvSpPr>
          <p:cNvPr id="5" name="Rectangle 4"/>
          <p:cNvSpPr/>
          <p:nvPr/>
        </p:nvSpPr>
        <p:spPr>
          <a:xfrm>
            <a:off x="359408" y="3353065"/>
            <a:ext cx="3280944" cy="457200"/>
          </a:xfrm>
          <a:prstGeom prst="rect">
            <a:avLst/>
          </a:prstGeom>
          <a:solidFill>
            <a:sysClr val="window" lastClr="FFFFFF"/>
          </a:solidFill>
          <a:ln w="9525"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914377">
              <a:defRPr/>
            </a:pPr>
            <a:r>
              <a:rPr lang="en-US" kern="0" dirty="0">
                <a:solidFill>
                  <a:srgbClr val="505A64"/>
                </a:solidFill>
                <a:latin typeface="Calibri"/>
                <a:ea typeface="ＭＳ Ｐゴシック" panose="020B0600070205080204" pitchFamily="34" charset="-128"/>
              </a:rPr>
              <a:t>Indicates all alarm types</a:t>
            </a:r>
          </a:p>
        </p:txBody>
      </p:sp>
      <p:sp>
        <p:nvSpPr>
          <p:cNvPr id="6" name="Rectangle 5"/>
          <p:cNvSpPr/>
          <p:nvPr/>
        </p:nvSpPr>
        <p:spPr>
          <a:xfrm>
            <a:off x="378459" y="4223931"/>
            <a:ext cx="3280943" cy="457200"/>
          </a:xfrm>
          <a:prstGeom prst="rect">
            <a:avLst/>
          </a:prstGeom>
          <a:solidFill>
            <a:sysClr val="window" lastClr="FFFFFF"/>
          </a:solidFill>
          <a:ln w="9525"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914377">
              <a:defRPr/>
            </a:pPr>
            <a:r>
              <a:rPr lang="en-US" kern="0" dirty="0">
                <a:solidFill>
                  <a:srgbClr val="505A64"/>
                </a:solidFill>
                <a:latin typeface="Calibri"/>
                <a:ea typeface="ＭＳ Ｐゴシック" panose="020B0600070205080204" pitchFamily="34" charset="-128"/>
              </a:rPr>
              <a:t>Ability to unclog and unjam</a:t>
            </a:r>
          </a:p>
        </p:txBody>
      </p:sp>
      <p:sp>
        <p:nvSpPr>
          <p:cNvPr id="7" name="Rectangle 6"/>
          <p:cNvSpPr/>
          <p:nvPr/>
        </p:nvSpPr>
        <p:spPr>
          <a:xfrm>
            <a:off x="365758" y="5094798"/>
            <a:ext cx="3280943" cy="456053"/>
          </a:xfrm>
          <a:prstGeom prst="rect">
            <a:avLst/>
          </a:prstGeom>
          <a:solidFill>
            <a:sysClr val="window" lastClr="FFFFFF"/>
          </a:solidFill>
          <a:ln w="9525"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914377">
              <a:defRPr/>
            </a:pPr>
            <a:r>
              <a:rPr lang="en-US" kern="0" dirty="0">
                <a:solidFill>
                  <a:srgbClr val="505A64"/>
                </a:solidFill>
                <a:latin typeface="Calibri"/>
                <a:ea typeface="ＭＳ Ｐゴシック" panose="020B0600070205080204" pitchFamily="34" charset="-128"/>
              </a:rPr>
              <a:t>Dry contact for further feedback</a:t>
            </a:r>
          </a:p>
        </p:txBody>
      </p:sp>
      <p:sp>
        <p:nvSpPr>
          <p:cNvPr id="8" name="Rectangle 7"/>
          <p:cNvSpPr/>
          <p:nvPr/>
        </p:nvSpPr>
        <p:spPr>
          <a:xfrm>
            <a:off x="359410" y="1582867"/>
            <a:ext cx="3280943" cy="485667"/>
          </a:xfrm>
          <a:prstGeom prst="rect">
            <a:avLst/>
          </a:prstGeom>
          <a:solidFill>
            <a:sysClr val="window" lastClr="FFFFFF"/>
          </a:solidFill>
          <a:ln w="9525" cap="flat" cmpd="sng" algn="ctr">
            <a:solidFill>
              <a:sysClr val="window" lastClr="FFFFFF">
                <a:lumMod val="75000"/>
              </a:sysClr>
            </a:solidFill>
            <a:prstDash val="solid"/>
          </a:ln>
          <a:effectLst>
            <a:outerShdw blurRad="50800" dist="38100" dir="2700000" algn="tl" rotWithShape="0">
              <a:prstClr val="black">
                <a:alpha val="40000"/>
              </a:prstClr>
            </a:outerShdw>
          </a:effectLst>
        </p:spPr>
        <p:txBody>
          <a:bodyPr rtlCol="0" anchor="ctr"/>
          <a:lstStyle/>
          <a:p>
            <a:pPr algn="ctr" defTabSz="914377">
              <a:defRPr/>
            </a:pPr>
            <a:r>
              <a:rPr lang="en-US" b="1" kern="0" dirty="0">
                <a:solidFill>
                  <a:srgbClr val="004696"/>
                </a:solidFill>
                <a:latin typeface="Calibri"/>
                <a:ea typeface="ＭＳ Ｐゴシック" panose="020B0600070205080204" pitchFamily="34" charset="-128"/>
              </a:rPr>
              <a:t>Why is Power Important?</a:t>
            </a:r>
          </a:p>
        </p:txBody>
      </p:sp>
      <p:pic>
        <p:nvPicPr>
          <p:cNvPr id="15" name="Picture 14">
            <a:extLst>
              <a:ext uri="{FF2B5EF4-FFF2-40B4-BE49-F238E27FC236}">
                <a16:creationId xmlns:a16="http://schemas.microsoft.com/office/drawing/2014/main" id="{59B6F2FC-EB79-41B6-A20E-690535CA78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12" r="3806"/>
          <a:stretch/>
        </p:blipFill>
        <p:spPr>
          <a:xfrm>
            <a:off x="3971780" y="1221912"/>
            <a:ext cx="5172221" cy="4066032"/>
          </a:xfrm>
          <a:prstGeom prst="rect">
            <a:avLst/>
          </a:prstGeom>
        </p:spPr>
      </p:pic>
      <p:pic>
        <p:nvPicPr>
          <p:cNvPr id="18" name="Picture 17">
            <a:extLst>
              <a:ext uri="{FF2B5EF4-FFF2-40B4-BE49-F238E27FC236}">
                <a16:creationId xmlns:a16="http://schemas.microsoft.com/office/drawing/2014/main" id="{703BAB0D-A55C-44B2-979F-474B0C486D02}"/>
              </a:ext>
            </a:extLst>
          </p:cNvPr>
          <p:cNvPicPr>
            <a:picLocks noChangeAspect="1"/>
          </p:cNvPicPr>
          <p:nvPr/>
        </p:nvPicPr>
        <p:blipFill rotWithShape="1">
          <a:blip r:embed="rId4">
            <a:extLst>
              <a:ext uri="{28A0092B-C50C-407E-A947-70E740481C1C}">
                <a14:useLocalDpi xmlns:a14="http://schemas.microsoft.com/office/drawing/2010/main" val="0"/>
              </a:ext>
            </a:extLst>
          </a:blip>
          <a:srcRect t="93160"/>
          <a:stretch/>
        </p:blipFill>
        <p:spPr>
          <a:xfrm>
            <a:off x="3971780" y="5268559"/>
            <a:ext cx="5172221" cy="73219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1993638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METPOINT® | General Info – Everyday Instrumentation</a:t>
            </a:r>
          </a:p>
        </p:txBody>
      </p:sp>
      <p:pic>
        <p:nvPicPr>
          <p:cNvPr id="4" name="Picture 3"/>
          <p:cNvPicPr>
            <a:picLocks noChangeAspect="1"/>
          </p:cNvPicPr>
          <p:nvPr/>
        </p:nvPicPr>
        <p:blipFill rotWithShape="1">
          <a:blip r:embed="rId3"/>
          <a:srcRect l="7493" r="17586"/>
          <a:stretch/>
        </p:blipFill>
        <p:spPr>
          <a:xfrm>
            <a:off x="0" y="471738"/>
            <a:ext cx="9144000" cy="6386263"/>
          </a:xfrm>
          <a:prstGeom prst="rect">
            <a:avLst/>
          </a:prstGeom>
        </p:spPr>
      </p:pic>
    </p:spTree>
    <p:extLst>
      <p:ext uri="{BB962C8B-B14F-4D97-AF65-F5344CB8AC3E}">
        <p14:creationId xmlns:p14="http://schemas.microsoft.com/office/powerpoint/2010/main" val="42722117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METPOINT® | Application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716" r="13340" b="28041"/>
          <a:stretch/>
        </p:blipFill>
        <p:spPr>
          <a:xfrm>
            <a:off x="0" y="475403"/>
            <a:ext cx="9144000" cy="6382597"/>
          </a:xfrm>
          <a:prstGeom prst="rect">
            <a:avLst/>
          </a:prstGeom>
        </p:spPr>
      </p:pic>
      <p:sp>
        <p:nvSpPr>
          <p:cNvPr id="5" name="TextBox 4"/>
          <p:cNvSpPr txBox="1"/>
          <p:nvPr/>
        </p:nvSpPr>
        <p:spPr>
          <a:xfrm>
            <a:off x="273454" y="4514058"/>
            <a:ext cx="3761527" cy="646331"/>
          </a:xfrm>
          <a:prstGeom prst="rect">
            <a:avLst/>
          </a:prstGeom>
          <a:solidFill>
            <a:sysClr val="window" lastClr="FFFFFF"/>
          </a:solidFill>
          <a:ln>
            <a:solidFill>
              <a:sysClr val="window" lastClr="FFFFFF">
                <a:lumMod val="85000"/>
              </a:sysClr>
            </a:solidFill>
          </a:ln>
          <a:effectLst>
            <a:outerShdw blurRad="50800" dist="38100" dir="2700000" algn="tl" rotWithShape="0">
              <a:prstClr val="black">
                <a:alpha val="40000"/>
              </a:prstClr>
            </a:outerShdw>
          </a:effectLst>
        </p:spPr>
        <p:txBody>
          <a:bodyPr wrap="square" rtlCol="0">
            <a:spAutoFit/>
          </a:bodyPr>
          <a:lstStyle/>
          <a:p>
            <a:pPr algn="ctr" defTabSz="914377">
              <a:defRPr/>
            </a:pPr>
            <a:r>
              <a:rPr lang="en-US" b="1" kern="0" dirty="0">
                <a:solidFill>
                  <a:prstClr val="black">
                    <a:lumMod val="75000"/>
                    <a:lumOff val="25000"/>
                  </a:prstClr>
                </a:solidFill>
                <a:latin typeface="Calibri"/>
                <a:ea typeface="ＭＳ Ｐゴシック" panose="020B0600070205080204" pitchFamily="34" charset="-128"/>
              </a:rPr>
              <a:t>Would you ever drive a car without any gauges?</a:t>
            </a:r>
          </a:p>
        </p:txBody>
      </p:sp>
    </p:spTree>
    <p:extLst>
      <p:ext uri="{BB962C8B-B14F-4D97-AF65-F5344CB8AC3E}">
        <p14:creationId xmlns:p14="http://schemas.microsoft.com/office/powerpoint/2010/main" val="81686944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METPOINT® | Application </a:t>
            </a:r>
          </a:p>
        </p:txBody>
      </p:sp>
      <p:pic>
        <p:nvPicPr>
          <p:cNvPr id="4" name="Picture 3"/>
          <p:cNvPicPr>
            <a:picLocks noChangeAspect="1"/>
          </p:cNvPicPr>
          <p:nvPr/>
        </p:nvPicPr>
        <p:blipFill rotWithShape="1">
          <a:blip r:embed="rId3"/>
          <a:srcRect r="25088"/>
          <a:stretch/>
        </p:blipFill>
        <p:spPr>
          <a:xfrm>
            <a:off x="1" y="477131"/>
            <a:ext cx="9144000" cy="638086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986" y="1600201"/>
            <a:ext cx="2030329" cy="1800225"/>
          </a:xfrm>
          <a:prstGeom prst="rect">
            <a:avLst/>
          </a:prstGeom>
        </p:spPr>
      </p:pic>
      <p:sp>
        <p:nvSpPr>
          <p:cNvPr id="6" name="TextBox 5"/>
          <p:cNvSpPr txBox="1"/>
          <p:nvPr/>
        </p:nvSpPr>
        <p:spPr>
          <a:xfrm>
            <a:off x="5638801" y="3544669"/>
            <a:ext cx="3314700" cy="646331"/>
          </a:xfrm>
          <a:prstGeom prst="rect">
            <a:avLst/>
          </a:prstGeom>
          <a:solidFill>
            <a:sysClr val="window" lastClr="FFFFFF"/>
          </a:solidFill>
          <a:ln>
            <a:solidFill>
              <a:sysClr val="window" lastClr="FFFFFF">
                <a:lumMod val="85000"/>
              </a:sysClr>
            </a:solidFill>
          </a:ln>
          <a:effectLst>
            <a:outerShdw blurRad="50800" dist="38100" dir="2700000" algn="tl" rotWithShape="0">
              <a:prstClr val="black">
                <a:alpha val="40000"/>
              </a:prstClr>
            </a:outerShdw>
          </a:effectLst>
        </p:spPr>
        <p:txBody>
          <a:bodyPr wrap="square" rtlCol="0">
            <a:spAutoFit/>
          </a:bodyPr>
          <a:lstStyle/>
          <a:p>
            <a:pPr algn="ctr" defTabSz="914377">
              <a:defRPr/>
            </a:pPr>
            <a:r>
              <a:rPr lang="en-US" kern="0" dirty="0">
                <a:solidFill>
                  <a:prstClr val="black">
                    <a:lumMod val="75000"/>
                    <a:lumOff val="25000"/>
                  </a:prstClr>
                </a:solidFill>
                <a:latin typeface="Calibri"/>
                <a:ea typeface="ＭＳ Ｐゴシック" panose="020B0600070205080204" pitchFamily="34" charset="-128"/>
              </a:rPr>
              <a:t>Constant monitoring or periodic check . . . </a:t>
            </a:r>
            <a:r>
              <a:rPr lang="en-US" b="1" kern="0" dirty="0">
                <a:solidFill>
                  <a:prstClr val="black">
                    <a:lumMod val="75000"/>
                    <a:lumOff val="25000"/>
                  </a:prstClr>
                </a:solidFill>
                <a:latin typeface="Calibri"/>
                <a:ea typeface="ＭＳ Ｐゴシック" panose="020B0600070205080204" pitchFamily="34" charset="-128"/>
              </a:rPr>
              <a:t>Which do you prefer?</a:t>
            </a:r>
          </a:p>
        </p:txBody>
      </p:sp>
      <p:sp>
        <p:nvSpPr>
          <p:cNvPr id="7" name="TextBox 6"/>
          <p:cNvSpPr txBox="1"/>
          <p:nvPr/>
        </p:nvSpPr>
        <p:spPr>
          <a:xfrm>
            <a:off x="1847851" y="1828801"/>
            <a:ext cx="3695700" cy="646331"/>
          </a:xfrm>
          <a:prstGeom prst="rect">
            <a:avLst/>
          </a:prstGeom>
          <a:solidFill>
            <a:sysClr val="window" lastClr="FFFFFF"/>
          </a:solidFill>
          <a:ln>
            <a:solidFill>
              <a:sysClr val="window" lastClr="FFFFFF">
                <a:lumMod val="85000"/>
              </a:sysClr>
            </a:solidFill>
          </a:ln>
          <a:effectLst>
            <a:outerShdw blurRad="50800" dist="38100" dir="2700000" algn="tl" rotWithShape="0">
              <a:prstClr val="black">
                <a:alpha val="40000"/>
              </a:prstClr>
            </a:outerShdw>
          </a:effectLst>
        </p:spPr>
        <p:txBody>
          <a:bodyPr wrap="square" rtlCol="0">
            <a:spAutoFit/>
          </a:bodyPr>
          <a:lstStyle/>
          <a:p>
            <a:pPr algn="ctr" defTabSz="914377">
              <a:defRPr/>
            </a:pPr>
            <a:r>
              <a:rPr lang="en-US" b="1" kern="0" dirty="0">
                <a:solidFill>
                  <a:prstClr val="black">
                    <a:lumMod val="75000"/>
                    <a:lumOff val="25000"/>
                  </a:prstClr>
                </a:solidFill>
                <a:latin typeface="Calibri"/>
                <a:ea typeface="ＭＳ Ｐゴシック" panose="020B0600070205080204" pitchFamily="34" charset="-128"/>
              </a:rPr>
              <a:t>When is the last time you actually checked your tire pressure?</a:t>
            </a:r>
          </a:p>
        </p:txBody>
      </p:sp>
    </p:spTree>
    <p:extLst>
      <p:ext uri="{BB962C8B-B14F-4D97-AF65-F5344CB8AC3E}">
        <p14:creationId xmlns:p14="http://schemas.microsoft.com/office/powerpoint/2010/main" val="144255699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5DF1BA-78E4-4C63-BD03-6F40284ADF43}"/>
              </a:ext>
            </a:extLst>
          </p:cNvPr>
          <p:cNvPicPr>
            <a:picLocks/>
          </p:cNvPicPr>
          <p:nvPr/>
        </p:nvPicPr>
        <p:blipFill rotWithShape="1">
          <a:blip r:embed="rId3" cstate="print">
            <a:extLst>
              <a:ext uri="{28A0092B-C50C-407E-A947-70E740481C1C}">
                <a14:useLocalDpi xmlns:a14="http://schemas.microsoft.com/office/drawing/2010/main" val="0"/>
              </a:ext>
            </a:extLst>
          </a:blip>
          <a:srcRect l="833" t="6999" r="8860"/>
          <a:stretch/>
        </p:blipFill>
        <p:spPr>
          <a:xfrm>
            <a:off x="0" y="1905001"/>
            <a:ext cx="9144000" cy="49776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3" name="Text Placeholder 2"/>
          <p:cNvSpPr>
            <a:spLocks noGrp="1"/>
          </p:cNvSpPr>
          <p:nvPr>
            <p:ph type="body" sz="quarter" idx="13"/>
          </p:nvPr>
        </p:nvSpPr>
        <p:spPr/>
        <p:txBody>
          <a:bodyPr/>
          <a:lstStyle/>
          <a:p>
            <a:r>
              <a:rPr lang="en-US" dirty="0"/>
              <a:t>METPOINT® | Application </a:t>
            </a:r>
          </a:p>
        </p:txBody>
      </p:sp>
      <p:sp>
        <p:nvSpPr>
          <p:cNvPr id="5" name="TextBox 4"/>
          <p:cNvSpPr txBox="1"/>
          <p:nvPr/>
        </p:nvSpPr>
        <p:spPr>
          <a:xfrm>
            <a:off x="476597" y="2065200"/>
            <a:ext cx="3200400" cy="646331"/>
          </a:xfrm>
          <a:prstGeom prst="rect">
            <a:avLst/>
          </a:prstGeom>
          <a:solidFill>
            <a:sysClr val="window" lastClr="FFFFFF"/>
          </a:solidFill>
          <a:ln>
            <a:solidFill>
              <a:sysClr val="window" lastClr="FFFFFF">
                <a:lumMod val="85000"/>
              </a:sysClr>
            </a:solidFill>
          </a:ln>
          <a:effectLst>
            <a:outerShdw blurRad="50800" dist="38100" dir="2700000" algn="tl" rotWithShape="0">
              <a:prstClr val="black">
                <a:alpha val="40000"/>
              </a:prstClr>
            </a:outerShdw>
          </a:effectLst>
        </p:spPr>
        <p:txBody>
          <a:bodyPr wrap="square" rtlCol="0" anchor="ctr">
            <a:spAutoFit/>
          </a:bodyPr>
          <a:lstStyle/>
          <a:p>
            <a:pPr algn="ctr" defTabSz="914377">
              <a:defRPr/>
            </a:pPr>
            <a:r>
              <a:rPr lang="en-US" b="1" kern="0" dirty="0">
                <a:solidFill>
                  <a:prstClr val="black">
                    <a:lumMod val="75000"/>
                    <a:lumOff val="25000"/>
                  </a:prstClr>
                </a:solidFill>
                <a:latin typeface="Calibri"/>
                <a:ea typeface="ＭＳ Ｐゴシック" panose="020B0600070205080204" pitchFamily="34" charset="-128"/>
              </a:rPr>
              <a:t>“When do you find out you drain failure?”</a:t>
            </a:r>
          </a:p>
        </p:txBody>
      </p:sp>
      <p:sp>
        <p:nvSpPr>
          <p:cNvPr id="6" name="TextBox 5"/>
          <p:cNvSpPr txBox="1"/>
          <p:nvPr/>
        </p:nvSpPr>
        <p:spPr>
          <a:xfrm>
            <a:off x="2090652" y="3654476"/>
            <a:ext cx="3200400" cy="646331"/>
          </a:xfrm>
          <a:prstGeom prst="rect">
            <a:avLst/>
          </a:prstGeom>
          <a:solidFill>
            <a:sysClr val="window" lastClr="FFFFFF"/>
          </a:solidFill>
          <a:ln>
            <a:solidFill>
              <a:sysClr val="window" lastClr="FFFFFF">
                <a:lumMod val="85000"/>
              </a:sysClr>
            </a:solidFill>
          </a:ln>
          <a:effectLst>
            <a:outerShdw blurRad="50800" dist="38100" dir="2700000" algn="tl" rotWithShape="0">
              <a:prstClr val="black">
                <a:alpha val="40000"/>
              </a:prstClr>
            </a:outerShdw>
          </a:effectLst>
        </p:spPr>
        <p:txBody>
          <a:bodyPr wrap="square" rtlCol="0" anchor="ctr">
            <a:spAutoFit/>
          </a:bodyPr>
          <a:lstStyle/>
          <a:p>
            <a:pPr algn="ctr" defTabSz="914377">
              <a:defRPr/>
            </a:pPr>
            <a:r>
              <a:rPr lang="en-US" kern="0" dirty="0">
                <a:solidFill>
                  <a:prstClr val="black">
                    <a:lumMod val="75000"/>
                    <a:lumOff val="25000"/>
                  </a:prstClr>
                </a:solidFill>
                <a:latin typeface="Calibri"/>
                <a:ea typeface="ＭＳ Ｐゴシック" panose="020B0600070205080204" pitchFamily="34" charset="-128"/>
              </a:rPr>
              <a:t> “When there is water in the pipes…”</a:t>
            </a:r>
          </a:p>
        </p:txBody>
      </p:sp>
      <p:sp>
        <p:nvSpPr>
          <p:cNvPr id="7" name="TextBox 6"/>
          <p:cNvSpPr txBox="1"/>
          <p:nvPr/>
        </p:nvSpPr>
        <p:spPr>
          <a:xfrm>
            <a:off x="5410200" y="5029202"/>
            <a:ext cx="3200400" cy="369332"/>
          </a:xfrm>
          <a:prstGeom prst="rect">
            <a:avLst/>
          </a:prstGeom>
          <a:solidFill>
            <a:sysClr val="window" lastClr="FFFFFF"/>
          </a:solidFill>
          <a:ln>
            <a:solidFill>
              <a:sysClr val="window" lastClr="FFFFFF">
                <a:lumMod val="85000"/>
              </a:sysClr>
            </a:solidFill>
          </a:ln>
          <a:effectLst>
            <a:outerShdw blurRad="50800" dist="38100" dir="2700000" algn="tl" rotWithShape="0">
              <a:prstClr val="black">
                <a:alpha val="40000"/>
              </a:prstClr>
            </a:outerShdw>
          </a:effectLst>
        </p:spPr>
        <p:txBody>
          <a:bodyPr wrap="square" rtlCol="0" anchor="ctr">
            <a:spAutoFit/>
          </a:bodyPr>
          <a:lstStyle/>
          <a:p>
            <a:pPr algn="ctr" defTabSz="914377">
              <a:defRPr/>
            </a:pPr>
            <a:r>
              <a:rPr lang="en-US" kern="0" dirty="0">
                <a:solidFill>
                  <a:prstClr val="black">
                    <a:lumMod val="75000"/>
                    <a:lumOff val="25000"/>
                  </a:prstClr>
                </a:solidFill>
                <a:latin typeface="Calibri"/>
                <a:ea typeface="ＭＳ Ｐゴシック" panose="020B0600070205080204" pitchFamily="34" charset="-128"/>
              </a:rPr>
              <a:t>…and at that point it’s too late.”</a:t>
            </a:r>
          </a:p>
        </p:txBody>
      </p:sp>
    </p:spTree>
    <p:extLst>
      <p:ext uri="{BB962C8B-B14F-4D97-AF65-F5344CB8AC3E}">
        <p14:creationId xmlns:p14="http://schemas.microsoft.com/office/powerpoint/2010/main" val="32970056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2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6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35C12C4-F6A6-4FBA-9EF3-5E10CD8B4F9D}"/>
              </a:ext>
            </a:extLst>
          </p:cNvPr>
          <p:cNvPicPr>
            <a:picLocks noChangeAspect="1"/>
          </p:cNvPicPr>
          <p:nvPr/>
        </p:nvPicPr>
        <p:blipFill rotWithShape="1">
          <a:blip r:embed="rId3"/>
          <a:srcRect l="10740" t="32222" r="21957" b="25608"/>
          <a:stretch/>
        </p:blipFill>
        <p:spPr>
          <a:xfrm>
            <a:off x="6333286" y="2975985"/>
            <a:ext cx="2076317" cy="2462551"/>
          </a:xfrm>
          <a:prstGeom prst="rect">
            <a:avLst/>
          </a:prstGeom>
        </p:spPr>
      </p:pic>
      <p:sp>
        <p:nvSpPr>
          <p:cNvPr id="3" name="Text Placeholder 2"/>
          <p:cNvSpPr>
            <a:spLocks noGrp="1"/>
          </p:cNvSpPr>
          <p:nvPr>
            <p:ph type="body" sz="quarter" idx="13"/>
          </p:nvPr>
        </p:nvSpPr>
        <p:spPr/>
        <p:txBody>
          <a:bodyPr/>
          <a:lstStyle/>
          <a:p>
            <a:r>
              <a:rPr lang="en-US" dirty="0"/>
              <a:t>METPOINT® | Application </a:t>
            </a:r>
          </a:p>
        </p:txBody>
      </p:sp>
      <p:pic>
        <p:nvPicPr>
          <p:cNvPr id="17" name="Picture 2">
            <a:extLst>
              <a:ext uri="{FF2B5EF4-FFF2-40B4-BE49-F238E27FC236}">
                <a16:creationId xmlns:a16="http://schemas.microsoft.com/office/drawing/2014/main" id="{FC620F23-0BEB-4DD4-9153-413F8A43D73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303"/>
          <a:stretch/>
        </p:blipFill>
        <p:spPr bwMode="auto">
          <a:xfrm>
            <a:off x="6608072" y="1227138"/>
            <a:ext cx="1824473" cy="22018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4BBFD9FD-50D5-4DE3-89FE-DDEC38E783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321" y="1257454"/>
            <a:ext cx="4375220" cy="4514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a:extLst>
              <a:ext uri="{FF2B5EF4-FFF2-40B4-BE49-F238E27FC236}">
                <a16:creationId xmlns:a16="http://schemas.microsoft.com/office/drawing/2014/main" id="{0B8DB37A-F90B-4923-8E26-4F04A50B6D75}"/>
              </a:ext>
            </a:extLst>
          </p:cNvPr>
          <p:cNvCxnSpPr>
            <a:cxnSpLocks/>
          </p:cNvCxnSpPr>
          <p:nvPr/>
        </p:nvCxnSpPr>
        <p:spPr>
          <a:xfrm flipH="1">
            <a:off x="3759200" y="2819400"/>
            <a:ext cx="3048000"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0" name="Connector: Curved 19">
            <a:extLst>
              <a:ext uri="{FF2B5EF4-FFF2-40B4-BE49-F238E27FC236}">
                <a16:creationId xmlns:a16="http://schemas.microsoft.com/office/drawing/2014/main" id="{9A1280BA-7191-48E1-A53D-72048E7C56CA}"/>
              </a:ext>
            </a:extLst>
          </p:cNvPr>
          <p:cNvCxnSpPr>
            <a:cxnSpLocks/>
          </p:cNvCxnSpPr>
          <p:nvPr/>
        </p:nvCxnSpPr>
        <p:spPr>
          <a:xfrm>
            <a:off x="3826426" y="1868932"/>
            <a:ext cx="2980775" cy="16933"/>
          </a:xfrm>
          <a:prstGeom prst="curvedConnector3">
            <a:avLst>
              <a:gd name="adj1" fmla="val 50000"/>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6273146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Safety and Quality in Compressed Air </a:t>
            </a:r>
          </a:p>
        </p:txBody>
      </p:sp>
      <p:pic>
        <p:nvPicPr>
          <p:cNvPr id="22" name="Picture 21">
            <a:extLst>
              <a:ext uri="{FF2B5EF4-FFF2-40B4-BE49-F238E27FC236}">
                <a16:creationId xmlns:a16="http://schemas.microsoft.com/office/drawing/2014/main" id="{D1FE4AAB-C37B-45B0-9436-44297FFA2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482" y="6075796"/>
            <a:ext cx="589519" cy="734313"/>
          </a:xfrm>
          <a:prstGeom prst="rect">
            <a:avLst/>
          </a:prstGeom>
        </p:spPr>
      </p:pic>
      <p:pic>
        <p:nvPicPr>
          <p:cNvPr id="8" name="Picture 7">
            <a:extLst>
              <a:ext uri="{FF2B5EF4-FFF2-40B4-BE49-F238E27FC236}">
                <a16:creationId xmlns:a16="http://schemas.microsoft.com/office/drawing/2014/main" id="{72E21FD9-9B19-448F-A894-E5C0267D51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4585" y="2078570"/>
            <a:ext cx="4030132" cy="302259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A1BE2A11-7862-4E0F-B74C-7F13C5DBBC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845054" y="2082801"/>
            <a:ext cx="4063999" cy="304800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D64D548C-2B5B-486F-868E-94F62AFB2331}"/>
              </a:ext>
            </a:extLst>
          </p:cNvPr>
          <p:cNvSpPr/>
          <p:nvPr/>
        </p:nvSpPr>
        <p:spPr>
          <a:xfrm>
            <a:off x="2379664" y="716617"/>
            <a:ext cx="4384673" cy="536448"/>
          </a:xfrm>
          <a:prstGeom prst="rect">
            <a:avLst/>
          </a:prstGeom>
          <a:solidFill>
            <a:sysClr val="window" lastClr="FFFFFF"/>
          </a:solidFill>
          <a:ln w="9525"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914377">
              <a:defRPr/>
            </a:pPr>
            <a:r>
              <a:rPr lang="en-US" sz="1867" kern="0" dirty="0">
                <a:solidFill>
                  <a:srgbClr val="505A64"/>
                </a:solidFill>
                <a:latin typeface="Calibri"/>
                <a:ea typeface="ＭＳ Ｐゴシック" panose="020B0600070205080204" pitchFamily="34" charset="-128"/>
              </a:rPr>
              <a:t>Moisture In Your Air …</a:t>
            </a:r>
          </a:p>
        </p:txBody>
      </p:sp>
    </p:spTree>
    <p:extLst>
      <p:ext uri="{BB962C8B-B14F-4D97-AF65-F5344CB8AC3E}">
        <p14:creationId xmlns:p14="http://schemas.microsoft.com/office/powerpoint/2010/main" val="1053189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Safety and Quality in Compressed Air </a:t>
            </a:r>
          </a:p>
        </p:txBody>
      </p:sp>
      <p:pic>
        <p:nvPicPr>
          <p:cNvPr id="22" name="Picture 21">
            <a:extLst>
              <a:ext uri="{FF2B5EF4-FFF2-40B4-BE49-F238E27FC236}">
                <a16:creationId xmlns:a16="http://schemas.microsoft.com/office/drawing/2014/main" id="{D1FE4AAB-C37B-45B0-9436-44297FFA2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482" y="6075796"/>
            <a:ext cx="589519" cy="734313"/>
          </a:xfrm>
          <a:prstGeom prst="rect">
            <a:avLst/>
          </a:prstGeom>
        </p:spPr>
      </p:pic>
      <p:sp>
        <p:nvSpPr>
          <p:cNvPr id="9" name="Rectangle 8">
            <a:extLst>
              <a:ext uri="{FF2B5EF4-FFF2-40B4-BE49-F238E27FC236}">
                <a16:creationId xmlns:a16="http://schemas.microsoft.com/office/drawing/2014/main" id="{D64D548C-2B5B-486F-868E-94F62AFB2331}"/>
              </a:ext>
            </a:extLst>
          </p:cNvPr>
          <p:cNvSpPr/>
          <p:nvPr/>
        </p:nvSpPr>
        <p:spPr>
          <a:xfrm>
            <a:off x="2379664" y="716617"/>
            <a:ext cx="4384673" cy="536448"/>
          </a:xfrm>
          <a:prstGeom prst="rect">
            <a:avLst/>
          </a:prstGeom>
          <a:solidFill>
            <a:sysClr val="window" lastClr="FFFFFF"/>
          </a:solidFill>
          <a:ln w="9525"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914377">
              <a:defRPr/>
            </a:pPr>
            <a:r>
              <a:rPr lang="en-US" sz="1867" kern="0" dirty="0">
                <a:solidFill>
                  <a:srgbClr val="505A64"/>
                </a:solidFill>
                <a:latin typeface="Calibri"/>
                <a:ea typeface="ＭＳ Ｐゴシック" panose="020B0600070205080204" pitchFamily="34" charset="-128"/>
              </a:rPr>
              <a:t>Moisture in your air </a:t>
            </a:r>
          </a:p>
        </p:txBody>
      </p:sp>
      <p:pic>
        <p:nvPicPr>
          <p:cNvPr id="7" name="Picture 6">
            <a:extLst>
              <a:ext uri="{FF2B5EF4-FFF2-40B4-BE49-F238E27FC236}">
                <a16:creationId xmlns:a16="http://schemas.microsoft.com/office/drawing/2014/main" id="{4BBA90B6-8A5D-45B4-BA5A-CA5CE9C4F1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42281" y="2009983"/>
            <a:ext cx="3278245" cy="2458684"/>
          </a:xfrm>
          <a:prstGeom prst="rect">
            <a:avLst/>
          </a:prstGeom>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2520E4B5-BA96-4AA6-8D3E-5E801A78D0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911525" y="2019802"/>
            <a:ext cx="3252828" cy="2439621"/>
          </a:xfrm>
          <a:prstGeom prst="rect">
            <a:avLst/>
          </a:prstGeom>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5CB602C7-B7ED-402C-B5FF-B42ECDED6D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941864" y="1999618"/>
            <a:ext cx="3259184" cy="244438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0527606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Safety and Quality in Compressed Air </a:t>
            </a:r>
          </a:p>
        </p:txBody>
      </p:sp>
      <p:pic>
        <p:nvPicPr>
          <p:cNvPr id="22" name="Picture 21">
            <a:extLst>
              <a:ext uri="{FF2B5EF4-FFF2-40B4-BE49-F238E27FC236}">
                <a16:creationId xmlns:a16="http://schemas.microsoft.com/office/drawing/2014/main" id="{D1FE4AAB-C37B-45B0-9436-44297FFA2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482" y="6075796"/>
            <a:ext cx="589519" cy="734313"/>
          </a:xfrm>
          <a:prstGeom prst="rect">
            <a:avLst/>
          </a:prstGeom>
        </p:spPr>
      </p:pic>
      <p:sp>
        <p:nvSpPr>
          <p:cNvPr id="9" name="Rectangle 8">
            <a:extLst>
              <a:ext uri="{FF2B5EF4-FFF2-40B4-BE49-F238E27FC236}">
                <a16:creationId xmlns:a16="http://schemas.microsoft.com/office/drawing/2014/main" id="{D64D548C-2B5B-486F-868E-94F62AFB2331}"/>
              </a:ext>
            </a:extLst>
          </p:cNvPr>
          <p:cNvSpPr/>
          <p:nvPr/>
        </p:nvSpPr>
        <p:spPr>
          <a:xfrm>
            <a:off x="2379664" y="716617"/>
            <a:ext cx="4384673" cy="536448"/>
          </a:xfrm>
          <a:prstGeom prst="rect">
            <a:avLst/>
          </a:prstGeom>
          <a:solidFill>
            <a:sysClr val="window" lastClr="FFFFFF"/>
          </a:solidFill>
          <a:ln w="9525"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914377">
              <a:defRPr/>
            </a:pPr>
            <a:r>
              <a:rPr lang="en-US" sz="1867" kern="0" dirty="0">
                <a:solidFill>
                  <a:srgbClr val="505A64"/>
                </a:solidFill>
                <a:latin typeface="Calibri"/>
                <a:ea typeface="ＭＳ Ｐゴシック" panose="020B0600070205080204" pitchFamily="34" charset="-128"/>
              </a:rPr>
              <a:t>Moisture in your air </a:t>
            </a:r>
          </a:p>
        </p:txBody>
      </p:sp>
      <p:pic>
        <p:nvPicPr>
          <p:cNvPr id="8" name="Picture 7">
            <a:extLst>
              <a:ext uri="{FF2B5EF4-FFF2-40B4-BE49-F238E27FC236}">
                <a16:creationId xmlns:a16="http://schemas.microsoft.com/office/drawing/2014/main" id="{685BDC35-7EF1-4D49-9159-D71883140C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221" y="1919816"/>
            <a:ext cx="2476500" cy="330200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4842B899-76A2-475C-90B1-2ADE8357FA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921553" y="2310675"/>
            <a:ext cx="3327019" cy="249526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875A8366-26AC-43BD-9C05-688935012E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944584" y="2336637"/>
            <a:ext cx="3334571" cy="25009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1899945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Safety and Quality in Compressed Air </a:t>
            </a:r>
          </a:p>
        </p:txBody>
      </p:sp>
      <p:pic>
        <p:nvPicPr>
          <p:cNvPr id="22" name="Picture 21">
            <a:extLst>
              <a:ext uri="{FF2B5EF4-FFF2-40B4-BE49-F238E27FC236}">
                <a16:creationId xmlns:a16="http://schemas.microsoft.com/office/drawing/2014/main" id="{D1FE4AAB-C37B-45B0-9436-44297FFA2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482" y="6075796"/>
            <a:ext cx="589519" cy="734313"/>
          </a:xfrm>
          <a:prstGeom prst="rect">
            <a:avLst/>
          </a:prstGeom>
        </p:spPr>
      </p:pic>
      <p:pic>
        <p:nvPicPr>
          <p:cNvPr id="3" name="Picture 2">
            <a:extLst>
              <a:ext uri="{FF2B5EF4-FFF2-40B4-BE49-F238E27FC236}">
                <a16:creationId xmlns:a16="http://schemas.microsoft.com/office/drawing/2014/main" id="{098379F2-4DAE-4ACC-AE49-61AB98BABA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696" y="1905000"/>
            <a:ext cx="4030133" cy="302260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847A95CA-A2A4-4A9B-AA40-CBF65B9A52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4403" y="1894231"/>
            <a:ext cx="4030133" cy="3022600"/>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C811BBC5-9148-416A-AC0F-3D8174084198}"/>
              </a:ext>
            </a:extLst>
          </p:cNvPr>
          <p:cNvSpPr/>
          <p:nvPr/>
        </p:nvSpPr>
        <p:spPr>
          <a:xfrm>
            <a:off x="2379664" y="716617"/>
            <a:ext cx="4384673" cy="536448"/>
          </a:xfrm>
          <a:prstGeom prst="rect">
            <a:avLst/>
          </a:prstGeom>
          <a:solidFill>
            <a:sysClr val="window" lastClr="FFFFFF"/>
          </a:solidFill>
          <a:ln w="9525"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914377">
              <a:defRPr/>
            </a:pPr>
            <a:r>
              <a:rPr lang="en-US" sz="1867" kern="0" dirty="0">
                <a:solidFill>
                  <a:srgbClr val="505A64"/>
                </a:solidFill>
                <a:latin typeface="Calibri"/>
                <a:ea typeface="ＭＳ Ｐゴシック" panose="020B0600070205080204" pitchFamily="34" charset="-128"/>
              </a:rPr>
              <a:t>Moisture in your air </a:t>
            </a:r>
          </a:p>
        </p:txBody>
      </p:sp>
    </p:spTree>
    <p:extLst>
      <p:ext uri="{BB962C8B-B14F-4D97-AF65-F5344CB8AC3E}">
        <p14:creationId xmlns:p14="http://schemas.microsoft.com/office/powerpoint/2010/main" val="28534609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13167465-23B3-4BF3-ACCD-1C9B91A4B820}"/>
              </a:ext>
            </a:extLst>
          </p:cNvPr>
          <p:cNvSpPr txBox="1">
            <a:spLocks/>
          </p:cNvSpPr>
          <p:nvPr/>
        </p:nvSpPr>
        <p:spPr bwMode="auto">
          <a:xfrm>
            <a:off x="1479337" y="2239608"/>
            <a:ext cx="6185326" cy="9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14400"/>
            <a:r>
              <a:rPr lang="en-US" altLang="en-US" sz="2000" dirty="0">
                <a:cs typeface="Arial" panose="020B0604020202020204" pitchFamily="34" charset="0"/>
              </a:rPr>
              <a:t>Introduction</a:t>
            </a:r>
            <a:endParaRPr lang="en-US" altLang="en-US" dirty="0">
              <a:cs typeface="Arial" panose="020B0604020202020204" pitchFamily="34" charset="0"/>
            </a:endParaRPr>
          </a:p>
          <a:p>
            <a:pPr defTabSz="914400"/>
            <a:r>
              <a:rPr lang="en-US" altLang="en-US" dirty="0">
                <a:cs typeface="Arial" panose="020B0604020202020204" pitchFamily="34" charset="0"/>
              </a:rPr>
              <a:t>Rod Smith, Publisher</a:t>
            </a:r>
          </a:p>
          <a:p>
            <a:pPr defTabSz="914400"/>
            <a:r>
              <a:rPr lang="en-US" altLang="en-US" dirty="0">
                <a:cs typeface="Arial" panose="020B0604020202020204" pitchFamily="34" charset="0"/>
              </a:rPr>
              <a:t>Compressed Air Best Practices® Magazine</a:t>
            </a:r>
          </a:p>
          <a:p>
            <a:pPr defTabSz="914400"/>
            <a:endParaRPr lang="en-US" altLang="en-US" sz="2800" dirty="0">
              <a:cs typeface="Arial" panose="020B0604020202020204" pitchFamily="34" charset="0"/>
            </a:endParaRPr>
          </a:p>
        </p:txBody>
      </p:sp>
      <p:sp>
        <p:nvSpPr>
          <p:cNvPr id="6" name="TextBox 5">
            <a:extLst>
              <a:ext uri="{FF2B5EF4-FFF2-40B4-BE49-F238E27FC236}">
                <a16:creationId xmlns:a16="http://schemas.microsoft.com/office/drawing/2014/main" id="{A8D2ECF7-81FB-429C-8C07-DE0B6E849082}"/>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sp>
        <p:nvSpPr>
          <p:cNvPr id="9" name="Title 1">
            <a:extLst>
              <a:ext uri="{FF2B5EF4-FFF2-40B4-BE49-F238E27FC236}">
                <a16:creationId xmlns:a16="http://schemas.microsoft.com/office/drawing/2014/main" id="{09C5703D-BF8E-4B32-AB16-8917DF0ECB88}"/>
              </a:ext>
            </a:extLst>
          </p:cNvPr>
          <p:cNvSpPr txBox="1">
            <a:spLocks/>
          </p:cNvSpPr>
          <p:nvPr/>
        </p:nvSpPr>
        <p:spPr bwMode="auto">
          <a:xfrm>
            <a:off x="247650" y="1387937"/>
            <a:ext cx="86487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Calculating Storage Volume for Compressed Air Systems</a:t>
            </a:r>
          </a:p>
        </p:txBody>
      </p:sp>
      <p:pic>
        <p:nvPicPr>
          <p:cNvPr id="10" name="Picture 9">
            <a:extLst>
              <a:ext uri="{FF2B5EF4-FFF2-40B4-BE49-F238E27FC236}">
                <a16:creationId xmlns:a16="http://schemas.microsoft.com/office/drawing/2014/main" id="{6B74A6DF-2C40-4D61-BD8A-50C5BC35B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9437" y="4328039"/>
            <a:ext cx="1666875" cy="1247775"/>
          </a:xfrm>
          <a:prstGeom prst="rect">
            <a:avLst/>
          </a:prstGeom>
        </p:spPr>
      </p:pic>
    </p:spTree>
    <p:extLst>
      <p:ext uri="{BB962C8B-B14F-4D97-AF65-F5344CB8AC3E}">
        <p14:creationId xmlns:p14="http://schemas.microsoft.com/office/powerpoint/2010/main" val="125576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Questions?</a:t>
            </a:r>
          </a:p>
        </p:txBody>
      </p:sp>
      <p:pic>
        <p:nvPicPr>
          <p:cNvPr id="22" name="Picture 21">
            <a:extLst>
              <a:ext uri="{FF2B5EF4-FFF2-40B4-BE49-F238E27FC236}">
                <a16:creationId xmlns:a16="http://schemas.microsoft.com/office/drawing/2014/main" id="{D1FE4AAB-C37B-45B0-9436-44297FFA2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482" y="6075796"/>
            <a:ext cx="589519" cy="734313"/>
          </a:xfrm>
          <a:prstGeom prst="rect">
            <a:avLst/>
          </a:prstGeom>
        </p:spPr>
      </p:pic>
      <p:sp>
        <p:nvSpPr>
          <p:cNvPr id="7" name="Rechteck 9">
            <a:extLst>
              <a:ext uri="{FF2B5EF4-FFF2-40B4-BE49-F238E27FC236}">
                <a16:creationId xmlns:a16="http://schemas.microsoft.com/office/drawing/2014/main" id="{E7027280-33CD-4FDE-8D6D-BA2845BD9E96}"/>
              </a:ext>
            </a:extLst>
          </p:cNvPr>
          <p:cNvSpPr/>
          <p:nvPr/>
        </p:nvSpPr>
        <p:spPr bwMode="gray">
          <a:xfrm rot="10800000">
            <a:off x="2032000" y="2450570"/>
            <a:ext cx="5288149" cy="1956860"/>
          </a:xfrm>
          <a:prstGeom prst="rect">
            <a:avLst/>
          </a:prstGeom>
          <a:gradFill flip="none" rotWithShape="1">
            <a:gsLst>
              <a:gs pos="0">
                <a:srgbClr val="DEE0DF"/>
              </a:gs>
              <a:gs pos="50000">
                <a:srgbClr val="DEE0DF">
                  <a:alpha val="78000"/>
                </a:srgbClr>
              </a:gs>
              <a:gs pos="100000">
                <a:schemeClr val="bg1">
                  <a:lumMod val="95000"/>
                  <a:shade val="100000"/>
                  <a:satMod val="115000"/>
                </a:schemeClr>
              </a:gs>
            </a:gsLst>
            <a:lin ang="5400000" scaled="1"/>
            <a:tileRect/>
          </a:gradFill>
          <a:ln w="12700">
            <a:noFill/>
            <a:round/>
            <a:headEnd/>
            <a:tailEnd/>
          </a:ln>
          <a:effectLst/>
        </p:spPr>
        <p:txBody>
          <a:bodyPr rtlCol="0" anchor="ctr"/>
          <a:lstStyle/>
          <a:p>
            <a:pPr algn="ctr" defTabSz="1219170" fontAlgn="base">
              <a:spcBef>
                <a:spcPct val="0"/>
              </a:spcBef>
              <a:spcAft>
                <a:spcPct val="0"/>
              </a:spcAft>
            </a:pPr>
            <a:endParaRPr lang="en-US" sz="2400" dirty="0">
              <a:solidFill>
                <a:srgbClr val="DFE8F2"/>
              </a:solidFill>
              <a:latin typeface="Calibri Light" panose="020F0302020204030204" pitchFamily="34" charset="0"/>
              <a:ea typeface="ＭＳ Ｐゴシック" panose="020B0600070205080204" pitchFamily="34" charset="-128"/>
            </a:endParaRPr>
          </a:p>
        </p:txBody>
      </p:sp>
      <p:sp>
        <p:nvSpPr>
          <p:cNvPr id="9" name="Textfeld 52">
            <a:extLst>
              <a:ext uri="{FF2B5EF4-FFF2-40B4-BE49-F238E27FC236}">
                <a16:creationId xmlns:a16="http://schemas.microsoft.com/office/drawing/2014/main" id="{FCFFDF5E-BB56-4C96-878E-6B654D9593D3}"/>
              </a:ext>
            </a:extLst>
          </p:cNvPr>
          <p:cNvSpPr txBox="1"/>
          <p:nvPr/>
        </p:nvSpPr>
        <p:spPr>
          <a:xfrm>
            <a:off x="3370911" y="2799853"/>
            <a:ext cx="3483835" cy="995016"/>
          </a:xfrm>
          <a:prstGeom prst="rect">
            <a:avLst/>
          </a:prstGeom>
          <a:noFill/>
          <a:ln>
            <a:noFill/>
            <a:prstDash val="dash"/>
          </a:ln>
        </p:spPr>
        <p:txBody>
          <a:bodyPr wrap="square" lIns="0" rtlCol="0">
            <a:spAutoFit/>
          </a:bodyPr>
          <a:lstStyle/>
          <a:p>
            <a:pPr indent="118530" defTabSz="1219170" fontAlgn="base">
              <a:spcBef>
                <a:spcPct val="0"/>
              </a:spcBef>
              <a:spcAft>
                <a:spcPct val="0"/>
              </a:spcAft>
            </a:pPr>
            <a:r>
              <a:rPr lang="en-US" sz="1867" b="1" dirty="0">
                <a:solidFill>
                  <a:srgbClr val="01539D"/>
                </a:solidFill>
                <a:latin typeface="Kievit Offc Pro" panose="020B0504030101020102" pitchFamily="34" charset="0"/>
                <a:ea typeface="ＭＳ Ｐゴシック" panose="020B0600070205080204" pitchFamily="34" charset="-128"/>
              </a:rPr>
              <a:t>Felipe Gonzalez</a:t>
            </a:r>
            <a:endParaRPr lang="en-US" sz="1333" dirty="0">
              <a:solidFill>
                <a:srgbClr val="778793"/>
              </a:solidFill>
              <a:latin typeface="Kievit Offc Pro" panose="020B0504030101020102" pitchFamily="34" charset="0"/>
              <a:ea typeface="ＭＳ Ｐゴシック" panose="020B0600070205080204" pitchFamily="34" charset="-128"/>
            </a:endParaRPr>
          </a:p>
          <a:p>
            <a:pPr marL="118530" defTabSz="1219170" fontAlgn="base">
              <a:spcBef>
                <a:spcPct val="0"/>
              </a:spcBef>
              <a:spcAft>
                <a:spcPct val="0"/>
              </a:spcAft>
            </a:pPr>
            <a:r>
              <a:rPr lang="en-US" sz="1333" b="1" dirty="0">
                <a:solidFill>
                  <a:srgbClr val="778793"/>
                </a:solidFill>
                <a:latin typeface="Kievit Offc Pro" panose="020B0504030101020102" pitchFamily="34" charset="0"/>
                <a:ea typeface="ＭＳ Ｐゴシック" panose="020B0600070205080204" pitchFamily="34" charset="-128"/>
              </a:rPr>
              <a:t>Role in organization</a:t>
            </a:r>
            <a:r>
              <a:rPr lang="en-US" sz="1333" dirty="0">
                <a:solidFill>
                  <a:srgbClr val="778793"/>
                </a:solidFill>
                <a:latin typeface="Kievit Offc Pro" panose="020B0504030101020102" pitchFamily="34" charset="0"/>
                <a:ea typeface="ＭＳ Ｐゴシック" panose="020B0600070205080204" pitchFamily="34" charset="-128"/>
              </a:rPr>
              <a:t>: Product Manager</a:t>
            </a:r>
          </a:p>
          <a:p>
            <a:pPr marL="118530" defTabSz="1219170" fontAlgn="base">
              <a:spcBef>
                <a:spcPct val="0"/>
              </a:spcBef>
              <a:spcAft>
                <a:spcPct val="0"/>
              </a:spcAft>
            </a:pPr>
            <a:endParaRPr lang="en-US" sz="1333" dirty="0">
              <a:solidFill>
                <a:srgbClr val="778793"/>
              </a:solidFill>
              <a:latin typeface="Kievit Offc Pro" panose="020B0504030101020102" pitchFamily="34" charset="0"/>
              <a:ea typeface="ＭＳ Ｐゴシック" panose="020B0600070205080204" pitchFamily="34" charset="-128"/>
            </a:endParaRPr>
          </a:p>
          <a:p>
            <a:pPr marL="118530" defTabSz="1219170" fontAlgn="base">
              <a:spcBef>
                <a:spcPct val="0"/>
              </a:spcBef>
              <a:spcAft>
                <a:spcPct val="0"/>
              </a:spcAft>
            </a:pPr>
            <a:r>
              <a:rPr lang="en-US" sz="1333" dirty="0">
                <a:solidFill>
                  <a:srgbClr val="778793"/>
                </a:solidFill>
                <a:latin typeface="Kievit Offc Pro" panose="020B0504030101020102" pitchFamily="34" charset="0"/>
                <a:ea typeface="ＭＳ Ｐゴシック" panose="020B0600070205080204" pitchFamily="34" charset="-128"/>
              </a:rPr>
              <a:t>Email: felipe.Gonzalez@bekousa.com</a:t>
            </a:r>
          </a:p>
        </p:txBody>
      </p:sp>
      <p:grpSp>
        <p:nvGrpSpPr>
          <p:cNvPr id="10" name="Group 9">
            <a:extLst>
              <a:ext uri="{FF2B5EF4-FFF2-40B4-BE49-F238E27FC236}">
                <a16:creationId xmlns:a16="http://schemas.microsoft.com/office/drawing/2014/main" id="{449B4DFF-7BCF-4EA1-A8DB-E60E46F7F5DA}"/>
              </a:ext>
            </a:extLst>
          </p:cNvPr>
          <p:cNvGrpSpPr/>
          <p:nvPr/>
        </p:nvGrpSpPr>
        <p:grpSpPr>
          <a:xfrm>
            <a:off x="2438401" y="2829517"/>
            <a:ext cx="763697" cy="769440"/>
            <a:chOff x="718051" y="860757"/>
            <a:chExt cx="900000" cy="900000"/>
          </a:xfrm>
        </p:grpSpPr>
        <p:grpSp>
          <p:nvGrpSpPr>
            <p:cNvPr id="11" name="Gruppieren 22">
              <a:extLst>
                <a:ext uri="{FF2B5EF4-FFF2-40B4-BE49-F238E27FC236}">
                  <a16:creationId xmlns:a16="http://schemas.microsoft.com/office/drawing/2014/main" id="{DE85B99C-F42A-4C16-B5BD-A4556F7B0169}"/>
                </a:ext>
              </a:extLst>
            </p:cNvPr>
            <p:cNvGrpSpPr/>
            <p:nvPr/>
          </p:nvGrpSpPr>
          <p:grpSpPr>
            <a:xfrm>
              <a:off x="718051" y="860757"/>
              <a:ext cx="900000" cy="900000"/>
              <a:chOff x="1521097" y="822162"/>
              <a:chExt cx="900000" cy="900000"/>
            </a:xfrm>
          </p:grpSpPr>
          <p:grpSp>
            <p:nvGrpSpPr>
              <p:cNvPr id="13" name="Gruppieren 23">
                <a:extLst>
                  <a:ext uri="{FF2B5EF4-FFF2-40B4-BE49-F238E27FC236}">
                    <a16:creationId xmlns:a16="http://schemas.microsoft.com/office/drawing/2014/main" id="{9E72B659-8E0A-4196-B4E7-7AB42478C85D}"/>
                  </a:ext>
                </a:extLst>
              </p:cNvPr>
              <p:cNvGrpSpPr/>
              <p:nvPr/>
            </p:nvGrpSpPr>
            <p:grpSpPr>
              <a:xfrm>
                <a:off x="1521097" y="822162"/>
                <a:ext cx="900000" cy="900000"/>
                <a:chOff x="540001" y="1522927"/>
                <a:chExt cx="2041280" cy="2034148"/>
              </a:xfrm>
            </p:grpSpPr>
            <p:sp>
              <p:nvSpPr>
                <p:cNvPr id="19" name="Oval 72">
                  <a:extLst>
                    <a:ext uri="{FF2B5EF4-FFF2-40B4-BE49-F238E27FC236}">
                      <a16:creationId xmlns:a16="http://schemas.microsoft.com/office/drawing/2014/main" id="{B741E0DC-F273-47B1-BD0C-824A6CA671B9}"/>
                    </a:ext>
                  </a:extLst>
                </p:cNvPr>
                <p:cNvSpPr>
                  <a:spLocks noChangeArrowheads="1"/>
                </p:cNvSpPr>
                <p:nvPr/>
              </p:nvSpPr>
              <p:spPr bwMode="gray">
                <a:xfrm>
                  <a:off x="540001" y="1525588"/>
                  <a:ext cx="2028825" cy="2028825"/>
                </a:xfrm>
                <a:prstGeom prst="ellipse">
                  <a:avLst/>
                </a:prstGeom>
                <a:solidFill>
                  <a:srgbClr val="569CCD"/>
                </a:solidFill>
                <a:ln>
                  <a:noFill/>
                </a:ln>
              </p:spPr>
              <p:txBody>
                <a:bodyPr vert="horz" wrap="square" lIns="121920" tIns="60960" rIns="121920" bIns="60960" numCol="1" anchor="t" anchorCtr="0" compatLnSpc="1">
                  <a:prstTxWarp prst="textNoShape">
                    <a:avLst/>
                  </a:prstTxWarp>
                </a:bodyPr>
                <a:lstStyle/>
                <a:p>
                  <a:pPr defTabSz="1219170" fontAlgn="base">
                    <a:spcBef>
                      <a:spcPct val="0"/>
                    </a:spcBef>
                    <a:spcAft>
                      <a:spcPct val="0"/>
                    </a:spcAft>
                  </a:pPr>
                  <a:endParaRPr lang="en-US" sz="2400" dirty="0">
                    <a:solidFill>
                      <a:srgbClr val="DFE8F2"/>
                    </a:solidFill>
                    <a:latin typeface="Arial" panose="020B0604020202020204" pitchFamily="34" charset="0"/>
                    <a:ea typeface="ＭＳ Ｐゴシック" panose="020B0600070205080204" pitchFamily="34" charset="-128"/>
                  </a:endParaRPr>
                </a:p>
              </p:txBody>
            </p:sp>
            <p:grpSp>
              <p:nvGrpSpPr>
                <p:cNvPr id="20" name="Gruppieren 31">
                  <a:extLst>
                    <a:ext uri="{FF2B5EF4-FFF2-40B4-BE49-F238E27FC236}">
                      <a16:creationId xmlns:a16="http://schemas.microsoft.com/office/drawing/2014/main" id="{0F66D603-CC7F-4350-B88D-33209A352B80}"/>
                    </a:ext>
                  </a:extLst>
                </p:cNvPr>
                <p:cNvGrpSpPr/>
                <p:nvPr/>
              </p:nvGrpSpPr>
              <p:grpSpPr bwMode="gray">
                <a:xfrm>
                  <a:off x="1172411" y="1978272"/>
                  <a:ext cx="755707" cy="1253975"/>
                  <a:chOff x="4502150" y="5168900"/>
                  <a:chExt cx="288925" cy="479425"/>
                </a:xfrm>
              </p:grpSpPr>
              <p:sp>
                <p:nvSpPr>
                  <p:cNvPr id="23" name="Freeform 180">
                    <a:extLst>
                      <a:ext uri="{FF2B5EF4-FFF2-40B4-BE49-F238E27FC236}">
                        <a16:creationId xmlns:a16="http://schemas.microsoft.com/office/drawing/2014/main" id="{5A34E5FB-D165-4E10-B11F-9AEAA1C2FE58}"/>
                      </a:ext>
                    </a:extLst>
                  </p:cNvPr>
                  <p:cNvSpPr>
                    <a:spLocks/>
                  </p:cNvSpPr>
                  <p:nvPr/>
                </p:nvSpPr>
                <p:spPr bwMode="gray">
                  <a:xfrm>
                    <a:off x="4603750" y="5494338"/>
                    <a:ext cx="88900" cy="153987"/>
                  </a:xfrm>
                  <a:custGeom>
                    <a:avLst/>
                    <a:gdLst>
                      <a:gd name="T0" fmla="*/ 0 w 24"/>
                      <a:gd name="T1" fmla="*/ 41 h 41"/>
                      <a:gd name="T2" fmla="*/ 0 w 24"/>
                      <a:gd name="T3" fmla="*/ 0 h 41"/>
                      <a:gd name="T4" fmla="*/ 24 w 24"/>
                      <a:gd name="T5" fmla="*/ 0 h 41"/>
                      <a:gd name="T6" fmla="*/ 24 w 24"/>
                      <a:gd name="T7" fmla="*/ 41 h 41"/>
                      <a:gd name="T8" fmla="*/ 0 w 24"/>
                      <a:gd name="T9" fmla="*/ 41 h 41"/>
                    </a:gdLst>
                    <a:ahLst/>
                    <a:cxnLst>
                      <a:cxn ang="0">
                        <a:pos x="T0" y="T1"/>
                      </a:cxn>
                      <a:cxn ang="0">
                        <a:pos x="T2" y="T3"/>
                      </a:cxn>
                      <a:cxn ang="0">
                        <a:pos x="T4" y="T5"/>
                      </a:cxn>
                      <a:cxn ang="0">
                        <a:pos x="T6" y="T7"/>
                      </a:cxn>
                      <a:cxn ang="0">
                        <a:pos x="T8" y="T9"/>
                      </a:cxn>
                    </a:cxnLst>
                    <a:rect l="0" t="0" r="r" b="b"/>
                    <a:pathLst>
                      <a:path w="24" h="41">
                        <a:moveTo>
                          <a:pt x="0" y="41"/>
                        </a:moveTo>
                        <a:cubicBezTo>
                          <a:pt x="0" y="0"/>
                          <a:pt x="0" y="0"/>
                          <a:pt x="0" y="0"/>
                        </a:cubicBezTo>
                        <a:cubicBezTo>
                          <a:pt x="8" y="0"/>
                          <a:pt x="16" y="0"/>
                          <a:pt x="24" y="0"/>
                        </a:cubicBezTo>
                        <a:cubicBezTo>
                          <a:pt x="24" y="41"/>
                          <a:pt x="24" y="41"/>
                          <a:pt x="24" y="41"/>
                        </a:cubicBezTo>
                        <a:cubicBezTo>
                          <a:pt x="0" y="41"/>
                          <a:pt x="0" y="41"/>
                          <a:pt x="0" y="41"/>
                        </a:cubicBezTo>
                        <a:close/>
                      </a:path>
                    </a:pathLst>
                  </a:custGeom>
                  <a:solidFill>
                    <a:srgbClr val="F1C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fontAlgn="base">
                      <a:spcBef>
                        <a:spcPct val="0"/>
                      </a:spcBef>
                      <a:spcAft>
                        <a:spcPct val="0"/>
                      </a:spcAft>
                    </a:pPr>
                    <a:endParaRPr lang="en-US" sz="2400" dirty="0">
                      <a:solidFill>
                        <a:srgbClr val="DFE8F2"/>
                      </a:solidFill>
                      <a:latin typeface="Arial" panose="020B0604020202020204" pitchFamily="34" charset="0"/>
                      <a:ea typeface="ＭＳ Ｐゴシック" panose="020B0600070205080204" pitchFamily="34" charset="-128"/>
                    </a:endParaRPr>
                  </a:p>
                </p:txBody>
              </p:sp>
              <p:sp>
                <p:nvSpPr>
                  <p:cNvPr id="24" name="Freeform 181">
                    <a:extLst>
                      <a:ext uri="{FF2B5EF4-FFF2-40B4-BE49-F238E27FC236}">
                        <a16:creationId xmlns:a16="http://schemas.microsoft.com/office/drawing/2014/main" id="{BB5F8FF0-4265-4252-B1C3-C679DFED2600}"/>
                      </a:ext>
                    </a:extLst>
                  </p:cNvPr>
                  <p:cNvSpPr>
                    <a:spLocks/>
                  </p:cNvSpPr>
                  <p:nvPr/>
                </p:nvSpPr>
                <p:spPr bwMode="gray">
                  <a:xfrm>
                    <a:off x="4598988" y="5494338"/>
                    <a:ext cx="93663" cy="38100"/>
                  </a:xfrm>
                  <a:custGeom>
                    <a:avLst/>
                    <a:gdLst>
                      <a:gd name="T0" fmla="*/ 25 w 25"/>
                      <a:gd name="T1" fmla="*/ 0 h 10"/>
                      <a:gd name="T2" fmla="*/ 0 w 25"/>
                      <a:gd name="T3" fmla="*/ 0 h 10"/>
                      <a:gd name="T4" fmla="*/ 25 w 25"/>
                      <a:gd name="T5" fmla="*/ 0 h 10"/>
                    </a:gdLst>
                    <a:ahLst/>
                    <a:cxnLst>
                      <a:cxn ang="0">
                        <a:pos x="T0" y="T1"/>
                      </a:cxn>
                      <a:cxn ang="0">
                        <a:pos x="T2" y="T3"/>
                      </a:cxn>
                      <a:cxn ang="0">
                        <a:pos x="T4" y="T5"/>
                      </a:cxn>
                    </a:cxnLst>
                    <a:rect l="0" t="0" r="r" b="b"/>
                    <a:pathLst>
                      <a:path w="25" h="10">
                        <a:moveTo>
                          <a:pt x="25" y="0"/>
                        </a:moveTo>
                        <a:cubicBezTo>
                          <a:pt x="0" y="0"/>
                          <a:pt x="0" y="0"/>
                          <a:pt x="0" y="0"/>
                        </a:cubicBezTo>
                        <a:cubicBezTo>
                          <a:pt x="3" y="10"/>
                          <a:pt x="22" y="10"/>
                          <a:pt x="25" y="0"/>
                        </a:cubicBezTo>
                        <a:close/>
                      </a:path>
                    </a:pathLst>
                  </a:custGeom>
                  <a:solidFill>
                    <a:srgbClr val="D19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fontAlgn="base">
                      <a:spcBef>
                        <a:spcPct val="0"/>
                      </a:spcBef>
                      <a:spcAft>
                        <a:spcPct val="0"/>
                      </a:spcAft>
                    </a:pPr>
                    <a:endParaRPr lang="en-US" sz="2400" dirty="0">
                      <a:solidFill>
                        <a:srgbClr val="DFE8F2"/>
                      </a:solidFill>
                      <a:latin typeface="Arial" panose="020B0604020202020204" pitchFamily="34" charset="0"/>
                      <a:ea typeface="ＭＳ Ｐゴシック" panose="020B0600070205080204" pitchFamily="34" charset="-128"/>
                    </a:endParaRPr>
                  </a:p>
                </p:txBody>
              </p:sp>
              <p:sp>
                <p:nvSpPr>
                  <p:cNvPr id="25" name="Freeform 182">
                    <a:extLst>
                      <a:ext uri="{FF2B5EF4-FFF2-40B4-BE49-F238E27FC236}">
                        <a16:creationId xmlns:a16="http://schemas.microsoft.com/office/drawing/2014/main" id="{A34D55C4-75FA-4830-A17D-E550530BB687}"/>
                      </a:ext>
                    </a:extLst>
                  </p:cNvPr>
                  <p:cNvSpPr>
                    <a:spLocks/>
                  </p:cNvSpPr>
                  <p:nvPr/>
                </p:nvSpPr>
                <p:spPr bwMode="gray">
                  <a:xfrm>
                    <a:off x="4502150" y="5168900"/>
                    <a:ext cx="288925" cy="341312"/>
                  </a:xfrm>
                  <a:custGeom>
                    <a:avLst/>
                    <a:gdLst>
                      <a:gd name="T0" fmla="*/ 4 w 77"/>
                      <a:gd name="T1" fmla="*/ 43 h 91"/>
                      <a:gd name="T2" fmla="*/ 8 w 77"/>
                      <a:gd name="T3" fmla="*/ 68 h 91"/>
                      <a:gd name="T4" fmla="*/ 39 w 77"/>
                      <a:gd name="T5" fmla="*/ 91 h 91"/>
                      <a:gd name="T6" fmla="*/ 70 w 77"/>
                      <a:gd name="T7" fmla="*/ 68 h 91"/>
                      <a:gd name="T8" fmla="*/ 73 w 77"/>
                      <a:gd name="T9" fmla="*/ 43 h 91"/>
                      <a:gd name="T10" fmla="*/ 39 w 77"/>
                      <a:gd name="T11" fmla="*/ 0 h 91"/>
                      <a:gd name="T12" fmla="*/ 4 w 77"/>
                      <a:gd name="T13" fmla="*/ 43 h 91"/>
                    </a:gdLst>
                    <a:ahLst/>
                    <a:cxnLst>
                      <a:cxn ang="0">
                        <a:pos x="T0" y="T1"/>
                      </a:cxn>
                      <a:cxn ang="0">
                        <a:pos x="T2" y="T3"/>
                      </a:cxn>
                      <a:cxn ang="0">
                        <a:pos x="T4" y="T5"/>
                      </a:cxn>
                      <a:cxn ang="0">
                        <a:pos x="T6" y="T7"/>
                      </a:cxn>
                      <a:cxn ang="0">
                        <a:pos x="T8" y="T9"/>
                      </a:cxn>
                      <a:cxn ang="0">
                        <a:pos x="T10" y="T11"/>
                      </a:cxn>
                      <a:cxn ang="0">
                        <a:pos x="T12" y="T13"/>
                      </a:cxn>
                    </a:cxnLst>
                    <a:rect l="0" t="0" r="r" b="b"/>
                    <a:pathLst>
                      <a:path w="77" h="91">
                        <a:moveTo>
                          <a:pt x="4" y="43"/>
                        </a:moveTo>
                        <a:cubicBezTo>
                          <a:pt x="0" y="43"/>
                          <a:pt x="1" y="68"/>
                          <a:pt x="8" y="68"/>
                        </a:cubicBezTo>
                        <a:cubicBezTo>
                          <a:pt x="14" y="80"/>
                          <a:pt x="24" y="91"/>
                          <a:pt x="39" y="91"/>
                        </a:cubicBezTo>
                        <a:cubicBezTo>
                          <a:pt x="53" y="91"/>
                          <a:pt x="64" y="80"/>
                          <a:pt x="70" y="68"/>
                        </a:cubicBezTo>
                        <a:cubicBezTo>
                          <a:pt x="76" y="68"/>
                          <a:pt x="77" y="43"/>
                          <a:pt x="73" y="43"/>
                        </a:cubicBezTo>
                        <a:cubicBezTo>
                          <a:pt x="75" y="17"/>
                          <a:pt x="74" y="0"/>
                          <a:pt x="39" y="0"/>
                        </a:cubicBezTo>
                        <a:cubicBezTo>
                          <a:pt x="4" y="0"/>
                          <a:pt x="2" y="16"/>
                          <a:pt x="4" y="43"/>
                        </a:cubicBezTo>
                        <a:close/>
                      </a:path>
                    </a:pathLst>
                  </a:custGeom>
                  <a:solidFill>
                    <a:srgbClr val="F1C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fontAlgn="base">
                      <a:spcBef>
                        <a:spcPct val="0"/>
                      </a:spcBef>
                      <a:spcAft>
                        <a:spcPct val="0"/>
                      </a:spcAft>
                    </a:pPr>
                    <a:endParaRPr lang="en-US" sz="2400" dirty="0">
                      <a:solidFill>
                        <a:srgbClr val="DFE8F2"/>
                      </a:solidFill>
                      <a:latin typeface="Arial" panose="020B0604020202020204" pitchFamily="34" charset="0"/>
                      <a:ea typeface="ＭＳ Ｐゴシック" panose="020B0600070205080204" pitchFamily="34" charset="-128"/>
                    </a:endParaRPr>
                  </a:p>
                </p:txBody>
              </p:sp>
            </p:grpSp>
            <p:sp>
              <p:nvSpPr>
                <p:cNvPr id="21" name="Freeform 6">
                  <a:extLst>
                    <a:ext uri="{FF2B5EF4-FFF2-40B4-BE49-F238E27FC236}">
                      <a16:creationId xmlns:a16="http://schemas.microsoft.com/office/drawing/2014/main" id="{27239A4F-9723-4F4B-99AD-B721D4C98BC0}"/>
                    </a:ext>
                  </a:extLst>
                </p:cNvPr>
                <p:cNvSpPr>
                  <a:spLocks/>
                </p:cNvSpPr>
                <p:nvPr/>
              </p:nvSpPr>
              <p:spPr bwMode="gray">
                <a:xfrm>
                  <a:off x="1546231" y="1522927"/>
                  <a:ext cx="1035050" cy="2034148"/>
                </a:xfrm>
                <a:custGeom>
                  <a:avLst/>
                  <a:gdLst>
                    <a:gd name="T0" fmla="*/ 0 w 333"/>
                    <a:gd name="T1" fmla="*/ 649 h 649"/>
                    <a:gd name="T2" fmla="*/ 333 w 333"/>
                    <a:gd name="T3" fmla="*/ 324 h 649"/>
                    <a:gd name="T4" fmla="*/ 0 w 333"/>
                    <a:gd name="T5" fmla="*/ 0 h 649"/>
                    <a:gd name="T6" fmla="*/ 0 w 333"/>
                    <a:gd name="T7" fmla="*/ 649 h 649"/>
                  </a:gdLst>
                  <a:ahLst/>
                  <a:cxnLst>
                    <a:cxn ang="0">
                      <a:pos x="T0" y="T1"/>
                    </a:cxn>
                    <a:cxn ang="0">
                      <a:pos x="T2" y="T3"/>
                    </a:cxn>
                    <a:cxn ang="0">
                      <a:pos x="T4" y="T5"/>
                    </a:cxn>
                    <a:cxn ang="0">
                      <a:pos x="T6" y="T7"/>
                    </a:cxn>
                  </a:cxnLst>
                  <a:rect l="0" t="0" r="r" b="b"/>
                  <a:pathLst>
                    <a:path w="333" h="649">
                      <a:moveTo>
                        <a:pt x="0" y="649"/>
                      </a:moveTo>
                      <a:cubicBezTo>
                        <a:pt x="184" y="649"/>
                        <a:pt x="333" y="504"/>
                        <a:pt x="333" y="324"/>
                      </a:cubicBezTo>
                      <a:cubicBezTo>
                        <a:pt x="333" y="145"/>
                        <a:pt x="184" y="0"/>
                        <a:pt x="0" y="0"/>
                      </a:cubicBezTo>
                      <a:lnTo>
                        <a:pt x="0" y="649"/>
                      </a:lnTo>
                      <a:close/>
                    </a:path>
                  </a:pathLst>
                </a:custGeom>
                <a:solidFill>
                  <a:schemeClr val="tx1">
                    <a:alpha val="7000"/>
                  </a:schemeClr>
                </a:solidFill>
                <a:ln>
                  <a:noFill/>
                </a:ln>
              </p:spPr>
              <p:txBody>
                <a:bodyPr vert="horz" wrap="square" lIns="121920" tIns="60960" rIns="121920" bIns="60960" numCol="1" anchor="t" anchorCtr="0" compatLnSpc="1">
                  <a:prstTxWarp prst="textNoShape">
                    <a:avLst/>
                  </a:prstTxWarp>
                </a:bodyPr>
                <a:lstStyle/>
                <a:p>
                  <a:pPr defTabSz="1219170" fontAlgn="base">
                    <a:spcBef>
                      <a:spcPct val="0"/>
                    </a:spcBef>
                    <a:spcAft>
                      <a:spcPct val="0"/>
                    </a:spcAft>
                  </a:pPr>
                  <a:endParaRPr lang="en-US" sz="2400" dirty="0">
                    <a:solidFill>
                      <a:srgbClr val="DFE8F2"/>
                    </a:solidFill>
                    <a:latin typeface="Arial" panose="020B0604020202020204" pitchFamily="34" charset="0"/>
                    <a:ea typeface="ＭＳ Ｐゴシック" panose="020B0600070205080204" pitchFamily="34" charset="-128"/>
                  </a:endParaRPr>
                </a:p>
              </p:txBody>
            </p:sp>
          </p:grpSp>
          <p:sp>
            <p:nvSpPr>
              <p:cNvPr id="14" name="Freeform 106">
                <a:extLst>
                  <a:ext uri="{FF2B5EF4-FFF2-40B4-BE49-F238E27FC236}">
                    <a16:creationId xmlns:a16="http://schemas.microsoft.com/office/drawing/2014/main" id="{2116110E-D098-4195-AA32-1EDAD06B8DCC}"/>
                  </a:ext>
                </a:extLst>
              </p:cNvPr>
              <p:cNvSpPr>
                <a:spLocks/>
              </p:cNvSpPr>
              <p:nvPr/>
            </p:nvSpPr>
            <p:spPr bwMode="gray">
              <a:xfrm>
                <a:off x="1712717" y="1432095"/>
                <a:ext cx="510771" cy="273733"/>
              </a:xfrm>
              <a:custGeom>
                <a:avLst/>
                <a:gdLst>
                  <a:gd name="T0" fmla="*/ 3 w 118"/>
                  <a:gd name="T1" fmla="*/ 49 h 63"/>
                  <a:gd name="T2" fmla="*/ 47 w 118"/>
                  <a:gd name="T3" fmla="*/ 0 h 63"/>
                  <a:gd name="T4" fmla="*/ 71 w 118"/>
                  <a:gd name="T5" fmla="*/ 0 h 63"/>
                  <a:gd name="T6" fmla="*/ 115 w 118"/>
                  <a:gd name="T7" fmla="*/ 49 h 63"/>
                  <a:gd name="T8" fmla="*/ 60 w 118"/>
                  <a:gd name="T9" fmla="*/ 63 h 63"/>
                  <a:gd name="T10" fmla="*/ 3 w 118"/>
                  <a:gd name="T11" fmla="*/ 49 h 63"/>
                </a:gdLst>
                <a:ahLst/>
                <a:cxnLst>
                  <a:cxn ang="0">
                    <a:pos x="T0" y="T1"/>
                  </a:cxn>
                  <a:cxn ang="0">
                    <a:pos x="T2" y="T3"/>
                  </a:cxn>
                  <a:cxn ang="0">
                    <a:pos x="T4" y="T5"/>
                  </a:cxn>
                  <a:cxn ang="0">
                    <a:pos x="T6" y="T7"/>
                  </a:cxn>
                  <a:cxn ang="0">
                    <a:pos x="T8" y="T9"/>
                  </a:cxn>
                  <a:cxn ang="0">
                    <a:pos x="T10" y="T11"/>
                  </a:cxn>
                </a:cxnLst>
                <a:rect l="0" t="0" r="r" b="b"/>
                <a:pathLst>
                  <a:path w="118" h="63">
                    <a:moveTo>
                      <a:pt x="3" y="49"/>
                    </a:moveTo>
                    <a:cubicBezTo>
                      <a:pt x="3" y="27"/>
                      <a:pt x="0" y="4"/>
                      <a:pt x="47" y="0"/>
                    </a:cubicBezTo>
                    <a:cubicBezTo>
                      <a:pt x="55" y="3"/>
                      <a:pt x="63" y="3"/>
                      <a:pt x="71" y="0"/>
                    </a:cubicBezTo>
                    <a:cubicBezTo>
                      <a:pt x="118" y="4"/>
                      <a:pt x="115" y="27"/>
                      <a:pt x="115" y="49"/>
                    </a:cubicBezTo>
                    <a:cubicBezTo>
                      <a:pt x="60" y="63"/>
                      <a:pt x="60" y="63"/>
                      <a:pt x="60" y="63"/>
                    </a:cubicBezTo>
                    <a:cubicBezTo>
                      <a:pt x="3" y="49"/>
                      <a:pt x="3" y="49"/>
                      <a:pt x="3" y="49"/>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1219170" fontAlgn="base">
                  <a:spcBef>
                    <a:spcPct val="0"/>
                  </a:spcBef>
                  <a:spcAft>
                    <a:spcPct val="0"/>
                  </a:spcAft>
                </a:pPr>
                <a:endParaRPr lang="en-US" sz="2400" dirty="0">
                  <a:solidFill>
                    <a:srgbClr val="DFE8F2"/>
                  </a:solidFill>
                  <a:latin typeface="Arial" panose="020B0604020202020204" pitchFamily="34" charset="0"/>
                  <a:ea typeface="ＭＳ Ｐゴシック" panose="020B0600070205080204" pitchFamily="34" charset="-128"/>
                </a:endParaRPr>
              </a:p>
            </p:txBody>
          </p:sp>
          <p:sp>
            <p:nvSpPr>
              <p:cNvPr id="15" name="Freeform 107">
                <a:extLst>
                  <a:ext uri="{FF2B5EF4-FFF2-40B4-BE49-F238E27FC236}">
                    <a16:creationId xmlns:a16="http://schemas.microsoft.com/office/drawing/2014/main" id="{2EF880AC-9834-4EA1-AF69-230AE3AAF430}"/>
                  </a:ext>
                </a:extLst>
              </p:cNvPr>
              <p:cNvSpPr>
                <a:spLocks/>
              </p:cNvSpPr>
              <p:nvPr/>
            </p:nvSpPr>
            <p:spPr bwMode="gray">
              <a:xfrm>
                <a:off x="1941557" y="1444956"/>
                <a:ext cx="53091" cy="251687"/>
              </a:xfrm>
              <a:custGeom>
                <a:avLst/>
                <a:gdLst>
                  <a:gd name="T0" fmla="*/ 0 w 29"/>
                  <a:gd name="T1" fmla="*/ 9 h 137"/>
                  <a:gd name="T2" fmla="*/ 7 w 29"/>
                  <a:gd name="T3" fmla="*/ 28 h 137"/>
                  <a:gd name="T4" fmla="*/ 3 w 29"/>
                  <a:gd name="T5" fmla="*/ 83 h 137"/>
                  <a:gd name="T6" fmla="*/ 7 w 29"/>
                  <a:gd name="T7" fmla="*/ 137 h 137"/>
                  <a:gd name="T8" fmla="*/ 26 w 29"/>
                  <a:gd name="T9" fmla="*/ 137 h 137"/>
                  <a:gd name="T10" fmla="*/ 29 w 29"/>
                  <a:gd name="T11" fmla="*/ 80 h 137"/>
                  <a:gd name="T12" fmla="*/ 22 w 29"/>
                  <a:gd name="T13" fmla="*/ 28 h 137"/>
                  <a:gd name="T14" fmla="*/ 29 w 29"/>
                  <a:gd name="T15" fmla="*/ 9 h 137"/>
                  <a:gd name="T16" fmla="*/ 15 w 29"/>
                  <a:gd name="T17" fmla="*/ 0 h 137"/>
                  <a:gd name="T18" fmla="*/ 0 w 29"/>
                  <a:gd name="T19" fmla="*/ 9 h 137"/>
                  <a:gd name="T20" fmla="*/ 0 w 29"/>
                  <a:gd name="T21"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137">
                    <a:moveTo>
                      <a:pt x="0" y="9"/>
                    </a:moveTo>
                    <a:lnTo>
                      <a:pt x="7" y="28"/>
                    </a:lnTo>
                    <a:lnTo>
                      <a:pt x="3" y="83"/>
                    </a:lnTo>
                    <a:lnTo>
                      <a:pt x="7" y="137"/>
                    </a:lnTo>
                    <a:lnTo>
                      <a:pt x="26" y="137"/>
                    </a:lnTo>
                    <a:lnTo>
                      <a:pt x="29" y="80"/>
                    </a:lnTo>
                    <a:lnTo>
                      <a:pt x="22" y="28"/>
                    </a:lnTo>
                    <a:lnTo>
                      <a:pt x="29" y="9"/>
                    </a:lnTo>
                    <a:lnTo>
                      <a:pt x="15" y="0"/>
                    </a:lnTo>
                    <a:lnTo>
                      <a:pt x="0" y="9"/>
                    </a:lnTo>
                    <a:lnTo>
                      <a:pt x="0" y="9"/>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fontAlgn="base">
                  <a:spcBef>
                    <a:spcPct val="0"/>
                  </a:spcBef>
                  <a:spcAft>
                    <a:spcPct val="0"/>
                  </a:spcAft>
                </a:pPr>
                <a:endParaRPr lang="en-US" sz="2400" dirty="0">
                  <a:solidFill>
                    <a:srgbClr val="DFE8F2"/>
                  </a:solidFill>
                  <a:latin typeface="Arial" panose="020B0604020202020204" pitchFamily="34" charset="0"/>
                  <a:ea typeface="ＭＳ Ｐゴシック" panose="020B0600070205080204" pitchFamily="34" charset="-128"/>
                </a:endParaRPr>
              </a:p>
            </p:txBody>
          </p:sp>
          <p:sp>
            <p:nvSpPr>
              <p:cNvPr id="16" name="Freeform 108">
                <a:extLst>
                  <a:ext uri="{FF2B5EF4-FFF2-40B4-BE49-F238E27FC236}">
                    <a16:creationId xmlns:a16="http://schemas.microsoft.com/office/drawing/2014/main" id="{F7AF4009-855B-4DF9-8C30-9EE9392C3B13}"/>
                  </a:ext>
                </a:extLst>
              </p:cNvPr>
              <p:cNvSpPr>
                <a:spLocks/>
              </p:cNvSpPr>
              <p:nvPr/>
            </p:nvSpPr>
            <p:spPr bwMode="gray">
              <a:xfrm>
                <a:off x="1906774" y="1432095"/>
                <a:ext cx="122659" cy="55114"/>
              </a:xfrm>
              <a:custGeom>
                <a:avLst/>
                <a:gdLst>
                  <a:gd name="T0" fmla="*/ 2 w 28"/>
                  <a:gd name="T1" fmla="*/ 0 h 13"/>
                  <a:gd name="T2" fmla="*/ 14 w 28"/>
                  <a:gd name="T3" fmla="*/ 2 h 13"/>
                  <a:gd name="T4" fmla="*/ 26 w 28"/>
                  <a:gd name="T5" fmla="*/ 0 h 13"/>
                  <a:gd name="T6" fmla="*/ 28 w 28"/>
                  <a:gd name="T7" fmla="*/ 13 h 13"/>
                  <a:gd name="T8" fmla="*/ 14 w 28"/>
                  <a:gd name="T9" fmla="*/ 4 h 13"/>
                  <a:gd name="T10" fmla="*/ 0 w 28"/>
                  <a:gd name="T11" fmla="*/ 13 h 13"/>
                  <a:gd name="T12" fmla="*/ 2 w 28"/>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8" h="13">
                    <a:moveTo>
                      <a:pt x="2" y="0"/>
                    </a:moveTo>
                    <a:cubicBezTo>
                      <a:pt x="6" y="1"/>
                      <a:pt x="10" y="2"/>
                      <a:pt x="14" y="2"/>
                    </a:cubicBezTo>
                    <a:cubicBezTo>
                      <a:pt x="18" y="2"/>
                      <a:pt x="23" y="1"/>
                      <a:pt x="26" y="0"/>
                    </a:cubicBezTo>
                    <a:cubicBezTo>
                      <a:pt x="28" y="13"/>
                      <a:pt x="28" y="13"/>
                      <a:pt x="28" y="13"/>
                    </a:cubicBezTo>
                    <a:cubicBezTo>
                      <a:pt x="14" y="4"/>
                      <a:pt x="14" y="4"/>
                      <a:pt x="14" y="4"/>
                    </a:cubicBezTo>
                    <a:cubicBezTo>
                      <a:pt x="0" y="13"/>
                      <a:pt x="0" y="13"/>
                      <a:pt x="0" y="13"/>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fontAlgn="base">
                  <a:spcBef>
                    <a:spcPct val="0"/>
                  </a:spcBef>
                  <a:spcAft>
                    <a:spcPct val="0"/>
                  </a:spcAft>
                </a:pPr>
                <a:endParaRPr lang="en-US" sz="2400" dirty="0">
                  <a:solidFill>
                    <a:srgbClr val="DFE8F2"/>
                  </a:solidFill>
                  <a:latin typeface="Arial" panose="020B0604020202020204" pitchFamily="34" charset="0"/>
                  <a:ea typeface="ＭＳ Ｐゴシック" panose="020B0600070205080204" pitchFamily="34" charset="-128"/>
                </a:endParaRPr>
              </a:p>
            </p:txBody>
          </p:sp>
          <p:sp>
            <p:nvSpPr>
              <p:cNvPr id="17" name="Freeform 110">
                <a:extLst>
                  <a:ext uri="{FF2B5EF4-FFF2-40B4-BE49-F238E27FC236}">
                    <a16:creationId xmlns:a16="http://schemas.microsoft.com/office/drawing/2014/main" id="{C5CF4E86-3D14-40BF-A3B7-1DD3380B5459}"/>
                  </a:ext>
                </a:extLst>
              </p:cNvPr>
              <p:cNvSpPr>
                <a:spLocks/>
              </p:cNvSpPr>
              <p:nvPr/>
            </p:nvSpPr>
            <p:spPr bwMode="gray">
              <a:xfrm>
                <a:off x="1725532" y="1428310"/>
                <a:ext cx="485141" cy="286594"/>
              </a:xfrm>
              <a:custGeom>
                <a:avLst/>
                <a:gdLst>
                  <a:gd name="T0" fmla="*/ 0 w 112"/>
                  <a:gd name="T1" fmla="*/ 49 h 66"/>
                  <a:gd name="T2" fmla="*/ 0 w 112"/>
                  <a:gd name="T3" fmla="*/ 49 h 66"/>
                  <a:gd name="T4" fmla="*/ 0 w 112"/>
                  <a:gd name="T5" fmla="*/ 49 h 66"/>
                  <a:gd name="T6" fmla="*/ 0 w 112"/>
                  <a:gd name="T7" fmla="*/ 46 h 66"/>
                  <a:gd name="T8" fmla="*/ 0 w 112"/>
                  <a:gd name="T9" fmla="*/ 45 h 66"/>
                  <a:gd name="T10" fmla="*/ 0 w 112"/>
                  <a:gd name="T11" fmla="*/ 45 h 66"/>
                  <a:gd name="T12" fmla="*/ 40 w 112"/>
                  <a:gd name="T13" fmla="*/ 1 h 66"/>
                  <a:gd name="T14" fmla="*/ 40 w 112"/>
                  <a:gd name="T15" fmla="*/ 1 h 66"/>
                  <a:gd name="T16" fmla="*/ 42 w 112"/>
                  <a:gd name="T17" fmla="*/ 1 h 66"/>
                  <a:gd name="T18" fmla="*/ 42 w 112"/>
                  <a:gd name="T19" fmla="*/ 1 h 66"/>
                  <a:gd name="T20" fmla="*/ 44 w 112"/>
                  <a:gd name="T21" fmla="*/ 0 h 66"/>
                  <a:gd name="T22" fmla="*/ 44 w 112"/>
                  <a:gd name="T23" fmla="*/ 0 h 66"/>
                  <a:gd name="T24" fmla="*/ 44 w 112"/>
                  <a:gd name="T25" fmla="*/ 0 h 66"/>
                  <a:gd name="T26" fmla="*/ 56 w 112"/>
                  <a:gd name="T27" fmla="*/ 60 h 66"/>
                  <a:gd name="T28" fmla="*/ 68 w 112"/>
                  <a:gd name="T29" fmla="*/ 0 h 66"/>
                  <a:gd name="T30" fmla="*/ 68 w 112"/>
                  <a:gd name="T31" fmla="*/ 0 h 66"/>
                  <a:gd name="T32" fmla="*/ 68 w 112"/>
                  <a:gd name="T33" fmla="*/ 0 h 66"/>
                  <a:gd name="T34" fmla="*/ 70 w 112"/>
                  <a:gd name="T35" fmla="*/ 1 h 66"/>
                  <a:gd name="T36" fmla="*/ 70 w 112"/>
                  <a:gd name="T37" fmla="*/ 1 h 66"/>
                  <a:gd name="T38" fmla="*/ 73 w 112"/>
                  <a:gd name="T39" fmla="*/ 1 h 66"/>
                  <a:gd name="T40" fmla="*/ 73 w 112"/>
                  <a:gd name="T41" fmla="*/ 1 h 66"/>
                  <a:gd name="T42" fmla="*/ 112 w 112"/>
                  <a:gd name="T43" fmla="*/ 40 h 66"/>
                  <a:gd name="T44" fmla="*/ 112 w 112"/>
                  <a:gd name="T45" fmla="*/ 41 h 66"/>
                  <a:gd name="T46" fmla="*/ 112 w 112"/>
                  <a:gd name="T47" fmla="*/ 41 h 66"/>
                  <a:gd name="T48" fmla="*/ 112 w 112"/>
                  <a:gd name="T49" fmla="*/ 42 h 66"/>
                  <a:gd name="T50" fmla="*/ 112 w 112"/>
                  <a:gd name="T51" fmla="*/ 42 h 66"/>
                  <a:gd name="T52" fmla="*/ 112 w 112"/>
                  <a:gd name="T53" fmla="*/ 43 h 66"/>
                  <a:gd name="T54" fmla="*/ 112 w 112"/>
                  <a:gd name="T55" fmla="*/ 43 h 66"/>
                  <a:gd name="T56" fmla="*/ 112 w 112"/>
                  <a:gd name="T57" fmla="*/ 44 h 66"/>
                  <a:gd name="T58" fmla="*/ 112 w 112"/>
                  <a:gd name="T59" fmla="*/ 44 h 66"/>
                  <a:gd name="T60" fmla="*/ 112 w 112"/>
                  <a:gd name="T61" fmla="*/ 45 h 66"/>
                  <a:gd name="T62" fmla="*/ 112 w 112"/>
                  <a:gd name="T63" fmla="*/ 45 h 66"/>
                  <a:gd name="T64" fmla="*/ 112 w 112"/>
                  <a:gd name="T65" fmla="*/ 46 h 66"/>
                  <a:gd name="T66" fmla="*/ 112 w 112"/>
                  <a:gd name="T67" fmla="*/ 47 h 66"/>
                  <a:gd name="T68" fmla="*/ 112 w 112"/>
                  <a:gd name="T69" fmla="*/ 47 h 66"/>
                  <a:gd name="T70" fmla="*/ 112 w 112"/>
                  <a:gd name="T71" fmla="*/ 48 h 66"/>
                  <a:gd name="T72" fmla="*/ 112 w 112"/>
                  <a:gd name="T73" fmla="*/ 49 h 66"/>
                  <a:gd name="T74" fmla="*/ 112 w 112"/>
                  <a:gd name="T75" fmla="*/ 49 h 66"/>
                  <a:gd name="T76" fmla="*/ 112 w 112"/>
                  <a:gd name="T77" fmla="*/ 49 h 66"/>
                  <a:gd name="T78" fmla="*/ 56 w 112"/>
                  <a:gd name="T79" fmla="*/ 66 h 66"/>
                  <a:gd name="T80" fmla="*/ 0 w 112"/>
                  <a:gd name="T81"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66">
                    <a:moveTo>
                      <a:pt x="0" y="49"/>
                    </a:moveTo>
                    <a:cubicBezTo>
                      <a:pt x="0" y="49"/>
                      <a:pt x="0" y="49"/>
                      <a:pt x="0" y="49"/>
                    </a:cubicBezTo>
                    <a:cubicBezTo>
                      <a:pt x="0" y="49"/>
                      <a:pt x="0" y="49"/>
                      <a:pt x="0" y="49"/>
                    </a:cubicBezTo>
                    <a:cubicBezTo>
                      <a:pt x="0" y="48"/>
                      <a:pt x="0" y="47"/>
                      <a:pt x="0" y="46"/>
                    </a:cubicBezTo>
                    <a:cubicBezTo>
                      <a:pt x="0" y="45"/>
                      <a:pt x="0" y="45"/>
                      <a:pt x="0" y="45"/>
                    </a:cubicBezTo>
                    <a:cubicBezTo>
                      <a:pt x="0" y="45"/>
                      <a:pt x="0" y="45"/>
                      <a:pt x="0" y="45"/>
                    </a:cubicBezTo>
                    <a:cubicBezTo>
                      <a:pt x="0" y="25"/>
                      <a:pt x="0" y="6"/>
                      <a:pt x="40" y="1"/>
                    </a:cubicBezTo>
                    <a:cubicBezTo>
                      <a:pt x="40" y="1"/>
                      <a:pt x="40" y="1"/>
                      <a:pt x="40" y="1"/>
                    </a:cubicBezTo>
                    <a:cubicBezTo>
                      <a:pt x="40" y="1"/>
                      <a:pt x="41" y="1"/>
                      <a:pt x="42" y="1"/>
                    </a:cubicBezTo>
                    <a:cubicBezTo>
                      <a:pt x="42" y="1"/>
                      <a:pt x="42" y="1"/>
                      <a:pt x="42" y="1"/>
                    </a:cubicBezTo>
                    <a:cubicBezTo>
                      <a:pt x="43" y="1"/>
                      <a:pt x="43" y="1"/>
                      <a:pt x="44" y="0"/>
                    </a:cubicBezTo>
                    <a:cubicBezTo>
                      <a:pt x="44" y="0"/>
                      <a:pt x="44" y="0"/>
                      <a:pt x="44" y="0"/>
                    </a:cubicBezTo>
                    <a:cubicBezTo>
                      <a:pt x="44" y="0"/>
                      <a:pt x="44" y="0"/>
                      <a:pt x="44" y="0"/>
                    </a:cubicBezTo>
                    <a:cubicBezTo>
                      <a:pt x="56" y="60"/>
                      <a:pt x="56" y="60"/>
                      <a:pt x="56" y="60"/>
                    </a:cubicBezTo>
                    <a:cubicBezTo>
                      <a:pt x="68" y="0"/>
                      <a:pt x="68" y="0"/>
                      <a:pt x="68" y="0"/>
                    </a:cubicBezTo>
                    <a:cubicBezTo>
                      <a:pt x="68" y="0"/>
                      <a:pt x="68" y="0"/>
                      <a:pt x="68" y="0"/>
                    </a:cubicBezTo>
                    <a:cubicBezTo>
                      <a:pt x="68" y="0"/>
                      <a:pt x="68" y="0"/>
                      <a:pt x="68" y="0"/>
                    </a:cubicBezTo>
                    <a:cubicBezTo>
                      <a:pt x="69" y="1"/>
                      <a:pt x="70" y="1"/>
                      <a:pt x="70" y="1"/>
                    </a:cubicBezTo>
                    <a:cubicBezTo>
                      <a:pt x="70" y="1"/>
                      <a:pt x="70" y="1"/>
                      <a:pt x="70" y="1"/>
                    </a:cubicBezTo>
                    <a:cubicBezTo>
                      <a:pt x="71" y="1"/>
                      <a:pt x="72" y="1"/>
                      <a:pt x="73" y="1"/>
                    </a:cubicBezTo>
                    <a:cubicBezTo>
                      <a:pt x="73" y="1"/>
                      <a:pt x="73" y="1"/>
                      <a:pt x="73" y="1"/>
                    </a:cubicBezTo>
                    <a:cubicBezTo>
                      <a:pt x="109" y="5"/>
                      <a:pt x="112" y="22"/>
                      <a:pt x="112" y="40"/>
                    </a:cubicBezTo>
                    <a:cubicBezTo>
                      <a:pt x="112" y="41"/>
                      <a:pt x="112" y="41"/>
                      <a:pt x="112" y="41"/>
                    </a:cubicBezTo>
                    <a:cubicBezTo>
                      <a:pt x="112" y="41"/>
                      <a:pt x="112" y="41"/>
                      <a:pt x="112" y="41"/>
                    </a:cubicBezTo>
                    <a:cubicBezTo>
                      <a:pt x="112" y="42"/>
                      <a:pt x="112" y="42"/>
                      <a:pt x="112" y="42"/>
                    </a:cubicBezTo>
                    <a:cubicBezTo>
                      <a:pt x="112" y="42"/>
                      <a:pt x="112" y="42"/>
                      <a:pt x="112" y="42"/>
                    </a:cubicBezTo>
                    <a:cubicBezTo>
                      <a:pt x="112" y="43"/>
                      <a:pt x="112" y="43"/>
                      <a:pt x="112" y="43"/>
                    </a:cubicBezTo>
                    <a:cubicBezTo>
                      <a:pt x="112" y="43"/>
                      <a:pt x="112" y="43"/>
                      <a:pt x="112" y="43"/>
                    </a:cubicBezTo>
                    <a:cubicBezTo>
                      <a:pt x="112" y="44"/>
                      <a:pt x="112" y="44"/>
                      <a:pt x="112" y="44"/>
                    </a:cubicBezTo>
                    <a:cubicBezTo>
                      <a:pt x="112" y="44"/>
                      <a:pt x="112" y="44"/>
                      <a:pt x="112" y="44"/>
                    </a:cubicBezTo>
                    <a:cubicBezTo>
                      <a:pt x="112" y="45"/>
                      <a:pt x="112" y="45"/>
                      <a:pt x="112" y="45"/>
                    </a:cubicBezTo>
                    <a:cubicBezTo>
                      <a:pt x="112" y="45"/>
                      <a:pt x="112" y="45"/>
                      <a:pt x="112" y="45"/>
                    </a:cubicBezTo>
                    <a:cubicBezTo>
                      <a:pt x="112" y="46"/>
                      <a:pt x="112" y="46"/>
                      <a:pt x="112" y="46"/>
                    </a:cubicBezTo>
                    <a:cubicBezTo>
                      <a:pt x="112" y="47"/>
                      <a:pt x="112" y="47"/>
                      <a:pt x="112" y="47"/>
                    </a:cubicBezTo>
                    <a:cubicBezTo>
                      <a:pt x="112" y="47"/>
                      <a:pt x="112" y="47"/>
                      <a:pt x="112" y="47"/>
                    </a:cubicBezTo>
                    <a:cubicBezTo>
                      <a:pt x="112" y="48"/>
                      <a:pt x="112" y="48"/>
                      <a:pt x="112" y="48"/>
                    </a:cubicBezTo>
                    <a:cubicBezTo>
                      <a:pt x="112" y="49"/>
                      <a:pt x="112" y="49"/>
                      <a:pt x="112" y="49"/>
                    </a:cubicBezTo>
                    <a:cubicBezTo>
                      <a:pt x="112" y="49"/>
                      <a:pt x="112" y="49"/>
                      <a:pt x="112" y="49"/>
                    </a:cubicBezTo>
                    <a:cubicBezTo>
                      <a:pt x="112" y="49"/>
                      <a:pt x="112" y="49"/>
                      <a:pt x="112" y="49"/>
                    </a:cubicBezTo>
                    <a:cubicBezTo>
                      <a:pt x="96" y="60"/>
                      <a:pt x="77" y="66"/>
                      <a:pt x="56" y="66"/>
                    </a:cubicBezTo>
                    <a:cubicBezTo>
                      <a:pt x="36" y="66"/>
                      <a:pt x="16" y="60"/>
                      <a:pt x="0" y="49"/>
                    </a:cubicBezTo>
                    <a:close/>
                  </a:path>
                </a:pathLst>
              </a:custGeom>
              <a:solidFill>
                <a:srgbClr val="004097"/>
              </a:solidFill>
              <a:ln>
                <a:noFill/>
              </a:ln>
            </p:spPr>
            <p:txBody>
              <a:bodyPr vert="horz" wrap="square" lIns="121920" tIns="60960" rIns="121920" bIns="60960" numCol="1" anchor="t" anchorCtr="0" compatLnSpc="1">
                <a:prstTxWarp prst="textNoShape">
                  <a:avLst/>
                </a:prstTxWarp>
              </a:bodyPr>
              <a:lstStyle/>
              <a:p>
                <a:pPr defTabSz="1219170" fontAlgn="base">
                  <a:spcBef>
                    <a:spcPct val="0"/>
                  </a:spcBef>
                  <a:spcAft>
                    <a:spcPct val="0"/>
                  </a:spcAft>
                </a:pPr>
                <a:endParaRPr lang="en-US" sz="2400" dirty="0">
                  <a:solidFill>
                    <a:srgbClr val="DFE8F2"/>
                  </a:solidFill>
                  <a:latin typeface="Arial" panose="020B0604020202020204" pitchFamily="34" charset="0"/>
                  <a:ea typeface="ＭＳ Ｐゴシック" panose="020B0600070205080204" pitchFamily="34" charset="-128"/>
                </a:endParaRPr>
              </a:p>
            </p:txBody>
          </p:sp>
          <p:sp>
            <p:nvSpPr>
              <p:cNvPr id="18" name="Freeform 53">
                <a:extLst>
                  <a:ext uri="{FF2B5EF4-FFF2-40B4-BE49-F238E27FC236}">
                    <a16:creationId xmlns:a16="http://schemas.microsoft.com/office/drawing/2014/main" id="{F88BCB33-362D-4FE6-95F3-BD24975F7BBF}"/>
                  </a:ext>
                </a:extLst>
              </p:cNvPr>
              <p:cNvSpPr>
                <a:spLocks noEditPoints="1"/>
              </p:cNvSpPr>
              <p:nvPr/>
            </p:nvSpPr>
            <p:spPr bwMode="gray">
              <a:xfrm>
                <a:off x="1829712" y="1305715"/>
                <a:ext cx="276243" cy="163505"/>
              </a:xfrm>
              <a:custGeom>
                <a:avLst/>
                <a:gdLst>
                  <a:gd name="T0" fmla="*/ 38 w 62"/>
                  <a:gd name="T1" fmla="*/ 5 h 38"/>
                  <a:gd name="T2" fmla="*/ 24 w 62"/>
                  <a:gd name="T3" fmla="*/ 5 h 38"/>
                  <a:gd name="T4" fmla="*/ 0 w 62"/>
                  <a:gd name="T5" fmla="*/ 0 h 38"/>
                  <a:gd name="T6" fmla="*/ 0 w 62"/>
                  <a:gd name="T7" fmla="*/ 0 h 38"/>
                  <a:gd name="T8" fmla="*/ 62 w 62"/>
                  <a:gd name="T9" fmla="*/ 0 h 38"/>
                  <a:gd name="T10" fmla="*/ 38 w 62"/>
                  <a:gd name="T11" fmla="*/ 5 h 38"/>
                  <a:gd name="T12" fmla="*/ 31 w 62"/>
                  <a:gd name="T13" fmla="*/ 10 h 38"/>
                  <a:gd name="T14" fmla="*/ 42 w 62"/>
                  <a:gd name="T15" fmla="*/ 12 h 38"/>
                  <a:gd name="T16" fmla="*/ 31 w 62"/>
                  <a:gd name="T17" fmla="*/ 14 h 38"/>
                  <a:gd name="T18" fmla="*/ 21 w 62"/>
                  <a:gd name="T19" fmla="*/ 12 h 38"/>
                  <a:gd name="T20" fmla="*/ 31 w 62"/>
                  <a:gd name="T21"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38">
                    <a:moveTo>
                      <a:pt x="38" y="5"/>
                    </a:moveTo>
                    <a:cubicBezTo>
                      <a:pt x="34" y="4"/>
                      <a:pt x="27" y="4"/>
                      <a:pt x="24" y="5"/>
                    </a:cubicBezTo>
                    <a:cubicBezTo>
                      <a:pt x="10" y="9"/>
                      <a:pt x="18" y="0"/>
                      <a:pt x="0" y="0"/>
                    </a:cubicBezTo>
                    <a:cubicBezTo>
                      <a:pt x="0" y="0"/>
                      <a:pt x="0" y="0"/>
                      <a:pt x="0" y="0"/>
                    </a:cubicBezTo>
                    <a:cubicBezTo>
                      <a:pt x="15" y="37"/>
                      <a:pt x="49" y="38"/>
                      <a:pt x="62" y="0"/>
                    </a:cubicBezTo>
                    <a:cubicBezTo>
                      <a:pt x="44" y="0"/>
                      <a:pt x="53" y="9"/>
                      <a:pt x="38" y="5"/>
                    </a:cubicBezTo>
                    <a:close/>
                    <a:moveTo>
                      <a:pt x="31" y="10"/>
                    </a:moveTo>
                    <a:cubicBezTo>
                      <a:pt x="37" y="10"/>
                      <a:pt x="42" y="11"/>
                      <a:pt x="42" y="12"/>
                    </a:cubicBezTo>
                    <a:cubicBezTo>
                      <a:pt x="42" y="13"/>
                      <a:pt x="37" y="14"/>
                      <a:pt x="31" y="14"/>
                    </a:cubicBezTo>
                    <a:cubicBezTo>
                      <a:pt x="26" y="14"/>
                      <a:pt x="21" y="13"/>
                      <a:pt x="21" y="12"/>
                    </a:cubicBezTo>
                    <a:cubicBezTo>
                      <a:pt x="21" y="11"/>
                      <a:pt x="26" y="10"/>
                      <a:pt x="31" y="10"/>
                    </a:cubicBezTo>
                    <a:close/>
                  </a:path>
                </a:pathLst>
              </a:custGeom>
              <a:solidFill>
                <a:srgbClr val="28201A">
                  <a:alpha val="29000"/>
                </a:srgbClr>
              </a:solidFill>
              <a:ln>
                <a:noFill/>
              </a:ln>
            </p:spPr>
            <p:txBody>
              <a:bodyPr vert="horz" wrap="square" lIns="121920" tIns="60960" rIns="121920" bIns="60960" numCol="1" anchor="t" anchorCtr="0" compatLnSpc="1">
                <a:prstTxWarp prst="textNoShape">
                  <a:avLst/>
                </a:prstTxWarp>
              </a:bodyPr>
              <a:lstStyle/>
              <a:p>
                <a:pPr defTabSz="1219170" fontAlgn="base">
                  <a:spcBef>
                    <a:spcPct val="0"/>
                  </a:spcBef>
                  <a:spcAft>
                    <a:spcPct val="0"/>
                  </a:spcAft>
                </a:pPr>
                <a:endParaRPr lang="en-US" sz="2400" dirty="0">
                  <a:solidFill>
                    <a:srgbClr val="DFE8F2"/>
                  </a:solidFill>
                  <a:latin typeface="Arial" panose="020B0604020202020204" pitchFamily="34" charset="0"/>
                  <a:ea typeface="ＭＳ Ｐゴシック" panose="020B0600070205080204" pitchFamily="34" charset="-128"/>
                </a:endParaRPr>
              </a:p>
            </p:txBody>
          </p:sp>
        </p:grpSp>
        <p:sp>
          <p:nvSpPr>
            <p:cNvPr id="12" name="Freeform 151">
              <a:extLst>
                <a:ext uri="{FF2B5EF4-FFF2-40B4-BE49-F238E27FC236}">
                  <a16:creationId xmlns:a16="http://schemas.microsoft.com/office/drawing/2014/main" id="{02D09200-8075-4F59-B823-3472A98F2F56}"/>
                </a:ext>
              </a:extLst>
            </p:cNvPr>
            <p:cNvSpPr>
              <a:spLocks/>
            </p:cNvSpPr>
            <p:nvPr/>
          </p:nvSpPr>
          <p:spPr bwMode="gray">
            <a:xfrm>
              <a:off x="926213" y="923224"/>
              <a:ext cx="432050" cy="328847"/>
            </a:xfrm>
            <a:custGeom>
              <a:avLst/>
              <a:gdLst>
                <a:gd name="T0" fmla="*/ 84 w 100"/>
                <a:gd name="T1" fmla="*/ 76 h 76"/>
                <a:gd name="T2" fmla="*/ 91 w 100"/>
                <a:gd name="T3" fmla="*/ 66 h 76"/>
                <a:gd name="T4" fmla="*/ 73 w 100"/>
                <a:gd name="T5" fmla="*/ 23 h 76"/>
                <a:gd name="T6" fmla="*/ 37 w 100"/>
                <a:gd name="T7" fmla="*/ 11 h 76"/>
                <a:gd name="T8" fmla="*/ 22 w 100"/>
                <a:gd name="T9" fmla="*/ 66 h 76"/>
                <a:gd name="T10" fmla="*/ 29 w 100"/>
                <a:gd name="T11" fmla="*/ 76 h 76"/>
                <a:gd name="T12" fmla="*/ 35 w 100"/>
                <a:gd name="T13" fmla="*/ 46 h 76"/>
                <a:gd name="T14" fmla="*/ 50 w 100"/>
                <a:gd name="T15" fmla="*/ 52 h 76"/>
                <a:gd name="T16" fmla="*/ 71 w 100"/>
                <a:gd name="T17" fmla="*/ 46 h 76"/>
                <a:gd name="T18" fmla="*/ 84 w 100"/>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76">
                  <a:moveTo>
                    <a:pt x="84" y="76"/>
                  </a:moveTo>
                  <a:cubicBezTo>
                    <a:pt x="84" y="70"/>
                    <a:pt x="85" y="66"/>
                    <a:pt x="91" y="66"/>
                  </a:cubicBezTo>
                  <a:cubicBezTo>
                    <a:pt x="100" y="47"/>
                    <a:pt x="90" y="31"/>
                    <a:pt x="73" y="23"/>
                  </a:cubicBezTo>
                  <a:cubicBezTo>
                    <a:pt x="60" y="16"/>
                    <a:pt x="44" y="30"/>
                    <a:pt x="37" y="11"/>
                  </a:cubicBezTo>
                  <a:cubicBezTo>
                    <a:pt x="33" y="0"/>
                    <a:pt x="0" y="37"/>
                    <a:pt x="22" y="66"/>
                  </a:cubicBezTo>
                  <a:cubicBezTo>
                    <a:pt x="28" y="66"/>
                    <a:pt x="29" y="70"/>
                    <a:pt x="29" y="76"/>
                  </a:cubicBezTo>
                  <a:cubicBezTo>
                    <a:pt x="30" y="64"/>
                    <a:pt x="30" y="52"/>
                    <a:pt x="35" y="46"/>
                  </a:cubicBezTo>
                  <a:cubicBezTo>
                    <a:pt x="40" y="48"/>
                    <a:pt x="45" y="51"/>
                    <a:pt x="50" y="52"/>
                  </a:cubicBezTo>
                  <a:cubicBezTo>
                    <a:pt x="61" y="54"/>
                    <a:pt x="67" y="44"/>
                    <a:pt x="71" y="46"/>
                  </a:cubicBezTo>
                  <a:cubicBezTo>
                    <a:pt x="80" y="52"/>
                    <a:pt x="83" y="64"/>
                    <a:pt x="84" y="76"/>
                  </a:cubicBezTo>
                  <a:close/>
                </a:path>
              </a:pathLst>
            </a:custGeom>
            <a:solidFill>
              <a:srgbClr val="5A5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fontAlgn="base">
                <a:spcBef>
                  <a:spcPct val="0"/>
                </a:spcBef>
                <a:spcAft>
                  <a:spcPct val="0"/>
                </a:spcAft>
              </a:pPr>
              <a:endParaRPr lang="en-US" sz="2400" dirty="0">
                <a:solidFill>
                  <a:srgbClr val="DFE8F2"/>
                </a:solidFill>
                <a:latin typeface="Arial" panose="020B0604020202020204" pitchFamily="34" charset="0"/>
                <a:ea typeface="ＭＳ Ｐゴシック" panose="020B0600070205080204" pitchFamily="34" charset="-128"/>
              </a:endParaRPr>
            </a:p>
          </p:txBody>
        </p:sp>
      </p:grpSp>
      <p:sp>
        <p:nvSpPr>
          <p:cNvPr id="2" name="TextBox 1">
            <a:extLst>
              <a:ext uri="{FF2B5EF4-FFF2-40B4-BE49-F238E27FC236}">
                <a16:creationId xmlns:a16="http://schemas.microsoft.com/office/drawing/2014/main" id="{1ADD1E3C-D774-4099-8F29-43A2C6C03627}"/>
              </a:ext>
            </a:extLst>
          </p:cNvPr>
          <p:cNvSpPr txBox="1"/>
          <p:nvPr/>
        </p:nvSpPr>
        <p:spPr>
          <a:xfrm>
            <a:off x="2552232" y="1208742"/>
            <a:ext cx="4934627" cy="420564"/>
          </a:xfrm>
          <a:prstGeom prst="rect">
            <a:avLst/>
          </a:prstGeom>
          <a:noFill/>
        </p:spPr>
        <p:txBody>
          <a:bodyPr wrap="square" lIns="0" rtlCol="0">
            <a:spAutoFit/>
          </a:bodyPr>
          <a:lstStyle/>
          <a:p>
            <a:pPr defTabSz="1219170" fontAlgn="base">
              <a:spcBef>
                <a:spcPct val="0"/>
              </a:spcBef>
              <a:spcAft>
                <a:spcPct val="0"/>
              </a:spcAft>
            </a:pPr>
            <a:r>
              <a:rPr lang="en-US" sz="2133" b="1" dirty="0">
                <a:solidFill>
                  <a:srgbClr val="1E4A80"/>
                </a:solidFill>
                <a:latin typeface="Calibri"/>
                <a:ea typeface="ＭＳ Ｐゴシック" panose="020B0600070205080204" pitchFamily="34" charset="-128"/>
              </a:rPr>
              <a:t>Thank you for your time and attention! </a:t>
            </a:r>
          </a:p>
        </p:txBody>
      </p:sp>
    </p:spTree>
    <p:extLst>
      <p:ext uri="{BB962C8B-B14F-4D97-AF65-F5344CB8AC3E}">
        <p14:creationId xmlns:p14="http://schemas.microsoft.com/office/powerpoint/2010/main" val="36240495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685800" y="2951164"/>
            <a:ext cx="559593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mj-lt"/>
                <a:ea typeface="+mn-ea"/>
                <a:cs typeface="+mn-cs"/>
              </a:rPr>
              <a:t>Please submit any questions through the Question Window on your </a:t>
            </a:r>
            <a:r>
              <a:rPr kumimoji="0" lang="en-US" altLang="en-US" sz="1800" b="0" i="0" u="none" strike="noStrike" kern="1200" cap="none" spc="0" normalizeH="0" baseline="0" noProof="0" dirty="0" err="1">
                <a:ln>
                  <a:noFill/>
                </a:ln>
                <a:solidFill>
                  <a:prstClr val="black"/>
                </a:solidFill>
                <a:effectLst/>
                <a:uLnTx/>
                <a:uFillTx/>
                <a:latin typeface="+mj-lt"/>
                <a:ea typeface="+mn-ea"/>
                <a:cs typeface="+mn-cs"/>
              </a:rPr>
              <a:t>GoToWebinar</a:t>
            </a:r>
            <a:r>
              <a:rPr kumimoji="0" lang="en-US" altLang="en-US" sz="1800" b="0" i="0" u="none" strike="noStrike" kern="1200" cap="none" spc="0" normalizeH="0" baseline="0" noProof="0" dirty="0">
                <a:ln>
                  <a:noFill/>
                </a:ln>
                <a:solidFill>
                  <a:prstClr val="black"/>
                </a:solidFill>
                <a:effectLst/>
                <a:uLnTx/>
                <a:uFillTx/>
                <a:latin typeface="+mj-lt"/>
                <a:ea typeface="+mn-ea"/>
                <a:cs typeface="+mn-cs"/>
              </a:rPr>
              <a:t> interface, directing them to Compressed Air Best Practices Magazine. Our panelists will do their best to address your questions and will follow up with you on anything that goes unanswered during this session.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Thank you for attending!</a:t>
            </a:r>
          </a:p>
        </p:txBody>
      </p:sp>
      <p:sp>
        <p:nvSpPr>
          <p:cNvPr id="14" name="Subtitle 13">
            <a:extLst>
              <a:ext uri="{FF2B5EF4-FFF2-40B4-BE49-F238E27FC236}">
                <a16:creationId xmlns:a16="http://schemas.microsoft.com/office/drawing/2014/main" id="{FE5354C5-89D0-47DE-8C4A-BEE50BA88786}"/>
              </a:ext>
            </a:extLst>
          </p:cNvPr>
          <p:cNvSpPr txBox="1">
            <a:spLocks/>
          </p:cNvSpPr>
          <p:nvPr/>
        </p:nvSpPr>
        <p:spPr bwMode="auto">
          <a:xfrm>
            <a:off x="3562350" y="2304427"/>
            <a:ext cx="2019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Q&amp;A</a:t>
            </a:r>
          </a:p>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70B0C82-9CA8-4301-87B0-88E31707CEED}"/>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sp>
        <p:nvSpPr>
          <p:cNvPr id="7" name="Title 1">
            <a:extLst>
              <a:ext uri="{FF2B5EF4-FFF2-40B4-BE49-F238E27FC236}">
                <a16:creationId xmlns:a16="http://schemas.microsoft.com/office/drawing/2014/main" id="{8C558374-4FA9-41D8-9CF6-303C693E1729}"/>
              </a:ext>
            </a:extLst>
          </p:cNvPr>
          <p:cNvSpPr txBox="1">
            <a:spLocks/>
          </p:cNvSpPr>
          <p:nvPr/>
        </p:nvSpPr>
        <p:spPr bwMode="auto">
          <a:xfrm>
            <a:off x="247650" y="1387937"/>
            <a:ext cx="86487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Calculating Storage Volume for Compressed Air Systems</a:t>
            </a:r>
          </a:p>
        </p:txBody>
      </p:sp>
      <p:pic>
        <p:nvPicPr>
          <p:cNvPr id="9" name="Picture 8">
            <a:extLst>
              <a:ext uri="{FF2B5EF4-FFF2-40B4-BE49-F238E27FC236}">
                <a16:creationId xmlns:a16="http://schemas.microsoft.com/office/drawing/2014/main" id="{B218BFD9-09F5-47FA-A494-5C36D3D26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9437" y="4328039"/>
            <a:ext cx="1666875" cy="1247775"/>
          </a:xfrm>
          <a:prstGeom prst="rect">
            <a:avLst/>
          </a:prstGeom>
        </p:spPr>
      </p:pic>
    </p:spTree>
    <p:extLst>
      <p:ext uri="{BB962C8B-B14F-4D97-AF65-F5344CB8AC3E}">
        <p14:creationId xmlns:p14="http://schemas.microsoft.com/office/powerpoint/2010/main" val="102261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Best Practices EXPO Contest</a:t>
            </a:r>
          </a:p>
        </p:txBody>
      </p:sp>
      <p:sp>
        <p:nvSpPr>
          <p:cNvPr id="7" name="TextBox 7">
            <a:extLst>
              <a:ext uri="{FF2B5EF4-FFF2-40B4-BE49-F238E27FC236}">
                <a16:creationId xmlns:a16="http://schemas.microsoft.com/office/drawing/2014/main" id="{11628CD8-C437-435B-989C-1F19A0B69365}"/>
              </a:ext>
            </a:extLst>
          </p:cNvPr>
          <p:cNvSpPr txBox="1">
            <a:spLocks noChangeArrowheads="1"/>
          </p:cNvSpPr>
          <p:nvPr/>
        </p:nvSpPr>
        <p:spPr bwMode="auto">
          <a:xfrm>
            <a:off x="685800" y="930308"/>
            <a:ext cx="7848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fontAlgn="base">
              <a:spcBef>
                <a:spcPct val="0"/>
              </a:spcBef>
              <a:spcAft>
                <a:spcPct val="0"/>
              </a:spcAft>
              <a:defRPr/>
            </a:pPr>
            <a:r>
              <a:rPr kumimoji="0" lang="en-US" altLang="en-US" sz="1600" i="0" u="none" strike="noStrike" kern="1200" cap="none" spc="0" normalizeH="0" baseline="0" noProof="0" dirty="0">
                <a:ln>
                  <a:noFill/>
                </a:ln>
                <a:solidFill>
                  <a:prstClr val="black"/>
                </a:solidFill>
                <a:effectLst/>
                <a:uLnTx/>
                <a:uFillTx/>
                <a:latin typeface="+mj-lt"/>
                <a:ea typeface="+mn-ea"/>
                <a:cs typeface="+mn-cs"/>
              </a:rPr>
              <a:t>Play for a chance to win a </a:t>
            </a:r>
            <a:r>
              <a:rPr kumimoji="0" lang="en-US" altLang="en-US" sz="1600" b="1" i="0" u="none" strike="noStrike" kern="1200" cap="none" spc="0" normalizeH="0" baseline="0" noProof="0" dirty="0">
                <a:ln>
                  <a:noFill/>
                </a:ln>
                <a:solidFill>
                  <a:prstClr val="black"/>
                </a:solidFill>
                <a:effectLst/>
                <a:uLnTx/>
                <a:uFillTx/>
                <a:latin typeface="+mj-lt"/>
                <a:ea typeface="+mn-ea"/>
                <a:cs typeface="+mn-cs"/>
              </a:rPr>
              <a:t>FREE Full Conference Pass </a:t>
            </a:r>
            <a:r>
              <a:rPr kumimoji="0" lang="en-US" altLang="en-US" sz="1600" i="0" u="none" strike="noStrike" kern="1200" cap="none" spc="0" normalizeH="0" baseline="0" noProof="0" dirty="0">
                <a:ln>
                  <a:noFill/>
                </a:ln>
                <a:solidFill>
                  <a:prstClr val="black"/>
                </a:solidFill>
                <a:effectLst/>
                <a:uLnTx/>
                <a:uFillTx/>
                <a:latin typeface="+mj-lt"/>
                <a:ea typeface="+mn-ea"/>
                <a:cs typeface="+mn-cs"/>
              </a:rPr>
              <a:t>to the 2019 Best Practices EXPO &amp; Conference!! This is a $675 value! This contest is open to factory personnel, compressed air distributors, utility incentive programs and engineering firms. Exhibiting and sponsor companies are </a:t>
            </a:r>
            <a:r>
              <a:rPr kumimoji="0" lang="en-US" altLang="en-US" sz="1600" u="none" strike="noStrike" kern="1200" cap="none" spc="0" normalizeH="0" baseline="0" noProof="0" dirty="0">
                <a:ln>
                  <a:noFill/>
                </a:ln>
                <a:solidFill>
                  <a:prstClr val="black"/>
                </a:solidFill>
                <a:effectLst/>
                <a:uLnTx/>
                <a:uFillTx/>
                <a:latin typeface="+mj-lt"/>
                <a:ea typeface="+mn-ea"/>
                <a:cs typeface="+mn-cs"/>
              </a:rPr>
              <a:t>not</a:t>
            </a:r>
            <a:r>
              <a:rPr lang="en-US" altLang="en-US" sz="1600" dirty="0">
                <a:solidFill>
                  <a:prstClr val="black"/>
                </a:solidFill>
                <a:latin typeface="+mj-lt"/>
              </a:rPr>
              <a:t> qualified. A winner will be randomly selected from those who submitted at least 1 correct answer and notified tomorrow via email and phone.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600" dirty="0">
              <a:solidFill>
                <a:prstClr val="black"/>
              </a:solidFill>
              <a:latin typeface="+mj-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latin typeface="+mj-lt"/>
                <a:ea typeface="+mn-ea"/>
                <a:cs typeface="+mn-cs"/>
              </a:rPr>
              <a:t>The next slide will show a statement related to today’s topic that needs to be filled in. You will be provided the first letter of the words as a clue. Please submit your answers in your questions box. </a:t>
            </a:r>
          </a:p>
        </p:txBody>
      </p:sp>
      <p:sp>
        <p:nvSpPr>
          <p:cNvPr id="8" name="TextBox 7">
            <a:extLst>
              <a:ext uri="{FF2B5EF4-FFF2-40B4-BE49-F238E27FC236}">
                <a16:creationId xmlns:a16="http://schemas.microsoft.com/office/drawing/2014/main" id="{67D5770A-6BC3-4D35-A2C0-A36FC8D4B7E6}"/>
              </a:ext>
            </a:extLst>
          </p:cNvPr>
          <p:cNvSpPr txBox="1">
            <a:spLocks noChangeArrowheads="1"/>
          </p:cNvSpPr>
          <p:nvPr/>
        </p:nvSpPr>
        <p:spPr bwMode="auto">
          <a:xfrm>
            <a:off x="1752600" y="3500233"/>
            <a:ext cx="5572387" cy="646331"/>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j-lt"/>
                <a:ea typeface="+mn-ea"/>
                <a:cs typeface="+mn-cs"/>
              </a:rPr>
              <a:t>Example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When I think of a beach vacation, I think of _______. </a:t>
            </a:r>
          </a:p>
        </p:txBody>
      </p:sp>
      <p:sp>
        <p:nvSpPr>
          <p:cNvPr id="9" name="TextBox 8">
            <a:extLst>
              <a:ext uri="{FF2B5EF4-FFF2-40B4-BE49-F238E27FC236}">
                <a16:creationId xmlns:a16="http://schemas.microsoft.com/office/drawing/2014/main" id="{3B804AE7-3CF8-4AAC-8FED-E74CB0668003}"/>
              </a:ext>
            </a:extLst>
          </p:cNvPr>
          <p:cNvSpPr txBox="1">
            <a:spLocks noChangeArrowheads="1"/>
          </p:cNvSpPr>
          <p:nvPr/>
        </p:nvSpPr>
        <p:spPr bwMode="auto">
          <a:xfrm>
            <a:off x="2247900" y="4382906"/>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T____</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
        <p:nvSpPr>
          <p:cNvPr id="10" name="TextBox 9">
            <a:extLst>
              <a:ext uri="{FF2B5EF4-FFF2-40B4-BE49-F238E27FC236}">
                <a16:creationId xmlns:a16="http://schemas.microsoft.com/office/drawing/2014/main" id="{8645D7CE-A227-4358-84DE-9979C7653356}"/>
              </a:ext>
            </a:extLst>
          </p:cNvPr>
          <p:cNvSpPr txBox="1">
            <a:spLocks noChangeArrowheads="1"/>
          </p:cNvSpPr>
          <p:nvPr/>
        </p:nvSpPr>
        <p:spPr bwMode="auto">
          <a:xfrm>
            <a:off x="3429000" y="5055044"/>
            <a:ext cx="2056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S___ S_____</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
        <p:nvSpPr>
          <p:cNvPr id="11" name="TextBox 10">
            <a:extLst>
              <a:ext uri="{FF2B5EF4-FFF2-40B4-BE49-F238E27FC236}">
                <a16:creationId xmlns:a16="http://schemas.microsoft.com/office/drawing/2014/main" id="{43C531FF-5B56-4AD6-9C7F-4E5AFA1A45FC}"/>
              </a:ext>
            </a:extLst>
          </p:cNvPr>
          <p:cNvSpPr txBox="1">
            <a:spLocks noChangeArrowheads="1"/>
          </p:cNvSpPr>
          <p:nvPr/>
        </p:nvSpPr>
        <p:spPr bwMode="auto">
          <a:xfrm>
            <a:off x="4850584" y="4449370"/>
            <a:ext cx="2056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T___ B___</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354381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Best Practices EXPO Contest</a:t>
            </a:r>
          </a:p>
        </p:txBody>
      </p:sp>
      <p:sp>
        <p:nvSpPr>
          <p:cNvPr id="7" name="TextBox 7">
            <a:extLst>
              <a:ext uri="{FF2B5EF4-FFF2-40B4-BE49-F238E27FC236}">
                <a16:creationId xmlns:a16="http://schemas.microsoft.com/office/drawing/2014/main" id="{11628CD8-C437-435B-989C-1F19A0B69365}"/>
              </a:ext>
            </a:extLst>
          </p:cNvPr>
          <p:cNvSpPr txBox="1">
            <a:spLocks noChangeArrowheads="1"/>
          </p:cNvSpPr>
          <p:nvPr/>
        </p:nvSpPr>
        <p:spPr bwMode="auto">
          <a:xfrm>
            <a:off x="685800" y="930308"/>
            <a:ext cx="7848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fontAlgn="base">
              <a:spcBef>
                <a:spcPct val="0"/>
              </a:spcBef>
              <a:spcAft>
                <a:spcPct val="0"/>
              </a:spcAft>
              <a:defRPr/>
            </a:pPr>
            <a:r>
              <a:rPr kumimoji="0" lang="en-US" altLang="en-US" sz="1600" i="0" u="none" strike="noStrike" kern="1200" cap="none" spc="0" normalizeH="0" baseline="0" noProof="0" dirty="0">
                <a:ln>
                  <a:noFill/>
                </a:ln>
                <a:solidFill>
                  <a:prstClr val="black"/>
                </a:solidFill>
                <a:effectLst/>
                <a:uLnTx/>
                <a:uFillTx/>
                <a:latin typeface="+mj-lt"/>
                <a:ea typeface="+mn-ea"/>
                <a:cs typeface="+mn-cs"/>
              </a:rPr>
              <a:t>Play for a chance to win a </a:t>
            </a:r>
            <a:r>
              <a:rPr kumimoji="0" lang="en-US" altLang="en-US" sz="1600" b="1" i="0" u="none" strike="noStrike" kern="1200" cap="none" spc="0" normalizeH="0" baseline="0" noProof="0" dirty="0">
                <a:ln>
                  <a:noFill/>
                </a:ln>
                <a:solidFill>
                  <a:prstClr val="black"/>
                </a:solidFill>
                <a:effectLst/>
                <a:uLnTx/>
                <a:uFillTx/>
                <a:latin typeface="+mj-lt"/>
                <a:ea typeface="+mn-ea"/>
                <a:cs typeface="+mn-cs"/>
              </a:rPr>
              <a:t>FREE Full Conference Pass </a:t>
            </a:r>
            <a:r>
              <a:rPr kumimoji="0" lang="en-US" altLang="en-US" sz="1600" i="0" u="none" strike="noStrike" kern="1200" cap="none" spc="0" normalizeH="0" baseline="0" noProof="0" dirty="0">
                <a:ln>
                  <a:noFill/>
                </a:ln>
                <a:solidFill>
                  <a:prstClr val="black"/>
                </a:solidFill>
                <a:effectLst/>
                <a:uLnTx/>
                <a:uFillTx/>
                <a:latin typeface="+mj-lt"/>
                <a:ea typeface="+mn-ea"/>
                <a:cs typeface="+mn-cs"/>
              </a:rPr>
              <a:t>to the 2019 Best Practices EXPO &amp; Conference!! This is a $675 value! This contest is open to factory personnel, compressed air distributors, utility incentive programs and engineering firms. Exhibiting and sponsor companies are </a:t>
            </a:r>
            <a:r>
              <a:rPr kumimoji="0" lang="en-US" altLang="en-US" sz="1600" u="none" strike="noStrike" kern="1200" cap="none" spc="0" normalizeH="0" baseline="0" noProof="0" dirty="0">
                <a:ln>
                  <a:noFill/>
                </a:ln>
                <a:solidFill>
                  <a:prstClr val="black"/>
                </a:solidFill>
                <a:effectLst/>
                <a:uLnTx/>
                <a:uFillTx/>
                <a:latin typeface="+mj-lt"/>
                <a:ea typeface="+mn-ea"/>
                <a:cs typeface="+mn-cs"/>
              </a:rPr>
              <a:t>not</a:t>
            </a:r>
            <a:r>
              <a:rPr lang="en-US" altLang="en-US" sz="1600" dirty="0">
                <a:solidFill>
                  <a:prstClr val="black"/>
                </a:solidFill>
                <a:latin typeface="+mj-lt"/>
              </a:rPr>
              <a:t> qualified. A winner will be randomly selected from those who submitted at least 1 correct answer and notified tomorrow via email and phone.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600" dirty="0">
              <a:solidFill>
                <a:prstClr val="black"/>
              </a:solidFill>
              <a:latin typeface="+mj-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latin typeface="+mj-lt"/>
                <a:ea typeface="+mn-ea"/>
                <a:cs typeface="+mn-cs"/>
              </a:rPr>
              <a:t>The next slide will show a statement related to today’s topic that needs to be filled in. You will be provided the first letter of the words as a clue. Please submit your answers in your questions box. </a:t>
            </a:r>
          </a:p>
        </p:txBody>
      </p:sp>
      <p:sp>
        <p:nvSpPr>
          <p:cNvPr id="8" name="TextBox 7">
            <a:extLst>
              <a:ext uri="{FF2B5EF4-FFF2-40B4-BE49-F238E27FC236}">
                <a16:creationId xmlns:a16="http://schemas.microsoft.com/office/drawing/2014/main" id="{67D5770A-6BC3-4D35-A2C0-A36FC8D4B7E6}"/>
              </a:ext>
            </a:extLst>
          </p:cNvPr>
          <p:cNvSpPr txBox="1">
            <a:spLocks noChangeArrowheads="1"/>
          </p:cNvSpPr>
          <p:nvPr/>
        </p:nvSpPr>
        <p:spPr bwMode="auto">
          <a:xfrm>
            <a:off x="1752600" y="3500233"/>
            <a:ext cx="5572387" cy="646331"/>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j-lt"/>
                <a:ea typeface="+mn-ea"/>
                <a:cs typeface="+mn-cs"/>
              </a:rPr>
              <a:t>Example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When I think of a beach vacation, I think of _______. </a:t>
            </a:r>
          </a:p>
        </p:txBody>
      </p:sp>
      <p:sp>
        <p:nvSpPr>
          <p:cNvPr id="9" name="TextBox 8">
            <a:extLst>
              <a:ext uri="{FF2B5EF4-FFF2-40B4-BE49-F238E27FC236}">
                <a16:creationId xmlns:a16="http://schemas.microsoft.com/office/drawing/2014/main" id="{3B804AE7-3CF8-4AAC-8FED-E74CB0668003}"/>
              </a:ext>
            </a:extLst>
          </p:cNvPr>
          <p:cNvSpPr txBox="1">
            <a:spLocks noChangeArrowheads="1"/>
          </p:cNvSpPr>
          <p:nvPr/>
        </p:nvSpPr>
        <p:spPr bwMode="auto">
          <a:xfrm>
            <a:off x="2247900" y="4382906"/>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TOWEL</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
        <p:nvSpPr>
          <p:cNvPr id="10" name="TextBox 9">
            <a:extLst>
              <a:ext uri="{FF2B5EF4-FFF2-40B4-BE49-F238E27FC236}">
                <a16:creationId xmlns:a16="http://schemas.microsoft.com/office/drawing/2014/main" id="{8645D7CE-A227-4358-84DE-9979C7653356}"/>
              </a:ext>
            </a:extLst>
          </p:cNvPr>
          <p:cNvSpPr txBox="1">
            <a:spLocks noChangeArrowheads="1"/>
          </p:cNvSpPr>
          <p:nvPr/>
        </p:nvSpPr>
        <p:spPr bwMode="auto">
          <a:xfrm>
            <a:off x="3429000" y="5055044"/>
            <a:ext cx="2056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SEA SHELLS</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
        <p:nvSpPr>
          <p:cNvPr id="11" name="TextBox 10">
            <a:extLst>
              <a:ext uri="{FF2B5EF4-FFF2-40B4-BE49-F238E27FC236}">
                <a16:creationId xmlns:a16="http://schemas.microsoft.com/office/drawing/2014/main" id="{43C531FF-5B56-4AD6-9C7F-4E5AFA1A45FC}"/>
              </a:ext>
            </a:extLst>
          </p:cNvPr>
          <p:cNvSpPr txBox="1">
            <a:spLocks noChangeArrowheads="1"/>
          </p:cNvSpPr>
          <p:nvPr/>
        </p:nvSpPr>
        <p:spPr bwMode="auto">
          <a:xfrm>
            <a:off x="4850584" y="4449370"/>
            <a:ext cx="2056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TIKI BAR</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281734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Best Practices EXPO Contest</a:t>
            </a:r>
          </a:p>
        </p:txBody>
      </p:sp>
      <p:sp>
        <p:nvSpPr>
          <p:cNvPr id="7" name="TextBox 7">
            <a:extLst>
              <a:ext uri="{FF2B5EF4-FFF2-40B4-BE49-F238E27FC236}">
                <a16:creationId xmlns:a16="http://schemas.microsoft.com/office/drawing/2014/main" id="{11628CD8-C437-435B-989C-1F19A0B69365}"/>
              </a:ext>
            </a:extLst>
          </p:cNvPr>
          <p:cNvSpPr txBox="1">
            <a:spLocks noChangeArrowheads="1"/>
          </p:cNvSpPr>
          <p:nvPr/>
        </p:nvSpPr>
        <p:spPr bwMode="auto">
          <a:xfrm>
            <a:off x="609600" y="1046731"/>
            <a:ext cx="8305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fontAlgn="base">
              <a:spcBef>
                <a:spcPct val="0"/>
              </a:spcBef>
              <a:spcAft>
                <a:spcPct val="0"/>
              </a:spcAft>
              <a:defRPr/>
            </a:pPr>
            <a:r>
              <a:rPr lang="en-US" altLang="en-US" sz="1600" dirty="0">
                <a:solidFill>
                  <a:prstClr val="black"/>
                </a:solidFill>
                <a:latin typeface="+mj-lt"/>
              </a:rPr>
              <a:t>Play for a chance to win a </a:t>
            </a:r>
            <a:r>
              <a:rPr lang="en-US" altLang="en-US" sz="1600" b="1" dirty="0">
                <a:solidFill>
                  <a:prstClr val="black"/>
                </a:solidFill>
                <a:latin typeface="+mj-lt"/>
              </a:rPr>
              <a:t>FREE Full Conference Pass </a:t>
            </a:r>
            <a:r>
              <a:rPr lang="en-US" altLang="en-US" sz="1600" dirty="0">
                <a:solidFill>
                  <a:prstClr val="black"/>
                </a:solidFill>
                <a:latin typeface="+mj-lt"/>
              </a:rPr>
              <a:t>to the 2019 Best Practices EXPO &amp; Conference!! This is a $675 value! This contest is open to factory personnel, compressed air distributors, utility incentive programs and engineering firms. Exhibiting and OEM companies are not qualified. A winner will be randomly selected from those who submitted at least 1 correct answer and notified tomorrow via email and phone.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600" dirty="0">
              <a:solidFill>
                <a:prstClr val="black"/>
              </a:solidFill>
              <a:latin typeface="+mj-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latin typeface="+mj-lt"/>
                <a:ea typeface="+mn-ea"/>
                <a:cs typeface="+mn-cs"/>
              </a:rPr>
              <a:t>Based on the clues below, please submit your answers in your questions box. </a:t>
            </a:r>
          </a:p>
        </p:txBody>
      </p:sp>
      <p:sp>
        <p:nvSpPr>
          <p:cNvPr id="8" name="TextBox 7">
            <a:extLst>
              <a:ext uri="{FF2B5EF4-FFF2-40B4-BE49-F238E27FC236}">
                <a16:creationId xmlns:a16="http://schemas.microsoft.com/office/drawing/2014/main" id="{67D5770A-6BC3-4D35-A2C0-A36FC8D4B7E6}"/>
              </a:ext>
            </a:extLst>
          </p:cNvPr>
          <p:cNvSpPr txBox="1">
            <a:spLocks noChangeArrowheads="1"/>
          </p:cNvSpPr>
          <p:nvPr/>
        </p:nvSpPr>
        <p:spPr bwMode="auto">
          <a:xfrm>
            <a:off x="1785806" y="2919239"/>
            <a:ext cx="5572387" cy="646331"/>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What variables are needed to calculate receiver volume? _______. </a:t>
            </a:r>
          </a:p>
        </p:txBody>
      </p:sp>
      <p:sp>
        <p:nvSpPr>
          <p:cNvPr id="9" name="TextBox 8">
            <a:extLst>
              <a:ext uri="{FF2B5EF4-FFF2-40B4-BE49-F238E27FC236}">
                <a16:creationId xmlns:a16="http://schemas.microsoft.com/office/drawing/2014/main" id="{3B804AE7-3CF8-4AAC-8FED-E74CB0668003}"/>
              </a:ext>
            </a:extLst>
          </p:cNvPr>
          <p:cNvSpPr txBox="1">
            <a:spLocks noChangeArrowheads="1"/>
          </p:cNvSpPr>
          <p:nvPr/>
        </p:nvSpPr>
        <p:spPr bwMode="auto">
          <a:xfrm>
            <a:off x="609600" y="3657600"/>
            <a:ext cx="332134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600" dirty="0">
                <a:solidFill>
                  <a:prstClr val="black"/>
                </a:solidFill>
                <a:latin typeface="+mj-lt"/>
              </a:rPr>
              <a:t>T--- D------- of required air flow rate</a:t>
            </a:r>
            <a:endParaRPr kumimoji="0" lang="en-US" altLang="en-US" sz="2600" i="0" u="none" strike="noStrike" kern="1200" cap="none" spc="0" normalizeH="0" baseline="0" noProof="0" dirty="0">
              <a:ln>
                <a:noFill/>
              </a:ln>
              <a:solidFill>
                <a:prstClr val="black"/>
              </a:solidFill>
              <a:effectLst/>
              <a:uLnTx/>
              <a:uFillTx/>
              <a:latin typeface="+mj-lt"/>
              <a:ea typeface="+mn-ea"/>
              <a:cs typeface="+mn-cs"/>
            </a:endParaRPr>
          </a:p>
        </p:txBody>
      </p:sp>
      <p:sp>
        <p:nvSpPr>
          <p:cNvPr id="10" name="TextBox 9">
            <a:extLst>
              <a:ext uri="{FF2B5EF4-FFF2-40B4-BE49-F238E27FC236}">
                <a16:creationId xmlns:a16="http://schemas.microsoft.com/office/drawing/2014/main" id="{AFA524BD-4076-4DD7-8C2A-FB58C3DF49B2}"/>
              </a:ext>
            </a:extLst>
          </p:cNvPr>
          <p:cNvSpPr txBox="1">
            <a:spLocks noChangeArrowheads="1"/>
          </p:cNvSpPr>
          <p:nvPr/>
        </p:nvSpPr>
        <p:spPr bwMode="auto">
          <a:xfrm>
            <a:off x="4876800" y="3749166"/>
            <a:ext cx="3657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600" dirty="0">
                <a:solidFill>
                  <a:prstClr val="black"/>
                </a:solidFill>
                <a:latin typeface="+mj-lt"/>
              </a:rPr>
              <a:t>Required A-- F--- R---</a:t>
            </a:r>
            <a:endParaRPr kumimoji="0" lang="en-US" altLang="en-US" sz="2600" i="0" u="none" strike="noStrike" kern="1200" cap="none" spc="0" normalizeH="0" baseline="0" noProof="0" dirty="0">
              <a:ln>
                <a:noFill/>
              </a:ln>
              <a:solidFill>
                <a:prstClr val="black"/>
              </a:solidFill>
              <a:effectLst/>
              <a:uLnTx/>
              <a:uFillTx/>
              <a:latin typeface="+mj-lt"/>
              <a:ea typeface="+mn-ea"/>
              <a:cs typeface="+mn-cs"/>
            </a:endParaRPr>
          </a:p>
        </p:txBody>
      </p:sp>
      <p:sp>
        <p:nvSpPr>
          <p:cNvPr id="11" name="TextBox 10">
            <a:extLst>
              <a:ext uri="{FF2B5EF4-FFF2-40B4-BE49-F238E27FC236}">
                <a16:creationId xmlns:a16="http://schemas.microsoft.com/office/drawing/2014/main" id="{B2776622-DD1A-4FCC-BB88-50C3454471B1}"/>
              </a:ext>
            </a:extLst>
          </p:cNvPr>
          <p:cNvSpPr txBox="1">
            <a:spLocks noChangeArrowheads="1"/>
          </p:cNvSpPr>
          <p:nvPr/>
        </p:nvSpPr>
        <p:spPr bwMode="auto">
          <a:xfrm>
            <a:off x="609600" y="4800600"/>
            <a:ext cx="3657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600" dirty="0">
                <a:solidFill>
                  <a:prstClr val="black"/>
                </a:solidFill>
                <a:latin typeface="+mj-lt"/>
              </a:rPr>
              <a:t>A---------- P-------</a:t>
            </a:r>
            <a:endParaRPr kumimoji="0" lang="en-US" altLang="en-US" sz="2600" i="0" u="none" strike="noStrike" kern="1200" cap="none" spc="0" normalizeH="0" baseline="0" noProof="0" dirty="0">
              <a:ln>
                <a:noFill/>
              </a:ln>
              <a:solidFill>
                <a:prstClr val="black"/>
              </a:solidFill>
              <a:effectLst/>
              <a:uLnTx/>
              <a:uFillTx/>
              <a:latin typeface="+mj-lt"/>
              <a:ea typeface="+mn-ea"/>
              <a:cs typeface="+mn-cs"/>
            </a:endParaRPr>
          </a:p>
        </p:txBody>
      </p:sp>
      <p:sp>
        <p:nvSpPr>
          <p:cNvPr id="13" name="TextBox 12">
            <a:extLst>
              <a:ext uri="{FF2B5EF4-FFF2-40B4-BE49-F238E27FC236}">
                <a16:creationId xmlns:a16="http://schemas.microsoft.com/office/drawing/2014/main" id="{61C41031-9E08-42F1-9CED-AFA4CBFAB846}"/>
              </a:ext>
            </a:extLst>
          </p:cNvPr>
          <p:cNvSpPr txBox="1">
            <a:spLocks noChangeArrowheads="1"/>
          </p:cNvSpPr>
          <p:nvPr/>
        </p:nvSpPr>
        <p:spPr bwMode="auto">
          <a:xfrm>
            <a:off x="4610100" y="4800599"/>
            <a:ext cx="43434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600" dirty="0">
                <a:solidFill>
                  <a:prstClr val="black"/>
                </a:solidFill>
                <a:latin typeface="+mj-lt"/>
              </a:rPr>
              <a:t>P------- C----- in Air Receiver</a:t>
            </a:r>
            <a:endParaRPr kumimoji="0" lang="en-US" altLang="en-US" sz="260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326815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Best Practices EXPO Contest</a:t>
            </a:r>
          </a:p>
        </p:txBody>
      </p:sp>
      <p:sp>
        <p:nvSpPr>
          <p:cNvPr id="7" name="TextBox 7">
            <a:extLst>
              <a:ext uri="{FF2B5EF4-FFF2-40B4-BE49-F238E27FC236}">
                <a16:creationId xmlns:a16="http://schemas.microsoft.com/office/drawing/2014/main" id="{11628CD8-C437-435B-989C-1F19A0B69365}"/>
              </a:ext>
            </a:extLst>
          </p:cNvPr>
          <p:cNvSpPr txBox="1">
            <a:spLocks noChangeArrowheads="1"/>
          </p:cNvSpPr>
          <p:nvPr/>
        </p:nvSpPr>
        <p:spPr bwMode="auto">
          <a:xfrm>
            <a:off x="609600" y="1046731"/>
            <a:ext cx="8305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fontAlgn="base">
              <a:spcBef>
                <a:spcPct val="0"/>
              </a:spcBef>
              <a:spcAft>
                <a:spcPct val="0"/>
              </a:spcAft>
              <a:defRPr/>
            </a:pPr>
            <a:r>
              <a:rPr lang="en-US" altLang="en-US" sz="1600" dirty="0">
                <a:solidFill>
                  <a:prstClr val="black"/>
                </a:solidFill>
                <a:latin typeface="+mj-lt"/>
              </a:rPr>
              <a:t>Play for a chance to win a </a:t>
            </a:r>
            <a:r>
              <a:rPr lang="en-US" altLang="en-US" sz="1600" b="1" dirty="0">
                <a:solidFill>
                  <a:prstClr val="black"/>
                </a:solidFill>
                <a:latin typeface="+mj-lt"/>
              </a:rPr>
              <a:t>FREE Full Conference Pass </a:t>
            </a:r>
            <a:r>
              <a:rPr lang="en-US" altLang="en-US" sz="1600" dirty="0">
                <a:solidFill>
                  <a:prstClr val="black"/>
                </a:solidFill>
                <a:latin typeface="+mj-lt"/>
              </a:rPr>
              <a:t>to the 2019 Best Practices EXPO &amp; Conference!! This is a $675 value! This contest is open to factory personnel, compressed air distributors, utility incentive programs and engineering firms. Exhibiting and OEM companies are not qualified. A winner will be randomly selected from those who submitted at least 1 correct answer and notified tomorrow via email and phone.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600" dirty="0">
              <a:solidFill>
                <a:prstClr val="black"/>
              </a:solidFill>
              <a:latin typeface="+mj-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latin typeface="+mj-lt"/>
                <a:ea typeface="+mn-ea"/>
                <a:cs typeface="+mn-cs"/>
              </a:rPr>
              <a:t>Based on the clues below, please submit your answers in your questions box. </a:t>
            </a:r>
          </a:p>
        </p:txBody>
      </p:sp>
      <p:sp>
        <p:nvSpPr>
          <p:cNvPr id="8" name="TextBox 7">
            <a:extLst>
              <a:ext uri="{FF2B5EF4-FFF2-40B4-BE49-F238E27FC236}">
                <a16:creationId xmlns:a16="http://schemas.microsoft.com/office/drawing/2014/main" id="{67D5770A-6BC3-4D35-A2C0-A36FC8D4B7E6}"/>
              </a:ext>
            </a:extLst>
          </p:cNvPr>
          <p:cNvSpPr txBox="1">
            <a:spLocks noChangeArrowheads="1"/>
          </p:cNvSpPr>
          <p:nvPr/>
        </p:nvSpPr>
        <p:spPr bwMode="auto">
          <a:xfrm>
            <a:off x="1785806" y="2919239"/>
            <a:ext cx="5572387" cy="646331"/>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What variables are needed to calculate receiver volume? _______. </a:t>
            </a:r>
          </a:p>
        </p:txBody>
      </p:sp>
      <p:sp>
        <p:nvSpPr>
          <p:cNvPr id="9" name="TextBox 8">
            <a:extLst>
              <a:ext uri="{FF2B5EF4-FFF2-40B4-BE49-F238E27FC236}">
                <a16:creationId xmlns:a16="http://schemas.microsoft.com/office/drawing/2014/main" id="{3B804AE7-3CF8-4AAC-8FED-E74CB0668003}"/>
              </a:ext>
            </a:extLst>
          </p:cNvPr>
          <p:cNvSpPr txBox="1">
            <a:spLocks noChangeArrowheads="1"/>
          </p:cNvSpPr>
          <p:nvPr/>
        </p:nvSpPr>
        <p:spPr bwMode="auto">
          <a:xfrm>
            <a:off x="609600" y="3657600"/>
            <a:ext cx="332134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600" dirty="0">
                <a:solidFill>
                  <a:prstClr val="black"/>
                </a:solidFill>
                <a:latin typeface="+mj-lt"/>
              </a:rPr>
              <a:t>Time Duration of required air flow rate</a:t>
            </a:r>
            <a:endParaRPr kumimoji="0" lang="en-US" altLang="en-US" sz="2600" i="0" u="none" strike="noStrike" kern="1200" cap="none" spc="0" normalizeH="0" baseline="0" noProof="0" dirty="0">
              <a:ln>
                <a:noFill/>
              </a:ln>
              <a:solidFill>
                <a:prstClr val="black"/>
              </a:solidFill>
              <a:effectLst/>
              <a:uLnTx/>
              <a:uFillTx/>
              <a:latin typeface="+mj-lt"/>
              <a:ea typeface="+mn-ea"/>
              <a:cs typeface="+mn-cs"/>
            </a:endParaRPr>
          </a:p>
        </p:txBody>
      </p:sp>
      <p:sp>
        <p:nvSpPr>
          <p:cNvPr id="10" name="TextBox 9">
            <a:extLst>
              <a:ext uri="{FF2B5EF4-FFF2-40B4-BE49-F238E27FC236}">
                <a16:creationId xmlns:a16="http://schemas.microsoft.com/office/drawing/2014/main" id="{AFA524BD-4076-4DD7-8C2A-FB58C3DF49B2}"/>
              </a:ext>
            </a:extLst>
          </p:cNvPr>
          <p:cNvSpPr txBox="1">
            <a:spLocks noChangeArrowheads="1"/>
          </p:cNvSpPr>
          <p:nvPr/>
        </p:nvSpPr>
        <p:spPr bwMode="auto">
          <a:xfrm>
            <a:off x="4876800" y="3749166"/>
            <a:ext cx="3657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600" dirty="0">
                <a:solidFill>
                  <a:prstClr val="black"/>
                </a:solidFill>
                <a:latin typeface="+mj-lt"/>
              </a:rPr>
              <a:t>Required Air Flow Rate</a:t>
            </a:r>
            <a:endParaRPr kumimoji="0" lang="en-US" altLang="en-US" sz="2600" i="0" u="none" strike="noStrike" kern="1200" cap="none" spc="0" normalizeH="0" baseline="0" noProof="0" dirty="0">
              <a:ln>
                <a:noFill/>
              </a:ln>
              <a:solidFill>
                <a:prstClr val="black"/>
              </a:solidFill>
              <a:effectLst/>
              <a:uLnTx/>
              <a:uFillTx/>
              <a:latin typeface="+mj-lt"/>
              <a:ea typeface="+mn-ea"/>
              <a:cs typeface="+mn-cs"/>
            </a:endParaRPr>
          </a:p>
        </p:txBody>
      </p:sp>
      <p:sp>
        <p:nvSpPr>
          <p:cNvPr id="11" name="TextBox 10">
            <a:extLst>
              <a:ext uri="{FF2B5EF4-FFF2-40B4-BE49-F238E27FC236}">
                <a16:creationId xmlns:a16="http://schemas.microsoft.com/office/drawing/2014/main" id="{B2776622-DD1A-4FCC-BB88-50C3454471B1}"/>
              </a:ext>
            </a:extLst>
          </p:cNvPr>
          <p:cNvSpPr txBox="1">
            <a:spLocks noChangeArrowheads="1"/>
          </p:cNvSpPr>
          <p:nvPr/>
        </p:nvSpPr>
        <p:spPr bwMode="auto">
          <a:xfrm>
            <a:off x="609600" y="4800600"/>
            <a:ext cx="3657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600" dirty="0">
                <a:solidFill>
                  <a:prstClr val="black"/>
                </a:solidFill>
                <a:latin typeface="+mj-lt"/>
              </a:rPr>
              <a:t>Atmospheric Pressure</a:t>
            </a:r>
            <a:endParaRPr kumimoji="0" lang="en-US" altLang="en-US" sz="2600" i="0" u="none" strike="noStrike" kern="1200" cap="none" spc="0" normalizeH="0" baseline="0" noProof="0" dirty="0">
              <a:ln>
                <a:noFill/>
              </a:ln>
              <a:solidFill>
                <a:prstClr val="black"/>
              </a:solidFill>
              <a:effectLst/>
              <a:uLnTx/>
              <a:uFillTx/>
              <a:latin typeface="+mj-lt"/>
              <a:ea typeface="+mn-ea"/>
              <a:cs typeface="+mn-cs"/>
            </a:endParaRPr>
          </a:p>
        </p:txBody>
      </p:sp>
      <p:sp>
        <p:nvSpPr>
          <p:cNvPr id="13" name="TextBox 12">
            <a:extLst>
              <a:ext uri="{FF2B5EF4-FFF2-40B4-BE49-F238E27FC236}">
                <a16:creationId xmlns:a16="http://schemas.microsoft.com/office/drawing/2014/main" id="{61C41031-9E08-42F1-9CED-AFA4CBFAB846}"/>
              </a:ext>
            </a:extLst>
          </p:cNvPr>
          <p:cNvSpPr txBox="1">
            <a:spLocks noChangeArrowheads="1"/>
          </p:cNvSpPr>
          <p:nvPr/>
        </p:nvSpPr>
        <p:spPr bwMode="auto">
          <a:xfrm>
            <a:off x="4610100" y="4800599"/>
            <a:ext cx="4343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600" dirty="0">
                <a:solidFill>
                  <a:prstClr val="black"/>
                </a:solidFill>
                <a:latin typeface="+mj-lt"/>
              </a:rPr>
              <a:t>Pressure Change in Air Receiver</a:t>
            </a:r>
            <a:endParaRPr kumimoji="0" lang="en-US" altLang="en-US" sz="260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238160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7">
            <a:extLst>
              <a:ext uri="{FF2B5EF4-FFF2-40B4-BE49-F238E27FC236}">
                <a16:creationId xmlns:a16="http://schemas.microsoft.com/office/drawing/2014/main" id="{5AD361DA-F000-47E7-B9B8-9B9A03E03E8C}"/>
              </a:ext>
            </a:extLst>
          </p:cNvPr>
          <p:cNvSpPr txBox="1">
            <a:spLocks noChangeArrowheads="1"/>
          </p:cNvSpPr>
          <p:nvPr/>
        </p:nvSpPr>
        <p:spPr bwMode="auto">
          <a:xfrm>
            <a:off x="1051483" y="1143000"/>
            <a:ext cx="70410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fontAlgn="base">
              <a:spcBef>
                <a:spcPct val="0"/>
              </a:spcBef>
              <a:spcAft>
                <a:spcPct val="0"/>
              </a:spcAft>
              <a:defRPr/>
            </a:pPr>
            <a:r>
              <a:rPr lang="en-US" altLang="en-US" dirty="0">
                <a:solidFill>
                  <a:prstClr val="black"/>
                </a:solidFill>
                <a:latin typeface="+mj-lt"/>
              </a:rPr>
              <a:t>Thank you to all who participated! The winner will be notified tomorrow via email and phone.</a:t>
            </a:r>
          </a:p>
        </p:txBody>
      </p:sp>
      <p:sp>
        <p:nvSpPr>
          <p:cNvPr id="14" name="Title 1">
            <a:extLst>
              <a:ext uri="{FF2B5EF4-FFF2-40B4-BE49-F238E27FC236}">
                <a16:creationId xmlns:a16="http://schemas.microsoft.com/office/drawing/2014/main" id="{11AFF3D3-BB68-4126-BA63-33022628E494}"/>
              </a:ext>
            </a:extLst>
          </p:cNvPr>
          <p:cNvSpPr txBox="1">
            <a:spLocks/>
          </p:cNvSpPr>
          <p:nvPr/>
        </p:nvSpPr>
        <p:spPr>
          <a:xfrm>
            <a:off x="533400" y="1981200"/>
            <a:ext cx="8305800" cy="563562"/>
          </a:xfrm>
          <a:prstGeom prst="rect">
            <a:avLst/>
          </a:prstGeom>
        </p:spPr>
        <p:txBody>
          <a:bodyPr vert="horz" anchor="b">
            <a:normAutofit/>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lvl="0" algn="ctr">
              <a:defRPr/>
            </a:pPr>
            <a:r>
              <a:rPr kumimoji="0" lang="en-US" sz="3000" b="0" i="0" u="none" strike="noStrike" kern="1200" cap="none" spc="0" normalizeH="0" baseline="0" noProof="0" dirty="0">
                <a:ln>
                  <a:noFill/>
                </a:ln>
                <a:solidFill>
                  <a:srgbClr val="008FD0"/>
                </a:solidFill>
                <a:effectLst/>
                <a:uLnTx/>
                <a:uFillTx/>
                <a:latin typeface="Arial"/>
                <a:ea typeface="+mj-ea"/>
                <a:cs typeface="+mj-cs"/>
              </a:rPr>
              <a:t>Best Practices EXPO &amp; Conference</a:t>
            </a:r>
          </a:p>
        </p:txBody>
      </p:sp>
      <p:sp>
        <p:nvSpPr>
          <p:cNvPr id="15" name="Rectangle: Rounded Corners 14">
            <a:extLst>
              <a:ext uri="{FF2B5EF4-FFF2-40B4-BE49-F238E27FC236}">
                <a16:creationId xmlns:a16="http://schemas.microsoft.com/office/drawing/2014/main" id="{39C32671-C423-4C93-919F-87DADD9F3CE8}"/>
              </a:ext>
            </a:extLst>
          </p:cNvPr>
          <p:cNvSpPr/>
          <p:nvPr/>
        </p:nvSpPr>
        <p:spPr>
          <a:xfrm>
            <a:off x="800100" y="2697861"/>
            <a:ext cx="3619500" cy="1904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Special Offer for Webinar Attendees</a:t>
            </a:r>
          </a:p>
          <a:p>
            <a:pPr algn="ctr"/>
            <a:endParaRPr lang="en-US" sz="1500" b="1" dirty="0"/>
          </a:p>
          <a:p>
            <a:pPr algn="ctr"/>
            <a:r>
              <a:rPr lang="en-US" sz="1500" dirty="0"/>
              <a:t>Save $100 off a Full Conference</a:t>
            </a:r>
          </a:p>
          <a:p>
            <a:pPr algn="ctr"/>
            <a:r>
              <a:rPr lang="en-US" sz="1500" b="1" dirty="0"/>
              <a:t>Use Code: WEBINAR</a:t>
            </a:r>
            <a:endParaRPr lang="en-US" sz="1400" dirty="0"/>
          </a:p>
          <a:p>
            <a:pPr algn="ctr"/>
            <a:endParaRPr lang="en-US" dirty="0"/>
          </a:p>
        </p:txBody>
      </p:sp>
      <p:sp>
        <p:nvSpPr>
          <p:cNvPr id="16" name="Rectangle: Rounded Corners 15">
            <a:extLst>
              <a:ext uri="{FF2B5EF4-FFF2-40B4-BE49-F238E27FC236}">
                <a16:creationId xmlns:a16="http://schemas.microsoft.com/office/drawing/2014/main" id="{7D42BA08-C5BE-42A3-BA81-0A50CAC99965}"/>
              </a:ext>
            </a:extLst>
          </p:cNvPr>
          <p:cNvSpPr/>
          <p:nvPr/>
        </p:nvSpPr>
        <p:spPr>
          <a:xfrm>
            <a:off x="4914900" y="2697861"/>
            <a:ext cx="3621024" cy="190430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Register Now</a:t>
            </a:r>
          </a:p>
          <a:p>
            <a:pPr algn="ctr"/>
            <a:r>
              <a:rPr lang="en-US" b="1" dirty="0"/>
              <a:t>www.cabpexpo.com</a:t>
            </a:r>
          </a:p>
          <a:p>
            <a:pPr algn="ctr"/>
            <a:endParaRPr lang="en-US" b="1" dirty="0"/>
          </a:p>
          <a:p>
            <a:pPr algn="ctr"/>
            <a:r>
              <a:rPr lang="en-US" dirty="0"/>
              <a:t>October 13-16, 2019</a:t>
            </a:r>
          </a:p>
          <a:p>
            <a:pPr algn="ctr"/>
            <a:r>
              <a:rPr lang="en-US" dirty="0"/>
              <a:t>Nashville Music City Center</a:t>
            </a:r>
          </a:p>
        </p:txBody>
      </p:sp>
    </p:spTree>
    <p:extLst>
      <p:ext uri="{BB962C8B-B14F-4D97-AF65-F5344CB8AC3E}">
        <p14:creationId xmlns:p14="http://schemas.microsoft.com/office/powerpoint/2010/main" val="287555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2157268" y="1981200"/>
            <a:ext cx="490566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mj-lt"/>
                <a:ea typeface="+mn-ea"/>
                <a:cs typeface="+mn-cs"/>
              </a:rPr>
              <a:t>The recording and slides of this webinar will be made available to attendees via email later today.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mj-lt"/>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mj-lt"/>
                <a:ea typeface="+mn-ea"/>
                <a:cs typeface="+mn-cs"/>
              </a:rPr>
              <a:t>PDH Certificates will be e-mailed to Attendees within two days.</a:t>
            </a:r>
            <a:endParaRPr kumimoji="0" lang="en-US" altLang="en-US" sz="1800" b="1" i="0" u="none" strike="noStrike" kern="0" cap="none" spc="0" normalizeH="0" baseline="0" noProof="0" dirty="0">
              <a:ln>
                <a:noFill/>
              </a:ln>
              <a:solidFill>
                <a:prstClr val="black"/>
              </a:solidFill>
              <a:effectLst/>
              <a:uLnTx/>
              <a:uFillTx/>
              <a:latin typeface="+mj-lt"/>
              <a:ea typeface="+mn-ea"/>
              <a:cs typeface="+mn-cs"/>
            </a:endParaRPr>
          </a:p>
        </p:txBody>
      </p:sp>
      <p:sp>
        <p:nvSpPr>
          <p:cNvPr id="12" name="Title 1">
            <a:extLst>
              <a:ext uri="{FF2B5EF4-FFF2-40B4-BE49-F238E27FC236}">
                <a16:creationId xmlns:a16="http://schemas.microsoft.com/office/drawing/2014/main" id="{60B226DA-101F-4830-B78E-81F720F44D4D}"/>
              </a:ext>
            </a:extLst>
          </p:cNvPr>
          <p:cNvSpPr>
            <a:spLocks noGrp="1"/>
          </p:cNvSpPr>
          <p:nvPr>
            <p:ph type="title"/>
          </p:nvPr>
        </p:nvSpPr>
        <p:spPr>
          <a:xfrm>
            <a:off x="457200" y="152400"/>
            <a:ext cx="8305800" cy="563562"/>
          </a:xfrm>
        </p:spPr>
        <p:txBody>
          <a:bodyPr/>
          <a:lstStyle/>
          <a:p>
            <a:pPr algn="ctr"/>
            <a:r>
              <a:rPr lang="en-US" dirty="0"/>
              <a:t>Thank you for attending!</a:t>
            </a:r>
          </a:p>
        </p:txBody>
      </p:sp>
      <p:sp>
        <p:nvSpPr>
          <p:cNvPr id="4" name="TextBox 3">
            <a:extLst>
              <a:ext uri="{FF2B5EF4-FFF2-40B4-BE49-F238E27FC236}">
                <a16:creationId xmlns:a16="http://schemas.microsoft.com/office/drawing/2014/main" id="{2CC8D779-AE57-4FE8-AF8E-EB00D0FF1E31}"/>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6" name="Picture 5">
            <a:extLst>
              <a:ext uri="{FF2B5EF4-FFF2-40B4-BE49-F238E27FC236}">
                <a16:creationId xmlns:a16="http://schemas.microsoft.com/office/drawing/2014/main" id="{9774E5D8-8480-4695-A325-4DB76883C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9437" y="4328039"/>
            <a:ext cx="1666875" cy="1247775"/>
          </a:xfrm>
          <a:prstGeom prst="rect">
            <a:avLst/>
          </a:prstGeom>
        </p:spPr>
      </p:pic>
    </p:spTree>
    <p:extLst>
      <p:ext uri="{BB962C8B-B14F-4D97-AF65-F5344CB8AC3E}">
        <p14:creationId xmlns:p14="http://schemas.microsoft.com/office/powerpoint/2010/main" val="356905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926C33-8650-4869-85E8-3400B3EBAF0A}"/>
              </a:ext>
            </a:extLst>
          </p:cNvPr>
          <p:cNvSpPr txBox="1"/>
          <p:nvPr/>
        </p:nvSpPr>
        <p:spPr>
          <a:xfrm>
            <a:off x="1539091" y="4818384"/>
            <a:ext cx="6200775" cy="1107996"/>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panose="020F0502020204030204"/>
                <a:ea typeface="+mn-ea"/>
                <a:cs typeface="+mn-cs"/>
              </a:rPr>
              <a:t>Thursday, December 12, 2019 – 2:00 PM 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rPr>
              <a:t>Register for free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hlinkClick r:id="rId2"/>
              </a:rPr>
              <a:t>www.airbestpractices.com/magazine/webinars</a:t>
            </a:r>
            <a:endPar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hlinkClick r:id="rId3"/>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EE7111DF-B3FD-46B5-980C-08DAA98737AF}"/>
              </a:ext>
            </a:extLst>
          </p:cNvPr>
          <p:cNvSpPr txBox="1">
            <a:spLocks/>
          </p:cNvSpPr>
          <p:nvPr/>
        </p:nvSpPr>
        <p:spPr>
          <a:xfrm>
            <a:off x="755383" y="1181649"/>
            <a:ext cx="7633234" cy="738664"/>
          </a:xfrm>
          <a:prstGeom prst="rect">
            <a:avLst/>
          </a:prstGeom>
        </p:spPr>
        <p:txBody>
          <a:bodyPr vert="horz" rtlCol="0" anchor="b">
            <a:normAutofit fontScale="97500" lnSpcReduction="10000"/>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defRPr/>
            </a:pPr>
            <a:r>
              <a:rPr lang="en-US" sz="2000" b="1" dirty="0">
                <a:cs typeface="Arial"/>
              </a:rPr>
              <a:t>December 2019 Webinar</a:t>
            </a:r>
            <a:br>
              <a:rPr lang="en-US" sz="2400" b="1" dirty="0">
                <a:solidFill>
                  <a:srgbClr val="85214B"/>
                </a:solidFill>
                <a:cs typeface="Arial"/>
              </a:rPr>
            </a:br>
            <a:r>
              <a:rPr lang="en-US" sz="2400" b="1" dirty="0">
                <a:solidFill>
                  <a:srgbClr val="85214B"/>
                </a:solidFill>
                <a:cs typeface="Arial"/>
              </a:rPr>
              <a:t>Air Compressor Lubrication &amp; Maintenance</a:t>
            </a:r>
          </a:p>
        </p:txBody>
      </p:sp>
      <p:sp>
        <p:nvSpPr>
          <p:cNvPr id="11" name="TextBox 10">
            <a:extLst>
              <a:ext uri="{FF2B5EF4-FFF2-40B4-BE49-F238E27FC236}">
                <a16:creationId xmlns:a16="http://schemas.microsoft.com/office/drawing/2014/main" id="{64CB1291-1EF1-4A8A-9CE1-7D746F24B872}"/>
              </a:ext>
            </a:extLst>
          </p:cNvPr>
          <p:cNvSpPr txBox="1">
            <a:spLocks noChangeArrowheads="1"/>
          </p:cNvSpPr>
          <p:nvPr/>
        </p:nvSpPr>
        <p:spPr bwMode="auto">
          <a:xfrm>
            <a:off x="7022298" y="2757887"/>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sp>
        <p:nvSpPr>
          <p:cNvPr id="14" name="Rectangle 13">
            <a:extLst>
              <a:ext uri="{FF2B5EF4-FFF2-40B4-BE49-F238E27FC236}">
                <a16:creationId xmlns:a16="http://schemas.microsoft.com/office/drawing/2014/main" id="{A7A1E4D1-2D07-4D10-86A4-549044B0807A}"/>
              </a:ext>
            </a:extLst>
          </p:cNvPr>
          <p:cNvSpPr/>
          <p:nvPr/>
        </p:nvSpPr>
        <p:spPr>
          <a:xfrm>
            <a:off x="3301072" y="2002698"/>
            <a:ext cx="2368057" cy="1733080"/>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4" name="Picture 3" descr="A person smiling for the camera&#10;&#10;Description automatically generated">
            <a:extLst>
              <a:ext uri="{FF2B5EF4-FFF2-40B4-BE49-F238E27FC236}">
                <a16:creationId xmlns:a16="http://schemas.microsoft.com/office/drawing/2014/main" id="{7D9B749D-8525-417E-AE02-2A1F92B02D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102" b="18031"/>
          <a:stretch/>
        </p:blipFill>
        <p:spPr>
          <a:xfrm>
            <a:off x="3867793" y="2271714"/>
            <a:ext cx="1234614" cy="1370542"/>
          </a:xfrm>
          <a:prstGeom prst="rect">
            <a:avLst/>
          </a:prstGeom>
        </p:spPr>
      </p:pic>
      <p:grpSp>
        <p:nvGrpSpPr>
          <p:cNvPr id="16" name="Group 15">
            <a:extLst>
              <a:ext uri="{FF2B5EF4-FFF2-40B4-BE49-F238E27FC236}">
                <a16:creationId xmlns:a16="http://schemas.microsoft.com/office/drawing/2014/main" id="{725EC321-2281-4D85-810E-52814EE137C3}"/>
              </a:ext>
            </a:extLst>
          </p:cNvPr>
          <p:cNvGrpSpPr/>
          <p:nvPr/>
        </p:nvGrpSpPr>
        <p:grpSpPr>
          <a:xfrm>
            <a:off x="3301072" y="3646078"/>
            <a:ext cx="2368057" cy="949504"/>
            <a:chOff x="1249394" y="1756545"/>
            <a:chExt cx="3080761" cy="794482"/>
          </a:xfrm>
        </p:grpSpPr>
        <p:sp>
          <p:nvSpPr>
            <p:cNvPr id="17" name="Speech Bubble: Rectangle 16">
              <a:extLst>
                <a:ext uri="{FF2B5EF4-FFF2-40B4-BE49-F238E27FC236}">
                  <a16:creationId xmlns:a16="http://schemas.microsoft.com/office/drawing/2014/main" id="{09947C91-E8D7-47CF-9DA6-61648441713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Speech Bubble: Rectangle 4">
              <a:extLst>
                <a:ext uri="{FF2B5EF4-FFF2-40B4-BE49-F238E27FC236}">
                  <a16:creationId xmlns:a16="http://schemas.microsoft.com/office/drawing/2014/main" id="{4C260CA1-E900-4400-9D30-B98BC8C21E28}"/>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spcBef>
                  <a:spcPct val="0"/>
                </a:spcBef>
                <a:buNone/>
              </a:pPr>
              <a:r>
                <a:rPr lang="en-US" sz="1800" b="1" kern="1200" dirty="0"/>
                <a:t>Loran Circle</a:t>
              </a:r>
            </a:p>
            <a:p>
              <a:pPr marL="0" lvl="0" indent="0" algn="ctr" defTabSz="800100">
                <a:spcBef>
                  <a:spcPct val="0"/>
                </a:spcBef>
                <a:buNone/>
              </a:pPr>
              <a:r>
                <a:rPr lang="en-US" sz="1300" dirty="0"/>
                <a:t>Circle Training &amp; Consulting</a:t>
              </a:r>
            </a:p>
            <a:p>
              <a:pPr marL="0" lvl="0" indent="0" algn="ctr" defTabSz="800100">
                <a:spcBef>
                  <a:spcPct val="0"/>
                </a:spcBef>
                <a:buNone/>
              </a:pPr>
              <a:r>
                <a:rPr lang="en-US" sz="1300" i="1" kern="1200" dirty="0"/>
                <a:t>Keynote Speaker</a:t>
              </a:r>
            </a:p>
          </p:txBody>
        </p:sp>
      </p:grpSp>
      <p:pic>
        <p:nvPicPr>
          <p:cNvPr id="3" name="Picture 2">
            <a:extLst>
              <a:ext uri="{FF2B5EF4-FFF2-40B4-BE49-F238E27FC236}">
                <a16:creationId xmlns:a16="http://schemas.microsoft.com/office/drawing/2014/main" id="{02D89520-20B8-4CEC-A7EB-1568133270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2298" y="3096441"/>
            <a:ext cx="957072" cy="649224"/>
          </a:xfrm>
          <a:prstGeom prst="rect">
            <a:avLst/>
          </a:prstGeom>
        </p:spPr>
      </p:pic>
    </p:spTree>
    <p:extLst>
      <p:ext uri="{BB962C8B-B14F-4D97-AF65-F5344CB8AC3E}">
        <p14:creationId xmlns:p14="http://schemas.microsoft.com/office/powerpoint/2010/main" val="251845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725503" y="3422650"/>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228" name="TextBox 19"/>
          <p:cNvSpPr txBox="1">
            <a:spLocks noChangeArrowheads="1"/>
          </p:cNvSpPr>
          <p:nvPr/>
        </p:nvSpPr>
        <p:spPr bwMode="auto">
          <a:xfrm>
            <a:off x="3867836" y="1567045"/>
            <a:ext cx="5123763"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mj-lt"/>
                <a:ea typeface="+mn-ea"/>
                <a:cs typeface="+mn-cs"/>
              </a:rPr>
              <a:t> Owner, Data Power Services</a:t>
            </a:r>
          </a:p>
          <a:p>
            <a:pPr marL="0" marR="0" lvl="0" indent="0" algn="l" defTabSz="914400" rtl="0" eaLnBrk="1" fontAlgn="auto" latinLnBrk="0" hangingPunct="1">
              <a:lnSpc>
                <a:spcPct val="100000"/>
              </a:lnSpc>
              <a:spcBef>
                <a:spcPts val="0"/>
              </a:spcBef>
              <a:spcAft>
                <a:spcPts val="0"/>
              </a:spcAft>
              <a:buClrTx/>
              <a:buSzTx/>
              <a:tabLst/>
              <a:defRPr/>
            </a:pPr>
            <a:endParaRPr kumimoji="0" lang="en-US" altLang="en-US" sz="1400" b="0" i="0" u="none" strike="noStrike" kern="1200" cap="none" spc="0" normalizeH="0" baseline="0" noProof="0" dirty="0">
              <a:ln>
                <a:noFill/>
              </a:ln>
              <a:solidFill>
                <a:prstClr val="black"/>
              </a:solidFill>
              <a:effectLst/>
              <a:uLnTx/>
              <a:uFillTx/>
              <a:latin typeface="+mj-lt"/>
              <a:ea typeface="+mn-ea"/>
              <a:cs typeface="+mn-cs"/>
            </a:endParaRPr>
          </a:p>
          <a:p>
            <a:pPr>
              <a:buFont typeface="Arial" panose="020B0604020202020204" pitchFamily="34" charset="0"/>
              <a:buChar char="•"/>
              <a:defRPr/>
            </a:pPr>
            <a:r>
              <a:rPr lang="en-US" sz="1400" dirty="0">
                <a:solidFill>
                  <a:prstClr val="black"/>
                </a:solidFill>
                <a:latin typeface="+mj-lt"/>
              </a:rPr>
              <a:t> Conducts compressed air system assessments, equipment testing and compressed air system training throughout the world with over 40 years of industry experience</a:t>
            </a:r>
          </a:p>
          <a:p>
            <a:pPr>
              <a:buFont typeface="Arial" panose="020B0604020202020204" pitchFamily="34" charset="0"/>
              <a:buChar char="•"/>
              <a:defRPr/>
            </a:pPr>
            <a:endParaRPr lang="en-US" sz="1400" dirty="0">
              <a:solidFill>
                <a:prstClr val="black"/>
              </a:solidFill>
              <a:latin typeface="+mj-lt"/>
            </a:endParaRPr>
          </a:p>
          <a:p>
            <a:pPr>
              <a:buFont typeface="Arial" panose="020B0604020202020204" pitchFamily="34" charset="0"/>
              <a:buChar char="•"/>
              <a:defRPr/>
            </a:pPr>
            <a:r>
              <a:rPr lang="en-US" sz="1400" dirty="0">
                <a:solidFill>
                  <a:prstClr val="black"/>
                </a:solidFill>
                <a:latin typeface="+mj-lt"/>
              </a:rPr>
              <a:t> U.S. DOE Energy Expert, Compressed Air Challenge technical committee member, Compressed Air Challenge qualified instructor and instructor for Qualified </a:t>
            </a:r>
            <a:r>
              <a:rPr lang="en-US" sz="1400" dirty="0" err="1">
                <a:solidFill>
                  <a:prstClr val="black"/>
                </a:solidFill>
                <a:latin typeface="+mj-lt"/>
              </a:rPr>
              <a:t>AIRMaster</a:t>
            </a:r>
            <a:r>
              <a:rPr lang="en-US" sz="1400" dirty="0">
                <a:solidFill>
                  <a:prstClr val="black"/>
                </a:solidFill>
                <a:latin typeface="+mj-lt"/>
              </a:rPr>
              <a:t>+ Specialist Training</a:t>
            </a:r>
          </a:p>
          <a:p>
            <a:pPr>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 name="Rectangle 18">
            <a:extLst>
              <a:ext uri="{FF2B5EF4-FFF2-40B4-BE49-F238E27FC236}">
                <a16:creationId xmlns:a16="http://schemas.microsoft.com/office/drawing/2014/main" id="{D58B20BE-B2FC-45C6-9A48-6364CC1BB347}"/>
              </a:ext>
            </a:extLst>
          </p:cNvPr>
          <p:cNvSpPr/>
          <p:nvPr/>
        </p:nvSpPr>
        <p:spPr>
          <a:xfrm>
            <a:off x="877952" y="1371600"/>
            <a:ext cx="2837436" cy="2269948"/>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457200" y="152400"/>
            <a:ext cx="8305800" cy="563562"/>
          </a:xfrm>
        </p:spPr>
        <p:txBody>
          <a:bodyPr/>
          <a:lstStyle/>
          <a:p>
            <a:pPr algn="ctr"/>
            <a:r>
              <a:rPr lang="en-US" dirty="0"/>
              <a:t>About the Speaker</a:t>
            </a:r>
          </a:p>
        </p:txBody>
      </p:sp>
      <p:sp>
        <p:nvSpPr>
          <p:cNvPr id="17" name="TextBox 16">
            <a:extLst>
              <a:ext uri="{FF2B5EF4-FFF2-40B4-BE49-F238E27FC236}">
                <a16:creationId xmlns:a16="http://schemas.microsoft.com/office/drawing/2014/main" id="{D536548A-569F-4A44-B24C-F8D8B32A3440}"/>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16" name="Picture 15">
            <a:extLst>
              <a:ext uri="{FF2B5EF4-FFF2-40B4-BE49-F238E27FC236}">
                <a16:creationId xmlns:a16="http://schemas.microsoft.com/office/drawing/2014/main" id="{4D152BE0-DD24-4EC3-888A-99CE2212CE5B}"/>
              </a:ext>
            </a:extLst>
          </p:cNvPr>
          <p:cNvPicPr>
            <a:picLocks noChangeAspect="1"/>
          </p:cNvPicPr>
          <p:nvPr/>
        </p:nvPicPr>
        <p:blipFill rotWithShape="1">
          <a:blip r:embed="rId2">
            <a:extLst>
              <a:ext uri="{28A0092B-C50C-407E-A947-70E740481C1C}">
                <a14:useLocalDpi xmlns:a14="http://schemas.microsoft.com/office/drawing/2010/main" val="0"/>
              </a:ext>
            </a:extLst>
          </a:blip>
          <a:srcRect l="-1" r="-6952" b="14584"/>
          <a:stretch/>
        </p:blipFill>
        <p:spPr>
          <a:xfrm>
            <a:off x="1596362" y="1603904"/>
            <a:ext cx="1606318" cy="1816870"/>
          </a:xfrm>
          <a:prstGeom prst="rect">
            <a:avLst/>
          </a:prstGeom>
        </p:spPr>
      </p:pic>
      <p:pic>
        <p:nvPicPr>
          <p:cNvPr id="15" name="Picture 14">
            <a:extLst>
              <a:ext uri="{FF2B5EF4-FFF2-40B4-BE49-F238E27FC236}">
                <a16:creationId xmlns:a16="http://schemas.microsoft.com/office/drawing/2014/main" id="{6C676FCA-8697-4A00-8E4F-C1F0E3465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9437" y="4328039"/>
            <a:ext cx="1666875" cy="1247775"/>
          </a:xfrm>
          <a:prstGeom prst="rect">
            <a:avLst/>
          </a:prstGeom>
        </p:spPr>
      </p:pic>
      <p:grpSp>
        <p:nvGrpSpPr>
          <p:cNvPr id="20" name="Group 19">
            <a:extLst>
              <a:ext uri="{FF2B5EF4-FFF2-40B4-BE49-F238E27FC236}">
                <a16:creationId xmlns:a16="http://schemas.microsoft.com/office/drawing/2014/main" id="{2368B35B-EBD3-4C59-9741-C9FEF1EB1932}"/>
              </a:ext>
            </a:extLst>
          </p:cNvPr>
          <p:cNvGrpSpPr/>
          <p:nvPr/>
        </p:nvGrpSpPr>
        <p:grpSpPr>
          <a:xfrm>
            <a:off x="877952" y="3416902"/>
            <a:ext cx="2825956" cy="726216"/>
            <a:chOff x="1249394" y="1756545"/>
            <a:chExt cx="3080761" cy="794482"/>
          </a:xfrm>
        </p:grpSpPr>
        <p:sp>
          <p:nvSpPr>
            <p:cNvPr id="21" name="Speech Bubble: Rectangle 20">
              <a:extLst>
                <a:ext uri="{FF2B5EF4-FFF2-40B4-BE49-F238E27FC236}">
                  <a16:creationId xmlns:a16="http://schemas.microsoft.com/office/drawing/2014/main" id="{F88779D1-B860-441F-9943-0826D2E3D0E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Speech Bubble: Rectangle 4">
              <a:extLst>
                <a:ext uri="{FF2B5EF4-FFF2-40B4-BE49-F238E27FC236}">
                  <a16:creationId xmlns:a16="http://schemas.microsoft.com/office/drawing/2014/main" id="{34DC5784-CEEB-4B90-A764-4BB09582EDFC}"/>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spcBef>
                  <a:spcPct val="0"/>
                </a:spcBef>
                <a:buNone/>
              </a:pPr>
              <a:r>
                <a:rPr lang="en-US" sz="1800" b="1" kern="1200" dirty="0"/>
                <a:t>Tom Taranto</a:t>
              </a:r>
            </a:p>
            <a:p>
              <a:pPr marL="0" lvl="0" indent="0" algn="ctr" defTabSz="800100">
                <a:spcBef>
                  <a:spcPct val="0"/>
                </a:spcBef>
                <a:buNone/>
              </a:pPr>
              <a:r>
                <a:rPr lang="en-US" sz="1300" kern="1200" dirty="0"/>
                <a:t>Data Power Services</a:t>
              </a:r>
            </a:p>
          </p:txBody>
        </p:sp>
      </p:grpSp>
    </p:spTree>
    <p:extLst>
      <p:ext uri="{BB962C8B-B14F-4D97-AF65-F5344CB8AC3E}">
        <p14:creationId xmlns:p14="http://schemas.microsoft.com/office/powerpoint/2010/main" val="269866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242F-0F56-4C3B-9E00-835E4E9B0FDD}"/>
              </a:ext>
            </a:extLst>
          </p:cNvPr>
          <p:cNvSpPr>
            <a:spLocks noGrp="1"/>
          </p:cNvSpPr>
          <p:nvPr>
            <p:ph type="ctrTitle"/>
          </p:nvPr>
        </p:nvSpPr>
        <p:spPr/>
        <p:txBody>
          <a:bodyPr/>
          <a:lstStyle/>
          <a:p>
            <a:r>
              <a:rPr lang="en-US" dirty="0"/>
              <a:t>Calculating Storage Volume for Compressed Air Systems</a:t>
            </a:r>
          </a:p>
        </p:txBody>
      </p:sp>
      <p:sp>
        <p:nvSpPr>
          <p:cNvPr id="3" name="Title 1">
            <a:extLst>
              <a:ext uri="{FF2B5EF4-FFF2-40B4-BE49-F238E27FC236}">
                <a16:creationId xmlns:a16="http://schemas.microsoft.com/office/drawing/2014/main" id="{9A9970D5-EB95-4CCE-8C90-7E3309BB2385}"/>
              </a:ext>
            </a:extLst>
          </p:cNvPr>
          <p:cNvSpPr txBox="1">
            <a:spLocks/>
          </p:cNvSpPr>
          <p:nvPr/>
        </p:nvSpPr>
        <p:spPr>
          <a:xfrm>
            <a:off x="1524000" y="3134838"/>
            <a:ext cx="6172200" cy="1208562"/>
          </a:xfrm>
          <a:prstGeom prst="rect">
            <a:avLst/>
          </a:prstGeom>
        </p:spPr>
        <p:txBody>
          <a:bodyPr vert="horz" anchor="b">
            <a:normAutofit fontScale="97500"/>
          </a:bodyPr>
          <a:lstStyle>
            <a:lvl1pPr algn="l" rtl="0" eaLnBrk="1" latinLnBrk="0" hangingPunct="1">
              <a:spcBef>
                <a:spcPct val="0"/>
              </a:spcBef>
              <a:buNone/>
              <a:defRPr kumimoji="0" sz="3000" b="1" kern="1200" cap="none" baseline="0">
                <a:solidFill>
                  <a:schemeClr val="accent4"/>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808080"/>
                </a:solidFill>
                <a:effectLst/>
                <a:uLnTx/>
                <a:uFillTx/>
                <a:latin typeface="Arial"/>
                <a:ea typeface="+mj-ea"/>
                <a:cs typeface="+mj-cs"/>
              </a:rPr>
              <a:t>August 22, 2019</a:t>
            </a:r>
            <a:br>
              <a:rPr kumimoji="0" lang="en-US" sz="2200" b="1" i="0" u="none" strike="noStrike" kern="1200" cap="none" spc="0" normalizeH="0" baseline="0" noProof="0" dirty="0">
                <a:ln>
                  <a:noFill/>
                </a:ln>
                <a:solidFill>
                  <a:srgbClr val="808080"/>
                </a:solidFill>
                <a:effectLst/>
                <a:uLnTx/>
                <a:uFillTx/>
                <a:latin typeface="Arial"/>
                <a:ea typeface="+mj-ea"/>
                <a:cs typeface="+mj-cs"/>
              </a:rPr>
            </a:br>
            <a:r>
              <a:rPr kumimoji="0" lang="en-US" sz="2200" b="1" i="0" u="none" strike="noStrike" kern="1200" cap="none" spc="0" normalizeH="0" baseline="0" noProof="0" dirty="0">
                <a:ln>
                  <a:noFill/>
                </a:ln>
                <a:solidFill>
                  <a:srgbClr val="808080"/>
                </a:solidFill>
                <a:effectLst/>
                <a:uLnTx/>
                <a:uFillTx/>
                <a:latin typeface="Arial"/>
                <a:ea typeface="+mj-ea"/>
                <a:cs typeface="+mj-cs"/>
              </a:rPr>
              <a:t>Tom Taranto, Owner Data Power Services</a:t>
            </a:r>
            <a:br>
              <a:rPr kumimoji="0" lang="en-US" sz="2200" b="1" i="0" u="none" strike="noStrike" kern="1200" cap="none" spc="0" normalizeH="0" baseline="0" noProof="0" dirty="0">
                <a:ln>
                  <a:noFill/>
                </a:ln>
                <a:solidFill>
                  <a:srgbClr val="808080"/>
                </a:solidFill>
                <a:effectLst/>
                <a:uLnTx/>
                <a:uFillTx/>
                <a:latin typeface="Arial"/>
                <a:ea typeface="+mj-ea"/>
                <a:cs typeface="+mj-cs"/>
              </a:rPr>
            </a:br>
            <a:endParaRPr kumimoji="0" lang="en-US" sz="2200" b="1" i="0" u="none" strike="noStrike" kern="1200" cap="none" spc="0" normalizeH="0" baseline="0" noProof="0" dirty="0">
              <a:ln>
                <a:noFill/>
              </a:ln>
              <a:solidFill>
                <a:srgbClr val="808080"/>
              </a:solidFill>
              <a:effectLst/>
              <a:uLnTx/>
              <a:uFillTx/>
              <a:latin typeface="Arial"/>
              <a:ea typeface="+mj-ea"/>
              <a:cs typeface="+mj-cs"/>
            </a:endParaRPr>
          </a:p>
        </p:txBody>
      </p:sp>
    </p:spTree>
    <p:extLst>
      <p:ext uri="{BB962C8B-B14F-4D97-AF65-F5344CB8AC3E}">
        <p14:creationId xmlns:p14="http://schemas.microsoft.com/office/powerpoint/2010/main" val="1725197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3051-0DEA-41C0-AF22-6D4CF1125EB7}"/>
              </a:ext>
            </a:extLst>
          </p:cNvPr>
          <p:cNvSpPr>
            <a:spLocks noGrp="1"/>
          </p:cNvSpPr>
          <p:nvPr>
            <p:ph type="title"/>
          </p:nvPr>
        </p:nvSpPr>
        <p:spPr/>
        <p:txBody>
          <a:bodyPr/>
          <a:lstStyle/>
          <a:p>
            <a:r>
              <a:rPr lang="en-US" dirty="0"/>
              <a:t>Today’s Agenda</a:t>
            </a:r>
          </a:p>
        </p:txBody>
      </p:sp>
      <p:sp>
        <p:nvSpPr>
          <p:cNvPr id="3" name="Content Placeholder 2">
            <a:extLst>
              <a:ext uri="{FF2B5EF4-FFF2-40B4-BE49-F238E27FC236}">
                <a16:creationId xmlns:a16="http://schemas.microsoft.com/office/drawing/2014/main" id="{98BB7DB4-C157-49DA-B607-47EFD35CF296}"/>
              </a:ext>
            </a:extLst>
          </p:cNvPr>
          <p:cNvSpPr>
            <a:spLocks noGrp="1"/>
          </p:cNvSpPr>
          <p:nvPr>
            <p:ph sz="quarter" idx="1"/>
          </p:nvPr>
        </p:nvSpPr>
        <p:spPr/>
        <p:txBody>
          <a:bodyPr/>
          <a:lstStyle/>
          <a:p>
            <a:r>
              <a:rPr lang="en-US" dirty="0"/>
              <a:t>Rules of thumb for compressed air storage volume.</a:t>
            </a:r>
          </a:p>
          <a:p>
            <a:endParaRPr lang="en-US" dirty="0"/>
          </a:p>
          <a:p>
            <a:r>
              <a:rPr lang="en-US" dirty="0"/>
              <a:t>How compressed air storage is used.</a:t>
            </a:r>
          </a:p>
          <a:p>
            <a:endParaRPr lang="en-US" dirty="0"/>
          </a:p>
          <a:p>
            <a:r>
              <a:rPr lang="en-US" dirty="0"/>
              <a:t>Calculating storage volume.</a:t>
            </a:r>
          </a:p>
          <a:p>
            <a:endParaRPr lang="en-US" dirty="0"/>
          </a:p>
          <a:p>
            <a:r>
              <a:rPr lang="en-US" dirty="0"/>
              <a:t>Evaluating System wide pressure drawdown</a:t>
            </a:r>
          </a:p>
        </p:txBody>
      </p:sp>
    </p:spTree>
    <p:extLst>
      <p:ext uri="{BB962C8B-B14F-4D97-AF65-F5344CB8AC3E}">
        <p14:creationId xmlns:p14="http://schemas.microsoft.com/office/powerpoint/2010/main" val="23868490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International">
  <a:themeElements>
    <a:clrScheme name="International.pot 1">
      <a:dk1>
        <a:srgbClr val="000000"/>
      </a:dk1>
      <a:lt1>
        <a:srgbClr val="FFFFFF"/>
      </a:lt1>
      <a:dk2>
        <a:srgbClr val="0000FF"/>
      </a:dk2>
      <a:lt2>
        <a:srgbClr val="FFFF99"/>
      </a:lt2>
      <a:accent1>
        <a:srgbClr val="009966"/>
      </a:accent1>
      <a:accent2>
        <a:srgbClr val="00CCCC"/>
      </a:accent2>
      <a:accent3>
        <a:srgbClr val="AAAAFF"/>
      </a:accent3>
      <a:accent4>
        <a:srgbClr val="DADADA"/>
      </a:accent4>
      <a:accent5>
        <a:srgbClr val="AACAB8"/>
      </a:accent5>
      <a:accent6>
        <a:srgbClr val="00B9B9"/>
      </a:accent6>
      <a:hlink>
        <a:srgbClr val="000080"/>
      </a:hlink>
      <a:folHlink>
        <a:srgbClr val="9999FF"/>
      </a:folHlink>
    </a:clrScheme>
    <a:fontScheme name="International.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000" b="0" i="0" u="sng" strike="noStrike" cap="none" normalizeH="0" baseline="0" smtClean="0">
            <a:ln>
              <a:noFill/>
            </a:ln>
            <a:solidFill>
              <a:schemeClr val="bg2"/>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000" b="0" i="0" u="sng" strike="noStrike" cap="none" normalizeH="0" baseline="0" smtClean="0">
            <a:ln>
              <a:noFill/>
            </a:ln>
            <a:solidFill>
              <a:schemeClr val="bg2"/>
            </a:solidFill>
            <a:effectLst/>
            <a:latin typeface="Times New Roman" panose="02020603050405020304" pitchFamily="18" charset="0"/>
          </a:defRPr>
        </a:defPPr>
      </a:lstStyle>
    </a:lnDef>
  </a:objectDefaults>
  <a:extraClrSchemeLst>
    <a:extraClrScheme>
      <a:clrScheme name="International.pot 1">
        <a:dk1>
          <a:srgbClr val="000000"/>
        </a:dk1>
        <a:lt1>
          <a:srgbClr val="FFFFFF"/>
        </a:lt1>
        <a:dk2>
          <a:srgbClr val="0000FF"/>
        </a:dk2>
        <a:lt2>
          <a:srgbClr val="FFFF99"/>
        </a:lt2>
        <a:accent1>
          <a:srgbClr val="009966"/>
        </a:accent1>
        <a:accent2>
          <a:srgbClr val="00CCCC"/>
        </a:accent2>
        <a:accent3>
          <a:srgbClr val="AAAAFF"/>
        </a:accent3>
        <a:accent4>
          <a:srgbClr val="DADADA"/>
        </a:accent4>
        <a:accent5>
          <a:srgbClr val="AACAB8"/>
        </a:accent5>
        <a:accent6>
          <a:srgbClr val="00B9B9"/>
        </a:accent6>
        <a:hlink>
          <a:srgbClr val="000080"/>
        </a:hlink>
        <a:folHlink>
          <a:srgbClr val="9999FF"/>
        </a:folHlink>
      </a:clrScheme>
      <a:clrMap bg1="dk2" tx1="lt1" bg2="dk1" tx2="lt2" accent1="accent1" accent2="accent2" accent3="accent3" accent4="accent4" accent5="accent5" accent6="accent6" hlink="hlink" folHlink="folHlink"/>
    </a:extraClrScheme>
    <a:extraClrScheme>
      <a:clrScheme name="International.pot 2">
        <a:dk1>
          <a:srgbClr val="000000"/>
        </a:dk1>
        <a:lt1>
          <a:srgbClr val="FFFFFF"/>
        </a:lt1>
        <a:dk2>
          <a:srgbClr val="000080"/>
        </a:dk2>
        <a:lt2>
          <a:srgbClr val="003399"/>
        </a:lt2>
        <a:accent1>
          <a:srgbClr val="9999FF"/>
        </a:accent1>
        <a:accent2>
          <a:srgbClr val="FF99FF"/>
        </a:accent2>
        <a:accent3>
          <a:srgbClr val="FFFFFF"/>
        </a:accent3>
        <a:accent4>
          <a:srgbClr val="000000"/>
        </a:accent4>
        <a:accent5>
          <a:srgbClr val="CACAFF"/>
        </a:accent5>
        <a:accent6>
          <a:srgbClr val="E78AE7"/>
        </a:accent6>
        <a:hlink>
          <a:srgbClr val="85ADFF"/>
        </a:hlink>
        <a:folHlink>
          <a:srgbClr val="00CCCC"/>
        </a:folHlink>
      </a:clrScheme>
      <a:clrMap bg1="lt1" tx1="dk1" bg2="lt2" tx2="dk2" accent1="accent1" accent2="accent2" accent3="accent3" accent4="accent4" accent5="accent5" accent6="accent6" hlink="hlink" folHlink="folHlink"/>
    </a:extraClrScheme>
    <a:extraClrScheme>
      <a:clrScheme name="International.pot 3">
        <a:dk1>
          <a:srgbClr val="000000"/>
        </a:dk1>
        <a:lt1>
          <a:srgbClr val="FFFFFF"/>
        </a:lt1>
        <a:dk2>
          <a:srgbClr val="000000"/>
        </a:dk2>
        <a:lt2>
          <a:srgbClr val="5F5F5F"/>
        </a:lt2>
        <a:accent1>
          <a:srgbClr val="CBCBCB"/>
        </a:accent1>
        <a:accent2>
          <a:srgbClr val="969696"/>
        </a:accent2>
        <a:accent3>
          <a:srgbClr val="FFFFFF"/>
        </a:accent3>
        <a:accent4>
          <a:srgbClr val="000000"/>
        </a:accent4>
        <a:accent5>
          <a:srgbClr val="E2E2E2"/>
        </a:accent5>
        <a:accent6>
          <a:srgbClr val="878787"/>
        </a:accent6>
        <a:hlink>
          <a:srgbClr val="DDDDDD"/>
        </a:hlink>
        <a:folHlink>
          <a:srgbClr val="EAEAE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plate Mar 2017-LS">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charset="0"/>
          </a:defRPr>
        </a:defPPr>
      </a:lstStyle>
    </a:lnDef>
    <a:txDef>
      <a:spPr bwMode="auto">
        <a:noFill/>
        <a:ln w="9525">
          <a:noFill/>
          <a:miter lim="800000"/>
          <a:headEnd/>
          <a:tailEnd/>
        </a:ln>
      </a:spPr>
      <a:bodyPr>
        <a:spAutoFit/>
      </a:bodyPr>
      <a:lstStyle>
        <a:defPPr eaLnBrk="0" hangingPunct="0">
          <a:lnSpc>
            <a:spcPct val="105000"/>
          </a:lnSpc>
          <a:defRPr sz="1400" dirty="0">
            <a:solidFill>
              <a:srgbClr val="0F245F"/>
            </a:solidFill>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for IR meeting.potx" id="{9EE3FD94-2A3F-40D8-937E-D7AB4EDD4054}" vid="{0DDFF0F0-A811-4499-ACF3-1093E564A290}"/>
    </a:ext>
  </a:extLst>
</a:theme>
</file>

<file path=ppt/theme/theme4.xml><?xml version="1.0" encoding="utf-8"?>
<a:theme xmlns:a="http://schemas.openxmlformats.org/drawingml/2006/main" name="3_template Mar 2017-LS">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charset="0"/>
          </a:defRPr>
        </a:defPPr>
      </a:lstStyle>
    </a:lnDef>
    <a:txDef>
      <a:spPr bwMode="auto">
        <a:noFill/>
        <a:ln w="9525">
          <a:noFill/>
          <a:miter lim="800000"/>
          <a:headEnd/>
          <a:tailEnd/>
        </a:ln>
      </a:spPr>
      <a:bodyPr>
        <a:spAutoFit/>
      </a:bodyPr>
      <a:lstStyle>
        <a:defPPr eaLnBrk="0" hangingPunct="0">
          <a:lnSpc>
            <a:spcPct val="105000"/>
          </a:lnSpc>
          <a:defRPr sz="1400" dirty="0">
            <a:solidFill>
              <a:srgbClr val="0F245F"/>
            </a:solidFill>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for IR meeting.potx" id="{9EE3FD94-2A3F-40D8-937E-D7AB4EDD4054}" vid="{0DDFF0F0-A811-4499-ACF3-1093E564A290}"/>
    </a:ext>
  </a:extLst>
</a:theme>
</file>

<file path=ppt/theme/theme5.xml><?xml version="1.0" encoding="utf-8"?>
<a:theme xmlns:a="http://schemas.openxmlformats.org/drawingml/2006/main" name="Larissa-Design">
  <a:themeElements>
    <a:clrScheme name="BEKO">
      <a:dk1>
        <a:srgbClr val="DFE8F2"/>
      </a:dk1>
      <a:lt1>
        <a:srgbClr val="FFFFFF"/>
      </a:lt1>
      <a:dk2>
        <a:srgbClr val="9FC6E3"/>
      </a:dk2>
      <a:lt2>
        <a:srgbClr val="CCDEEC"/>
      </a:lt2>
      <a:accent1>
        <a:srgbClr val="86909C"/>
      </a:accent1>
      <a:accent2>
        <a:srgbClr val="98B911"/>
      </a:accent2>
      <a:accent3>
        <a:srgbClr val="00419A"/>
      </a:accent3>
      <a:accent4>
        <a:srgbClr val="508ECE"/>
      </a:accent4>
      <a:accent5>
        <a:srgbClr val="CB0037"/>
      </a:accent5>
      <a:accent6>
        <a:srgbClr val="FFDC1E"/>
      </a:accent6>
      <a:hlink>
        <a:srgbClr val="989FA5"/>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rtlCol="0">
        <a:spAutoFit/>
      </a:bodyPr>
      <a:lstStyle>
        <a:defPPr>
          <a:defRPr sz="1100" dirty="0">
            <a:solidFill>
              <a:schemeClr val="accent1"/>
            </a:solidFill>
          </a:defRPr>
        </a:defPPr>
      </a:lstStyle>
    </a:txDef>
  </a:objectDefaults>
  <a:extraClrSchemeLst/>
  <a:extLst>
    <a:ext uri="{05A4C25C-085E-4340-85A3-A5531E510DB2}">
      <thm15:themeFamily xmlns:thm15="http://schemas.microsoft.com/office/thememl/2012/main" name="Presentation1" id="{3C82CFD7-3DAC-4903-93A7-C8C8392D0675}" vid="{9BB42200-3AA3-408B-AEAE-2FE58B1D77A5}"/>
    </a:ext>
  </a:extLst>
</a:theme>
</file>

<file path=ppt/theme/theme6.xml><?xml version="1.0" encoding="utf-8"?>
<a:theme xmlns:a="http://schemas.openxmlformats.org/drawingml/2006/main" name="1_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BP Expo PowerPoint Template.thmx</Template>
  <TotalTime>25374</TotalTime>
  <Words>3395</Words>
  <Application>Microsoft Office PowerPoint</Application>
  <PresentationFormat>On-screen Show (4:3)</PresentationFormat>
  <Paragraphs>643</Paragraphs>
  <Slides>68</Slides>
  <Notes>35</Notes>
  <HiddenSlides>0</HiddenSlides>
  <MMClips>0</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1</vt:i4>
      </vt:variant>
      <vt:variant>
        <vt:lpstr>Slide Titles</vt:lpstr>
      </vt:variant>
      <vt:variant>
        <vt:i4>68</vt:i4>
      </vt:variant>
    </vt:vector>
  </HeadingPairs>
  <TitlesOfParts>
    <vt:vector size="87" baseType="lpstr">
      <vt:lpstr>メイリオ</vt:lpstr>
      <vt:lpstr>Arial</vt:lpstr>
      <vt:lpstr>Arial Black</vt:lpstr>
      <vt:lpstr>Calibri</vt:lpstr>
      <vt:lpstr>Calibri Light</vt:lpstr>
      <vt:lpstr>Cambria Math</vt:lpstr>
      <vt:lpstr>Kievit Offc Pro</vt:lpstr>
      <vt:lpstr>Monotype Sorts</vt:lpstr>
      <vt:lpstr>Myriad Pro</vt:lpstr>
      <vt:lpstr>Times</vt:lpstr>
      <vt:lpstr>Times New Roman</vt:lpstr>
      <vt:lpstr>Wingdings</vt:lpstr>
      <vt:lpstr>BP Expo PowerPoint Template</vt:lpstr>
      <vt:lpstr>International</vt:lpstr>
      <vt:lpstr>2_template Mar 2017-LS</vt:lpstr>
      <vt:lpstr>3_template Mar 2017-LS</vt:lpstr>
      <vt:lpstr>Larissa-Design</vt:lpstr>
      <vt:lpstr>1_BP Expo PowerPoint Template</vt:lpstr>
      <vt:lpstr>Acrobat Document</vt:lpstr>
      <vt:lpstr>PowerPoint Presentation</vt:lpstr>
      <vt:lpstr>Q&amp;A Format</vt:lpstr>
      <vt:lpstr>Handouts</vt:lpstr>
      <vt:lpstr>Disclaimer</vt:lpstr>
      <vt:lpstr>PowerPoint Presentation</vt:lpstr>
      <vt:lpstr>PowerPoint Presentation</vt:lpstr>
      <vt:lpstr>About the Speaker</vt:lpstr>
      <vt:lpstr>Calculating Storage Volume for Compressed Air Systems</vt:lpstr>
      <vt:lpstr>Today’s Agenda</vt:lpstr>
      <vt:lpstr>Rules of Thumb For Sizing Storage</vt:lpstr>
      <vt:lpstr>Rule of Thumb: 3 – 5 gallons per cfm</vt:lpstr>
      <vt:lpstr>Application of Storage</vt:lpstr>
      <vt:lpstr>Supply Side – Primary Storage</vt:lpstr>
      <vt:lpstr>Primary Storage 1½ min 226 cfm 100 ↓ 90 psig</vt:lpstr>
      <vt:lpstr>Demand Side – Dedicated Storage</vt:lpstr>
      <vt:lpstr>Demand Side – System Volume Storage</vt:lpstr>
      <vt:lpstr>Demand Side – High Volume Intermittent Demand</vt:lpstr>
      <vt:lpstr>Demand Side – Dedicated Storage</vt:lpstr>
      <vt:lpstr>Solving for       Receiver Size         or       Air Flow Rate</vt:lpstr>
      <vt:lpstr>System Wide Air Storage Calculations</vt:lpstr>
      <vt:lpstr>System Pressure Drawdown</vt:lpstr>
      <vt:lpstr>Total System Storage Volume</vt:lpstr>
      <vt:lpstr>Effective System Storage Volume</vt:lpstr>
      <vt:lpstr>Calculate Effective System Volume</vt:lpstr>
      <vt:lpstr>System Storage – L / NL Control Interaction</vt:lpstr>
      <vt:lpstr>System Storage – L / NL Control Interaction</vt:lpstr>
      <vt:lpstr>PowerPoint Presentation</vt:lpstr>
      <vt:lpstr>System Volume avg. of 5 cycles = 1,214.5 ft3</vt:lpstr>
      <vt:lpstr>Calculate System Volume  w/ Measured Flow Change</vt:lpstr>
      <vt:lpstr>Calculate System Volume  Load Cycle % &amp; Compressor Rated Flow</vt:lpstr>
      <vt:lpstr>AIRMaster+ Storage Calculator Load / Unload Cycles =&gt; Rated Flow =&gt; Vsys</vt:lpstr>
      <vt:lpstr>Measured Flow Change – vs – Compressor Rating </vt:lpstr>
      <vt:lpstr>Knowing System Volume =&gt; Calculate Flow</vt:lpstr>
      <vt:lpstr>PowerPoint Presentation</vt:lpstr>
      <vt:lpstr>About the Speaker</vt:lpstr>
      <vt:lpstr>Understanding and Evaluating a Drain for Your Storage Needs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Best Practices EXPO Contest</vt:lpstr>
      <vt:lpstr>Best Practices EXPO Contest</vt:lpstr>
      <vt:lpstr>Best Practices EXPO Contest</vt:lpstr>
      <vt:lpstr>Best Practices EXPO Contest</vt:lpstr>
      <vt:lpstr>PowerPoint Presentation</vt:lpstr>
      <vt:lpstr>Thank you for attending!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 Presentation Title Date Speaker Name/Info</dc:title>
  <dc:creator>mwhitlock</dc:creator>
  <cp:lastModifiedBy>Clare Lamperski</cp:lastModifiedBy>
  <cp:revision>180</cp:revision>
  <dcterms:created xsi:type="dcterms:W3CDTF">2013-07-31T15:38:58Z</dcterms:created>
  <dcterms:modified xsi:type="dcterms:W3CDTF">2019-08-22T19:17:37Z</dcterms:modified>
</cp:coreProperties>
</file>