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8" r:id="rId2"/>
  </p:sldMasterIdLst>
  <p:notesMasterIdLst>
    <p:notesMasterId r:id="rId65"/>
  </p:notesMasterIdLst>
  <p:handoutMasterIdLst>
    <p:handoutMasterId r:id="rId66"/>
  </p:handoutMasterIdLst>
  <p:sldIdLst>
    <p:sldId id="258" r:id="rId3"/>
    <p:sldId id="328" r:id="rId4"/>
    <p:sldId id="329" r:id="rId5"/>
    <p:sldId id="259" r:id="rId6"/>
    <p:sldId id="260" r:id="rId7"/>
    <p:sldId id="330" r:id="rId8"/>
    <p:sldId id="343" r:id="rId9"/>
    <p:sldId id="261" r:id="rId10"/>
    <p:sldId id="342" r:id="rId11"/>
    <p:sldId id="337" r:id="rId12"/>
    <p:sldId id="274" r:id="rId13"/>
    <p:sldId id="275" r:id="rId14"/>
    <p:sldId id="279" r:id="rId15"/>
    <p:sldId id="276" r:id="rId16"/>
    <p:sldId id="278" r:id="rId17"/>
    <p:sldId id="272" r:id="rId18"/>
    <p:sldId id="338" r:id="rId19"/>
    <p:sldId id="339" r:id="rId20"/>
    <p:sldId id="273" r:id="rId21"/>
    <p:sldId id="277" r:id="rId22"/>
    <p:sldId id="262" r:id="rId23"/>
    <p:sldId id="271" r:id="rId24"/>
    <p:sldId id="263" r:id="rId25"/>
    <p:sldId id="264" r:id="rId26"/>
    <p:sldId id="269" r:id="rId27"/>
    <p:sldId id="340" r:id="rId28"/>
    <p:sldId id="341" r:id="rId29"/>
    <p:sldId id="331" r:id="rId30"/>
    <p:sldId id="265" r:id="rId31"/>
    <p:sldId id="282" r:id="rId32"/>
    <p:sldId id="283" r:id="rId33"/>
    <p:sldId id="294" r:id="rId34"/>
    <p:sldId id="305" r:id="rId35"/>
    <p:sldId id="314" r:id="rId36"/>
    <p:sldId id="315" r:id="rId37"/>
    <p:sldId id="304" r:id="rId38"/>
    <p:sldId id="311" r:id="rId39"/>
    <p:sldId id="303" r:id="rId40"/>
    <p:sldId id="296" r:id="rId41"/>
    <p:sldId id="270" r:id="rId42"/>
    <p:sldId id="333" r:id="rId43"/>
    <p:sldId id="316" r:id="rId44"/>
    <p:sldId id="317" r:id="rId45"/>
    <p:sldId id="312" r:id="rId46"/>
    <p:sldId id="313" r:id="rId47"/>
    <p:sldId id="318" r:id="rId48"/>
    <p:sldId id="319" r:id="rId49"/>
    <p:sldId id="320" r:id="rId50"/>
    <p:sldId id="322" r:id="rId51"/>
    <p:sldId id="323" r:id="rId52"/>
    <p:sldId id="334" r:id="rId53"/>
    <p:sldId id="335" r:id="rId54"/>
    <p:sldId id="327" r:id="rId55"/>
    <p:sldId id="336" r:id="rId56"/>
    <p:sldId id="324" r:id="rId57"/>
    <p:sldId id="325" r:id="rId58"/>
    <p:sldId id="326" r:id="rId59"/>
    <p:sldId id="298" r:id="rId60"/>
    <p:sldId id="299" r:id="rId61"/>
    <p:sldId id="300" r:id="rId62"/>
    <p:sldId id="332" r:id="rId63"/>
    <p:sldId id="28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0" autoAdjust="0"/>
    <p:restoredTop sz="94620" autoAdjust="0"/>
  </p:normalViewPr>
  <p:slideViewPr>
    <p:cSldViewPr>
      <p:cViewPr varScale="1">
        <p:scale>
          <a:sx n="108" d="100"/>
          <a:sy n="108" d="100"/>
        </p:scale>
        <p:origin x="175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11/15/2018</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11/15/2018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46EB7B-38EB-4113-8938-7852F77C677C}"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5FBD1-3EFA-43D4-A848-1AEBAB4AA4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258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Contamination level considered</a:t>
            </a:r>
            <a:r>
              <a:rPr lang="en-US" baseline="0" dirty="0"/>
              <a:t> 10ppm our higher.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1F1481-8B5C-4DC3-83F7-C7F2FAD5FC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5720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1600200" y="2286000"/>
            <a:ext cx="6172200" cy="1894362"/>
          </a:xfrm>
        </p:spPr>
        <p:txBody>
          <a:bodyPr/>
          <a:lstStyle>
            <a:lvl1pPr>
              <a:defRPr b="1"/>
            </a:lvl1pPr>
          </a:lstStyle>
          <a:p>
            <a:r>
              <a:rPr kumimoji="0" lang="en-US" dirty="0"/>
              <a:t>Click to edit Master title style</a:t>
            </a:r>
          </a:p>
        </p:txBody>
      </p:sp>
      <p:sp>
        <p:nvSpPr>
          <p:cNvPr id="9" name="Subtitle 8"/>
          <p:cNvSpPr>
            <a:spLocks noGrp="1"/>
          </p:cNvSpPr>
          <p:nvPr>
            <p:ph type="subTitle" idx="1"/>
          </p:nvPr>
        </p:nvSpPr>
        <p:spPr>
          <a:xfrm>
            <a:off x="1600200" y="4165122"/>
            <a:ext cx="6172200" cy="1371600"/>
          </a:xfrm>
        </p:spPr>
        <p:txBody>
          <a:bodyPr/>
          <a:lstStyle>
            <a:lvl1pPr marL="0" indent="0" algn="l">
              <a:buNone/>
              <a:defRPr sz="1800" b="1">
                <a:solidFill>
                  <a:schemeClr val="accen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pic>
        <p:nvPicPr>
          <p:cNvPr id="5" name="Picture 4">
            <a:extLst>
              <a:ext uri="{FF2B5EF4-FFF2-40B4-BE49-F238E27FC236}">
                <a16:creationId xmlns:a16="http://schemas.microsoft.com/office/drawing/2014/main" id="{0CFB124B-E344-4C87-AB68-12CB6E907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6" name="Picture 5">
            <a:extLst>
              <a:ext uri="{FF2B5EF4-FFF2-40B4-BE49-F238E27FC236}">
                <a16:creationId xmlns:a16="http://schemas.microsoft.com/office/drawing/2014/main" id="{EF32EF83-ADE0-4865-8D0A-D22FADD8CD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KOSPLIT Title">
    <p:spTree>
      <p:nvGrpSpPr>
        <p:cNvPr id="1" name=""/>
        <p:cNvGrpSpPr/>
        <p:nvPr/>
      </p:nvGrpSpPr>
      <p:grpSpPr>
        <a:xfrm>
          <a:off x="0" y="0"/>
          <a:ext cx="0" cy="0"/>
          <a:chOff x="0" y="0"/>
          <a:chExt cx="0" cy="0"/>
        </a:xfrm>
      </p:grpSpPr>
      <p:sp>
        <p:nvSpPr>
          <p:cNvPr id="11" name="Rectangle 10"/>
          <p:cNvSpPr/>
          <p:nvPr userDrawn="1"/>
        </p:nvSpPr>
        <p:spPr>
          <a:xfrm>
            <a:off x="76200" y="192761"/>
            <a:ext cx="8991600" cy="445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6509" y="5257800"/>
            <a:ext cx="564092" cy="990600"/>
          </a:xfrm>
          <a:prstGeom prst="rect">
            <a:avLst/>
          </a:prstGeom>
        </p:spPr>
      </p:pic>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r="-9067"/>
          <a:stretch/>
        </p:blipFill>
        <p:spPr>
          <a:xfrm>
            <a:off x="76200" y="192762"/>
            <a:ext cx="6317776" cy="4455439"/>
          </a:xfrm>
          <a:prstGeom prst="rect">
            <a:avLst/>
          </a:prstGeom>
        </p:spPr>
      </p:pic>
      <p:sp>
        <p:nvSpPr>
          <p:cNvPr id="8" name="Rectangle 7"/>
          <p:cNvSpPr/>
          <p:nvPr userDrawn="1"/>
        </p:nvSpPr>
        <p:spPr>
          <a:xfrm>
            <a:off x="76200" y="3835400"/>
            <a:ext cx="8991600" cy="8128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5791200" y="3995579"/>
            <a:ext cx="2438400" cy="369332"/>
          </a:xfrm>
          <a:prstGeom prst="rect">
            <a:avLst/>
          </a:prstGeom>
          <a:noFill/>
        </p:spPr>
        <p:txBody>
          <a:bodyPr wrap="square" rtlCol="0">
            <a:spAutoFit/>
          </a:bodyPr>
          <a:lstStyle/>
          <a:p>
            <a:pPr algn="r"/>
            <a:r>
              <a:rPr lang="en-US" sz="1800" dirty="0">
                <a:solidFill>
                  <a:schemeClr val="tx1">
                    <a:lumMod val="75000"/>
                    <a:lumOff val="25000"/>
                  </a:schemeClr>
                </a:solidFill>
              </a:rPr>
              <a:t>Condensate</a:t>
            </a:r>
            <a:r>
              <a:rPr lang="en-US" sz="1800" baseline="0" dirty="0">
                <a:solidFill>
                  <a:schemeClr val="tx1">
                    <a:lumMod val="75000"/>
                    <a:lumOff val="25000"/>
                  </a:schemeClr>
                </a:solidFill>
              </a:rPr>
              <a:t> Processing</a:t>
            </a:r>
            <a:endParaRPr lang="en-US" sz="1800" dirty="0">
              <a:solidFill>
                <a:schemeClr val="tx1">
                  <a:lumMod val="75000"/>
                  <a:lumOff val="25000"/>
                </a:schemeClr>
              </a:solidFill>
            </a:endParaRPr>
          </a:p>
        </p:txBody>
      </p:sp>
      <p:sp>
        <p:nvSpPr>
          <p:cNvPr id="19" name="TextBox 18"/>
          <p:cNvSpPr txBox="1"/>
          <p:nvPr userDrawn="1"/>
        </p:nvSpPr>
        <p:spPr>
          <a:xfrm>
            <a:off x="914401" y="5183912"/>
            <a:ext cx="3657601" cy="523220"/>
          </a:xfrm>
          <a:prstGeom prst="rect">
            <a:avLst/>
          </a:prstGeom>
          <a:noFill/>
        </p:spPr>
        <p:txBody>
          <a:bodyPr wrap="square" rtlCol="0">
            <a:spAutoFit/>
          </a:bodyPr>
          <a:lstStyle/>
          <a:p>
            <a:r>
              <a:rPr lang="en-US" sz="2800" b="1" i="0" baseline="0" dirty="0">
                <a:solidFill>
                  <a:srgbClr val="00529C"/>
                </a:solidFill>
                <a:latin typeface="Kievit Offc Pro" panose="020B0504030101020102" pitchFamily="34" charset="0"/>
              </a:rPr>
              <a:t>BEKOSPLIT</a:t>
            </a:r>
            <a:r>
              <a:rPr lang="en-US" sz="2800" b="1" i="0" baseline="30000" dirty="0">
                <a:solidFill>
                  <a:srgbClr val="00529C"/>
                </a:solidFill>
                <a:latin typeface="Kievit Offc Pro" panose="020B0504030101020102" pitchFamily="34" charset="0"/>
              </a:rPr>
              <a:t>®</a:t>
            </a:r>
          </a:p>
        </p:txBody>
      </p:sp>
      <p:sp>
        <p:nvSpPr>
          <p:cNvPr id="10" name="TextBox 9"/>
          <p:cNvSpPr txBox="1"/>
          <p:nvPr userDrawn="1"/>
        </p:nvSpPr>
        <p:spPr>
          <a:xfrm>
            <a:off x="934497" y="5664200"/>
            <a:ext cx="6400801" cy="369332"/>
          </a:xfrm>
          <a:prstGeom prst="rect">
            <a:avLst/>
          </a:prstGeom>
          <a:noFill/>
        </p:spPr>
        <p:txBody>
          <a:bodyPr wrap="square" rtlCol="0">
            <a:spAutoFit/>
          </a:bodyPr>
          <a:lstStyle/>
          <a:p>
            <a:r>
              <a:rPr lang="en-US" sz="1800" dirty="0">
                <a:solidFill>
                  <a:schemeClr val="tx1">
                    <a:lumMod val="50000"/>
                    <a:lumOff val="50000"/>
                  </a:schemeClr>
                </a:solidFill>
              </a:rPr>
              <a:t>economical, high capacity emulsion treatment</a:t>
            </a:r>
          </a:p>
        </p:txBody>
      </p:sp>
      <p:sp>
        <p:nvSpPr>
          <p:cNvPr id="13" name="Rectangle 12"/>
          <p:cNvSpPr/>
          <p:nvPr userDrawn="1"/>
        </p:nvSpPr>
        <p:spPr>
          <a:xfrm>
            <a:off x="8458200" y="3835401"/>
            <a:ext cx="6096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58200" y="3835399"/>
            <a:ext cx="609600" cy="812800"/>
          </a:xfrm>
          <a:prstGeom prst="rect">
            <a:avLst/>
          </a:prstGeom>
        </p:spPr>
      </p:pic>
    </p:spTree>
    <p:extLst>
      <p:ext uri="{BB962C8B-B14F-4D97-AF65-F5344CB8AC3E}">
        <p14:creationId xmlns:p14="http://schemas.microsoft.com/office/powerpoint/2010/main" val="394209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EARPOINT Title">
    <p:spTree>
      <p:nvGrpSpPr>
        <p:cNvPr id="1" name=""/>
        <p:cNvGrpSpPr/>
        <p:nvPr/>
      </p:nvGrpSpPr>
      <p:grpSpPr>
        <a:xfrm>
          <a:off x="0" y="0"/>
          <a:ext cx="0" cy="0"/>
          <a:chOff x="0" y="0"/>
          <a:chExt cx="0" cy="0"/>
        </a:xfrm>
      </p:grpSpPr>
      <p:sp>
        <p:nvSpPr>
          <p:cNvPr id="11" name="Rectangle 10"/>
          <p:cNvSpPr/>
          <p:nvPr userDrawn="1"/>
        </p:nvSpPr>
        <p:spPr>
          <a:xfrm>
            <a:off x="76200" y="192761"/>
            <a:ext cx="8991600" cy="445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1" y="192763"/>
            <a:ext cx="4916607" cy="4455439"/>
          </a:xfrm>
          <a:prstGeom prst="rect">
            <a:avLst/>
          </a:prstGeom>
        </p:spPr>
      </p:pic>
      <p:sp>
        <p:nvSpPr>
          <p:cNvPr id="8" name="Rectangle 7"/>
          <p:cNvSpPr/>
          <p:nvPr userDrawn="1"/>
        </p:nvSpPr>
        <p:spPr>
          <a:xfrm>
            <a:off x="76200" y="3835400"/>
            <a:ext cx="8991600" cy="8128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5791200" y="3995579"/>
            <a:ext cx="2438400" cy="369332"/>
          </a:xfrm>
          <a:prstGeom prst="rect">
            <a:avLst/>
          </a:prstGeom>
          <a:noFill/>
        </p:spPr>
        <p:txBody>
          <a:bodyPr wrap="square" rtlCol="0">
            <a:spAutoFit/>
          </a:bodyPr>
          <a:lstStyle/>
          <a:p>
            <a:pPr algn="r"/>
            <a:r>
              <a:rPr lang="en-US" sz="1800" dirty="0">
                <a:solidFill>
                  <a:schemeClr val="tx1">
                    <a:lumMod val="75000"/>
                    <a:lumOff val="25000"/>
                  </a:schemeClr>
                </a:solidFill>
              </a:rPr>
              <a:t>Filtration</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46509" y="5257800"/>
            <a:ext cx="564092" cy="990600"/>
          </a:xfrm>
          <a:prstGeom prst="rect">
            <a:avLst/>
          </a:prstGeom>
        </p:spPr>
      </p:pic>
      <p:sp>
        <p:nvSpPr>
          <p:cNvPr id="19" name="TextBox 18"/>
          <p:cNvSpPr txBox="1"/>
          <p:nvPr userDrawn="1"/>
        </p:nvSpPr>
        <p:spPr>
          <a:xfrm>
            <a:off x="914401" y="5183912"/>
            <a:ext cx="3657601" cy="523220"/>
          </a:xfrm>
          <a:prstGeom prst="rect">
            <a:avLst/>
          </a:prstGeom>
          <a:noFill/>
        </p:spPr>
        <p:txBody>
          <a:bodyPr wrap="square" rtlCol="0">
            <a:spAutoFit/>
          </a:bodyPr>
          <a:lstStyle/>
          <a:p>
            <a:r>
              <a:rPr lang="en-US" sz="2800" b="1" i="0" baseline="0" dirty="0">
                <a:solidFill>
                  <a:srgbClr val="00529C"/>
                </a:solidFill>
                <a:latin typeface="Kievit Offc Pro" panose="020B0504030101020102" pitchFamily="34" charset="0"/>
              </a:rPr>
              <a:t>CLEARPOINT</a:t>
            </a:r>
            <a:r>
              <a:rPr lang="en-US" sz="2800" b="1" i="0" baseline="30000" dirty="0">
                <a:solidFill>
                  <a:srgbClr val="00529C"/>
                </a:solidFill>
                <a:latin typeface="Kievit Offc Pro" panose="020B0504030101020102" pitchFamily="34" charset="0"/>
              </a:rPr>
              <a:t>®</a:t>
            </a:r>
          </a:p>
        </p:txBody>
      </p:sp>
      <p:sp>
        <p:nvSpPr>
          <p:cNvPr id="10" name="TextBox 9"/>
          <p:cNvSpPr txBox="1"/>
          <p:nvPr userDrawn="1"/>
        </p:nvSpPr>
        <p:spPr>
          <a:xfrm>
            <a:off x="934497" y="5664200"/>
            <a:ext cx="6400801" cy="369332"/>
          </a:xfrm>
          <a:prstGeom prst="rect">
            <a:avLst/>
          </a:prstGeom>
          <a:noFill/>
        </p:spPr>
        <p:txBody>
          <a:bodyPr wrap="square" rtlCol="0">
            <a:spAutoFit/>
          </a:bodyPr>
          <a:lstStyle/>
          <a:p>
            <a:r>
              <a:rPr lang="en-US" sz="1800" dirty="0">
                <a:solidFill>
                  <a:schemeClr val="tx1">
                    <a:lumMod val="50000"/>
                    <a:lumOff val="50000"/>
                  </a:schemeClr>
                </a:solidFill>
              </a:rPr>
              <a:t>the filter generation with the 3E effect</a:t>
            </a:r>
          </a:p>
        </p:txBody>
      </p:sp>
      <p:sp>
        <p:nvSpPr>
          <p:cNvPr id="13" name="Rectangle 12"/>
          <p:cNvSpPr/>
          <p:nvPr userDrawn="1"/>
        </p:nvSpPr>
        <p:spPr>
          <a:xfrm>
            <a:off x="8458200" y="3835401"/>
            <a:ext cx="6096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58201" y="3835402"/>
            <a:ext cx="609601" cy="812801"/>
          </a:xfrm>
          <a:prstGeom prst="rect">
            <a:avLst/>
          </a:prstGeom>
        </p:spPr>
      </p:pic>
    </p:spTree>
    <p:extLst>
      <p:ext uri="{BB962C8B-B14F-4D97-AF65-F5344CB8AC3E}">
        <p14:creationId xmlns:p14="http://schemas.microsoft.com/office/powerpoint/2010/main" val="44753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RYPOINT M Title">
    <p:spTree>
      <p:nvGrpSpPr>
        <p:cNvPr id="1" name=""/>
        <p:cNvGrpSpPr/>
        <p:nvPr/>
      </p:nvGrpSpPr>
      <p:grpSpPr>
        <a:xfrm>
          <a:off x="0" y="0"/>
          <a:ext cx="0" cy="0"/>
          <a:chOff x="0" y="0"/>
          <a:chExt cx="0" cy="0"/>
        </a:xfrm>
      </p:grpSpPr>
      <p:sp>
        <p:nvSpPr>
          <p:cNvPr id="11" name="Rectangle 10"/>
          <p:cNvSpPr/>
          <p:nvPr userDrawn="1"/>
        </p:nvSpPr>
        <p:spPr>
          <a:xfrm>
            <a:off x="76200" y="192761"/>
            <a:ext cx="8991600" cy="445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0" y="192761"/>
            <a:ext cx="4809747" cy="4455440"/>
          </a:xfrm>
          <a:prstGeom prst="rect">
            <a:avLst/>
          </a:prstGeom>
        </p:spPr>
      </p:pic>
      <p:sp>
        <p:nvSpPr>
          <p:cNvPr id="8" name="Rectangle 7"/>
          <p:cNvSpPr/>
          <p:nvPr userDrawn="1"/>
        </p:nvSpPr>
        <p:spPr>
          <a:xfrm>
            <a:off x="76200" y="3835400"/>
            <a:ext cx="8991600" cy="8128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5791200" y="3995579"/>
            <a:ext cx="2438400" cy="369332"/>
          </a:xfrm>
          <a:prstGeom prst="rect">
            <a:avLst/>
          </a:prstGeom>
          <a:noFill/>
        </p:spPr>
        <p:txBody>
          <a:bodyPr wrap="square" rtlCol="0">
            <a:spAutoFit/>
          </a:bodyPr>
          <a:lstStyle/>
          <a:p>
            <a:pPr algn="r"/>
            <a:r>
              <a:rPr lang="en-US" sz="1800" dirty="0">
                <a:solidFill>
                  <a:schemeClr val="tx1">
                    <a:lumMod val="75000"/>
                    <a:lumOff val="25000"/>
                  </a:schemeClr>
                </a:solidFill>
              </a:rPr>
              <a:t>Drying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46509" y="5257800"/>
            <a:ext cx="564092" cy="990600"/>
          </a:xfrm>
          <a:prstGeom prst="rect">
            <a:avLst/>
          </a:prstGeom>
        </p:spPr>
      </p:pic>
      <p:sp>
        <p:nvSpPr>
          <p:cNvPr id="19" name="TextBox 18"/>
          <p:cNvSpPr txBox="1"/>
          <p:nvPr userDrawn="1"/>
        </p:nvSpPr>
        <p:spPr>
          <a:xfrm>
            <a:off x="914401" y="5183912"/>
            <a:ext cx="3657601" cy="523220"/>
          </a:xfrm>
          <a:prstGeom prst="rect">
            <a:avLst/>
          </a:prstGeom>
          <a:noFill/>
        </p:spPr>
        <p:txBody>
          <a:bodyPr wrap="square" rtlCol="0">
            <a:spAutoFit/>
          </a:bodyPr>
          <a:lstStyle/>
          <a:p>
            <a:r>
              <a:rPr lang="en-US" sz="2800" b="1" i="0" baseline="0" dirty="0">
                <a:solidFill>
                  <a:srgbClr val="00529C"/>
                </a:solidFill>
                <a:latin typeface="Kievit Offc Pro" panose="020B0504030101020102" pitchFamily="34" charset="0"/>
              </a:rPr>
              <a:t>DRYPOINT</a:t>
            </a:r>
            <a:r>
              <a:rPr lang="en-US" sz="2800" b="1" i="0" baseline="30000" dirty="0">
                <a:solidFill>
                  <a:srgbClr val="00529C"/>
                </a:solidFill>
                <a:latin typeface="Kievit Offc Pro" panose="020B0504030101020102" pitchFamily="34" charset="0"/>
              </a:rPr>
              <a:t>® </a:t>
            </a:r>
            <a:r>
              <a:rPr lang="en-US" sz="2800" b="1" i="0" baseline="0" dirty="0">
                <a:solidFill>
                  <a:srgbClr val="00529C"/>
                </a:solidFill>
                <a:latin typeface="Kievit Offc Pro" panose="020B0504030101020102" pitchFamily="34" charset="0"/>
              </a:rPr>
              <a:t>M</a:t>
            </a:r>
          </a:p>
        </p:txBody>
      </p:sp>
      <p:sp>
        <p:nvSpPr>
          <p:cNvPr id="10" name="TextBox 9"/>
          <p:cNvSpPr txBox="1"/>
          <p:nvPr userDrawn="1"/>
        </p:nvSpPr>
        <p:spPr>
          <a:xfrm>
            <a:off x="934497" y="5664200"/>
            <a:ext cx="6400801" cy="369332"/>
          </a:xfrm>
          <a:prstGeom prst="rect">
            <a:avLst/>
          </a:prstGeom>
          <a:noFill/>
        </p:spPr>
        <p:txBody>
          <a:bodyPr wrap="square" rtlCol="0">
            <a:spAutoFit/>
          </a:bodyPr>
          <a:lstStyle/>
          <a:p>
            <a:r>
              <a:rPr lang="en-US" sz="1800" dirty="0">
                <a:solidFill>
                  <a:schemeClr val="tx1">
                    <a:lumMod val="50000"/>
                    <a:lumOff val="50000"/>
                  </a:schemeClr>
                </a:solidFill>
              </a:rPr>
              <a:t>space saving compressed air membrane dryers</a:t>
            </a:r>
          </a:p>
        </p:txBody>
      </p:sp>
      <p:sp>
        <p:nvSpPr>
          <p:cNvPr id="13" name="Rectangle 12"/>
          <p:cNvSpPr/>
          <p:nvPr userDrawn="1"/>
        </p:nvSpPr>
        <p:spPr>
          <a:xfrm>
            <a:off x="8458200" y="3835401"/>
            <a:ext cx="6096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8458199" y="3835400"/>
            <a:ext cx="609600" cy="812800"/>
          </a:xfrm>
          <a:prstGeom prst="rect">
            <a:avLst/>
          </a:prstGeom>
        </p:spPr>
      </p:pic>
    </p:spTree>
    <p:extLst>
      <p:ext uri="{BB962C8B-B14F-4D97-AF65-F5344CB8AC3E}">
        <p14:creationId xmlns:p14="http://schemas.microsoft.com/office/powerpoint/2010/main" val="2032011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RYPOINT RA Title">
    <p:spTree>
      <p:nvGrpSpPr>
        <p:cNvPr id="1" name=""/>
        <p:cNvGrpSpPr/>
        <p:nvPr/>
      </p:nvGrpSpPr>
      <p:grpSpPr>
        <a:xfrm>
          <a:off x="0" y="0"/>
          <a:ext cx="0" cy="0"/>
          <a:chOff x="0" y="0"/>
          <a:chExt cx="0" cy="0"/>
        </a:xfrm>
      </p:grpSpPr>
      <p:sp>
        <p:nvSpPr>
          <p:cNvPr id="11" name="Rectangle 10"/>
          <p:cNvSpPr/>
          <p:nvPr userDrawn="1"/>
        </p:nvSpPr>
        <p:spPr>
          <a:xfrm>
            <a:off x="76200" y="192761"/>
            <a:ext cx="8991600" cy="445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76200" y="192762"/>
            <a:ext cx="6652147" cy="4455439"/>
          </a:xfrm>
          <a:prstGeom prst="rect">
            <a:avLst/>
          </a:prstGeom>
        </p:spPr>
      </p:pic>
      <p:sp>
        <p:nvSpPr>
          <p:cNvPr id="8" name="Rectangle 7"/>
          <p:cNvSpPr/>
          <p:nvPr userDrawn="1"/>
        </p:nvSpPr>
        <p:spPr>
          <a:xfrm>
            <a:off x="76200" y="3835400"/>
            <a:ext cx="8991600" cy="8128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5791200" y="3995579"/>
            <a:ext cx="2438400" cy="369332"/>
          </a:xfrm>
          <a:prstGeom prst="rect">
            <a:avLst/>
          </a:prstGeom>
          <a:noFill/>
        </p:spPr>
        <p:txBody>
          <a:bodyPr wrap="square" rtlCol="0">
            <a:spAutoFit/>
          </a:bodyPr>
          <a:lstStyle/>
          <a:p>
            <a:pPr algn="r"/>
            <a:r>
              <a:rPr lang="en-US" sz="1800" dirty="0">
                <a:solidFill>
                  <a:schemeClr val="tx1">
                    <a:lumMod val="75000"/>
                    <a:lumOff val="25000"/>
                  </a:schemeClr>
                </a:solidFill>
              </a:rPr>
              <a:t>Drying</a:t>
            </a:r>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46509" y="5257800"/>
            <a:ext cx="564092" cy="990600"/>
          </a:xfrm>
          <a:prstGeom prst="rect">
            <a:avLst/>
          </a:prstGeom>
        </p:spPr>
      </p:pic>
      <p:sp>
        <p:nvSpPr>
          <p:cNvPr id="19" name="TextBox 18"/>
          <p:cNvSpPr txBox="1"/>
          <p:nvPr userDrawn="1"/>
        </p:nvSpPr>
        <p:spPr>
          <a:xfrm>
            <a:off x="914401" y="5183912"/>
            <a:ext cx="3657601" cy="523220"/>
          </a:xfrm>
          <a:prstGeom prst="rect">
            <a:avLst/>
          </a:prstGeom>
          <a:noFill/>
        </p:spPr>
        <p:txBody>
          <a:bodyPr wrap="square" rtlCol="0">
            <a:spAutoFit/>
          </a:bodyPr>
          <a:lstStyle/>
          <a:p>
            <a:r>
              <a:rPr lang="en-US" sz="2800" b="1" i="0" baseline="0" dirty="0">
                <a:solidFill>
                  <a:srgbClr val="00529C"/>
                </a:solidFill>
                <a:latin typeface="Kievit Offc Pro" panose="020B0504030101020102" pitchFamily="34" charset="0"/>
              </a:rPr>
              <a:t>DRYPOINT</a:t>
            </a:r>
            <a:r>
              <a:rPr lang="en-US" sz="2800" b="1" i="0" baseline="30000" dirty="0">
                <a:solidFill>
                  <a:srgbClr val="00529C"/>
                </a:solidFill>
                <a:latin typeface="Kievit Offc Pro" panose="020B0504030101020102" pitchFamily="34" charset="0"/>
              </a:rPr>
              <a:t>® </a:t>
            </a:r>
            <a:r>
              <a:rPr lang="en-US" sz="2800" b="1" i="0" baseline="0" dirty="0">
                <a:solidFill>
                  <a:srgbClr val="00529C"/>
                </a:solidFill>
                <a:latin typeface="Kievit Offc Pro" panose="020B0504030101020102" pitchFamily="34" charset="0"/>
              </a:rPr>
              <a:t>RA</a:t>
            </a:r>
          </a:p>
        </p:txBody>
      </p:sp>
      <p:sp>
        <p:nvSpPr>
          <p:cNvPr id="10" name="TextBox 9"/>
          <p:cNvSpPr txBox="1"/>
          <p:nvPr userDrawn="1"/>
        </p:nvSpPr>
        <p:spPr>
          <a:xfrm>
            <a:off x="934497" y="5664200"/>
            <a:ext cx="6400801" cy="369332"/>
          </a:xfrm>
          <a:prstGeom prst="rect">
            <a:avLst/>
          </a:prstGeom>
          <a:noFill/>
        </p:spPr>
        <p:txBody>
          <a:bodyPr wrap="square" rtlCol="0">
            <a:spAutoFit/>
          </a:bodyPr>
          <a:lstStyle/>
          <a:p>
            <a:r>
              <a:rPr lang="en-US" sz="1800" dirty="0">
                <a:solidFill>
                  <a:schemeClr val="tx1">
                    <a:lumMod val="50000"/>
                    <a:lumOff val="50000"/>
                  </a:schemeClr>
                </a:solidFill>
              </a:rPr>
              <a:t>the most economic</a:t>
            </a:r>
            <a:r>
              <a:rPr lang="en-US" sz="1800" baseline="0" dirty="0">
                <a:solidFill>
                  <a:schemeClr val="tx1">
                    <a:lumMod val="50000"/>
                    <a:lumOff val="50000"/>
                  </a:schemeClr>
                </a:solidFill>
              </a:rPr>
              <a:t> way to dry compressed air</a:t>
            </a:r>
            <a:endParaRPr lang="en-US" sz="1800" dirty="0">
              <a:solidFill>
                <a:schemeClr val="tx1">
                  <a:lumMod val="50000"/>
                  <a:lumOff val="50000"/>
                </a:schemeClr>
              </a:solidFill>
            </a:endParaRPr>
          </a:p>
        </p:txBody>
      </p:sp>
      <p:sp>
        <p:nvSpPr>
          <p:cNvPr id="14" name="Rectangle 13"/>
          <p:cNvSpPr/>
          <p:nvPr userDrawn="1"/>
        </p:nvSpPr>
        <p:spPr>
          <a:xfrm>
            <a:off x="8458200" y="3835401"/>
            <a:ext cx="6096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8458199" y="3835400"/>
            <a:ext cx="609600" cy="812800"/>
          </a:xfrm>
          <a:prstGeom prst="rect">
            <a:avLst/>
          </a:prstGeom>
        </p:spPr>
      </p:pic>
    </p:spTree>
    <p:extLst>
      <p:ext uri="{BB962C8B-B14F-4D97-AF65-F5344CB8AC3E}">
        <p14:creationId xmlns:p14="http://schemas.microsoft.com/office/powerpoint/2010/main" val="115189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RYPOINT X Title">
    <p:spTree>
      <p:nvGrpSpPr>
        <p:cNvPr id="1" name=""/>
        <p:cNvGrpSpPr/>
        <p:nvPr/>
      </p:nvGrpSpPr>
      <p:grpSpPr>
        <a:xfrm>
          <a:off x="0" y="0"/>
          <a:ext cx="0" cy="0"/>
          <a:chOff x="0" y="0"/>
          <a:chExt cx="0" cy="0"/>
        </a:xfrm>
      </p:grpSpPr>
      <p:sp>
        <p:nvSpPr>
          <p:cNvPr id="11" name="Rectangle 10"/>
          <p:cNvSpPr/>
          <p:nvPr userDrawn="1"/>
        </p:nvSpPr>
        <p:spPr>
          <a:xfrm>
            <a:off x="76200" y="192761"/>
            <a:ext cx="8991600" cy="445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1" y="192763"/>
            <a:ext cx="2523699" cy="4455439"/>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2201" y="192763"/>
            <a:ext cx="3875964" cy="4295260"/>
          </a:xfrm>
          <a:prstGeom prst="rect">
            <a:avLst/>
          </a:prstGeom>
        </p:spPr>
      </p:pic>
      <p:sp>
        <p:nvSpPr>
          <p:cNvPr id="8" name="Rectangle 7"/>
          <p:cNvSpPr/>
          <p:nvPr userDrawn="1"/>
        </p:nvSpPr>
        <p:spPr>
          <a:xfrm>
            <a:off x="76200" y="3835400"/>
            <a:ext cx="8991600" cy="8128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5791200" y="3995579"/>
            <a:ext cx="2438400" cy="369332"/>
          </a:xfrm>
          <a:prstGeom prst="rect">
            <a:avLst/>
          </a:prstGeom>
          <a:noFill/>
        </p:spPr>
        <p:txBody>
          <a:bodyPr wrap="square" rtlCol="0">
            <a:spAutoFit/>
          </a:bodyPr>
          <a:lstStyle/>
          <a:p>
            <a:pPr algn="r"/>
            <a:r>
              <a:rPr lang="en-US" sz="1800" dirty="0">
                <a:solidFill>
                  <a:schemeClr val="tx1">
                    <a:lumMod val="75000"/>
                    <a:lumOff val="25000"/>
                  </a:schemeClr>
                </a:solidFill>
              </a:rPr>
              <a:t>Drying</a:t>
            </a:r>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46509" y="5257800"/>
            <a:ext cx="564092" cy="990600"/>
          </a:xfrm>
          <a:prstGeom prst="rect">
            <a:avLst/>
          </a:prstGeom>
        </p:spPr>
      </p:pic>
      <p:sp>
        <p:nvSpPr>
          <p:cNvPr id="19" name="TextBox 18"/>
          <p:cNvSpPr txBox="1"/>
          <p:nvPr userDrawn="1"/>
        </p:nvSpPr>
        <p:spPr>
          <a:xfrm>
            <a:off x="914401" y="5183912"/>
            <a:ext cx="3657601" cy="523220"/>
          </a:xfrm>
          <a:prstGeom prst="rect">
            <a:avLst/>
          </a:prstGeom>
          <a:noFill/>
        </p:spPr>
        <p:txBody>
          <a:bodyPr wrap="square" rtlCol="0">
            <a:spAutoFit/>
          </a:bodyPr>
          <a:lstStyle/>
          <a:p>
            <a:r>
              <a:rPr lang="en-US" sz="2800" b="1" i="0" baseline="0" dirty="0">
                <a:solidFill>
                  <a:srgbClr val="00529C"/>
                </a:solidFill>
                <a:latin typeface="Kievit Offc Pro" panose="020B0504030101020102" pitchFamily="34" charset="0"/>
              </a:rPr>
              <a:t>DRYPOINT</a:t>
            </a:r>
            <a:r>
              <a:rPr lang="en-US" sz="2800" b="1" i="0" baseline="30000" dirty="0">
                <a:solidFill>
                  <a:srgbClr val="00529C"/>
                </a:solidFill>
                <a:latin typeface="Kievit Offc Pro" panose="020B0504030101020102" pitchFamily="34" charset="0"/>
              </a:rPr>
              <a:t>® </a:t>
            </a:r>
            <a:r>
              <a:rPr lang="en-US" sz="2800" b="1" i="0" baseline="0" dirty="0">
                <a:solidFill>
                  <a:srgbClr val="00529C"/>
                </a:solidFill>
                <a:latin typeface="Kievit Offc Pro" panose="020B0504030101020102" pitchFamily="34" charset="0"/>
              </a:rPr>
              <a:t>X</a:t>
            </a:r>
          </a:p>
        </p:txBody>
      </p:sp>
      <p:sp>
        <p:nvSpPr>
          <p:cNvPr id="13" name="TextBox 12"/>
          <p:cNvSpPr txBox="1"/>
          <p:nvPr userDrawn="1"/>
        </p:nvSpPr>
        <p:spPr>
          <a:xfrm>
            <a:off x="934497" y="5664200"/>
            <a:ext cx="6400801" cy="369332"/>
          </a:xfrm>
          <a:prstGeom prst="rect">
            <a:avLst/>
          </a:prstGeom>
          <a:noFill/>
        </p:spPr>
        <p:txBody>
          <a:bodyPr wrap="square" rtlCol="0">
            <a:spAutoFit/>
          </a:bodyPr>
          <a:lstStyle/>
          <a:p>
            <a:r>
              <a:rPr lang="en-US" sz="1800" dirty="0">
                <a:solidFill>
                  <a:schemeClr val="tx1">
                    <a:lumMod val="50000"/>
                    <a:lumOff val="50000"/>
                  </a:schemeClr>
                </a:solidFill>
              </a:rPr>
              <a:t>efficient</a:t>
            </a:r>
            <a:r>
              <a:rPr lang="en-US" sz="1800" baseline="0" dirty="0">
                <a:solidFill>
                  <a:schemeClr val="tx1">
                    <a:lumMod val="50000"/>
                    <a:lumOff val="50000"/>
                  </a:schemeClr>
                </a:solidFill>
              </a:rPr>
              <a:t> low dew point desiccant drying</a:t>
            </a:r>
            <a:endParaRPr lang="en-US" sz="1800" dirty="0">
              <a:solidFill>
                <a:schemeClr val="tx1">
                  <a:lumMod val="50000"/>
                  <a:lumOff val="50000"/>
                </a:schemeClr>
              </a:solidFill>
            </a:endParaRPr>
          </a:p>
        </p:txBody>
      </p:sp>
      <p:sp>
        <p:nvSpPr>
          <p:cNvPr id="15" name="Rectangle 14"/>
          <p:cNvSpPr/>
          <p:nvPr userDrawn="1"/>
        </p:nvSpPr>
        <p:spPr>
          <a:xfrm>
            <a:off x="8458200" y="3835401"/>
            <a:ext cx="6096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8458199" y="3835400"/>
            <a:ext cx="609600" cy="812800"/>
          </a:xfrm>
          <a:prstGeom prst="rect">
            <a:avLst/>
          </a:prstGeom>
        </p:spPr>
      </p:pic>
    </p:spTree>
    <p:extLst>
      <p:ext uri="{BB962C8B-B14F-4D97-AF65-F5344CB8AC3E}">
        <p14:creationId xmlns:p14="http://schemas.microsoft.com/office/powerpoint/2010/main" val="1086332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TPOINT Title">
    <p:spTree>
      <p:nvGrpSpPr>
        <p:cNvPr id="1" name=""/>
        <p:cNvGrpSpPr/>
        <p:nvPr/>
      </p:nvGrpSpPr>
      <p:grpSpPr>
        <a:xfrm>
          <a:off x="0" y="0"/>
          <a:ext cx="0" cy="0"/>
          <a:chOff x="0" y="0"/>
          <a:chExt cx="0" cy="0"/>
        </a:xfrm>
      </p:grpSpPr>
      <p:sp>
        <p:nvSpPr>
          <p:cNvPr id="11" name="Rectangle 10"/>
          <p:cNvSpPr/>
          <p:nvPr userDrawn="1"/>
        </p:nvSpPr>
        <p:spPr>
          <a:xfrm>
            <a:off x="76200" y="192761"/>
            <a:ext cx="8991600" cy="445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0" y="192761"/>
            <a:ext cx="6181123" cy="4455440"/>
          </a:xfrm>
          <a:prstGeom prst="rect">
            <a:avLst/>
          </a:prstGeom>
        </p:spPr>
      </p:pic>
      <p:sp>
        <p:nvSpPr>
          <p:cNvPr id="8" name="Rectangle 7"/>
          <p:cNvSpPr/>
          <p:nvPr userDrawn="1"/>
        </p:nvSpPr>
        <p:spPr>
          <a:xfrm>
            <a:off x="76200" y="3835400"/>
            <a:ext cx="8991600" cy="8128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5562600" y="3995579"/>
            <a:ext cx="2667000" cy="369332"/>
          </a:xfrm>
          <a:prstGeom prst="rect">
            <a:avLst/>
          </a:prstGeom>
          <a:noFill/>
        </p:spPr>
        <p:txBody>
          <a:bodyPr wrap="square" rtlCol="0">
            <a:spAutoFit/>
          </a:bodyPr>
          <a:lstStyle/>
          <a:p>
            <a:pPr algn="r"/>
            <a:r>
              <a:rPr lang="en-US" sz="1800" dirty="0">
                <a:solidFill>
                  <a:schemeClr val="tx1">
                    <a:lumMod val="75000"/>
                    <a:lumOff val="25000"/>
                  </a:schemeClr>
                </a:solidFill>
              </a:rPr>
              <a:t>Measurement</a:t>
            </a:r>
            <a:r>
              <a:rPr lang="en-US" sz="1800" baseline="0" dirty="0">
                <a:solidFill>
                  <a:schemeClr val="tx1">
                    <a:lumMod val="75000"/>
                    <a:lumOff val="25000"/>
                  </a:schemeClr>
                </a:solidFill>
              </a:rPr>
              <a:t> Technology</a:t>
            </a:r>
            <a:endParaRPr lang="en-US" sz="1800" dirty="0">
              <a:solidFill>
                <a:schemeClr val="tx1">
                  <a:lumMod val="75000"/>
                  <a:lumOff val="25000"/>
                </a:schemeClr>
              </a:solidFill>
            </a:endParaRP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46509" y="5257800"/>
            <a:ext cx="564092" cy="990600"/>
          </a:xfrm>
          <a:prstGeom prst="rect">
            <a:avLst/>
          </a:prstGeom>
        </p:spPr>
      </p:pic>
      <p:sp>
        <p:nvSpPr>
          <p:cNvPr id="19" name="TextBox 18"/>
          <p:cNvSpPr txBox="1"/>
          <p:nvPr userDrawn="1"/>
        </p:nvSpPr>
        <p:spPr>
          <a:xfrm>
            <a:off x="914401" y="5183912"/>
            <a:ext cx="3657601" cy="523220"/>
          </a:xfrm>
          <a:prstGeom prst="rect">
            <a:avLst/>
          </a:prstGeom>
          <a:noFill/>
        </p:spPr>
        <p:txBody>
          <a:bodyPr wrap="square" rtlCol="0">
            <a:spAutoFit/>
          </a:bodyPr>
          <a:lstStyle/>
          <a:p>
            <a:r>
              <a:rPr lang="en-US" sz="2800" b="1" i="0" baseline="0" dirty="0">
                <a:solidFill>
                  <a:srgbClr val="00529C"/>
                </a:solidFill>
                <a:latin typeface="Kievit Offc Pro" panose="020B0504030101020102" pitchFamily="34" charset="0"/>
              </a:rPr>
              <a:t>METPOINT</a:t>
            </a:r>
            <a:r>
              <a:rPr lang="en-US" sz="2800" b="1" i="0" baseline="30000" dirty="0">
                <a:solidFill>
                  <a:srgbClr val="00529C"/>
                </a:solidFill>
                <a:latin typeface="Kievit Offc Pro" panose="020B0504030101020102" pitchFamily="34" charset="0"/>
              </a:rPr>
              <a:t>® </a:t>
            </a:r>
            <a:endParaRPr lang="en-US" sz="2800" b="1" i="0" baseline="0" dirty="0">
              <a:solidFill>
                <a:srgbClr val="00529C"/>
              </a:solidFill>
              <a:latin typeface="Kievit Offc Pro" panose="020B0504030101020102" pitchFamily="34" charset="0"/>
            </a:endParaRPr>
          </a:p>
        </p:txBody>
      </p:sp>
      <p:sp>
        <p:nvSpPr>
          <p:cNvPr id="10" name="TextBox 9"/>
          <p:cNvSpPr txBox="1"/>
          <p:nvPr userDrawn="1"/>
        </p:nvSpPr>
        <p:spPr>
          <a:xfrm>
            <a:off x="934497" y="5664200"/>
            <a:ext cx="6400801" cy="369332"/>
          </a:xfrm>
          <a:prstGeom prst="rect">
            <a:avLst/>
          </a:prstGeom>
          <a:noFill/>
        </p:spPr>
        <p:txBody>
          <a:bodyPr wrap="square" rtlCol="0">
            <a:spAutoFit/>
          </a:bodyPr>
          <a:lstStyle/>
          <a:p>
            <a:r>
              <a:rPr lang="en-US" sz="1800" dirty="0">
                <a:solidFill>
                  <a:schemeClr val="tx1">
                    <a:lumMod val="50000"/>
                    <a:lumOff val="50000"/>
                  </a:schemeClr>
                </a:solidFill>
              </a:rPr>
              <a:t>precision instruments for compressed air</a:t>
            </a:r>
          </a:p>
        </p:txBody>
      </p:sp>
      <p:sp>
        <p:nvSpPr>
          <p:cNvPr id="13" name="Rectangle 12"/>
          <p:cNvSpPr/>
          <p:nvPr userDrawn="1"/>
        </p:nvSpPr>
        <p:spPr>
          <a:xfrm>
            <a:off x="8458200" y="3835401"/>
            <a:ext cx="6096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58200" y="3835400"/>
            <a:ext cx="609600" cy="812800"/>
          </a:xfrm>
          <a:prstGeom prst="rect">
            <a:avLst/>
          </a:prstGeom>
        </p:spPr>
      </p:pic>
    </p:spTree>
    <p:extLst>
      <p:ext uri="{BB962C8B-B14F-4D97-AF65-F5344CB8AC3E}">
        <p14:creationId xmlns:p14="http://schemas.microsoft.com/office/powerpoint/2010/main" val="2351184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TPOINT OCV Title">
    <p:spTree>
      <p:nvGrpSpPr>
        <p:cNvPr id="1" name=""/>
        <p:cNvGrpSpPr/>
        <p:nvPr/>
      </p:nvGrpSpPr>
      <p:grpSpPr>
        <a:xfrm>
          <a:off x="0" y="0"/>
          <a:ext cx="0" cy="0"/>
          <a:chOff x="0" y="0"/>
          <a:chExt cx="0" cy="0"/>
        </a:xfrm>
      </p:grpSpPr>
      <p:sp>
        <p:nvSpPr>
          <p:cNvPr id="11" name="Rectangle 10"/>
          <p:cNvSpPr/>
          <p:nvPr userDrawn="1"/>
        </p:nvSpPr>
        <p:spPr>
          <a:xfrm>
            <a:off x="76200" y="192761"/>
            <a:ext cx="8991600" cy="445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0" y="192762"/>
            <a:ext cx="7211704" cy="4455441"/>
          </a:xfrm>
          <a:prstGeom prst="rect">
            <a:avLst/>
          </a:prstGeom>
        </p:spPr>
      </p:pic>
      <p:sp>
        <p:nvSpPr>
          <p:cNvPr id="8" name="Rectangle 7"/>
          <p:cNvSpPr/>
          <p:nvPr userDrawn="1"/>
        </p:nvSpPr>
        <p:spPr>
          <a:xfrm>
            <a:off x="76200" y="3835400"/>
            <a:ext cx="8991600" cy="8128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5562600" y="3995579"/>
            <a:ext cx="2667000" cy="369332"/>
          </a:xfrm>
          <a:prstGeom prst="rect">
            <a:avLst/>
          </a:prstGeom>
          <a:noFill/>
        </p:spPr>
        <p:txBody>
          <a:bodyPr wrap="square" rtlCol="0">
            <a:spAutoFit/>
          </a:bodyPr>
          <a:lstStyle/>
          <a:p>
            <a:pPr algn="r"/>
            <a:r>
              <a:rPr lang="en-US" sz="1800" dirty="0">
                <a:solidFill>
                  <a:schemeClr val="tx1">
                    <a:lumMod val="75000"/>
                    <a:lumOff val="25000"/>
                  </a:schemeClr>
                </a:solidFill>
              </a:rPr>
              <a:t>Measurement</a:t>
            </a:r>
            <a:r>
              <a:rPr lang="en-US" sz="1800" baseline="0" dirty="0">
                <a:solidFill>
                  <a:schemeClr val="tx1">
                    <a:lumMod val="75000"/>
                    <a:lumOff val="25000"/>
                  </a:schemeClr>
                </a:solidFill>
              </a:rPr>
              <a:t> Technology</a:t>
            </a:r>
            <a:endParaRPr lang="en-US" sz="1800" dirty="0">
              <a:solidFill>
                <a:schemeClr val="tx1">
                  <a:lumMod val="75000"/>
                  <a:lumOff val="25000"/>
                </a:schemeClr>
              </a:solidFill>
            </a:endParaRP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46509" y="5257800"/>
            <a:ext cx="564092" cy="990600"/>
          </a:xfrm>
          <a:prstGeom prst="rect">
            <a:avLst/>
          </a:prstGeom>
        </p:spPr>
      </p:pic>
      <p:sp>
        <p:nvSpPr>
          <p:cNvPr id="19" name="TextBox 18"/>
          <p:cNvSpPr txBox="1"/>
          <p:nvPr userDrawn="1"/>
        </p:nvSpPr>
        <p:spPr>
          <a:xfrm>
            <a:off x="914401" y="5183912"/>
            <a:ext cx="3657601" cy="523220"/>
          </a:xfrm>
          <a:prstGeom prst="rect">
            <a:avLst/>
          </a:prstGeom>
          <a:noFill/>
        </p:spPr>
        <p:txBody>
          <a:bodyPr wrap="square" rtlCol="0">
            <a:spAutoFit/>
          </a:bodyPr>
          <a:lstStyle/>
          <a:p>
            <a:r>
              <a:rPr lang="en-US" sz="2800" b="1" i="0" baseline="0" dirty="0">
                <a:solidFill>
                  <a:srgbClr val="00529C"/>
                </a:solidFill>
                <a:latin typeface="Kievit Offc Pro" panose="020B0504030101020102" pitchFamily="34" charset="0"/>
              </a:rPr>
              <a:t>METPOINT</a:t>
            </a:r>
            <a:r>
              <a:rPr lang="en-US" sz="2800" b="1" i="0" baseline="30000" dirty="0">
                <a:solidFill>
                  <a:srgbClr val="00529C"/>
                </a:solidFill>
                <a:latin typeface="Kievit Offc Pro" panose="020B0504030101020102" pitchFamily="34" charset="0"/>
              </a:rPr>
              <a:t>® </a:t>
            </a:r>
            <a:r>
              <a:rPr lang="en-US" sz="2800" b="0" i="0" baseline="0" dirty="0">
                <a:solidFill>
                  <a:srgbClr val="00529C"/>
                </a:solidFill>
                <a:latin typeface="Kievit Offc Pro" panose="020B0504030101020102" pitchFamily="34" charset="0"/>
              </a:rPr>
              <a:t>OCV</a:t>
            </a:r>
          </a:p>
        </p:txBody>
      </p:sp>
      <p:sp>
        <p:nvSpPr>
          <p:cNvPr id="10" name="TextBox 9"/>
          <p:cNvSpPr txBox="1"/>
          <p:nvPr userDrawn="1"/>
        </p:nvSpPr>
        <p:spPr>
          <a:xfrm>
            <a:off x="934497" y="5664200"/>
            <a:ext cx="6400801" cy="369332"/>
          </a:xfrm>
          <a:prstGeom prst="rect">
            <a:avLst/>
          </a:prstGeom>
          <a:noFill/>
        </p:spPr>
        <p:txBody>
          <a:bodyPr wrap="square" rtlCol="0">
            <a:spAutoFit/>
          </a:bodyPr>
          <a:lstStyle/>
          <a:p>
            <a:r>
              <a:rPr lang="en-US" sz="1800" dirty="0">
                <a:solidFill>
                  <a:schemeClr val="tx1">
                    <a:lumMod val="50000"/>
                    <a:lumOff val="50000"/>
                  </a:schemeClr>
                </a:solidFill>
              </a:rPr>
              <a:t>advanced hydrocarbon</a:t>
            </a:r>
            <a:r>
              <a:rPr lang="en-US" sz="1800" baseline="0" dirty="0">
                <a:solidFill>
                  <a:schemeClr val="tx1">
                    <a:lumMod val="50000"/>
                    <a:lumOff val="50000"/>
                  </a:schemeClr>
                </a:solidFill>
              </a:rPr>
              <a:t> monitoring system</a:t>
            </a:r>
            <a:endParaRPr lang="en-US" sz="1800" dirty="0">
              <a:solidFill>
                <a:schemeClr val="tx1">
                  <a:lumMod val="50000"/>
                  <a:lumOff val="50000"/>
                </a:schemeClr>
              </a:solidFill>
            </a:endParaRPr>
          </a:p>
        </p:txBody>
      </p:sp>
      <p:sp>
        <p:nvSpPr>
          <p:cNvPr id="3" name="Rectangle 2"/>
          <p:cNvSpPr/>
          <p:nvPr userDrawn="1"/>
        </p:nvSpPr>
        <p:spPr>
          <a:xfrm>
            <a:off x="8458200" y="3835401"/>
            <a:ext cx="6096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58200" y="3835400"/>
            <a:ext cx="609600" cy="812800"/>
          </a:xfrm>
          <a:prstGeom prst="rect">
            <a:avLst/>
          </a:prstGeom>
        </p:spPr>
      </p:pic>
    </p:spTree>
    <p:extLst>
      <p:ext uri="{BB962C8B-B14F-4D97-AF65-F5344CB8AC3E}">
        <p14:creationId xmlns:p14="http://schemas.microsoft.com/office/powerpoint/2010/main" val="1848122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WIK-PURE Title">
    <p:spTree>
      <p:nvGrpSpPr>
        <p:cNvPr id="1" name=""/>
        <p:cNvGrpSpPr/>
        <p:nvPr/>
      </p:nvGrpSpPr>
      <p:grpSpPr>
        <a:xfrm>
          <a:off x="0" y="0"/>
          <a:ext cx="0" cy="0"/>
          <a:chOff x="0" y="0"/>
          <a:chExt cx="0" cy="0"/>
        </a:xfrm>
      </p:grpSpPr>
      <p:sp>
        <p:nvSpPr>
          <p:cNvPr id="11" name="Rectangle 10"/>
          <p:cNvSpPr/>
          <p:nvPr userDrawn="1"/>
        </p:nvSpPr>
        <p:spPr>
          <a:xfrm>
            <a:off x="76200" y="192761"/>
            <a:ext cx="8991600" cy="445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0" y="192762"/>
            <a:ext cx="6629400" cy="4455439"/>
          </a:xfrm>
          <a:prstGeom prst="rect">
            <a:avLst/>
          </a:prstGeom>
        </p:spPr>
      </p:pic>
      <p:sp>
        <p:nvSpPr>
          <p:cNvPr id="8" name="Rectangle 7"/>
          <p:cNvSpPr/>
          <p:nvPr userDrawn="1"/>
        </p:nvSpPr>
        <p:spPr>
          <a:xfrm>
            <a:off x="76200" y="3835400"/>
            <a:ext cx="8991600" cy="8128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5791200" y="3995579"/>
            <a:ext cx="2438400" cy="369332"/>
          </a:xfrm>
          <a:prstGeom prst="rect">
            <a:avLst/>
          </a:prstGeom>
          <a:noFill/>
        </p:spPr>
        <p:txBody>
          <a:bodyPr wrap="square" rtlCol="0">
            <a:spAutoFit/>
          </a:bodyPr>
          <a:lstStyle/>
          <a:p>
            <a:pPr algn="r"/>
            <a:r>
              <a:rPr lang="en-US" sz="1800" dirty="0">
                <a:solidFill>
                  <a:schemeClr val="tx1">
                    <a:lumMod val="75000"/>
                    <a:lumOff val="25000"/>
                  </a:schemeClr>
                </a:solidFill>
              </a:rPr>
              <a:t>Condensate</a:t>
            </a:r>
            <a:r>
              <a:rPr lang="en-US" sz="1800" baseline="0" dirty="0">
                <a:solidFill>
                  <a:schemeClr val="tx1">
                    <a:lumMod val="75000"/>
                    <a:lumOff val="25000"/>
                  </a:schemeClr>
                </a:solidFill>
              </a:rPr>
              <a:t> Processing</a:t>
            </a:r>
            <a:endParaRPr lang="en-US" sz="1800" dirty="0">
              <a:solidFill>
                <a:schemeClr val="tx1">
                  <a:lumMod val="75000"/>
                  <a:lumOff val="25000"/>
                </a:schemeClr>
              </a:solidFill>
            </a:endParaRP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46509" y="5257800"/>
            <a:ext cx="564092" cy="990600"/>
          </a:xfrm>
          <a:prstGeom prst="rect">
            <a:avLst/>
          </a:prstGeom>
        </p:spPr>
      </p:pic>
      <p:sp>
        <p:nvSpPr>
          <p:cNvPr id="19" name="TextBox 18"/>
          <p:cNvSpPr txBox="1"/>
          <p:nvPr userDrawn="1"/>
        </p:nvSpPr>
        <p:spPr>
          <a:xfrm>
            <a:off x="914401" y="5183912"/>
            <a:ext cx="6400801" cy="523220"/>
          </a:xfrm>
          <a:prstGeom prst="rect">
            <a:avLst/>
          </a:prstGeom>
          <a:noFill/>
        </p:spPr>
        <p:txBody>
          <a:bodyPr wrap="square" rtlCol="0">
            <a:spAutoFit/>
          </a:bodyPr>
          <a:lstStyle/>
          <a:p>
            <a:r>
              <a:rPr lang="en-US" sz="2800" b="1" i="0" baseline="0" dirty="0">
                <a:solidFill>
                  <a:srgbClr val="00529C"/>
                </a:solidFill>
                <a:latin typeface="Kievit Offc Pro" panose="020B0504030101020102" pitchFamily="34" charset="0"/>
              </a:rPr>
              <a:t>QWIK-PURE</a:t>
            </a:r>
            <a:r>
              <a:rPr lang="en-US" sz="2800" b="1" i="0" baseline="30000" dirty="0">
                <a:solidFill>
                  <a:srgbClr val="00529C"/>
                </a:solidFill>
                <a:latin typeface="Kievit Offc Pro" panose="020B0504030101020102" pitchFamily="34" charset="0"/>
              </a:rPr>
              <a:t>® </a:t>
            </a:r>
            <a:r>
              <a:rPr lang="en-US" sz="2800" b="1" i="0" baseline="0" dirty="0">
                <a:solidFill>
                  <a:srgbClr val="00529C"/>
                </a:solidFill>
                <a:latin typeface="Kievit Offc Pro" panose="020B0504030101020102" pitchFamily="34" charset="0"/>
              </a:rPr>
              <a:t>and ÖWAMAT</a:t>
            </a:r>
            <a:r>
              <a:rPr lang="en-US" sz="2800" b="1" i="0" baseline="30000" dirty="0">
                <a:solidFill>
                  <a:srgbClr val="00529C"/>
                </a:solidFill>
                <a:latin typeface="Kievit Offc Pro" panose="020B0504030101020102" pitchFamily="34" charset="0"/>
              </a:rPr>
              <a:t>®</a:t>
            </a:r>
            <a:endParaRPr lang="en-US" sz="2800" b="0" i="0" baseline="30000" dirty="0">
              <a:solidFill>
                <a:srgbClr val="00529C"/>
              </a:solidFill>
              <a:latin typeface="Kievit Offc Pro" panose="020B0504030101020102" pitchFamily="34" charset="0"/>
            </a:endParaRPr>
          </a:p>
        </p:txBody>
      </p:sp>
      <p:sp>
        <p:nvSpPr>
          <p:cNvPr id="10" name="TextBox 9"/>
          <p:cNvSpPr txBox="1"/>
          <p:nvPr userDrawn="1"/>
        </p:nvSpPr>
        <p:spPr>
          <a:xfrm>
            <a:off x="934497" y="5664201"/>
            <a:ext cx="6400801" cy="369332"/>
          </a:xfrm>
          <a:prstGeom prst="rect">
            <a:avLst/>
          </a:prstGeom>
          <a:noFill/>
        </p:spPr>
        <p:txBody>
          <a:bodyPr wrap="square" rtlCol="0">
            <a:spAutoFit/>
          </a:bodyPr>
          <a:lstStyle/>
          <a:p>
            <a:r>
              <a:rPr lang="en-US" sz="1800" dirty="0">
                <a:solidFill>
                  <a:schemeClr val="tx1">
                    <a:lumMod val="50000"/>
                    <a:lumOff val="50000"/>
                  </a:schemeClr>
                </a:solidFill>
              </a:rPr>
              <a:t>highly efficient and adaptive</a:t>
            </a:r>
            <a:r>
              <a:rPr lang="en-US" sz="1800" baseline="0" dirty="0">
                <a:solidFill>
                  <a:schemeClr val="tx1">
                    <a:lumMod val="50000"/>
                    <a:lumOff val="50000"/>
                  </a:schemeClr>
                </a:solidFill>
              </a:rPr>
              <a:t> condensate separation</a:t>
            </a:r>
            <a:endParaRPr lang="en-US" sz="1800" dirty="0">
              <a:solidFill>
                <a:schemeClr val="tx1">
                  <a:lumMod val="50000"/>
                  <a:lumOff val="50000"/>
                </a:schemeClr>
              </a:solidFill>
            </a:endParaRPr>
          </a:p>
        </p:txBody>
      </p:sp>
      <p:sp>
        <p:nvSpPr>
          <p:cNvPr id="14" name="Rectangle 13"/>
          <p:cNvSpPr/>
          <p:nvPr userDrawn="1"/>
        </p:nvSpPr>
        <p:spPr>
          <a:xfrm>
            <a:off x="8458200" y="3835401"/>
            <a:ext cx="6096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58200" y="3835399"/>
            <a:ext cx="609600" cy="812800"/>
          </a:xfrm>
          <a:prstGeom prst="rect">
            <a:avLst/>
          </a:prstGeom>
        </p:spPr>
      </p:pic>
    </p:spTree>
    <p:extLst>
      <p:ext uri="{BB962C8B-B14F-4D97-AF65-F5344CB8AC3E}">
        <p14:creationId xmlns:p14="http://schemas.microsoft.com/office/powerpoint/2010/main" val="3819723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tion M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Main Menu</a:t>
            </a:r>
          </a:p>
        </p:txBody>
      </p:sp>
      <p:sp>
        <p:nvSpPr>
          <p:cNvPr id="8" name="Menu 1"/>
          <p:cNvSpPr/>
          <p:nvPr userDrawn="1"/>
        </p:nvSpPr>
        <p:spPr>
          <a:xfrm>
            <a:off x="228601" y="1354667"/>
            <a:ext cx="2241551"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1600" dirty="0">
                <a:solidFill>
                  <a:schemeClr val="bg1"/>
                </a:solidFill>
              </a:rPr>
              <a:t>General Info</a:t>
            </a:r>
          </a:p>
        </p:txBody>
      </p:sp>
      <p:sp>
        <p:nvSpPr>
          <p:cNvPr id="9" name="Menu 1"/>
          <p:cNvSpPr/>
          <p:nvPr userDrawn="1"/>
        </p:nvSpPr>
        <p:spPr>
          <a:xfrm>
            <a:off x="230739" y="2370667"/>
            <a:ext cx="2241551"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1600" dirty="0">
                <a:solidFill>
                  <a:schemeClr val="bg1"/>
                </a:solidFill>
              </a:rPr>
              <a:t>Product Line</a:t>
            </a:r>
          </a:p>
        </p:txBody>
      </p:sp>
      <p:sp>
        <p:nvSpPr>
          <p:cNvPr id="10" name="Menu 1"/>
          <p:cNvSpPr/>
          <p:nvPr userDrawn="1"/>
        </p:nvSpPr>
        <p:spPr>
          <a:xfrm>
            <a:off x="230739" y="3386667"/>
            <a:ext cx="2241551"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1600" dirty="0">
                <a:solidFill>
                  <a:schemeClr val="bg1"/>
                </a:solidFill>
              </a:rPr>
              <a:t>Function</a:t>
            </a:r>
          </a:p>
        </p:txBody>
      </p:sp>
      <p:sp>
        <p:nvSpPr>
          <p:cNvPr id="11" name="Menu 1"/>
          <p:cNvSpPr/>
          <p:nvPr userDrawn="1"/>
        </p:nvSpPr>
        <p:spPr>
          <a:xfrm>
            <a:off x="230739" y="4402667"/>
            <a:ext cx="2241551"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1600" dirty="0">
                <a:solidFill>
                  <a:schemeClr val="bg1"/>
                </a:solidFill>
              </a:rPr>
              <a:t>Features and</a:t>
            </a:r>
            <a:r>
              <a:rPr lang="de-DE" sz="1600" baseline="0" dirty="0">
                <a:solidFill>
                  <a:schemeClr val="bg1"/>
                </a:solidFill>
              </a:rPr>
              <a:t> Benefits</a:t>
            </a:r>
            <a:endParaRPr lang="de-DE" sz="1600" dirty="0">
              <a:solidFill>
                <a:schemeClr val="bg1"/>
              </a:solidFill>
            </a:endParaRPr>
          </a:p>
        </p:txBody>
      </p:sp>
      <p:sp>
        <p:nvSpPr>
          <p:cNvPr id="12" name="Menu 1"/>
          <p:cNvSpPr/>
          <p:nvPr userDrawn="1"/>
        </p:nvSpPr>
        <p:spPr>
          <a:xfrm>
            <a:off x="230739" y="5418667"/>
            <a:ext cx="2241551"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1600" dirty="0">
                <a:solidFill>
                  <a:schemeClr val="bg1"/>
                </a:solidFill>
              </a:rPr>
              <a:t>Applications and Sizing</a:t>
            </a:r>
          </a:p>
        </p:txBody>
      </p:sp>
      <p:sp>
        <p:nvSpPr>
          <p:cNvPr id="13" name="Menu 1"/>
          <p:cNvSpPr/>
          <p:nvPr userDrawn="1"/>
        </p:nvSpPr>
        <p:spPr>
          <a:xfrm>
            <a:off x="6673850" y="5418667"/>
            <a:ext cx="2241551" cy="753533"/>
          </a:xfrm>
          <a:prstGeom prst="rect">
            <a:avLst/>
          </a:prstGeom>
          <a:solidFill>
            <a:schemeClr val="bg1"/>
          </a:solidFill>
          <a:ln w="12700">
            <a:solidFill>
              <a:srgbClr val="0052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1600" dirty="0">
                <a:solidFill>
                  <a:srgbClr val="00529C"/>
                </a:solidFill>
              </a:rPr>
              <a:t>Why BEKO Technologies</a:t>
            </a:r>
          </a:p>
        </p:txBody>
      </p:sp>
      <p:sp>
        <p:nvSpPr>
          <p:cNvPr id="15" name="Picture Placeholder 14"/>
          <p:cNvSpPr>
            <a:spLocks noGrp="1"/>
          </p:cNvSpPr>
          <p:nvPr>
            <p:ph type="pic" sz="quarter" idx="10"/>
          </p:nvPr>
        </p:nvSpPr>
        <p:spPr>
          <a:xfrm>
            <a:off x="2743200" y="990600"/>
            <a:ext cx="6172200" cy="4267200"/>
          </a:xfrm>
        </p:spPr>
        <p:txBody>
          <a:bodyPr/>
          <a:lstStyle/>
          <a:p>
            <a:r>
              <a:rPr lang="en-US"/>
              <a:t>Click icon to add picture</a:t>
            </a:r>
          </a:p>
        </p:txBody>
      </p:sp>
    </p:spTree>
    <p:extLst>
      <p:ext uri="{BB962C8B-B14F-4D97-AF65-F5344CB8AC3E}">
        <p14:creationId xmlns:p14="http://schemas.microsoft.com/office/powerpoint/2010/main" val="343888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Info">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3657600" y="990600"/>
            <a:ext cx="5257800" cy="4267200"/>
          </a:xfrm>
        </p:spPr>
        <p:txBody>
          <a:bodyPr/>
          <a:lstStyle/>
          <a:p>
            <a:r>
              <a:rPr lang="en-US"/>
              <a:t>Click icon to add picture</a:t>
            </a:r>
          </a:p>
        </p:txBody>
      </p:sp>
      <p:sp>
        <p:nvSpPr>
          <p:cNvPr id="4" name="Text Placeholder 3"/>
          <p:cNvSpPr>
            <a:spLocks noGrp="1"/>
          </p:cNvSpPr>
          <p:nvPr>
            <p:ph type="body" sz="quarter" idx="11"/>
          </p:nvPr>
        </p:nvSpPr>
        <p:spPr>
          <a:xfrm>
            <a:off x="914400" y="177800"/>
            <a:ext cx="7315200" cy="711200"/>
          </a:xfrm>
        </p:spPr>
        <p:txBody>
          <a:bodyPr>
            <a:normAutofit/>
          </a:bodyPr>
          <a:lstStyle>
            <a:lvl1pPr marL="0" indent="0">
              <a:buNone/>
              <a:defRPr sz="2800">
                <a:solidFill>
                  <a:srgbClr val="00529C"/>
                </a:solidFill>
              </a:defRPr>
            </a:lvl1pPr>
          </a:lstStyle>
          <a:p>
            <a:pPr lvl="0"/>
            <a:r>
              <a:rPr lang="en-US"/>
              <a:t>Click to edit Master text styles</a:t>
            </a:r>
          </a:p>
        </p:txBody>
      </p:sp>
      <p:sp>
        <p:nvSpPr>
          <p:cNvPr id="6" name="Text Placeholder 5"/>
          <p:cNvSpPr>
            <a:spLocks noGrp="1"/>
          </p:cNvSpPr>
          <p:nvPr>
            <p:ph type="body" sz="quarter" idx="12"/>
          </p:nvPr>
        </p:nvSpPr>
        <p:spPr>
          <a:xfrm>
            <a:off x="228600" y="990600"/>
            <a:ext cx="3276600" cy="5283200"/>
          </a:xfrm>
        </p:spPr>
        <p:txBody>
          <a:bodyPr>
            <a:normAutofit/>
          </a:bodyPr>
          <a:lstStyle>
            <a:lvl1pPr marL="0" indent="0">
              <a:buNone/>
              <a:defRPr sz="1600">
                <a:solidFill>
                  <a:schemeClr val="tx1">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344719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11/15/2018</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duct Family">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228600" y="990600"/>
            <a:ext cx="8686800" cy="5486400"/>
          </a:xfrm>
        </p:spPr>
        <p:txBody>
          <a:bodyPr/>
          <a:lstStyle/>
          <a:p>
            <a:r>
              <a:rPr lang="en-US" dirty="0"/>
              <a:t>Click icon to add picture</a:t>
            </a:r>
          </a:p>
        </p:txBody>
      </p:sp>
      <p:sp>
        <p:nvSpPr>
          <p:cNvPr id="4" name="Text Placeholder 3"/>
          <p:cNvSpPr>
            <a:spLocks noGrp="1"/>
          </p:cNvSpPr>
          <p:nvPr>
            <p:ph type="body" sz="quarter" idx="11"/>
          </p:nvPr>
        </p:nvSpPr>
        <p:spPr>
          <a:xfrm>
            <a:off x="914400" y="177800"/>
            <a:ext cx="7315200" cy="711200"/>
          </a:xfrm>
        </p:spPr>
        <p:txBody>
          <a:bodyPr>
            <a:normAutofit/>
          </a:bodyPr>
          <a:lstStyle>
            <a:lvl1pPr marL="0" indent="0">
              <a:buNone/>
              <a:defRPr sz="2800">
                <a:solidFill>
                  <a:srgbClr val="00529C"/>
                </a:solidFill>
              </a:defRPr>
            </a:lvl1pPr>
          </a:lstStyle>
          <a:p>
            <a:pPr lvl="0"/>
            <a:r>
              <a:rPr lang="en-US"/>
              <a:t>Click to edit Master text styles</a:t>
            </a:r>
          </a:p>
        </p:txBody>
      </p:sp>
    </p:spTree>
    <p:extLst>
      <p:ext uri="{BB962C8B-B14F-4D97-AF65-F5344CB8AC3E}">
        <p14:creationId xmlns:p14="http://schemas.microsoft.com/office/powerpoint/2010/main" val="2720638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nc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Function</a:t>
            </a:r>
          </a:p>
        </p:txBody>
      </p:sp>
      <p:sp>
        <p:nvSpPr>
          <p:cNvPr id="8" name="Menu 1"/>
          <p:cNvSpPr/>
          <p:nvPr userDrawn="1"/>
        </p:nvSpPr>
        <p:spPr>
          <a:xfrm>
            <a:off x="609600" y="1803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8" name="Menu 1"/>
          <p:cNvSpPr/>
          <p:nvPr userDrawn="1"/>
        </p:nvSpPr>
        <p:spPr>
          <a:xfrm>
            <a:off x="609600" y="30226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9" name="Menu 1"/>
          <p:cNvSpPr/>
          <p:nvPr userDrawn="1"/>
        </p:nvSpPr>
        <p:spPr>
          <a:xfrm>
            <a:off x="609600" y="4241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20" name="Menu 1"/>
          <p:cNvSpPr/>
          <p:nvPr userDrawn="1"/>
        </p:nvSpPr>
        <p:spPr>
          <a:xfrm>
            <a:off x="609600" y="5461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21" name="Text Placeholder 20"/>
          <p:cNvSpPr>
            <a:spLocks noGrp="1"/>
          </p:cNvSpPr>
          <p:nvPr>
            <p:ph type="body" sz="quarter" idx="11"/>
          </p:nvPr>
        </p:nvSpPr>
        <p:spPr>
          <a:xfrm>
            <a:off x="1066800" y="18034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2" name="Text Placeholder 20"/>
          <p:cNvSpPr>
            <a:spLocks noGrp="1"/>
          </p:cNvSpPr>
          <p:nvPr>
            <p:ph type="body" sz="quarter" idx="12"/>
          </p:nvPr>
        </p:nvSpPr>
        <p:spPr>
          <a:xfrm>
            <a:off x="1066800" y="30226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3" name="Text Placeholder 20"/>
          <p:cNvSpPr>
            <a:spLocks noGrp="1"/>
          </p:cNvSpPr>
          <p:nvPr>
            <p:ph type="body" sz="quarter" idx="13"/>
          </p:nvPr>
        </p:nvSpPr>
        <p:spPr>
          <a:xfrm>
            <a:off x="1066800" y="4225499"/>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4" name="Text Placeholder 20"/>
          <p:cNvSpPr>
            <a:spLocks noGrp="1"/>
          </p:cNvSpPr>
          <p:nvPr>
            <p:ph type="body" sz="quarter" idx="14"/>
          </p:nvPr>
        </p:nvSpPr>
        <p:spPr>
          <a:xfrm>
            <a:off x="1066800" y="54610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4" name="Media Placeholder 3"/>
          <p:cNvSpPr>
            <a:spLocks noGrp="1"/>
          </p:cNvSpPr>
          <p:nvPr>
            <p:ph type="media" sz="quarter" idx="15"/>
          </p:nvPr>
        </p:nvSpPr>
        <p:spPr>
          <a:xfrm>
            <a:off x="4572000" y="990600"/>
            <a:ext cx="4343400" cy="5486400"/>
          </a:xfrm>
        </p:spPr>
        <p:txBody>
          <a:bodyPr/>
          <a:lstStyle/>
          <a:p>
            <a:r>
              <a:rPr lang="en-US"/>
              <a:t>Click icon to add media</a:t>
            </a:r>
          </a:p>
        </p:txBody>
      </p:sp>
    </p:spTree>
    <p:extLst>
      <p:ext uri="{BB962C8B-B14F-4D97-AF65-F5344CB8AC3E}">
        <p14:creationId xmlns:p14="http://schemas.microsoft.com/office/powerpoint/2010/main" val="3176847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s and Benefi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Features and Benefits</a:t>
            </a:r>
          </a:p>
        </p:txBody>
      </p:sp>
      <p:sp>
        <p:nvSpPr>
          <p:cNvPr id="8" name="Menu 1"/>
          <p:cNvSpPr/>
          <p:nvPr userDrawn="1"/>
        </p:nvSpPr>
        <p:spPr>
          <a:xfrm>
            <a:off x="228601" y="1354667"/>
            <a:ext cx="2241551" cy="753533"/>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600" dirty="0">
              <a:solidFill>
                <a:srgbClr val="00529C"/>
              </a:solidFill>
            </a:endParaRPr>
          </a:p>
        </p:txBody>
      </p:sp>
      <p:sp>
        <p:nvSpPr>
          <p:cNvPr id="9" name="Menu 1"/>
          <p:cNvSpPr/>
          <p:nvPr userDrawn="1"/>
        </p:nvSpPr>
        <p:spPr>
          <a:xfrm>
            <a:off x="6705600" y="2370667"/>
            <a:ext cx="2241551" cy="753533"/>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600" dirty="0">
              <a:solidFill>
                <a:schemeClr val="bg1"/>
              </a:solidFill>
            </a:endParaRPr>
          </a:p>
        </p:txBody>
      </p:sp>
      <p:sp>
        <p:nvSpPr>
          <p:cNvPr id="10" name="Menu 1"/>
          <p:cNvSpPr/>
          <p:nvPr userDrawn="1"/>
        </p:nvSpPr>
        <p:spPr>
          <a:xfrm>
            <a:off x="230739" y="3386667"/>
            <a:ext cx="2241551" cy="753533"/>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600" dirty="0">
              <a:solidFill>
                <a:schemeClr val="bg1"/>
              </a:solidFill>
            </a:endParaRPr>
          </a:p>
        </p:txBody>
      </p:sp>
      <p:sp>
        <p:nvSpPr>
          <p:cNvPr id="11" name="Menu 1"/>
          <p:cNvSpPr/>
          <p:nvPr userDrawn="1"/>
        </p:nvSpPr>
        <p:spPr>
          <a:xfrm>
            <a:off x="6705600" y="4402667"/>
            <a:ext cx="2241551" cy="753533"/>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600" dirty="0">
              <a:solidFill>
                <a:schemeClr val="bg1"/>
              </a:solidFill>
            </a:endParaRPr>
          </a:p>
        </p:txBody>
      </p:sp>
      <p:sp>
        <p:nvSpPr>
          <p:cNvPr id="12" name="Menu 1"/>
          <p:cNvSpPr/>
          <p:nvPr userDrawn="1"/>
        </p:nvSpPr>
        <p:spPr>
          <a:xfrm>
            <a:off x="230739" y="5418667"/>
            <a:ext cx="2241551" cy="753533"/>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600" dirty="0">
              <a:solidFill>
                <a:schemeClr val="bg1"/>
              </a:solidFill>
            </a:endParaRPr>
          </a:p>
        </p:txBody>
      </p:sp>
      <p:sp>
        <p:nvSpPr>
          <p:cNvPr id="4" name="Picture Placeholder 3"/>
          <p:cNvSpPr>
            <a:spLocks noGrp="1"/>
          </p:cNvSpPr>
          <p:nvPr>
            <p:ph type="pic" sz="quarter" idx="10"/>
          </p:nvPr>
        </p:nvSpPr>
        <p:spPr>
          <a:xfrm>
            <a:off x="2743200" y="990600"/>
            <a:ext cx="3657600" cy="5486400"/>
          </a:xfrm>
        </p:spPr>
        <p:txBody>
          <a:bodyPr/>
          <a:lstStyle/>
          <a:p>
            <a:r>
              <a:rPr lang="en-US"/>
              <a:t>Click icon to add picture</a:t>
            </a:r>
          </a:p>
        </p:txBody>
      </p:sp>
      <p:sp>
        <p:nvSpPr>
          <p:cNvPr id="6" name="Text Placeholder 5"/>
          <p:cNvSpPr>
            <a:spLocks noGrp="1"/>
          </p:cNvSpPr>
          <p:nvPr>
            <p:ph type="body" sz="quarter" idx="11"/>
          </p:nvPr>
        </p:nvSpPr>
        <p:spPr>
          <a:xfrm>
            <a:off x="230188" y="1498600"/>
            <a:ext cx="2239963" cy="508000"/>
          </a:xfrm>
        </p:spPr>
        <p:txBody>
          <a:bodyPr>
            <a:normAutofit/>
          </a:bodyPr>
          <a:lstStyle>
            <a:lvl1pPr marL="0" indent="0" algn="ctr">
              <a:buNone/>
              <a:defRPr sz="1800" baseline="0">
                <a:solidFill>
                  <a:srgbClr val="00529C"/>
                </a:solidFill>
              </a:defRPr>
            </a:lvl1pPr>
          </a:lstStyle>
          <a:p>
            <a:pPr lvl="0"/>
            <a:r>
              <a:rPr lang="en-US"/>
              <a:t>Click to edit Master text styles</a:t>
            </a:r>
          </a:p>
        </p:txBody>
      </p:sp>
      <p:sp>
        <p:nvSpPr>
          <p:cNvPr id="14" name="Text Placeholder 5"/>
          <p:cNvSpPr>
            <a:spLocks noGrp="1"/>
          </p:cNvSpPr>
          <p:nvPr>
            <p:ph type="body" sz="quarter" idx="12"/>
          </p:nvPr>
        </p:nvSpPr>
        <p:spPr>
          <a:xfrm>
            <a:off x="228600" y="3509433"/>
            <a:ext cx="2239963" cy="508000"/>
          </a:xfrm>
        </p:spPr>
        <p:txBody>
          <a:bodyPr>
            <a:normAutofit/>
          </a:bodyPr>
          <a:lstStyle>
            <a:lvl1pPr marL="0" indent="0" algn="ctr">
              <a:buNone/>
              <a:defRPr sz="1800" baseline="0">
                <a:solidFill>
                  <a:srgbClr val="00529C"/>
                </a:solidFill>
              </a:defRPr>
            </a:lvl1pPr>
          </a:lstStyle>
          <a:p>
            <a:pPr lvl="0"/>
            <a:r>
              <a:rPr lang="en-US"/>
              <a:t>Click to edit Master text styles</a:t>
            </a:r>
          </a:p>
        </p:txBody>
      </p:sp>
      <p:sp>
        <p:nvSpPr>
          <p:cNvPr id="16" name="Text Placeholder 5"/>
          <p:cNvSpPr>
            <a:spLocks noGrp="1"/>
          </p:cNvSpPr>
          <p:nvPr>
            <p:ph type="body" sz="quarter" idx="13"/>
          </p:nvPr>
        </p:nvSpPr>
        <p:spPr>
          <a:xfrm>
            <a:off x="232327" y="5541433"/>
            <a:ext cx="2239963" cy="508000"/>
          </a:xfrm>
        </p:spPr>
        <p:txBody>
          <a:bodyPr>
            <a:normAutofit/>
          </a:bodyPr>
          <a:lstStyle>
            <a:lvl1pPr marL="0" indent="0" algn="ctr">
              <a:buNone/>
              <a:defRPr sz="1800" baseline="0">
                <a:solidFill>
                  <a:srgbClr val="00529C"/>
                </a:solidFill>
              </a:defRPr>
            </a:lvl1pPr>
          </a:lstStyle>
          <a:p>
            <a:pPr lvl="0"/>
            <a:r>
              <a:rPr lang="en-US"/>
              <a:t>Click to edit Master text styles</a:t>
            </a:r>
          </a:p>
        </p:txBody>
      </p:sp>
      <p:sp>
        <p:nvSpPr>
          <p:cNvPr id="17" name="Text Placeholder 5"/>
          <p:cNvSpPr>
            <a:spLocks noGrp="1"/>
          </p:cNvSpPr>
          <p:nvPr>
            <p:ph type="body" sz="quarter" idx="14"/>
          </p:nvPr>
        </p:nvSpPr>
        <p:spPr>
          <a:xfrm>
            <a:off x="6707188" y="4525433"/>
            <a:ext cx="2239963" cy="508000"/>
          </a:xfrm>
        </p:spPr>
        <p:txBody>
          <a:bodyPr>
            <a:normAutofit/>
          </a:bodyPr>
          <a:lstStyle>
            <a:lvl1pPr marL="0" indent="0" algn="ctr">
              <a:buNone/>
              <a:defRPr sz="1800" baseline="0">
                <a:solidFill>
                  <a:srgbClr val="00529C"/>
                </a:solidFill>
              </a:defRPr>
            </a:lvl1pPr>
          </a:lstStyle>
          <a:p>
            <a:pPr lvl="0"/>
            <a:r>
              <a:rPr lang="en-US"/>
              <a:t>Click to edit Master text styles</a:t>
            </a:r>
          </a:p>
        </p:txBody>
      </p:sp>
      <p:sp>
        <p:nvSpPr>
          <p:cNvPr id="18" name="Text Placeholder 5"/>
          <p:cNvSpPr>
            <a:spLocks noGrp="1"/>
          </p:cNvSpPr>
          <p:nvPr>
            <p:ph type="body" sz="quarter" idx="15"/>
          </p:nvPr>
        </p:nvSpPr>
        <p:spPr>
          <a:xfrm>
            <a:off x="6713284" y="2493433"/>
            <a:ext cx="2239963" cy="508000"/>
          </a:xfrm>
        </p:spPr>
        <p:txBody>
          <a:bodyPr>
            <a:normAutofit/>
          </a:bodyPr>
          <a:lstStyle>
            <a:lvl1pPr marL="0" indent="0" algn="ctr">
              <a:buNone/>
              <a:defRPr sz="1800" baseline="0">
                <a:solidFill>
                  <a:srgbClr val="00529C"/>
                </a:solidFill>
              </a:defRPr>
            </a:lvl1pPr>
          </a:lstStyle>
          <a:p>
            <a:pPr lvl="0"/>
            <a:r>
              <a:rPr lang="en-US"/>
              <a:t>Click to edit Master text styles</a:t>
            </a:r>
          </a:p>
        </p:txBody>
      </p:sp>
    </p:spTree>
    <p:extLst>
      <p:ext uri="{BB962C8B-B14F-4D97-AF65-F5344CB8AC3E}">
        <p14:creationId xmlns:p14="http://schemas.microsoft.com/office/powerpoint/2010/main" val="2526229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lication and Siz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Applications and Sizing</a:t>
            </a:r>
          </a:p>
        </p:txBody>
      </p:sp>
      <p:sp>
        <p:nvSpPr>
          <p:cNvPr id="8" name="Menu 1"/>
          <p:cNvSpPr/>
          <p:nvPr userDrawn="1"/>
        </p:nvSpPr>
        <p:spPr>
          <a:xfrm>
            <a:off x="609600" y="1803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8" name="Menu 1"/>
          <p:cNvSpPr/>
          <p:nvPr userDrawn="1"/>
        </p:nvSpPr>
        <p:spPr>
          <a:xfrm>
            <a:off x="609600" y="30226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9" name="Menu 1"/>
          <p:cNvSpPr/>
          <p:nvPr userDrawn="1"/>
        </p:nvSpPr>
        <p:spPr>
          <a:xfrm>
            <a:off x="609600" y="4241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20" name="Menu 1"/>
          <p:cNvSpPr/>
          <p:nvPr userDrawn="1"/>
        </p:nvSpPr>
        <p:spPr>
          <a:xfrm>
            <a:off x="609600" y="5461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6" name="Picture Placeholder 5"/>
          <p:cNvSpPr>
            <a:spLocks noGrp="1"/>
          </p:cNvSpPr>
          <p:nvPr>
            <p:ph type="pic" sz="quarter" idx="10"/>
          </p:nvPr>
        </p:nvSpPr>
        <p:spPr>
          <a:xfrm>
            <a:off x="4572000" y="990600"/>
            <a:ext cx="4343400" cy="5486400"/>
          </a:xfrm>
        </p:spPr>
        <p:txBody>
          <a:bodyPr/>
          <a:lstStyle/>
          <a:p>
            <a:r>
              <a:rPr lang="en-US"/>
              <a:t>Click icon to add picture</a:t>
            </a:r>
          </a:p>
        </p:txBody>
      </p:sp>
      <p:sp>
        <p:nvSpPr>
          <p:cNvPr id="21" name="Text Placeholder 20"/>
          <p:cNvSpPr>
            <a:spLocks noGrp="1"/>
          </p:cNvSpPr>
          <p:nvPr>
            <p:ph type="body" sz="quarter" idx="11"/>
          </p:nvPr>
        </p:nvSpPr>
        <p:spPr>
          <a:xfrm>
            <a:off x="1066800" y="18034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2" name="Text Placeholder 20"/>
          <p:cNvSpPr>
            <a:spLocks noGrp="1"/>
          </p:cNvSpPr>
          <p:nvPr>
            <p:ph type="body" sz="quarter" idx="12"/>
          </p:nvPr>
        </p:nvSpPr>
        <p:spPr>
          <a:xfrm>
            <a:off x="1066800" y="30226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3" name="Text Placeholder 20"/>
          <p:cNvSpPr>
            <a:spLocks noGrp="1"/>
          </p:cNvSpPr>
          <p:nvPr>
            <p:ph type="body" sz="quarter" idx="13"/>
          </p:nvPr>
        </p:nvSpPr>
        <p:spPr>
          <a:xfrm>
            <a:off x="1066800" y="4225499"/>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4" name="Text Placeholder 20"/>
          <p:cNvSpPr>
            <a:spLocks noGrp="1"/>
          </p:cNvSpPr>
          <p:nvPr>
            <p:ph type="body" sz="quarter" idx="14"/>
          </p:nvPr>
        </p:nvSpPr>
        <p:spPr>
          <a:xfrm>
            <a:off x="1066800" y="54610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3946595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y BEKO Technologi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Why BEKO Technologies . . .</a:t>
            </a:r>
          </a:p>
        </p:txBody>
      </p:sp>
      <p:sp>
        <p:nvSpPr>
          <p:cNvPr id="8" name="Menu 1"/>
          <p:cNvSpPr/>
          <p:nvPr userDrawn="1"/>
        </p:nvSpPr>
        <p:spPr>
          <a:xfrm>
            <a:off x="609600" y="2209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8" name="Menu 1"/>
          <p:cNvSpPr/>
          <p:nvPr userDrawn="1"/>
        </p:nvSpPr>
        <p:spPr>
          <a:xfrm>
            <a:off x="609600" y="3429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9" name="Menu 1"/>
          <p:cNvSpPr/>
          <p:nvPr userDrawn="1"/>
        </p:nvSpPr>
        <p:spPr>
          <a:xfrm>
            <a:off x="609600" y="46482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20" name="Menu 1"/>
          <p:cNvSpPr/>
          <p:nvPr userDrawn="1"/>
        </p:nvSpPr>
        <p:spPr>
          <a:xfrm>
            <a:off x="609600" y="5867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21" name="Text Placeholder 20"/>
          <p:cNvSpPr>
            <a:spLocks noGrp="1"/>
          </p:cNvSpPr>
          <p:nvPr>
            <p:ph type="body" sz="quarter" idx="11"/>
          </p:nvPr>
        </p:nvSpPr>
        <p:spPr>
          <a:xfrm>
            <a:off x="1066800" y="22098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2" name="Text Placeholder 20"/>
          <p:cNvSpPr>
            <a:spLocks noGrp="1"/>
          </p:cNvSpPr>
          <p:nvPr>
            <p:ph type="body" sz="quarter" idx="12"/>
          </p:nvPr>
        </p:nvSpPr>
        <p:spPr>
          <a:xfrm>
            <a:off x="1066800" y="34290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3" name="Text Placeholder 20"/>
          <p:cNvSpPr>
            <a:spLocks noGrp="1"/>
          </p:cNvSpPr>
          <p:nvPr>
            <p:ph type="body" sz="quarter" idx="13"/>
          </p:nvPr>
        </p:nvSpPr>
        <p:spPr>
          <a:xfrm>
            <a:off x="1066800" y="4631899"/>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4" name="Text Placeholder 20"/>
          <p:cNvSpPr>
            <a:spLocks noGrp="1"/>
          </p:cNvSpPr>
          <p:nvPr>
            <p:ph type="body" sz="quarter" idx="14"/>
          </p:nvPr>
        </p:nvSpPr>
        <p:spPr>
          <a:xfrm>
            <a:off x="1066800" y="58674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12" name="Menu 1"/>
          <p:cNvSpPr/>
          <p:nvPr userDrawn="1"/>
        </p:nvSpPr>
        <p:spPr>
          <a:xfrm>
            <a:off x="4800600" y="2209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3" name="Menu 1"/>
          <p:cNvSpPr/>
          <p:nvPr userDrawn="1"/>
        </p:nvSpPr>
        <p:spPr>
          <a:xfrm>
            <a:off x="4800600" y="3429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4" name="Menu 1"/>
          <p:cNvSpPr/>
          <p:nvPr userDrawn="1"/>
        </p:nvSpPr>
        <p:spPr>
          <a:xfrm>
            <a:off x="4800600" y="46482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5" name="Menu 1"/>
          <p:cNvSpPr/>
          <p:nvPr userDrawn="1"/>
        </p:nvSpPr>
        <p:spPr>
          <a:xfrm>
            <a:off x="4800600" y="5867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6" name="Text Placeholder 20"/>
          <p:cNvSpPr>
            <a:spLocks noGrp="1"/>
          </p:cNvSpPr>
          <p:nvPr>
            <p:ph type="body" sz="quarter" idx="15"/>
          </p:nvPr>
        </p:nvSpPr>
        <p:spPr>
          <a:xfrm>
            <a:off x="5257800" y="22098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17" name="Text Placeholder 20"/>
          <p:cNvSpPr>
            <a:spLocks noGrp="1"/>
          </p:cNvSpPr>
          <p:nvPr>
            <p:ph type="body" sz="quarter" idx="16"/>
          </p:nvPr>
        </p:nvSpPr>
        <p:spPr>
          <a:xfrm>
            <a:off x="5257800" y="34290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5" name="Text Placeholder 20"/>
          <p:cNvSpPr>
            <a:spLocks noGrp="1"/>
          </p:cNvSpPr>
          <p:nvPr>
            <p:ph type="body" sz="quarter" idx="17"/>
          </p:nvPr>
        </p:nvSpPr>
        <p:spPr>
          <a:xfrm>
            <a:off x="5257800" y="4631899"/>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6" name="Text Placeholder 20"/>
          <p:cNvSpPr>
            <a:spLocks noGrp="1"/>
          </p:cNvSpPr>
          <p:nvPr>
            <p:ph type="body" sz="quarter" idx="18"/>
          </p:nvPr>
        </p:nvSpPr>
        <p:spPr>
          <a:xfrm>
            <a:off x="5257800" y="58674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3" name="TextBox 2"/>
          <p:cNvSpPr txBox="1"/>
          <p:nvPr userDrawn="1"/>
        </p:nvSpPr>
        <p:spPr>
          <a:xfrm>
            <a:off x="76200" y="787400"/>
            <a:ext cx="8991600" cy="523220"/>
          </a:xfrm>
          <a:prstGeom prst="rect">
            <a:avLst/>
          </a:prstGeom>
          <a:noFill/>
        </p:spPr>
        <p:txBody>
          <a:bodyPr wrap="square" rtlCol="0">
            <a:spAutoFit/>
          </a:bodyPr>
          <a:lstStyle/>
          <a:p>
            <a:pPr algn="ctr"/>
            <a:r>
              <a:rPr lang="en-US" sz="2800" dirty="0">
                <a:solidFill>
                  <a:schemeClr val="bg1">
                    <a:lumMod val="75000"/>
                  </a:schemeClr>
                </a:solidFill>
              </a:rPr>
              <a:t>Reliable</a:t>
            </a:r>
            <a:r>
              <a:rPr lang="en-US" sz="2800" baseline="0" dirty="0">
                <a:solidFill>
                  <a:schemeClr val="bg1">
                    <a:lumMod val="75000"/>
                  </a:schemeClr>
                </a:solidFill>
              </a:rPr>
              <a:t>  </a:t>
            </a:r>
            <a:r>
              <a:rPr lang="en-US" sz="2800" dirty="0">
                <a:solidFill>
                  <a:srgbClr val="00529C"/>
                </a:solidFill>
              </a:rPr>
              <a:t>|</a:t>
            </a:r>
            <a:r>
              <a:rPr lang="en-US" sz="2800" baseline="0" dirty="0">
                <a:solidFill>
                  <a:schemeClr val="tx1"/>
                </a:solidFill>
              </a:rPr>
              <a:t>  </a:t>
            </a:r>
            <a:r>
              <a:rPr lang="en-US" sz="2800" dirty="0">
                <a:solidFill>
                  <a:schemeClr val="bg1">
                    <a:lumMod val="75000"/>
                  </a:schemeClr>
                </a:solidFill>
              </a:rPr>
              <a:t>Efficient</a:t>
            </a:r>
            <a:r>
              <a:rPr lang="en-US" sz="2800" baseline="0" dirty="0">
                <a:solidFill>
                  <a:schemeClr val="bg1">
                    <a:lumMod val="75000"/>
                  </a:schemeClr>
                </a:solidFill>
              </a:rPr>
              <a:t>  </a:t>
            </a:r>
            <a:r>
              <a:rPr lang="en-US" sz="2800" baseline="0" dirty="0">
                <a:solidFill>
                  <a:srgbClr val="00529C"/>
                </a:solidFill>
              </a:rPr>
              <a:t>|</a:t>
            </a:r>
            <a:r>
              <a:rPr lang="en-US" sz="2800" baseline="0" dirty="0">
                <a:solidFill>
                  <a:schemeClr val="tx1"/>
                </a:solidFill>
              </a:rPr>
              <a:t>  </a:t>
            </a:r>
            <a:r>
              <a:rPr lang="en-US" sz="2800" baseline="0" dirty="0">
                <a:solidFill>
                  <a:schemeClr val="bg1">
                    <a:lumMod val="75000"/>
                  </a:schemeClr>
                </a:solidFill>
              </a:rPr>
              <a:t>Innovative</a:t>
            </a:r>
            <a:endParaRPr lang="en-US" sz="2800" dirty="0">
              <a:solidFill>
                <a:schemeClr val="bg1">
                  <a:lumMod val="75000"/>
                </a:schemeClr>
              </a:solidFill>
            </a:endParaRPr>
          </a:p>
        </p:txBody>
      </p:sp>
      <p:cxnSp>
        <p:nvCxnSpPr>
          <p:cNvPr id="6" name="Straight Connector 5"/>
          <p:cNvCxnSpPr/>
          <p:nvPr userDrawn="1"/>
        </p:nvCxnSpPr>
        <p:spPr>
          <a:xfrm>
            <a:off x="4572000" y="1485027"/>
            <a:ext cx="0" cy="4991973"/>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33400" y="1498602"/>
            <a:ext cx="3124200" cy="338554"/>
          </a:xfrm>
          <a:prstGeom prst="rect">
            <a:avLst/>
          </a:prstGeom>
          <a:solidFill>
            <a:schemeClr val="bg1"/>
          </a:solidFill>
          <a:ln>
            <a:solidFill>
              <a:srgbClr val="00529C"/>
            </a:solid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529C"/>
                </a:solidFill>
              </a:rPr>
              <a:t>Our Performance</a:t>
            </a:r>
          </a:p>
        </p:txBody>
      </p:sp>
      <p:sp>
        <p:nvSpPr>
          <p:cNvPr id="27" name="TextBox 26"/>
          <p:cNvSpPr txBox="1"/>
          <p:nvPr userDrawn="1"/>
        </p:nvSpPr>
        <p:spPr>
          <a:xfrm>
            <a:off x="4724400" y="1498602"/>
            <a:ext cx="3124200" cy="338554"/>
          </a:xfrm>
          <a:prstGeom prst="rect">
            <a:avLst/>
          </a:prstGeom>
          <a:solidFill>
            <a:schemeClr val="bg1"/>
          </a:solidFill>
          <a:ln>
            <a:solidFill>
              <a:srgbClr val="00529C"/>
            </a:solidFill>
          </a:ln>
          <a:effectLst>
            <a:outerShdw blurRad="50800" dist="38100" dir="2700000" algn="tl" rotWithShape="0">
              <a:prstClr val="black">
                <a:alpha val="40000"/>
              </a:prstClr>
            </a:outerShdw>
          </a:effectLst>
        </p:spPr>
        <p:txBody>
          <a:bodyPr wrap="square" rtlCol="0">
            <a:spAutoFit/>
          </a:bodyPr>
          <a:lstStyle/>
          <a:p>
            <a:r>
              <a:rPr lang="en-US" sz="1600" b="1" dirty="0">
                <a:solidFill>
                  <a:srgbClr val="00529C"/>
                </a:solidFill>
              </a:rPr>
              <a:t>Your Advantage</a:t>
            </a:r>
          </a:p>
        </p:txBody>
      </p:sp>
    </p:spTree>
    <p:extLst>
      <p:ext uri="{BB962C8B-B14F-4D97-AF65-F5344CB8AC3E}">
        <p14:creationId xmlns:p14="http://schemas.microsoft.com/office/powerpoint/2010/main" val="1932410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9498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End Sect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a:xfrm>
            <a:off x="-76200" y="-25400"/>
            <a:ext cx="9220200" cy="688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hlinkClick r:id="" action="ppaction://noaction"/>
            <a:extLst>
              <a:ext uri="{FF2B5EF4-FFF2-40B4-BE49-F238E27FC236}">
                <a16:creationId xmlns:a16="http://schemas.microsoft.com/office/drawing/2014/main" id="{A6BDFD08-F404-45F3-9841-5A898B3ED1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3554" y="2921000"/>
            <a:ext cx="756893" cy="990600"/>
          </a:xfrm>
          <a:prstGeom prst="rect">
            <a:avLst/>
          </a:prstGeom>
        </p:spPr>
      </p:pic>
    </p:spTree>
    <p:extLst>
      <p:ext uri="{BB962C8B-B14F-4D97-AF65-F5344CB8AC3E}">
        <p14:creationId xmlns:p14="http://schemas.microsoft.com/office/powerpoint/2010/main" val="2440970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Application and Sizing">
    <p:spTree>
      <p:nvGrpSpPr>
        <p:cNvPr id="1" name=""/>
        <p:cNvGrpSpPr/>
        <p:nvPr/>
      </p:nvGrpSpPr>
      <p:grpSpPr>
        <a:xfrm>
          <a:off x="0" y="0"/>
          <a:ext cx="0" cy="0"/>
          <a:chOff x="0" y="0"/>
          <a:chExt cx="0" cy="0"/>
        </a:xfrm>
      </p:grpSpPr>
      <p:sp>
        <p:nvSpPr>
          <p:cNvPr id="8" name="Menu 1"/>
          <p:cNvSpPr/>
          <p:nvPr userDrawn="1"/>
        </p:nvSpPr>
        <p:spPr>
          <a:xfrm>
            <a:off x="609600" y="18034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8" name="Menu 1"/>
          <p:cNvSpPr/>
          <p:nvPr userDrawn="1"/>
        </p:nvSpPr>
        <p:spPr>
          <a:xfrm>
            <a:off x="609600" y="30226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19" name="Menu 1"/>
          <p:cNvSpPr/>
          <p:nvPr userDrawn="1"/>
        </p:nvSpPr>
        <p:spPr>
          <a:xfrm>
            <a:off x="609600" y="42418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20" name="Menu 1"/>
          <p:cNvSpPr/>
          <p:nvPr userDrawn="1"/>
        </p:nvSpPr>
        <p:spPr>
          <a:xfrm>
            <a:off x="609600" y="5461000"/>
            <a:ext cx="3048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2400" dirty="0">
                <a:solidFill>
                  <a:schemeClr val="bg1"/>
                </a:solidFill>
              </a:rPr>
              <a:t>+</a:t>
            </a:r>
          </a:p>
        </p:txBody>
      </p:sp>
      <p:sp>
        <p:nvSpPr>
          <p:cNvPr id="6" name="Picture Placeholder 5"/>
          <p:cNvSpPr>
            <a:spLocks noGrp="1"/>
          </p:cNvSpPr>
          <p:nvPr>
            <p:ph type="pic" sz="quarter" idx="10"/>
          </p:nvPr>
        </p:nvSpPr>
        <p:spPr>
          <a:xfrm>
            <a:off x="4572000" y="990600"/>
            <a:ext cx="4343400" cy="5486400"/>
          </a:xfrm>
        </p:spPr>
        <p:txBody>
          <a:bodyPr/>
          <a:lstStyle/>
          <a:p>
            <a:r>
              <a:rPr lang="en-US" dirty="0"/>
              <a:t>Click icon to add picture</a:t>
            </a:r>
          </a:p>
        </p:txBody>
      </p:sp>
      <p:sp>
        <p:nvSpPr>
          <p:cNvPr id="21" name="Text Placeholder 20"/>
          <p:cNvSpPr>
            <a:spLocks noGrp="1"/>
          </p:cNvSpPr>
          <p:nvPr>
            <p:ph type="body" sz="quarter" idx="11"/>
          </p:nvPr>
        </p:nvSpPr>
        <p:spPr>
          <a:xfrm>
            <a:off x="1066800" y="18034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2" name="Text Placeholder 20"/>
          <p:cNvSpPr>
            <a:spLocks noGrp="1"/>
          </p:cNvSpPr>
          <p:nvPr>
            <p:ph type="body" sz="quarter" idx="12"/>
          </p:nvPr>
        </p:nvSpPr>
        <p:spPr>
          <a:xfrm>
            <a:off x="1066800" y="30226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3" name="Text Placeholder 20"/>
          <p:cNvSpPr>
            <a:spLocks noGrp="1"/>
          </p:cNvSpPr>
          <p:nvPr>
            <p:ph type="body" sz="quarter" idx="13"/>
          </p:nvPr>
        </p:nvSpPr>
        <p:spPr>
          <a:xfrm>
            <a:off x="1066800" y="4225499"/>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24" name="Text Placeholder 20"/>
          <p:cNvSpPr>
            <a:spLocks noGrp="1"/>
          </p:cNvSpPr>
          <p:nvPr>
            <p:ph type="body" sz="quarter" idx="14"/>
          </p:nvPr>
        </p:nvSpPr>
        <p:spPr>
          <a:xfrm>
            <a:off x="1066800" y="5461000"/>
            <a:ext cx="3276600" cy="406400"/>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30435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11/15/2018</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11/15/2018</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11/15/2018</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11/15/2018</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rporate Title">
    <p:spTree>
      <p:nvGrpSpPr>
        <p:cNvPr id="1" name=""/>
        <p:cNvGrpSpPr/>
        <p:nvPr/>
      </p:nvGrpSpPr>
      <p:grpSpPr>
        <a:xfrm>
          <a:off x="0" y="0"/>
          <a:ext cx="0" cy="0"/>
          <a:chOff x="0" y="0"/>
          <a:chExt cx="0" cy="0"/>
        </a:xfrm>
      </p:grpSpPr>
      <p:sp>
        <p:nvSpPr>
          <p:cNvPr id="11" name="Rectangle 10"/>
          <p:cNvSpPr/>
          <p:nvPr userDrawn="1"/>
        </p:nvSpPr>
        <p:spPr>
          <a:xfrm>
            <a:off x="76200" y="192761"/>
            <a:ext cx="8991600" cy="445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0" y="192762"/>
            <a:ext cx="8991600" cy="4455439"/>
          </a:xfrm>
          <a:prstGeom prst="rect">
            <a:avLst/>
          </a:prstGeom>
        </p:spPr>
      </p:pic>
      <p:sp>
        <p:nvSpPr>
          <p:cNvPr id="8" name="Rectangle 7"/>
          <p:cNvSpPr/>
          <p:nvPr userDrawn="1"/>
        </p:nvSpPr>
        <p:spPr>
          <a:xfrm>
            <a:off x="76200" y="3835400"/>
            <a:ext cx="8991600" cy="8128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5791200" y="3995579"/>
            <a:ext cx="2895600" cy="369332"/>
          </a:xfrm>
          <a:prstGeom prst="rect">
            <a:avLst/>
          </a:prstGeom>
          <a:noFill/>
        </p:spPr>
        <p:txBody>
          <a:bodyPr wrap="square" rtlCol="0">
            <a:spAutoFit/>
          </a:bodyPr>
          <a:lstStyle/>
          <a:p>
            <a:pPr algn="r"/>
            <a:r>
              <a:rPr lang="en-US" sz="1800" dirty="0">
                <a:solidFill>
                  <a:schemeClr val="tx1">
                    <a:lumMod val="75000"/>
                    <a:lumOff val="25000"/>
                  </a:schemeClr>
                </a:solidFill>
              </a:rPr>
              <a:t>Company Profile</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46509" y="5257800"/>
            <a:ext cx="564092" cy="990600"/>
          </a:xfrm>
          <a:prstGeom prst="rect">
            <a:avLst/>
          </a:prstGeom>
        </p:spPr>
      </p:pic>
      <p:sp>
        <p:nvSpPr>
          <p:cNvPr id="19" name="TextBox 18"/>
          <p:cNvSpPr txBox="1"/>
          <p:nvPr userDrawn="1"/>
        </p:nvSpPr>
        <p:spPr>
          <a:xfrm>
            <a:off x="914401" y="5183912"/>
            <a:ext cx="6400801" cy="523220"/>
          </a:xfrm>
          <a:prstGeom prst="rect">
            <a:avLst/>
          </a:prstGeom>
          <a:noFill/>
        </p:spPr>
        <p:txBody>
          <a:bodyPr wrap="square" rtlCol="0">
            <a:spAutoFit/>
          </a:bodyPr>
          <a:lstStyle/>
          <a:p>
            <a:r>
              <a:rPr lang="en-US" sz="2800" b="1" i="0" baseline="0" dirty="0">
                <a:solidFill>
                  <a:srgbClr val="00529C"/>
                </a:solidFill>
                <a:latin typeface="Kievit Offc Pro" panose="020B0504030101020102" pitchFamily="34" charset="0"/>
              </a:rPr>
              <a:t>BEKO </a:t>
            </a:r>
            <a:r>
              <a:rPr lang="en-US" sz="2800" b="0" i="0" baseline="0" dirty="0">
                <a:solidFill>
                  <a:srgbClr val="00529C"/>
                </a:solidFill>
                <a:latin typeface="Kievit Offc Pro" panose="020B0504030101020102" pitchFamily="34" charset="0"/>
              </a:rPr>
              <a:t>Technologies, Corp.</a:t>
            </a:r>
          </a:p>
        </p:txBody>
      </p:sp>
    </p:spTree>
    <p:extLst>
      <p:ext uri="{BB962C8B-B14F-4D97-AF65-F5344CB8AC3E}">
        <p14:creationId xmlns:p14="http://schemas.microsoft.com/office/powerpoint/2010/main" val="4118560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KOKAT Title">
    <p:spTree>
      <p:nvGrpSpPr>
        <p:cNvPr id="1" name=""/>
        <p:cNvGrpSpPr/>
        <p:nvPr/>
      </p:nvGrpSpPr>
      <p:grpSpPr>
        <a:xfrm>
          <a:off x="0" y="0"/>
          <a:ext cx="0" cy="0"/>
          <a:chOff x="0" y="0"/>
          <a:chExt cx="0" cy="0"/>
        </a:xfrm>
      </p:grpSpPr>
      <p:sp>
        <p:nvSpPr>
          <p:cNvPr id="11" name="Rectangle 10"/>
          <p:cNvSpPr/>
          <p:nvPr userDrawn="1"/>
        </p:nvSpPr>
        <p:spPr>
          <a:xfrm>
            <a:off x="76200" y="192761"/>
            <a:ext cx="8991600" cy="445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6509" y="5257800"/>
            <a:ext cx="564092" cy="990600"/>
          </a:xfrm>
          <a:prstGeom prst="rect">
            <a:avLst/>
          </a:prstGeom>
        </p:spPr>
      </p:pic>
      <p:pic>
        <p:nvPicPr>
          <p:cNvPr id="21" name="Picture 20"/>
          <p:cNvPicPr>
            <a:picLocks noChangeAspect="1"/>
          </p:cNvPicPr>
          <p:nvPr userDrawn="1"/>
        </p:nvPicPr>
        <p:blipFill rotWithShape="1">
          <a:blip r:embed="rId3" cstate="screen">
            <a:extLst>
              <a:ext uri="{28A0092B-C50C-407E-A947-70E740481C1C}">
                <a14:useLocalDpi xmlns:a14="http://schemas.microsoft.com/office/drawing/2010/main"/>
              </a:ext>
            </a:extLst>
          </a:blip>
          <a:srcRect r="-811"/>
          <a:stretch/>
        </p:blipFill>
        <p:spPr>
          <a:xfrm>
            <a:off x="76201" y="192762"/>
            <a:ext cx="6317777" cy="4455439"/>
          </a:xfrm>
          <a:prstGeom prst="rect">
            <a:avLst/>
          </a:prstGeom>
        </p:spPr>
      </p:pic>
      <p:sp>
        <p:nvSpPr>
          <p:cNvPr id="8" name="Rectangle 7"/>
          <p:cNvSpPr/>
          <p:nvPr userDrawn="1"/>
        </p:nvSpPr>
        <p:spPr>
          <a:xfrm>
            <a:off x="76200" y="3835400"/>
            <a:ext cx="8991600" cy="8128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5791200" y="3995579"/>
            <a:ext cx="2438400" cy="369332"/>
          </a:xfrm>
          <a:prstGeom prst="rect">
            <a:avLst/>
          </a:prstGeom>
          <a:noFill/>
        </p:spPr>
        <p:txBody>
          <a:bodyPr wrap="square" rtlCol="0">
            <a:spAutoFit/>
          </a:bodyPr>
          <a:lstStyle/>
          <a:p>
            <a:pPr algn="r"/>
            <a:r>
              <a:rPr lang="en-US" sz="1800" dirty="0">
                <a:solidFill>
                  <a:schemeClr val="tx1">
                    <a:lumMod val="75000"/>
                    <a:lumOff val="25000"/>
                  </a:schemeClr>
                </a:solidFill>
              </a:rPr>
              <a:t>Process</a:t>
            </a:r>
            <a:r>
              <a:rPr lang="en-US" sz="1800" baseline="0" dirty="0">
                <a:solidFill>
                  <a:schemeClr val="tx1">
                    <a:lumMod val="75000"/>
                    <a:lumOff val="25000"/>
                  </a:schemeClr>
                </a:solidFill>
              </a:rPr>
              <a:t> Technology</a:t>
            </a:r>
            <a:endParaRPr lang="en-US" sz="1800" dirty="0">
              <a:solidFill>
                <a:schemeClr val="tx1">
                  <a:lumMod val="75000"/>
                  <a:lumOff val="25000"/>
                </a:schemeClr>
              </a:solidFill>
            </a:endParaRPr>
          </a:p>
        </p:txBody>
      </p:sp>
      <p:sp>
        <p:nvSpPr>
          <p:cNvPr id="19" name="TextBox 18"/>
          <p:cNvSpPr txBox="1"/>
          <p:nvPr userDrawn="1"/>
        </p:nvSpPr>
        <p:spPr>
          <a:xfrm>
            <a:off x="914401" y="5183912"/>
            <a:ext cx="3657601" cy="523220"/>
          </a:xfrm>
          <a:prstGeom prst="rect">
            <a:avLst/>
          </a:prstGeom>
          <a:noFill/>
        </p:spPr>
        <p:txBody>
          <a:bodyPr wrap="square" rtlCol="0">
            <a:spAutoFit/>
          </a:bodyPr>
          <a:lstStyle/>
          <a:p>
            <a:r>
              <a:rPr lang="en-US" sz="2800" b="1" i="0" baseline="0" dirty="0">
                <a:solidFill>
                  <a:srgbClr val="00529C"/>
                </a:solidFill>
                <a:latin typeface="Kievit Offc Pro" panose="020B0504030101020102" pitchFamily="34" charset="0"/>
              </a:rPr>
              <a:t>BEKOKAT</a:t>
            </a:r>
            <a:r>
              <a:rPr lang="en-US" sz="2800" b="1" i="0" baseline="30000" dirty="0">
                <a:solidFill>
                  <a:srgbClr val="00529C"/>
                </a:solidFill>
                <a:latin typeface="Kievit Offc Pro" panose="020B0504030101020102" pitchFamily="34" charset="0"/>
              </a:rPr>
              <a:t>®</a:t>
            </a:r>
          </a:p>
        </p:txBody>
      </p:sp>
      <p:sp>
        <p:nvSpPr>
          <p:cNvPr id="2" name="TextBox 1"/>
          <p:cNvSpPr txBox="1"/>
          <p:nvPr userDrawn="1"/>
        </p:nvSpPr>
        <p:spPr>
          <a:xfrm>
            <a:off x="934497" y="5664200"/>
            <a:ext cx="6400801" cy="369332"/>
          </a:xfrm>
          <a:prstGeom prst="rect">
            <a:avLst/>
          </a:prstGeom>
          <a:noFill/>
        </p:spPr>
        <p:txBody>
          <a:bodyPr wrap="square" rtlCol="0">
            <a:spAutoFit/>
          </a:bodyPr>
          <a:lstStyle/>
          <a:p>
            <a:r>
              <a:rPr lang="en-US" sz="1800" dirty="0">
                <a:solidFill>
                  <a:schemeClr val="tx1">
                    <a:lumMod val="50000"/>
                    <a:lumOff val="50000"/>
                  </a:schemeClr>
                </a:solidFill>
              </a:rPr>
              <a:t>for oil free compressed air</a:t>
            </a:r>
          </a:p>
        </p:txBody>
      </p:sp>
      <p:sp>
        <p:nvSpPr>
          <p:cNvPr id="13" name="Rectangle 12"/>
          <p:cNvSpPr/>
          <p:nvPr userDrawn="1"/>
        </p:nvSpPr>
        <p:spPr>
          <a:xfrm>
            <a:off x="8458200" y="3835401"/>
            <a:ext cx="6096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58200" y="3835399"/>
            <a:ext cx="609600" cy="812800"/>
          </a:xfrm>
          <a:prstGeom prst="rect">
            <a:avLst/>
          </a:prstGeom>
        </p:spPr>
      </p:pic>
    </p:spTree>
    <p:extLst>
      <p:ext uri="{BB962C8B-B14F-4D97-AF65-F5344CB8AC3E}">
        <p14:creationId xmlns:p14="http://schemas.microsoft.com/office/powerpoint/2010/main" val="3668562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KOMAT Title">
    <p:spTree>
      <p:nvGrpSpPr>
        <p:cNvPr id="1" name=""/>
        <p:cNvGrpSpPr/>
        <p:nvPr/>
      </p:nvGrpSpPr>
      <p:grpSpPr>
        <a:xfrm>
          <a:off x="0" y="0"/>
          <a:ext cx="0" cy="0"/>
          <a:chOff x="0" y="0"/>
          <a:chExt cx="0" cy="0"/>
        </a:xfrm>
      </p:grpSpPr>
      <p:sp>
        <p:nvSpPr>
          <p:cNvPr id="11" name="Rectangle 10"/>
          <p:cNvSpPr/>
          <p:nvPr userDrawn="1"/>
        </p:nvSpPr>
        <p:spPr>
          <a:xfrm>
            <a:off x="76200" y="192761"/>
            <a:ext cx="8991600" cy="445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r="1751"/>
          <a:stretch/>
        </p:blipFill>
        <p:spPr>
          <a:xfrm>
            <a:off x="76200" y="190500"/>
            <a:ext cx="6019800" cy="4457701"/>
          </a:xfrm>
          <a:prstGeom prst="rect">
            <a:avLst/>
          </a:prstGeom>
        </p:spPr>
      </p:pic>
      <p:sp>
        <p:nvSpPr>
          <p:cNvPr id="8" name="Rectangle 7"/>
          <p:cNvSpPr/>
          <p:nvPr userDrawn="1"/>
        </p:nvSpPr>
        <p:spPr>
          <a:xfrm>
            <a:off x="76200" y="3835400"/>
            <a:ext cx="8991600" cy="8128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5791200" y="3995579"/>
            <a:ext cx="2438400" cy="369332"/>
          </a:xfrm>
          <a:prstGeom prst="rect">
            <a:avLst/>
          </a:prstGeom>
          <a:noFill/>
        </p:spPr>
        <p:txBody>
          <a:bodyPr wrap="square" rtlCol="0">
            <a:spAutoFit/>
          </a:bodyPr>
          <a:lstStyle/>
          <a:p>
            <a:pPr algn="r"/>
            <a:r>
              <a:rPr lang="en-US" sz="1800" dirty="0">
                <a:solidFill>
                  <a:schemeClr val="tx1">
                    <a:lumMod val="75000"/>
                    <a:lumOff val="25000"/>
                  </a:schemeClr>
                </a:solidFill>
              </a:rPr>
              <a:t>Condensate</a:t>
            </a:r>
            <a:r>
              <a:rPr lang="en-US" sz="1800" baseline="0" dirty="0">
                <a:solidFill>
                  <a:schemeClr val="tx1">
                    <a:lumMod val="75000"/>
                    <a:lumOff val="25000"/>
                  </a:schemeClr>
                </a:solidFill>
              </a:rPr>
              <a:t> Technology</a:t>
            </a:r>
            <a:endParaRPr lang="en-US" sz="1800" dirty="0">
              <a:solidFill>
                <a:schemeClr val="tx1">
                  <a:lumMod val="75000"/>
                  <a:lumOff val="25000"/>
                </a:schemeClr>
              </a:solidFill>
            </a:endParaRP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46509" y="5257800"/>
            <a:ext cx="564092" cy="990600"/>
          </a:xfrm>
          <a:prstGeom prst="rect">
            <a:avLst/>
          </a:prstGeom>
        </p:spPr>
      </p:pic>
      <p:sp>
        <p:nvSpPr>
          <p:cNvPr id="19" name="TextBox 18"/>
          <p:cNvSpPr txBox="1"/>
          <p:nvPr userDrawn="1"/>
        </p:nvSpPr>
        <p:spPr>
          <a:xfrm>
            <a:off x="914401" y="5183912"/>
            <a:ext cx="3657601" cy="523220"/>
          </a:xfrm>
          <a:prstGeom prst="rect">
            <a:avLst/>
          </a:prstGeom>
          <a:noFill/>
        </p:spPr>
        <p:txBody>
          <a:bodyPr wrap="square" rtlCol="0">
            <a:spAutoFit/>
          </a:bodyPr>
          <a:lstStyle/>
          <a:p>
            <a:r>
              <a:rPr lang="en-US" sz="2800" b="1" i="0" baseline="0" dirty="0">
                <a:solidFill>
                  <a:srgbClr val="00529C"/>
                </a:solidFill>
                <a:latin typeface="Kievit Offc Pro" panose="020B0504030101020102" pitchFamily="34" charset="0"/>
              </a:rPr>
              <a:t>BEKOMAT</a:t>
            </a:r>
            <a:r>
              <a:rPr lang="en-US" sz="2800" b="1" i="0" baseline="30000" dirty="0">
                <a:solidFill>
                  <a:srgbClr val="00529C"/>
                </a:solidFill>
                <a:latin typeface="Kievit Offc Pro" panose="020B0504030101020102" pitchFamily="34" charset="0"/>
              </a:rPr>
              <a:t>®</a:t>
            </a:r>
          </a:p>
        </p:txBody>
      </p:sp>
      <p:sp>
        <p:nvSpPr>
          <p:cNvPr id="13" name="TextBox 12"/>
          <p:cNvSpPr txBox="1"/>
          <p:nvPr userDrawn="1"/>
        </p:nvSpPr>
        <p:spPr>
          <a:xfrm>
            <a:off x="934497" y="5664201"/>
            <a:ext cx="6400801" cy="369332"/>
          </a:xfrm>
          <a:prstGeom prst="rect">
            <a:avLst/>
          </a:prstGeom>
          <a:noFill/>
        </p:spPr>
        <p:txBody>
          <a:bodyPr wrap="square" rtlCol="0">
            <a:spAutoFit/>
          </a:bodyPr>
          <a:lstStyle/>
          <a:p>
            <a:r>
              <a:rPr lang="en-US" sz="1800" dirty="0">
                <a:solidFill>
                  <a:schemeClr val="tx1">
                    <a:lumMod val="50000"/>
                    <a:lumOff val="50000"/>
                  </a:schemeClr>
                </a:solidFill>
              </a:rPr>
              <a:t>intelligent condensate drainage with true zero air loss</a:t>
            </a:r>
          </a:p>
        </p:txBody>
      </p:sp>
      <p:sp>
        <p:nvSpPr>
          <p:cNvPr id="14" name="Rectangle 13"/>
          <p:cNvSpPr/>
          <p:nvPr userDrawn="1"/>
        </p:nvSpPr>
        <p:spPr>
          <a:xfrm>
            <a:off x="8458200" y="3835401"/>
            <a:ext cx="6096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58200" y="3831204"/>
            <a:ext cx="609600" cy="812800"/>
          </a:xfrm>
          <a:prstGeom prst="rect">
            <a:avLst/>
          </a:prstGeom>
        </p:spPr>
      </p:pic>
    </p:spTree>
    <p:extLst>
      <p:ext uri="{BB962C8B-B14F-4D97-AF65-F5344CB8AC3E}">
        <p14:creationId xmlns:p14="http://schemas.microsoft.com/office/powerpoint/2010/main" val="3996800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airbestpractices.com/" TargetMode="Externa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hyperlink" Target="http://www.cabpexpo.com/"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image" Target="../media/image5.png"/><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pic>
        <p:nvPicPr>
          <p:cNvPr id="5" name="Picture 4">
            <a:hlinkClick r:id="rId9"/>
            <a:extLst>
              <a:ext uri="{FF2B5EF4-FFF2-40B4-BE49-F238E27FC236}">
                <a16:creationId xmlns:a16="http://schemas.microsoft.com/office/drawing/2014/main" id="{CB014A05-9C1D-434E-85A4-5A0B2F4B81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hlinkClick r:id="rId11"/>
            <a:extLst>
              <a:ext uri="{FF2B5EF4-FFF2-40B4-BE49-F238E27FC236}">
                <a16:creationId xmlns:a16="http://schemas.microsoft.com/office/drawing/2014/main" id="{58D621D8-CCE4-4090-9A9B-FC40F12BBE2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76200" y="-25400"/>
            <a:ext cx="9220200" cy="6883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hteck 6"/>
          <p:cNvSpPr/>
          <p:nvPr/>
        </p:nvSpPr>
        <p:spPr>
          <a:xfrm>
            <a:off x="76200" y="190500"/>
            <a:ext cx="8991600" cy="6477000"/>
          </a:xfrm>
          <a:prstGeom prst="rect">
            <a:avLst/>
          </a:prstGeom>
          <a:solidFill>
            <a:schemeClr val="bg1"/>
          </a:solidFill>
          <a:ln w="15240">
            <a:noFill/>
          </a:ln>
          <a:effectLst>
            <a:outerShdw blurRad="88900" dist="127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eaLnBrk="1" hangingPunct="1">
              <a:defRPr/>
            </a:pPr>
            <a:endParaRPr lang="de-DE" sz="1800"/>
          </a:p>
        </p:txBody>
      </p:sp>
      <p:sp>
        <p:nvSpPr>
          <p:cNvPr id="8" name="Rechteck 11"/>
          <p:cNvSpPr/>
          <p:nvPr/>
        </p:nvSpPr>
        <p:spPr bwMode="auto">
          <a:xfrm>
            <a:off x="76200" y="190502"/>
            <a:ext cx="8991600" cy="679449"/>
          </a:xfrm>
          <a:prstGeom prst="rect">
            <a:avLst/>
          </a:prstGeom>
          <a:gradFill>
            <a:gsLst>
              <a:gs pos="0">
                <a:srgbClr val="FFFFFF"/>
              </a:gs>
              <a:gs pos="100000">
                <a:srgbClr val="E2E8E8"/>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p>
        </p:txBody>
      </p:sp>
      <p:cxnSp>
        <p:nvCxnSpPr>
          <p:cNvPr id="10" name="Gerader Verbinder 4"/>
          <p:cNvCxnSpPr/>
          <p:nvPr/>
        </p:nvCxnSpPr>
        <p:spPr bwMode="auto">
          <a:xfrm flipV="1">
            <a:off x="676275" y="193675"/>
            <a:ext cx="0" cy="670981"/>
          </a:xfrm>
          <a:prstGeom prst="line">
            <a:avLst/>
          </a:prstGeom>
          <a:ln w="12700">
            <a:solidFill>
              <a:srgbClr val="DEE2E4"/>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914400" y="193675"/>
            <a:ext cx="7315200" cy="6709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4800" y="1193802"/>
            <a:ext cx="8534400" cy="52831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E161ADAE-E5C6-4200-850E-7C0269260113}"/>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l="20142" r="22285"/>
          <a:stretch/>
        </p:blipFill>
        <p:spPr>
          <a:xfrm>
            <a:off x="144587" y="227961"/>
            <a:ext cx="463303" cy="602408"/>
          </a:xfrm>
          <a:prstGeom prst="rect">
            <a:avLst/>
          </a:prstGeom>
        </p:spPr>
      </p:pic>
    </p:spTree>
    <p:extLst>
      <p:ext uri="{BB962C8B-B14F-4D97-AF65-F5344CB8AC3E}">
        <p14:creationId xmlns:p14="http://schemas.microsoft.com/office/powerpoint/2010/main" val="39474731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Lst>
  <p:txStyles>
    <p:titleStyle>
      <a:lvl1pPr algn="l" defTabSz="914377" rtl="0" eaLnBrk="1" latinLnBrk="0" hangingPunct="1">
        <a:spcBef>
          <a:spcPct val="0"/>
        </a:spcBef>
        <a:buNone/>
        <a:defRPr sz="2800" kern="1200">
          <a:solidFill>
            <a:srgbClr val="00529C"/>
          </a:solidFill>
          <a:latin typeface="+mj-lt"/>
          <a:ea typeface="+mj-ea"/>
          <a:cs typeface="+mj-cs"/>
        </a:defRPr>
      </a:lvl1pPr>
    </p:titleStyle>
    <p:bodyStyle>
      <a:lvl1pPr marL="342891" indent="-342891" algn="l" defTabSz="914377" rtl="0" eaLnBrk="1" latinLnBrk="0" hangingPunct="1">
        <a:spcBef>
          <a:spcPct val="20000"/>
        </a:spcBef>
        <a:buSzPct val="95000"/>
        <a:buFont typeface="Symbol" panose="05050102010706020507" pitchFamily="18" charset="2"/>
        <a:buChar char="+"/>
        <a:defRPr sz="3200" kern="1200">
          <a:solidFill>
            <a:schemeClr val="tx1"/>
          </a:solidFill>
          <a:latin typeface="+mn-lt"/>
          <a:ea typeface="+mn-ea"/>
          <a:cs typeface="+mn-cs"/>
        </a:defRPr>
      </a:lvl1pPr>
      <a:lvl2pPr marL="742932" indent="-285744" algn="l" defTabSz="914377" rtl="0" eaLnBrk="1" latinLnBrk="0" hangingPunct="1">
        <a:spcBef>
          <a:spcPct val="20000"/>
        </a:spcBef>
        <a:buSzPct val="75000"/>
        <a:buFont typeface="Wingdings" panose="05000000000000000000" pitchFamily="2" charset="2"/>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SzPct val="100000"/>
        <a:buFont typeface="Calibri" panose="020F050202020403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beko-technologies.us/"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9.wmf"/><Relationship Id="rId5" Type="http://schemas.openxmlformats.org/officeDocument/2006/relationships/oleObject" Target="../embeddings/oleObject4.bin"/><Relationship Id="rId4" Type="http://schemas.openxmlformats.org/officeDocument/2006/relationships/image" Target="../media/image38.wmf"/></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beko-technologies.us/"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cabpexpo.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beko-technologies.us/" TargetMode="Externa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cabpexpo.com/" TargetMode="Externa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5.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30.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30.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 Target="slide30.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 Target="slide30.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30.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30.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slide" Target="slide30.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5.xml"/><Relationship Id="rId5" Type="http://schemas.openxmlformats.org/officeDocument/2006/relationships/image" Target="../media/image73.jpeg"/><Relationship Id="rId4" Type="http://schemas.openxmlformats.org/officeDocument/2006/relationships/slide" Target="slide30.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5.xml"/><Relationship Id="rId1" Type="http://schemas.openxmlformats.org/officeDocument/2006/relationships/vmlDrawing" Target="../drawings/vmlDrawing4.vml"/><Relationship Id="rId5" Type="http://schemas.openxmlformats.org/officeDocument/2006/relationships/slide" Target="slide30.xml"/><Relationship Id="rId4" Type="http://schemas.openxmlformats.org/officeDocument/2006/relationships/image" Target="../media/image74.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5.xml"/><Relationship Id="rId1" Type="http://schemas.openxmlformats.org/officeDocument/2006/relationships/vmlDrawing" Target="../drawings/vmlDrawing5.vml"/><Relationship Id="rId6" Type="http://schemas.openxmlformats.org/officeDocument/2006/relationships/image" Target="../media/image75.png"/><Relationship Id="rId5" Type="http://schemas.openxmlformats.org/officeDocument/2006/relationships/slide" Target="slide30.xml"/><Relationship Id="rId4" Type="http://schemas.openxmlformats.org/officeDocument/2006/relationships/image" Target="../media/image74.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beko-technologies.us/"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3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 Target="slide30.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5.xml"/><Relationship Id="rId4" Type="http://schemas.openxmlformats.org/officeDocument/2006/relationships/slide" Target="slide30.xml"/></Relationships>
</file>

<file path=ppt/slides/_rels/slide5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80.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30.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30.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 Target="slide30.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beko-technologies.u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beko-technologies.us/"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www.airbestpractices.com/magazine/webinar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xVlJHBt6P2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beko-technologies.us/" TargetMode="Externa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2866317" y="2988694"/>
            <a:ext cx="3653653" cy="138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The recording and slides of this webinar will be made available to attendees via email later today.</a:t>
            </a:r>
          </a:p>
          <a:p>
            <a:pPr marL="0" marR="0" lvl="0" indent="0" algn="ctr" defTabSz="914400" rtl="0" eaLnBrk="0" fontAlgn="base" latinLnBrk="0" hangingPunct="0">
              <a:lnSpc>
                <a:spcPts val="1680"/>
              </a:lnSpc>
              <a:spcBef>
                <a:spcPct val="0"/>
              </a:spcBef>
              <a:spcAft>
                <a:spcPct val="0"/>
              </a:spcAft>
              <a:buClrTx/>
              <a:buSzTx/>
              <a:buFontTx/>
              <a:buNone/>
              <a:tabLst/>
              <a:defRPr/>
            </a:pPr>
            <a:endPar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endParaRPr>
          </a:p>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PDH Certificates will be e-mailed to attendees within two days.</a:t>
            </a:r>
            <a:endParaRPr kumimoji="0" lang="en-US" altLang="en-US" sz="1300" b="1" i="0" u="none" strike="noStrike" kern="0" cap="none" spc="0" normalizeH="0" baseline="0" noProof="0" dirty="0">
              <a:ln>
                <a:noFill/>
              </a:ln>
              <a:solidFill>
                <a:prstClr val="black"/>
              </a:solidFill>
              <a:effectLst/>
              <a:uLnTx/>
              <a:uFillTx/>
              <a:latin typeface="+mj-lt"/>
              <a:cs typeface="Calibri" panose="020F0502020204030204" pitchFamily="34" charset="0"/>
            </a:endParaRPr>
          </a:p>
        </p:txBody>
      </p:sp>
      <p:sp>
        <p:nvSpPr>
          <p:cNvPr id="17" name="TextBox 16">
            <a:extLst>
              <a:ext uri="{FF2B5EF4-FFF2-40B4-BE49-F238E27FC236}">
                <a16:creationId xmlns:a16="http://schemas.microsoft.com/office/drawing/2014/main" id="{B5A6DE85-0571-4EBB-81DB-BA3DB96BC8EA}"/>
              </a:ext>
            </a:extLst>
          </p:cNvPr>
          <p:cNvSpPr txBox="1">
            <a:spLocks noChangeArrowheads="1"/>
          </p:cNvSpPr>
          <p:nvPr/>
        </p:nvSpPr>
        <p:spPr bwMode="auto">
          <a:xfrm>
            <a:off x="7011492" y="3821999"/>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1" name="Picture 10">
            <a:hlinkClick r:id="rId2"/>
            <a:extLst>
              <a:ext uri="{FF2B5EF4-FFF2-40B4-BE49-F238E27FC236}">
                <a16:creationId xmlns:a16="http://schemas.microsoft.com/office/drawing/2014/main" id="{FD03305E-70C0-496F-90E7-DB66018F4825}"/>
              </a:ext>
            </a:extLst>
          </p:cNvPr>
          <p:cNvPicPr>
            <a:picLocks noChangeAspect="1"/>
          </p:cNvPicPr>
          <p:nvPr/>
        </p:nvPicPr>
        <p:blipFill rotWithShape="1">
          <a:blip r:embed="rId3">
            <a:extLst>
              <a:ext uri="{28A0092B-C50C-407E-A947-70E740481C1C}">
                <a14:useLocalDpi xmlns:a14="http://schemas.microsoft.com/office/drawing/2010/main" val="0"/>
              </a:ext>
            </a:extLst>
          </a:blip>
          <a:srcRect l="18464" r="20844"/>
          <a:stretch/>
        </p:blipFill>
        <p:spPr>
          <a:xfrm>
            <a:off x="7217267" y="4160553"/>
            <a:ext cx="905523" cy="1116849"/>
          </a:xfrm>
          <a:prstGeom prst="rect">
            <a:avLst/>
          </a:prstGeom>
        </p:spPr>
      </p:pic>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851888" y="1387937"/>
            <a:ext cx="76825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defTabSz="914400" rtl="0" eaLnBrk="1" fontAlgn="auto" latinLnBrk="0" hangingPunct="1">
              <a:lnSpc>
                <a:spcPct val="90000"/>
              </a:lnSpc>
              <a:spcBef>
                <a:spcPct val="0"/>
              </a:spcBef>
              <a:spcAft>
                <a:spcPts val="0"/>
              </a:spcAft>
              <a:buClrTx/>
              <a:buSzTx/>
              <a:buFontTx/>
              <a:buNone/>
              <a:tabLst/>
              <a:defRPr/>
            </a:pPr>
            <a:r>
              <a:rPr lang="en-US" sz="3000" b="1" dirty="0">
                <a:solidFill>
                  <a:schemeClr val="accent4"/>
                </a:solidFill>
              </a:rPr>
              <a:t>Compressed Air Condensate Drain Selection and Oil/Water Separation</a:t>
            </a:r>
          </a:p>
        </p:txBody>
      </p:sp>
      <p:sp>
        <p:nvSpPr>
          <p:cNvPr id="23" name="object 3">
            <a:extLst>
              <a:ext uri="{FF2B5EF4-FFF2-40B4-BE49-F238E27FC236}">
                <a16:creationId xmlns:a16="http://schemas.microsoft.com/office/drawing/2014/main" id="{DD6E8466-892C-4836-B71C-1D12F3F42E0F}"/>
              </a:ext>
            </a:extLst>
          </p:cNvPr>
          <p:cNvSpPr txBox="1"/>
          <p:nvPr/>
        </p:nvSpPr>
        <p:spPr>
          <a:xfrm>
            <a:off x="1926733" y="2133600"/>
            <a:ext cx="5290534" cy="615553"/>
          </a:xfrm>
          <a:prstGeom prst="rect">
            <a:avLst/>
          </a:prstGeom>
        </p:spPr>
        <p:txBody>
          <a:bodyPr vert="horz" wrap="square" lIns="0" tIns="0" rIns="0" bIns="0" rtlCol="0">
            <a:spAutoFit/>
          </a:body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15" normalizeH="0" baseline="0" noProof="0" dirty="0">
                <a:ln>
                  <a:noFill/>
                </a:ln>
                <a:solidFill>
                  <a:prstClr val="black"/>
                </a:solidFill>
                <a:effectLst/>
                <a:uLnTx/>
                <a:uFillTx/>
                <a:latin typeface="+mj-lt"/>
                <a:ea typeface="+mn-ea"/>
                <a:cs typeface="Calibri"/>
              </a:rPr>
              <a:t>Loran Circle, </a:t>
            </a:r>
            <a:r>
              <a:rPr kumimoji="0" lang="en-US" sz="2000" b="0" i="1" u="none" strike="noStrike" kern="1200" cap="none" spc="-15" normalizeH="0" baseline="0" noProof="0" dirty="0">
                <a:ln>
                  <a:noFill/>
                </a:ln>
                <a:solidFill>
                  <a:prstClr val="black"/>
                </a:solidFill>
                <a:effectLst/>
                <a:uLnTx/>
                <a:uFillTx/>
                <a:latin typeface="+mj-lt"/>
                <a:ea typeface="+mn-ea"/>
                <a:cs typeface="Calibri"/>
              </a:rPr>
              <a:t>Circle Training &amp; Consulting</a:t>
            </a:r>
          </a:p>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15" normalizeH="0" baseline="0" noProof="0" dirty="0">
                <a:ln>
                  <a:noFill/>
                </a:ln>
                <a:solidFill>
                  <a:prstClr val="black"/>
                </a:solidFill>
                <a:effectLst/>
                <a:uLnTx/>
                <a:uFillTx/>
                <a:latin typeface="+mj-lt"/>
                <a:ea typeface="+mn-ea"/>
                <a:cs typeface="Calibri"/>
              </a:rPr>
              <a:t>Keynote Speaker</a:t>
            </a:r>
            <a:endParaRPr kumimoji="0" sz="2000" b="0" i="1" u="none" strike="noStrike" kern="1200" cap="none" spc="0" normalizeH="0" baseline="0" noProof="0" dirty="0">
              <a:ln>
                <a:noFill/>
              </a:ln>
              <a:solidFill>
                <a:prstClr val="black"/>
              </a:solidFill>
              <a:effectLst/>
              <a:uLnTx/>
              <a:uFillTx/>
              <a:latin typeface="+mj-lt"/>
              <a:ea typeface="+mn-ea"/>
              <a:cs typeface="Calibri"/>
            </a:endParaRPr>
          </a:p>
        </p:txBody>
      </p:sp>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7A0FE-F999-4E97-94C9-D90F86AEC21C}"/>
              </a:ext>
            </a:extLst>
          </p:cNvPr>
          <p:cNvSpPr>
            <a:spLocks noGrp="1"/>
          </p:cNvSpPr>
          <p:nvPr>
            <p:ph type="title"/>
          </p:nvPr>
        </p:nvSpPr>
        <p:spPr/>
        <p:txBody>
          <a:bodyPr/>
          <a:lstStyle/>
          <a:p>
            <a:r>
              <a:rPr lang="en-US" dirty="0"/>
              <a:t>Condensate</a:t>
            </a:r>
            <a:r>
              <a:rPr lang="en-US" dirty="0">
                <a:solidFill>
                  <a:schemeClr val="accent1"/>
                </a:solidFill>
              </a:rPr>
              <a:t> </a:t>
            </a:r>
            <a:r>
              <a:rPr lang="en-US" dirty="0"/>
              <a:t>Disposal</a:t>
            </a:r>
            <a:r>
              <a:rPr lang="en-US" dirty="0">
                <a:solidFill>
                  <a:schemeClr val="accent1"/>
                </a:solidFill>
              </a:rPr>
              <a:t>	</a:t>
            </a:r>
          </a:p>
        </p:txBody>
      </p:sp>
      <p:sp>
        <p:nvSpPr>
          <p:cNvPr id="3" name="Content Placeholder 2">
            <a:extLst>
              <a:ext uri="{FF2B5EF4-FFF2-40B4-BE49-F238E27FC236}">
                <a16:creationId xmlns:a16="http://schemas.microsoft.com/office/drawing/2014/main" id="{843E27F8-A9FE-4908-B17E-962AD3B1B78C}"/>
              </a:ext>
            </a:extLst>
          </p:cNvPr>
          <p:cNvSpPr>
            <a:spLocks noGrp="1"/>
          </p:cNvSpPr>
          <p:nvPr>
            <p:ph sz="quarter" idx="1"/>
          </p:nvPr>
        </p:nvSpPr>
        <p:spPr>
          <a:xfrm>
            <a:off x="304800" y="1686342"/>
            <a:ext cx="4635230" cy="3320112"/>
          </a:xfrm>
        </p:spPr>
        <p:txBody>
          <a:bodyPr>
            <a:normAutofit fontScale="70000" lnSpcReduction="20000"/>
          </a:bodyPr>
          <a:lstStyle/>
          <a:p>
            <a:r>
              <a:rPr lang="en-US" dirty="0"/>
              <a:t>There are basically three types of disposal</a:t>
            </a:r>
          </a:p>
          <a:p>
            <a:r>
              <a:rPr lang="en-US" dirty="0"/>
              <a:t>To a municipal sewage treatment plant which will be governed by your local water district.</a:t>
            </a:r>
          </a:p>
          <a:p>
            <a:r>
              <a:rPr lang="en-US" dirty="0"/>
              <a:t>To storm drain, tributaries, or wetlands which in most cases will require a state or federal permit. If you currently have effluent water discharge from your plant, the condensate disposal would generally come under that permit.</a:t>
            </a:r>
          </a:p>
          <a:p>
            <a:r>
              <a:rPr lang="en-US" dirty="0"/>
              <a:t>To ground, which is not allowed in most all cases. It eventually could be washed off to storm or into the wetlands causing groundwater contamination</a:t>
            </a:r>
          </a:p>
          <a:p>
            <a:endParaRPr lang="en-US" dirty="0"/>
          </a:p>
        </p:txBody>
      </p:sp>
      <p:pic>
        <p:nvPicPr>
          <p:cNvPr id="8" name="Picture 7" descr="Corrossion">
            <a:extLst>
              <a:ext uri="{FF2B5EF4-FFF2-40B4-BE49-F238E27FC236}">
                <a16:creationId xmlns:a16="http://schemas.microsoft.com/office/drawing/2014/main" id="{CDB18F83-9781-4918-851B-F06A61ED2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182" r="18182"/>
          <a:stretch>
            <a:fillRect/>
          </a:stretch>
        </p:blipFill>
        <p:spPr bwMode="auto">
          <a:xfrm>
            <a:off x="6342080" y="1686342"/>
            <a:ext cx="1721840" cy="19476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Abrasive Sludge">
            <a:extLst>
              <a:ext uri="{FF2B5EF4-FFF2-40B4-BE49-F238E27FC236}">
                <a16:creationId xmlns:a16="http://schemas.microsoft.com/office/drawing/2014/main" id="{CCE0AACA-7565-402E-BC1F-25823899CD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9260" r="5556"/>
          <a:stretch>
            <a:fillRect/>
          </a:stretch>
        </p:blipFill>
        <p:spPr bwMode="auto">
          <a:xfrm>
            <a:off x="6342080" y="3698364"/>
            <a:ext cx="1721840" cy="14733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430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8502E-5988-4D2C-BB43-BC50F4C037A1}"/>
              </a:ext>
            </a:extLst>
          </p:cNvPr>
          <p:cNvSpPr>
            <a:spLocks noGrp="1"/>
          </p:cNvSpPr>
          <p:nvPr>
            <p:ph type="title"/>
          </p:nvPr>
        </p:nvSpPr>
        <p:spPr/>
        <p:txBody>
          <a:bodyPr/>
          <a:lstStyle/>
          <a:p>
            <a:r>
              <a:rPr lang="en-US" dirty="0"/>
              <a:t>Discussion Points</a:t>
            </a:r>
          </a:p>
        </p:txBody>
      </p:sp>
      <p:sp>
        <p:nvSpPr>
          <p:cNvPr id="3" name="Content Placeholder 2">
            <a:extLst>
              <a:ext uri="{FF2B5EF4-FFF2-40B4-BE49-F238E27FC236}">
                <a16:creationId xmlns:a16="http://schemas.microsoft.com/office/drawing/2014/main" id="{72825CE1-D77A-4EB1-9C3D-8F4C9EA00001}"/>
              </a:ext>
            </a:extLst>
          </p:cNvPr>
          <p:cNvSpPr>
            <a:spLocks noGrp="1"/>
          </p:cNvSpPr>
          <p:nvPr>
            <p:ph sz="quarter" idx="1"/>
          </p:nvPr>
        </p:nvSpPr>
        <p:spPr>
          <a:xfrm>
            <a:off x="203287" y="1295400"/>
            <a:ext cx="5029200" cy="4343400"/>
          </a:xfrm>
        </p:spPr>
        <p:txBody>
          <a:bodyPr>
            <a:normAutofit/>
          </a:bodyPr>
          <a:lstStyle/>
          <a:p>
            <a:r>
              <a:rPr lang="en-US" sz="1350" dirty="0"/>
              <a:t>How does condensate happen and why is there oil entrained in the condensate?</a:t>
            </a:r>
          </a:p>
          <a:p>
            <a:r>
              <a:rPr lang="en-US" sz="1350" dirty="0"/>
              <a:t>For this discussion we will mainly be referring to oil carryover in condensate used in oil flooded rotary screws, rotary vane and reciprocating air compressors</a:t>
            </a:r>
          </a:p>
          <a:p>
            <a:r>
              <a:rPr lang="en-US" sz="1350" dirty="0"/>
              <a:t>In Centrifugals and Oil Free Screw air compressors there is no oil used in the compression chambers, thus usually do not need oil/water separation systems.</a:t>
            </a:r>
          </a:p>
          <a:p>
            <a:pPr>
              <a:buSzPct val="85000"/>
            </a:pPr>
            <a:r>
              <a:rPr lang="en-GB" altLang="en-US" sz="1350" dirty="0"/>
              <a:t>Condensate contaminates the compressed air system causing corrosion, equipment failure and product spoilage - It must be removed using filtration and drying methods</a:t>
            </a:r>
          </a:p>
          <a:p>
            <a:pPr>
              <a:buSzPct val="85000"/>
            </a:pPr>
            <a:r>
              <a:rPr lang="en-GB" altLang="en-US" sz="1350" dirty="0"/>
              <a:t>Removal from the compressed air system creates new problems</a:t>
            </a:r>
          </a:p>
          <a:p>
            <a:pPr>
              <a:buSzPct val="85000"/>
            </a:pPr>
            <a:r>
              <a:rPr lang="en-GB" altLang="en-US" sz="1350" dirty="0"/>
              <a:t>Oily condensate discharged into the environment kills plants, fish &amp; animals.</a:t>
            </a:r>
          </a:p>
          <a:p>
            <a:endParaRPr lang="en-US" sz="1600" dirty="0"/>
          </a:p>
        </p:txBody>
      </p:sp>
      <p:pic>
        <p:nvPicPr>
          <p:cNvPr id="10" name="Picture 9" descr="Dead Fish in River">
            <a:extLst>
              <a:ext uri="{FF2B5EF4-FFF2-40B4-BE49-F238E27FC236}">
                <a16:creationId xmlns:a16="http://schemas.microsoft.com/office/drawing/2014/main" id="{909594A5-F44B-43A5-BDF5-2791BDBDD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0" t="2721" r="2040" b="2040"/>
          <a:stretch>
            <a:fillRect/>
          </a:stretch>
        </p:blipFill>
        <p:spPr bwMode="auto">
          <a:xfrm>
            <a:off x="5427955" y="1371600"/>
            <a:ext cx="3530513" cy="26287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365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D5B9-23D4-42F9-8DF5-B404054DDCB1}"/>
              </a:ext>
            </a:extLst>
          </p:cNvPr>
          <p:cNvSpPr>
            <a:spLocks noGrp="1"/>
          </p:cNvSpPr>
          <p:nvPr>
            <p:ph type="title"/>
          </p:nvPr>
        </p:nvSpPr>
        <p:spPr/>
        <p:txBody>
          <a:bodyPr/>
          <a:lstStyle/>
          <a:p>
            <a:r>
              <a:rPr lang="en-US" dirty="0"/>
              <a:t>Condensate and Oil</a:t>
            </a:r>
          </a:p>
        </p:txBody>
      </p:sp>
      <p:sp>
        <p:nvSpPr>
          <p:cNvPr id="3" name="Content Placeholder 2">
            <a:extLst>
              <a:ext uri="{FF2B5EF4-FFF2-40B4-BE49-F238E27FC236}">
                <a16:creationId xmlns:a16="http://schemas.microsoft.com/office/drawing/2014/main" id="{42B224B1-CEFB-4420-A68F-0AF841078D4C}"/>
              </a:ext>
            </a:extLst>
          </p:cNvPr>
          <p:cNvSpPr>
            <a:spLocks noGrp="1"/>
          </p:cNvSpPr>
          <p:nvPr>
            <p:ph sz="quarter" idx="1"/>
          </p:nvPr>
        </p:nvSpPr>
        <p:spPr>
          <a:xfrm>
            <a:off x="302319" y="1770320"/>
            <a:ext cx="4260035" cy="3506882"/>
          </a:xfrm>
        </p:spPr>
        <p:txBody>
          <a:bodyPr>
            <a:normAutofit fontScale="55000" lnSpcReduction="20000"/>
          </a:bodyPr>
          <a:lstStyle/>
          <a:p>
            <a:r>
              <a:rPr lang="en-US" dirty="0"/>
              <a:t>Air is taken into the inlet of the air compressor containing moisture in vapor form (humidity)</a:t>
            </a:r>
          </a:p>
          <a:p>
            <a:r>
              <a:rPr lang="en-US" dirty="0"/>
              <a:t>When introduced into the compression chamber on rotary screws, the vapor mixes with the oil</a:t>
            </a:r>
          </a:p>
          <a:p>
            <a:r>
              <a:rPr lang="en-US" dirty="0"/>
              <a:t>On reciprocating compressor the oil makes contact with the air by seepage past the rings on the piston. The longer between ring changes, the higher the oil content</a:t>
            </a:r>
          </a:p>
          <a:p>
            <a:r>
              <a:rPr lang="en-US" dirty="0"/>
              <a:t>After compression takes place, the air/lubricant on rotary screws is separated by a separator. The oil is recirculated, and the air is sent to an aftercooler to drop the temperature causing condensation</a:t>
            </a:r>
          </a:p>
          <a:p>
            <a:r>
              <a:rPr lang="en-US" dirty="0"/>
              <a:t>The condensate is then trapped out of the system and discharged to an Oil/Water Separator before being sent for disposal</a:t>
            </a:r>
            <a:r>
              <a:rPr lang="en-US" dirty="0">
                <a:solidFill>
                  <a:schemeClr val="accent1"/>
                </a:solidFill>
              </a:rPr>
              <a:t>.</a:t>
            </a:r>
          </a:p>
        </p:txBody>
      </p:sp>
      <p:pic>
        <p:nvPicPr>
          <p:cNvPr id="31" name="Picture 30">
            <a:extLst>
              <a:ext uri="{FF2B5EF4-FFF2-40B4-BE49-F238E27FC236}">
                <a16:creationId xmlns:a16="http://schemas.microsoft.com/office/drawing/2014/main" id="{D3854E42-608A-4323-AAB7-7A7361D3A09D}"/>
              </a:ext>
            </a:extLst>
          </p:cNvPr>
          <p:cNvPicPr>
            <a:picLocks noChangeAspect="1"/>
          </p:cNvPicPr>
          <p:nvPr/>
        </p:nvPicPr>
        <p:blipFill>
          <a:blip r:embed="rId2"/>
          <a:stretch>
            <a:fillRect/>
          </a:stretch>
        </p:blipFill>
        <p:spPr>
          <a:xfrm>
            <a:off x="4800600" y="1955541"/>
            <a:ext cx="4214879" cy="2946917"/>
          </a:xfrm>
          <a:prstGeom prst="rect">
            <a:avLst/>
          </a:prstGeom>
        </p:spPr>
      </p:pic>
    </p:spTree>
    <p:extLst>
      <p:ext uri="{BB962C8B-B14F-4D97-AF65-F5344CB8AC3E}">
        <p14:creationId xmlns:p14="http://schemas.microsoft.com/office/powerpoint/2010/main" val="3468525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BD7B-5E4A-420F-9730-5D48D2E3F88A}"/>
              </a:ext>
            </a:extLst>
          </p:cNvPr>
          <p:cNvSpPr>
            <a:spLocks noGrp="1"/>
          </p:cNvSpPr>
          <p:nvPr>
            <p:ph type="title"/>
          </p:nvPr>
        </p:nvSpPr>
        <p:spPr/>
        <p:txBody>
          <a:bodyPr/>
          <a:lstStyle/>
          <a:p>
            <a:r>
              <a:rPr lang="en-US" dirty="0"/>
              <a:t>Drains and Traps</a:t>
            </a:r>
          </a:p>
        </p:txBody>
      </p:sp>
      <p:sp>
        <p:nvSpPr>
          <p:cNvPr id="4" name="Rectangle 3">
            <a:extLst>
              <a:ext uri="{FF2B5EF4-FFF2-40B4-BE49-F238E27FC236}">
                <a16:creationId xmlns:a16="http://schemas.microsoft.com/office/drawing/2014/main" id="{C9803BC1-E2D5-4FAF-9438-6FA2288C5B14}"/>
              </a:ext>
            </a:extLst>
          </p:cNvPr>
          <p:cNvSpPr>
            <a:spLocks noGrp="1" noChangeArrowheads="1"/>
          </p:cNvSpPr>
          <p:nvPr>
            <p:ph sz="quarter" idx="1"/>
          </p:nvPr>
        </p:nvSpPr>
        <p:spPr>
          <a:xfrm>
            <a:off x="628650" y="1676400"/>
            <a:ext cx="7886700" cy="3263504"/>
          </a:xfrm>
        </p:spPr>
        <p:txBody>
          <a:bodyPr/>
          <a:lstStyle/>
          <a:p>
            <a:pPr algn="ctr">
              <a:buFontTx/>
              <a:buNone/>
            </a:pPr>
            <a:endParaRPr lang="en-US" altLang="en-US" sz="3000" dirty="0">
              <a:solidFill>
                <a:schemeClr val="accent1"/>
              </a:solidFill>
            </a:endParaRPr>
          </a:p>
          <a:p>
            <a:pPr algn="ctr">
              <a:buFontTx/>
              <a:buNone/>
            </a:pPr>
            <a:endParaRPr lang="en-US" altLang="en-US" sz="3000" dirty="0"/>
          </a:p>
          <a:p>
            <a:pPr algn="ctr">
              <a:buFontTx/>
              <a:buNone/>
            </a:pPr>
            <a:r>
              <a:rPr lang="en-US" altLang="en-US" sz="3000" dirty="0"/>
              <a:t>Plugged traps and malfunctioning drains are the single largest cause of water in the compressed air system!</a:t>
            </a:r>
            <a:endParaRPr lang="en-US" altLang="en-US" dirty="0"/>
          </a:p>
        </p:txBody>
      </p:sp>
      <p:graphicFrame>
        <p:nvGraphicFramePr>
          <p:cNvPr id="5" name="Object 1025">
            <a:extLst>
              <a:ext uri="{FF2B5EF4-FFF2-40B4-BE49-F238E27FC236}">
                <a16:creationId xmlns:a16="http://schemas.microsoft.com/office/drawing/2014/main" id="{CD697F1A-D42F-40D9-BAD1-0CD550837D90}"/>
              </a:ext>
            </a:extLst>
          </p:cNvPr>
          <p:cNvGraphicFramePr>
            <a:graphicFrameLocks noChangeAspect="1"/>
          </p:cNvGraphicFramePr>
          <p:nvPr>
            <p:extLst>
              <p:ext uri="{D42A27DB-BD31-4B8C-83A1-F6EECF244321}">
                <p14:modId xmlns:p14="http://schemas.microsoft.com/office/powerpoint/2010/main" val="3943251900"/>
              </p:ext>
            </p:extLst>
          </p:nvPr>
        </p:nvGraphicFramePr>
        <p:xfrm>
          <a:off x="3687960" y="4326729"/>
          <a:ext cx="1768079" cy="754856"/>
        </p:xfrm>
        <a:graphic>
          <a:graphicData uri="http://schemas.openxmlformats.org/presentationml/2006/ole">
            <mc:AlternateContent xmlns:mc="http://schemas.openxmlformats.org/markup-compatibility/2006">
              <mc:Choice xmlns:v="urn:schemas-microsoft-com:vml" Requires="v">
                <p:oleObj spid="_x0000_s1066" name="Clip" r:id="rId3" imgW="2357280" imgH="1007640" progId="">
                  <p:embed/>
                </p:oleObj>
              </mc:Choice>
              <mc:Fallback>
                <p:oleObj name="Clip" r:id="rId3" imgW="2357280" imgH="1007640" progId="">
                  <p:embed/>
                  <p:pic>
                    <p:nvPicPr>
                      <p:cNvPr id="5" name="Object 1025">
                        <a:extLst>
                          <a:ext uri="{FF2B5EF4-FFF2-40B4-BE49-F238E27FC236}">
                            <a16:creationId xmlns:a16="http://schemas.microsoft.com/office/drawing/2014/main" id="{CD697F1A-D42F-40D9-BAD1-0CD550837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7960" y="4326729"/>
                        <a:ext cx="1768079" cy="7548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1024">
            <a:extLst>
              <a:ext uri="{FF2B5EF4-FFF2-40B4-BE49-F238E27FC236}">
                <a16:creationId xmlns:a16="http://schemas.microsoft.com/office/drawing/2014/main" id="{EE4F5795-74F7-416C-84DF-B7E68E5111D4}"/>
              </a:ext>
            </a:extLst>
          </p:cNvPr>
          <p:cNvGraphicFramePr>
            <a:graphicFrameLocks noChangeAspect="1"/>
          </p:cNvGraphicFramePr>
          <p:nvPr>
            <p:extLst>
              <p:ext uri="{D42A27DB-BD31-4B8C-83A1-F6EECF244321}">
                <p14:modId xmlns:p14="http://schemas.microsoft.com/office/powerpoint/2010/main" val="3684848532"/>
              </p:ext>
            </p:extLst>
          </p:nvPr>
        </p:nvGraphicFramePr>
        <p:xfrm>
          <a:off x="5029201" y="1678782"/>
          <a:ext cx="885825" cy="900113"/>
        </p:xfrm>
        <a:graphic>
          <a:graphicData uri="http://schemas.openxmlformats.org/presentationml/2006/ole">
            <mc:AlternateContent xmlns:mc="http://schemas.openxmlformats.org/markup-compatibility/2006">
              <mc:Choice xmlns:v="urn:schemas-microsoft-com:vml" Requires="v">
                <p:oleObj spid="_x0000_s1067" name="Clip" r:id="rId5" imgW="1180800" imgH="1200240" progId="">
                  <p:embed/>
                </p:oleObj>
              </mc:Choice>
              <mc:Fallback>
                <p:oleObj name="Clip" r:id="rId5" imgW="1180800" imgH="1200240" progId="">
                  <p:embed/>
                  <p:pic>
                    <p:nvPicPr>
                      <p:cNvPr id="6" name="Object 1024">
                        <a:extLst>
                          <a:ext uri="{FF2B5EF4-FFF2-40B4-BE49-F238E27FC236}">
                            <a16:creationId xmlns:a16="http://schemas.microsoft.com/office/drawing/2014/main" id="{EE4F5795-74F7-416C-84DF-B7E68E5111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1" y="1678782"/>
                        <a:ext cx="885825"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22446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A5B2-3BB1-4AC4-BCDA-201626B46753}"/>
              </a:ext>
            </a:extLst>
          </p:cNvPr>
          <p:cNvSpPr>
            <a:spLocks noGrp="1"/>
          </p:cNvSpPr>
          <p:nvPr>
            <p:ph type="title"/>
          </p:nvPr>
        </p:nvSpPr>
        <p:spPr/>
        <p:txBody>
          <a:bodyPr>
            <a:noAutofit/>
          </a:bodyPr>
          <a:lstStyle/>
          <a:p>
            <a:r>
              <a:rPr lang="en-US" sz="2400" dirty="0"/>
              <a:t>Typical Compressed Air System With Refrigerated Dryer</a:t>
            </a:r>
          </a:p>
        </p:txBody>
      </p:sp>
      <p:pic>
        <p:nvPicPr>
          <p:cNvPr id="5" name="Content Placeholder 4">
            <a:extLst>
              <a:ext uri="{FF2B5EF4-FFF2-40B4-BE49-F238E27FC236}">
                <a16:creationId xmlns:a16="http://schemas.microsoft.com/office/drawing/2014/main" id="{E9B6EF6C-13D8-41E6-87E1-68D786B910A6}"/>
              </a:ext>
            </a:extLst>
          </p:cNvPr>
          <p:cNvPicPr>
            <a:picLocks noGrp="1" noChangeAspect="1"/>
          </p:cNvPicPr>
          <p:nvPr>
            <p:ph sz="quarter" idx="1"/>
          </p:nvPr>
        </p:nvPicPr>
        <p:blipFill>
          <a:blip r:embed="rId2"/>
          <a:stretch>
            <a:fillRect/>
          </a:stretch>
        </p:blipFill>
        <p:spPr>
          <a:xfrm>
            <a:off x="2389847" y="1600200"/>
            <a:ext cx="4769370" cy="3505200"/>
          </a:xfrm>
          <a:prstGeom prst="rect">
            <a:avLst/>
          </a:prstGeom>
        </p:spPr>
      </p:pic>
      <p:sp>
        <p:nvSpPr>
          <p:cNvPr id="6" name="Rectangle 5">
            <a:extLst>
              <a:ext uri="{FF2B5EF4-FFF2-40B4-BE49-F238E27FC236}">
                <a16:creationId xmlns:a16="http://schemas.microsoft.com/office/drawing/2014/main" id="{EA84EADA-6973-42AE-9929-50B6C707E077}"/>
              </a:ext>
            </a:extLst>
          </p:cNvPr>
          <p:cNvSpPr/>
          <p:nvPr/>
        </p:nvSpPr>
        <p:spPr>
          <a:xfrm>
            <a:off x="762000" y="5334000"/>
            <a:ext cx="2652236" cy="184666"/>
          </a:xfrm>
          <a:prstGeom prst="rect">
            <a:avLst/>
          </a:prstGeom>
        </p:spPr>
        <p:txBody>
          <a:bodyPr wrap="square">
            <a:spAutoFit/>
          </a:bodyPr>
          <a:lstStyle/>
          <a:p>
            <a:r>
              <a:rPr lang="en-US" sz="600" dirty="0"/>
              <a:t>Used with permission from the Compressed Air Challenge</a:t>
            </a:r>
          </a:p>
        </p:txBody>
      </p:sp>
    </p:spTree>
    <p:extLst>
      <p:ext uri="{BB962C8B-B14F-4D97-AF65-F5344CB8AC3E}">
        <p14:creationId xmlns:p14="http://schemas.microsoft.com/office/powerpoint/2010/main" val="49883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a:extLst>
              <a:ext uri="{FF2B5EF4-FFF2-40B4-BE49-F238E27FC236}">
                <a16:creationId xmlns:a16="http://schemas.microsoft.com/office/drawing/2014/main" id="{DB74C1B8-C019-40EF-A5E6-7A416D1D944A}"/>
              </a:ext>
            </a:extLst>
          </p:cNvPr>
          <p:cNvGraphicFramePr>
            <a:graphicFrameLocks noGrp="1" noChangeAspect="1"/>
          </p:cNvGraphicFramePr>
          <p:nvPr>
            <p:ph sz="quarter" idx="1"/>
            <p:extLst/>
          </p:nvPr>
        </p:nvGraphicFramePr>
        <p:xfrm>
          <a:off x="3236913" y="1228725"/>
          <a:ext cx="5299075" cy="4527550"/>
        </p:xfrm>
        <a:graphic>
          <a:graphicData uri="http://schemas.openxmlformats.org/presentationml/2006/ole">
            <mc:AlternateContent xmlns:mc="http://schemas.openxmlformats.org/markup-compatibility/2006">
              <mc:Choice xmlns:v="urn:schemas-microsoft-com:vml" Requires="v">
                <p:oleObj spid="_x0000_s2070" name="Worksheet" r:id="rId3" imgW="11660040" imgH="9963360" progId="Excel.Sheet.8">
                  <p:embed/>
                </p:oleObj>
              </mc:Choice>
              <mc:Fallback>
                <p:oleObj name="Worksheet" r:id="rId3" imgW="11660040" imgH="9963360" progId="Excel.Sheet.8">
                  <p:embed/>
                  <p:pic>
                    <p:nvPicPr>
                      <p:cNvPr id="4" name="Object 2">
                        <a:extLst>
                          <a:ext uri="{FF2B5EF4-FFF2-40B4-BE49-F238E27FC236}">
                            <a16:creationId xmlns:a16="http://schemas.microsoft.com/office/drawing/2014/main" id="{DB74C1B8-C019-40EF-A5E6-7A416D1D9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913" y="1228725"/>
                        <a:ext cx="5299075" cy="4527550"/>
                      </a:xfrm>
                      <a:prstGeom prst="rect">
                        <a:avLst/>
                      </a:prstGeom>
                      <a:noFill/>
                      <a:ln>
                        <a:noFill/>
                      </a:ln>
                      <a:effectLst/>
                    </p:spPr>
                  </p:pic>
                </p:oleObj>
              </mc:Fallback>
            </mc:AlternateContent>
          </a:graphicData>
        </a:graphic>
      </p:graphicFrame>
      <p:sp>
        <p:nvSpPr>
          <p:cNvPr id="5" name="TextBox 4">
            <a:extLst>
              <a:ext uri="{FF2B5EF4-FFF2-40B4-BE49-F238E27FC236}">
                <a16:creationId xmlns:a16="http://schemas.microsoft.com/office/drawing/2014/main" id="{0D4EBAEA-B05E-4A43-9C0F-C5C2C7080DB9}"/>
              </a:ext>
            </a:extLst>
          </p:cNvPr>
          <p:cNvSpPr txBox="1"/>
          <p:nvPr/>
        </p:nvSpPr>
        <p:spPr>
          <a:xfrm flipH="1">
            <a:off x="276838" y="1794720"/>
            <a:ext cx="2554447" cy="2862322"/>
          </a:xfrm>
          <a:prstGeom prst="rect">
            <a:avLst/>
          </a:prstGeom>
          <a:noFill/>
        </p:spPr>
        <p:txBody>
          <a:bodyPr wrap="square" rtlCol="0">
            <a:spAutoFit/>
          </a:bodyPr>
          <a:lstStyle/>
          <a:p>
            <a:pPr algn="ctr"/>
            <a:r>
              <a:rPr lang="en-US" sz="3000" dirty="0"/>
              <a:t>Calculation Chart for Determining Amount of Condensate in Air</a:t>
            </a:r>
          </a:p>
        </p:txBody>
      </p:sp>
    </p:spTree>
    <p:extLst>
      <p:ext uri="{BB962C8B-B14F-4D97-AF65-F5344CB8AC3E}">
        <p14:creationId xmlns:p14="http://schemas.microsoft.com/office/powerpoint/2010/main" val="646585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E483-50A5-44C8-83BA-437475CF41C0}"/>
              </a:ext>
            </a:extLst>
          </p:cNvPr>
          <p:cNvSpPr>
            <a:spLocks noGrp="1"/>
          </p:cNvSpPr>
          <p:nvPr>
            <p:ph type="title"/>
          </p:nvPr>
        </p:nvSpPr>
        <p:spPr/>
        <p:txBody>
          <a:bodyPr/>
          <a:lstStyle/>
          <a:p>
            <a:r>
              <a:rPr lang="en-US" dirty="0"/>
              <a:t>Functions of a Lubricant</a:t>
            </a:r>
          </a:p>
        </p:txBody>
      </p:sp>
      <p:sp>
        <p:nvSpPr>
          <p:cNvPr id="3" name="Content Placeholder 2">
            <a:extLst>
              <a:ext uri="{FF2B5EF4-FFF2-40B4-BE49-F238E27FC236}">
                <a16:creationId xmlns:a16="http://schemas.microsoft.com/office/drawing/2014/main" id="{991C2BCB-2A9B-4C61-8F28-84A3BAFE56B9}"/>
              </a:ext>
            </a:extLst>
          </p:cNvPr>
          <p:cNvSpPr>
            <a:spLocks noGrp="1"/>
          </p:cNvSpPr>
          <p:nvPr>
            <p:ph sz="quarter" idx="1"/>
          </p:nvPr>
        </p:nvSpPr>
        <p:spPr/>
        <p:txBody>
          <a:bodyPr/>
          <a:lstStyle/>
          <a:p>
            <a:r>
              <a:rPr lang="en-US" dirty="0"/>
              <a:t>Control temperature in the air compressor</a:t>
            </a:r>
          </a:p>
          <a:p>
            <a:r>
              <a:rPr lang="en-US" dirty="0"/>
              <a:t>Form a seal to decrease slippage between the screws </a:t>
            </a:r>
          </a:p>
          <a:p>
            <a:r>
              <a:rPr lang="en-US" dirty="0"/>
              <a:t>Control friction between the screws or the piston and cylinders</a:t>
            </a:r>
          </a:p>
          <a:p>
            <a:r>
              <a:rPr lang="en-US" dirty="0"/>
              <a:t>Control wear of both type air compressors</a:t>
            </a:r>
          </a:p>
          <a:p>
            <a:r>
              <a:rPr lang="en-US" dirty="0"/>
              <a:t>Control corrosion</a:t>
            </a:r>
          </a:p>
          <a:p>
            <a:r>
              <a:rPr lang="en-US" dirty="0"/>
              <a:t>Remove contaminants</a:t>
            </a:r>
          </a:p>
          <a:p>
            <a:r>
              <a:rPr lang="en-US" dirty="0"/>
              <a:t>Lubricate bearings</a:t>
            </a:r>
          </a:p>
        </p:txBody>
      </p:sp>
    </p:spTree>
    <p:extLst>
      <p:ext uri="{BB962C8B-B14F-4D97-AF65-F5344CB8AC3E}">
        <p14:creationId xmlns:p14="http://schemas.microsoft.com/office/powerpoint/2010/main" val="2963248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4EA7-FAA0-43E5-A8A2-1E98964E67CC}"/>
              </a:ext>
            </a:extLst>
          </p:cNvPr>
          <p:cNvSpPr>
            <a:spLocks noGrp="1"/>
          </p:cNvSpPr>
          <p:nvPr>
            <p:ph type="title"/>
          </p:nvPr>
        </p:nvSpPr>
        <p:spPr/>
        <p:txBody>
          <a:bodyPr/>
          <a:lstStyle/>
          <a:p>
            <a:r>
              <a:rPr lang="en-US" dirty="0"/>
              <a:t>Sample MSDS for Polyalphaolefins</a:t>
            </a:r>
          </a:p>
        </p:txBody>
      </p:sp>
      <p:pic>
        <p:nvPicPr>
          <p:cNvPr id="4" name="Content Placeholder 3">
            <a:extLst>
              <a:ext uri="{FF2B5EF4-FFF2-40B4-BE49-F238E27FC236}">
                <a16:creationId xmlns:a16="http://schemas.microsoft.com/office/drawing/2014/main" id="{6EBACEED-A1C0-4DC5-BE07-F07FBF8D6607}"/>
              </a:ext>
            </a:extLst>
          </p:cNvPr>
          <p:cNvPicPr>
            <a:picLocks noGrp="1" noChangeAspect="1"/>
          </p:cNvPicPr>
          <p:nvPr>
            <p:ph sz="quarter" idx="1"/>
          </p:nvPr>
        </p:nvPicPr>
        <p:blipFill>
          <a:blip r:embed="rId2"/>
          <a:stretch>
            <a:fillRect/>
          </a:stretch>
        </p:blipFill>
        <p:spPr>
          <a:xfrm>
            <a:off x="2024589" y="1722596"/>
            <a:ext cx="5094822" cy="3263504"/>
          </a:xfrm>
          <a:prstGeom prst="rect">
            <a:avLst/>
          </a:prstGeom>
        </p:spPr>
      </p:pic>
      <p:sp>
        <p:nvSpPr>
          <p:cNvPr id="6" name="Arrow: Right 5">
            <a:extLst>
              <a:ext uri="{FF2B5EF4-FFF2-40B4-BE49-F238E27FC236}">
                <a16:creationId xmlns:a16="http://schemas.microsoft.com/office/drawing/2014/main" id="{B1840CF1-F34C-4E83-A961-7B0F94075E69}"/>
              </a:ext>
            </a:extLst>
          </p:cNvPr>
          <p:cNvSpPr/>
          <p:nvPr/>
        </p:nvSpPr>
        <p:spPr>
          <a:xfrm>
            <a:off x="1295400" y="2819400"/>
            <a:ext cx="589283" cy="189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51138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6F001-F894-489A-86B8-C28780F973F7}"/>
              </a:ext>
            </a:extLst>
          </p:cNvPr>
          <p:cNvSpPr>
            <a:spLocks noGrp="1"/>
          </p:cNvSpPr>
          <p:nvPr>
            <p:ph type="title"/>
          </p:nvPr>
        </p:nvSpPr>
        <p:spPr/>
        <p:txBody>
          <a:bodyPr>
            <a:normAutofit/>
          </a:bodyPr>
          <a:lstStyle/>
          <a:p>
            <a:r>
              <a:rPr lang="en-US" sz="2400" dirty="0"/>
              <a:t>Lubricant Types Affect Type of Oil/Water Separators Used</a:t>
            </a:r>
          </a:p>
        </p:txBody>
      </p:sp>
      <p:sp>
        <p:nvSpPr>
          <p:cNvPr id="3" name="Content Placeholder 2">
            <a:extLst>
              <a:ext uri="{FF2B5EF4-FFF2-40B4-BE49-F238E27FC236}">
                <a16:creationId xmlns:a16="http://schemas.microsoft.com/office/drawing/2014/main" id="{8352A989-6662-4DEC-A5A7-403BF4F38E62}"/>
              </a:ext>
            </a:extLst>
          </p:cNvPr>
          <p:cNvSpPr>
            <a:spLocks noGrp="1"/>
          </p:cNvSpPr>
          <p:nvPr>
            <p:ph sz="quarter" idx="1"/>
          </p:nvPr>
        </p:nvSpPr>
        <p:spPr>
          <a:xfrm>
            <a:off x="628650" y="1371600"/>
            <a:ext cx="7886700" cy="3263504"/>
          </a:xfrm>
        </p:spPr>
        <p:txBody>
          <a:bodyPr>
            <a:normAutofit fontScale="62500" lnSpcReduction="20000"/>
          </a:bodyPr>
          <a:lstStyle/>
          <a:p>
            <a:r>
              <a:rPr lang="en-US" dirty="0"/>
              <a:t>Let’s break down the different types of lubricants that effect the type of oil/water separator needed for your application. On the MSDS sheet the manufacturer will list the specific gravity of the lubricant.</a:t>
            </a:r>
          </a:p>
          <a:p>
            <a:r>
              <a:rPr lang="en-US" dirty="0"/>
              <a:t>This is important in choosing the right oil/water separator for your application.</a:t>
            </a:r>
          </a:p>
          <a:p>
            <a:r>
              <a:rPr lang="en-US" dirty="0"/>
              <a:t>It is important to know the Specific Gravity of your lubricant found on the MSDS sheet</a:t>
            </a:r>
          </a:p>
          <a:p>
            <a:r>
              <a:rPr lang="en-US" dirty="0"/>
              <a:t>Water is the base specific gravity and is 1.0</a:t>
            </a:r>
          </a:p>
          <a:p>
            <a:r>
              <a:rPr lang="en-US" dirty="0"/>
              <a:t>Diesters (Reciprocating air compressor oils) = .93</a:t>
            </a:r>
          </a:p>
          <a:p>
            <a:r>
              <a:rPr lang="en-US" dirty="0"/>
              <a:t>Petroleum Based .87</a:t>
            </a:r>
          </a:p>
          <a:p>
            <a:r>
              <a:rPr lang="en-US" dirty="0"/>
              <a:t>Polyalphaolefins .83-.90</a:t>
            </a:r>
          </a:p>
          <a:p>
            <a:r>
              <a:rPr lang="en-US" dirty="0" err="1"/>
              <a:t>Polyolester</a:t>
            </a:r>
            <a:r>
              <a:rPr lang="en-US" dirty="0"/>
              <a:t> lubricants .97-1.0</a:t>
            </a:r>
          </a:p>
          <a:p>
            <a:r>
              <a:rPr lang="en-US" dirty="0"/>
              <a:t>Polypropylene Glycols sp. 0.9827 </a:t>
            </a:r>
          </a:p>
          <a:p>
            <a:r>
              <a:rPr lang="en-US" dirty="0"/>
              <a:t>Silicone based lubricants 0.97</a:t>
            </a:r>
          </a:p>
          <a:p>
            <a:r>
              <a:rPr lang="en-US" dirty="0"/>
              <a:t>The lower the specific gravity, the easier it is to use flotation type Oil/Water Separators</a:t>
            </a:r>
          </a:p>
          <a:p>
            <a:endParaRPr lang="en-US" dirty="0"/>
          </a:p>
        </p:txBody>
      </p:sp>
    </p:spTree>
    <p:extLst>
      <p:ext uri="{BB962C8B-B14F-4D97-AF65-F5344CB8AC3E}">
        <p14:creationId xmlns:p14="http://schemas.microsoft.com/office/powerpoint/2010/main" val="2054588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B9962-7BFA-4631-92D8-89837192756D}"/>
              </a:ext>
            </a:extLst>
          </p:cNvPr>
          <p:cNvSpPr>
            <a:spLocks noGrp="1"/>
          </p:cNvSpPr>
          <p:nvPr>
            <p:ph type="title"/>
          </p:nvPr>
        </p:nvSpPr>
        <p:spPr>
          <a:xfrm>
            <a:off x="457200" y="381000"/>
            <a:ext cx="8568246" cy="381000"/>
          </a:xfrm>
        </p:spPr>
        <p:txBody>
          <a:bodyPr>
            <a:noAutofit/>
          </a:bodyPr>
          <a:lstStyle/>
          <a:p>
            <a:pPr algn="ctr"/>
            <a:r>
              <a:rPr lang="en-US" sz="2000" dirty="0"/>
              <a:t>How Poor Maintenance Affects Lubricant Levels in Condensation</a:t>
            </a:r>
          </a:p>
        </p:txBody>
      </p:sp>
      <p:sp>
        <p:nvSpPr>
          <p:cNvPr id="3" name="Content Placeholder 2">
            <a:extLst>
              <a:ext uri="{FF2B5EF4-FFF2-40B4-BE49-F238E27FC236}">
                <a16:creationId xmlns:a16="http://schemas.microsoft.com/office/drawing/2014/main" id="{CCCD7B6F-14C4-4ED5-ABE7-84CA4BB66B9A}"/>
              </a:ext>
            </a:extLst>
          </p:cNvPr>
          <p:cNvSpPr>
            <a:spLocks noGrp="1"/>
          </p:cNvSpPr>
          <p:nvPr>
            <p:ph sz="quarter" idx="1"/>
          </p:nvPr>
        </p:nvSpPr>
        <p:spPr>
          <a:xfrm>
            <a:off x="457200" y="1485951"/>
            <a:ext cx="4485667" cy="3589506"/>
          </a:xfrm>
        </p:spPr>
        <p:txBody>
          <a:bodyPr>
            <a:normAutofit fontScale="55000" lnSpcReduction="20000"/>
          </a:bodyPr>
          <a:lstStyle/>
          <a:p>
            <a:r>
              <a:rPr lang="en-US" dirty="0"/>
              <a:t>Quality of maintenance of the equipment. Without proper maintenance, the oil carryover into the condensate can increase many times over.</a:t>
            </a:r>
          </a:p>
          <a:p>
            <a:r>
              <a:rPr lang="en-US" dirty="0"/>
              <a:t>Make sure your oil/water separator is changed at proper intervals to avoid saturation. This will add to the levels of contaminants in your condensate.</a:t>
            </a:r>
          </a:p>
          <a:p>
            <a:r>
              <a:rPr lang="en-US" dirty="0"/>
              <a:t>Check the oil return line screen or filter. This picks up oil passed through the separator and returns it to the inlet of the air compressor. A plugged oil return line will add to the carryover levels. Also placement of oil return line inside of the separator is important. If the pick up line is too low or too high, it may not be effective in removing excess oil.</a:t>
            </a:r>
          </a:p>
          <a:p>
            <a:r>
              <a:rPr lang="en-US" dirty="0"/>
              <a:t>Aftermarket parts can effect the carryover of oil. Manufacturers design their oil separation system around their parts. Using other parts not specifically designed for your air compressor, could cause oil carryover to increase.</a:t>
            </a:r>
          </a:p>
        </p:txBody>
      </p:sp>
      <p:pic>
        <p:nvPicPr>
          <p:cNvPr id="4" name="Picture 3">
            <a:extLst>
              <a:ext uri="{FF2B5EF4-FFF2-40B4-BE49-F238E27FC236}">
                <a16:creationId xmlns:a16="http://schemas.microsoft.com/office/drawing/2014/main" id="{9132790B-AE71-4F2C-A11C-EEE09BAEFA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485951"/>
            <a:ext cx="3861479" cy="259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582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671" y="1413209"/>
            <a:ext cx="2373312"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3381162" y="1676400"/>
            <a:ext cx="3255947"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Panelists will answer your questions during the Q&amp;A session at the end of the Webinar.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Please post your questions in the Questions Window in your GoToWebinar interface.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lvl="0" defTabSz="914400">
              <a:buFont typeface="Arial" panose="020B0604020202020204" pitchFamily="34" charset="0"/>
              <a:buChar char="•"/>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Direct all questions to Compressed Air Best Practices</a:t>
            </a:r>
            <a:r>
              <a:rPr lang="en-US" altLang="en-US" sz="1600" dirty="0">
                <a:latin typeface="+mj-lt"/>
                <a:cs typeface="Arial" panose="020B0604020202020204" pitchFamily="34" charset="0"/>
              </a:rPr>
              <a:t>®</a:t>
            </a:r>
            <a:r>
              <a:rPr kumimoji="0" lang="en-US" altLang="en-US" sz="1600" b="0" i="0" u="none" strike="noStrike" kern="0" cap="none" spc="0" normalizeH="0" baseline="0" noProof="0" dirty="0">
                <a:ln>
                  <a:noFill/>
                </a:ln>
                <a:solidFill>
                  <a:prstClr val="black"/>
                </a:solidFill>
                <a:effectLst/>
                <a:uLnTx/>
                <a:uFillTx/>
                <a:latin typeface="+mj-lt"/>
                <a:ea typeface="+mn-ea"/>
                <a:cs typeface="+mn-cs"/>
              </a:rPr>
              <a:t> Magazine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7" name="TextBox 16">
            <a:extLst>
              <a:ext uri="{FF2B5EF4-FFF2-40B4-BE49-F238E27FC236}">
                <a16:creationId xmlns:a16="http://schemas.microsoft.com/office/drawing/2014/main" id="{1430373C-119D-4B03-8F0B-272AB9D296AD}"/>
              </a:ext>
            </a:extLst>
          </p:cNvPr>
          <p:cNvSpPr txBox="1">
            <a:spLocks noChangeArrowheads="1"/>
          </p:cNvSpPr>
          <p:nvPr/>
        </p:nvSpPr>
        <p:spPr bwMode="auto">
          <a:xfrm>
            <a:off x="7011492" y="3821999"/>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8" name="Picture 17">
            <a:hlinkClick r:id="rId3"/>
            <a:extLst>
              <a:ext uri="{FF2B5EF4-FFF2-40B4-BE49-F238E27FC236}">
                <a16:creationId xmlns:a16="http://schemas.microsoft.com/office/drawing/2014/main" id="{98C878B1-2B39-4A37-AA66-6B58FD487212}"/>
              </a:ext>
            </a:extLst>
          </p:cNvPr>
          <p:cNvPicPr>
            <a:picLocks noChangeAspect="1"/>
          </p:cNvPicPr>
          <p:nvPr/>
        </p:nvPicPr>
        <p:blipFill rotWithShape="1">
          <a:blip r:embed="rId4">
            <a:extLst>
              <a:ext uri="{28A0092B-C50C-407E-A947-70E740481C1C}">
                <a14:useLocalDpi xmlns:a14="http://schemas.microsoft.com/office/drawing/2010/main" val="0"/>
              </a:ext>
            </a:extLst>
          </a:blip>
          <a:srcRect l="18464" r="20844"/>
          <a:stretch/>
        </p:blipFill>
        <p:spPr>
          <a:xfrm>
            <a:off x="7217267" y="4160553"/>
            <a:ext cx="905523" cy="1116849"/>
          </a:xfrm>
          <a:prstGeom prst="rect">
            <a:avLst/>
          </a:prstGeom>
        </p:spPr>
      </p:pic>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4D21A-0D48-4328-8B8B-0A433DB4BB38}"/>
              </a:ext>
            </a:extLst>
          </p:cNvPr>
          <p:cNvSpPr>
            <a:spLocks noGrp="1"/>
          </p:cNvSpPr>
          <p:nvPr>
            <p:ph type="title"/>
          </p:nvPr>
        </p:nvSpPr>
        <p:spPr/>
        <p:txBody>
          <a:bodyPr>
            <a:noAutofit/>
          </a:bodyPr>
          <a:lstStyle/>
          <a:p>
            <a:r>
              <a:rPr lang="en-US" sz="2000" dirty="0"/>
              <a:t>How Air Compressor Controls Affects Lubricant Levels in Condensation</a:t>
            </a:r>
          </a:p>
        </p:txBody>
      </p:sp>
      <p:sp>
        <p:nvSpPr>
          <p:cNvPr id="3" name="Content Placeholder 2">
            <a:extLst>
              <a:ext uri="{FF2B5EF4-FFF2-40B4-BE49-F238E27FC236}">
                <a16:creationId xmlns:a16="http://schemas.microsoft.com/office/drawing/2014/main" id="{BEE465E6-991A-44F2-86DF-29971EB64AFB}"/>
              </a:ext>
            </a:extLst>
          </p:cNvPr>
          <p:cNvSpPr>
            <a:spLocks noGrp="1"/>
          </p:cNvSpPr>
          <p:nvPr>
            <p:ph sz="quarter" idx="1"/>
          </p:nvPr>
        </p:nvSpPr>
        <p:spPr/>
        <p:txBody>
          <a:bodyPr>
            <a:normAutofit lnSpcReduction="10000"/>
          </a:bodyPr>
          <a:lstStyle/>
          <a:p>
            <a:r>
              <a:rPr lang="en-US" dirty="0"/>
              <a:t>Load/No load controls could effect the oil carryover if a receiver tank is not sized properly causing the air compressor to short cycle rapidly.</a:t>
            </a:r>
          </a:p>
          <a:p>
            <a:r>
              <a:rPr lang="en-US" dirty="0"/>
              <a:t>If modulation controls are not set properly, the air compressor can short cycle increasing oil carryover</a:t>
            </a:r>
          </a:p>
          <a:p>
            <a:r>
              <a:rPr lang="en-US" dirty="0"/>
              <a:t>Variable speed drive air compressors can increase oil carryover in cases where the air compressor is operating on a minimum speed level</a:t>
            </a:r>
          </a:p>
          <a:p>
            <a:r>
              <a:rPr lang="en-US" dirty="0"/>
              <a:t>All of these factors need to be considered when sizing an oil/water separator</a:t>
            </a:r>
          </a:p>
        </p:txBody>
      </p:sp>
    </p:spTree>
    <p:extLst>
      <p:ext uri="{BB962C8B-B14F-4D97-AF65-F5344CB8AC3E}">
        <p14:creationId xmlns:p14="http://schemas.microsoft.com/office/powerpoint/2010/main" val="803724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1DE0-5873-4A66-948E-F1971CFA0376}"/>
              </a:ext>
            </a:extLst>
          </p:cNvPr>
          <p:cNvSpPr>
            <a:spLocks noGrp="1"/>
          </p:cNvSpPr>
          <p:nvPr>
            <p:ph type="title"/>
          </p:nvPr>
        </p:nvSpPr>
        <p:spPr/>
        <p:txBody>
          <a:bodyPr/>
          <a:lstStyle/>
          <a:p>
            <a:r>
              <a:rPr lang="en-US" dirty="0"/>
              <a:t>What You Need to Determine</a:t>
            </a:r>
          </a:p>
        </p:txBody>
      </p:sp>
      <p:sp>
        <p:nvSpPr>
          <p:cNvPr id="3" name="Content Placeholder 2">
            <a:extLst>
              <a:ext uri="{FF2B5EF4-FFF2-40B4-BE49-F238E27FC236}">
                <a16:creationId xmlns:a16="http://schemas.microsoft.com/office/drawing/2014/main" id="{33843A62-F3A8-4D53-904D-26043D332320}"/>
              </a:ext>
            </a:extLst>
          </p:cNvPr>
          <p:cNvSpPr>
            <a:spLocks noGrp="1"/>
          </p:cNvSpPr>
          <p:nvPr>
            <p:ph sz="quarter" idx="1"/>
          </p:nvPr>
        </p:nvSpPr>
        <p:spPr>
          <a:xfrm>
            <a:off x="666750" y="1524000"/>
            <a:ext cx="7886700" cy="3263504"/>
          </a:xfrm>
        </p:spPr>
        <p:txBody>
          <a:bodyPr>
            <a:normAutofit fontScale="92500" lnSpcReduction="10000"/>
          </a:bodyPr>
          <a:lstStyle/>
          <a:p>
            <a:r>
              <a:rPr lang="en-US" dirty="0"/>
              <a:t>Is your facility covered under a state program or national program?</a:t>
            </a:r>
          </a:p>
          <a:p>
            <a:r>
              <a:rPr lang="en-US" dirty="0"/>
              <a:t>Are you discharging condensate to Sewer, Stormwater or Tributary?</a:t>
            </a:r>
          </a:p>
          <a:p>
            <a:r>
              <a:rPr lang="en-US" dirty="0"/>
              <a:t>What is the type of lubricant you are using?</a:t>
            </a:r>
          </a:p>
          <a:p>
            <a:r>
              <a:rPr lang="en-US" dirty="0"/>
              <a:t>What are the levels of contaminant in the condensate?</a:t>
            </a:r>
          </a:p>
          <a:p>
            <a:r>
              <a:rPr lang="en-US" dirty="0"/>
              <a:t>What are your local water treatment regulations?</a:t>
            </a:r>
          </a:p>
          <a:p>
            <a:r>
              <a:rPr lang="en-US" dirty="0"/>
              <a:t>What options are available for condensate cleanup prior to discharge?</a:t>
            </a:r>
          </a:p>
          <a:p>
            <a:endParaRPr lang="en-US" dirty="0"/>
          </a:p>
        </p:txBody>
      </p:sp>
    </p:spTree>
    <p:extLst>
      <p:ext uri="{BB962C8B-B14F-4D97-AF65-F5344CB8AC3E}">
        <p14:creationId xmlns:p14="http://schemas.microsoft.com/office/powerpoint/2010/main" val="219447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70E0E-5BD1-4AB8-B868-D0A6403E8CD1}"/>
              </a:ext>
            </a:extLst>
          </p:cNvPr>
          <p:cNvSpPr>
            <a:spLocks noGrp="1"/>
          </p:cNvSpPr>
          <p:nvPr>
            <p:ph type="title"/>
          </p:nvPr>
        </p:nvSpPr>
        <p:spPr>
          <a:xfrm>
            <a:off x="530273" y="1472803"/>
            <a:ext cx="3840086" cy="571890"/>
          </a:xfrm>
        </p:spPr>
        <p:txBody>
          <a:bodyPr>
            <a:normAutofit/>
          </a:bodyPr>
          <a:lstStyle/>
          <a:p>
            <a:r>
              <a:rPr lang="en-US" dirty="0"/>
              <a:t>So What To Do?</a:t>
            </a:r>
          </a:p>
        </p:txBody>
      </p:sp>
      <p:sp>
        <p:nvSpPr>
          <p:cNvPr id="3" name="Content Placeholder 2">
            <a:extLst>
              <a:ext uri="{FF2B5EF4-FFF2-40B4-BE49-F238E27FC236}">
                <a16:creationId xmlns:a16="http://schemas.microsoft.com/office/drawing/2014/main" id="{DCAF979A-7B59-4C15-BBEB-AD9CDE643C90}"/>
              </a:ext>
            </a:extLst>
          </p:cNvPr>
          <p:cNvSpPr>
            <a:spLocks noGrp="1"/>
          </p:cNvSpPr>
          <p:nvPr>
            <p:ph sz="quarter" idx="1"/>
          </p:nvPr>
        </p:nvSpPr>
        <p:spPr>
          <a:xfrm>
            <a:off x="381000" y="2590800"/>
            <a:ext cx="3840085" cy="2596671"/>
          </a:xfrm>
        </p:spPr>
        <p:txBody>
          <a:bodyPr>
            <a:normAutofit fontScale="92500" lnSpcReduction="10000"/>
          </a:bodyPr>
          <a:lstStyle/>
          <a:p>
            <a:r>
              <a:rPr lang="en-US" sz="1350" dirty="0"/>
              <a:t>First is to determine your site conditions</a:t>
            </a:r>
          </a:p>
          <a:p>
            <a:r>
              <a:rPr lang="en-US" sz="1350" dirty="0"/>
              <a:t>Is your plant on a municipal system?</a:t>
            </a:r>
          </a:p>
          <a:p>
            <a:r>
              <a:rPr lang="en-US" sz="1350" dirty="0"/>
              <a:t>Does your plant have its own water treatment system?</a:t>
            </a:r>
          </a:p>
          <a:p>
            <a:r>
              <a:rPr lang="en-US" sz="1350" dirty="0"/>
              <a:t>Which regulatory department does your plant’s location fall under?</a:t>
            </a:r>
          </a:p>
          <a:p>
            <a:r>
              <a:rPr lang="en-US" sz="1350" dirty="0"/>
              <a:t>Find out what levels of contamination are allowed for your location</a:t>
            </a:r>
          </a:p>
          <a:p>
            <a:r>
              <a:rPr lang="en-US" sz="1350" dirty="0"/>
              <a:t>Have your raw condensate tested by a laboratory or oil/water separator manufacturer’s test kit.</a:t>
            </a:r>
          </a:p>
          <a:p>
            <a:r>
              <a:rPr lang="en-US" sz="1350" dirty="0"/>
              <a:t>Many of your oil/water separator suppliers provide this service</a:t>
            </a:r>
          </a:p>
        </p:txBody>
      </p:sp>
      <p:pic>
        <p:nvPicPr>
          <p:cNvPr id="5" name="Picture 4" descr="A large building&#10;&#10;Description generated with very high confidence">
            <a:extLst>
              <a:ext uri="{FF2B5EF4-FFF2-40B4-BE49-F238E27FC236}">
                <a16:creationId xmlns:a16="http://schemas.microsoft.com/office/drawing/2014/main" id="{07B63582-8743-4ED1-AA99-5D74E791EAA3}"/>
              </a:ext>
            </a:extLst>
          </p:cNvPr>
          <p:cNvPicPr>
            <a:picLocks noChangeAspect="1"/>
          </p:cNvPicPr>
          <p:nvPr/>
        </p:nvPicPr>
        <p:blipFill rotWithShape="1">
          <a:blip r:embed="rId2">
            <a:extLst>
              <a:ext uri="{28A0092B-C50C-407E-A947-70E740481C1C}">
                <a14:useLocalDpi xmlns:a14="http://schemas.microsoft.com/office/drawing/2010/main" val="0"/>
              </a:ext>
            </a:extLst>
          </a:blip>
          <a:srcRect l="20239" r="18544"/>
          <a:stretch/>
        </p:blipFill>
        <p:spPr>
          <a:xfrm>
            <a:off x="4409140" y="857260"/>
            <a:ext cx="4734863" cy="514349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228555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1DE0-5873-4A66-948E-F1971CFA0376}"/>
              </a:ext>
            </a:extLst>
          </p:cNvPr>
          <p:cNvSpPr>
            <a:spLocks noGrp="1"/>
          </p:cNvSpPr>
          <p:nvPr>
            <p:ph type="title"/>
          </p:nvPr>
        </p:nvSpPr>
        <p:spPr/>
        <p:txBody>
          <a:bodyPr>
            <a:noAutofit/>
          </a:bodyPr>
          <a:lstStyle/>
          <a:p>
            <a:r>
              <a:rPr lang="en-US" sz="2300" dirty="0"/>
              <a:t>Before Starting Your Search for the Right Oil/Water Separators</a:t>
            </a:r>
          </a:p>
        </p:txBody>
      </p:sp>
      <p:sp>
        <p:nvSpPr>
          <p:cNvPr id="3" name="Content Placeholder 2">
            <a:extLst>
              <a:ext uri="{FF2B5EF4-FFF2-40B4-BE49-F238E27FC236}">
                <a16:creationId xmlns:a16="http://schemas.microsoft.com/office/drawing/2014/main" id="{33843A62-F3A8-4D53-904D-26043D332320}"/>
              </a:ext>
            </a:extLst>
          </p:cNvPr>
          <p:cNvSpPr>
            <a:spLocks noGrp="1"/>
          </p:cNvSpPr>
          <p:nvPr>
            <p:ph sz="quarter" idx="1"/>
          </p:nvPr>
        </p:nvSpPr>
        <p:spPr>
          <a:xfrm>
            <a:off x="457200" y="1518654"/>
            <a:ext cx="3582380" cy="3567619"/>
          </a:xfrm>
        </p:spPr>
        <p:txBody>
          <a:bodyPr>
            <a:normAutofit fontScale="55000" lnSpcReduction="20000"/>
          </a:bodyPr>
          <a:lstStyle/>
          <a:p>
            <a:r>
              <a:rPr lang="en-US" dirty="0"/>
              <a:t>Get the manufacturers MSDS sheet for the lubricant</a:t>
            </a:r>
          </a:p>
          <a:p>
            <a:r>
              <a:rPr lang="en-US" dirty="0"/>
              <a:t>What is the type of lubricant?</a:t>
            </a:r>
          </a:p>
          <a:p>
            <a:r>
              <a:rPr lang="en-US" dirty="0"/>
              <a:t>Is my lubricant biodegradable?</a:t>
            </a:r>
          </a:p>
          <a:p>
            <a:r>
              <a:rPr lang="en-US" dirty="0"/>
              <a:t>(*Caution: Biodegradable lubricants can still be toxic and difficult to treat by waste water facilities. Check with local authorities when disposing of these fluids.)</a:t>
            </a:r>
          </a:p>
          <a:p>
            <a:r>
              <a:rPr lang="en-US" dirty="0"/>
              <a:t>What is the approximate oil carryover of the air compressor?</a:t>
            </a:r>
          </a:p>
          <a:p>
            <a:r>
              <a:rPr lang="en-US" dirty="0"/>
              <a:t>Where is the final destination of the condensate?</a:t>
            </a:r>
          </a:p>
          <a:p>
            <a:r>
              <a:rPr lang="en-US" dirty="0"/>
              <a:t>What are the local regulations regarding levels of contaminants within the condensate?</a:t>
            </a:r>
          </a:p>
          <a:p>
            <a:r>
              <a:rPr lang="en-US" dirty="0"/>
              <a:t>How much condensate is being disposed of?</a:t>
            </a:r>
          </a:p>
          <a:p>
            <a:endParaRPr lang="en-US" dirty="0">
              <a:solidFill>
                <a:schemeClr val="accent1"/>
              </a:solidFill>
            </a:endParaRPr>
          </a:p>
          <a:p>
            <a:endParaRPr lang="en-US" dirty="0"/>
          </a:p>
          <a:p>
            <a:endParaRPr lang="en-US" dirty="0"/>
          </a:p>
        </p:txBody>
      </p:sp>
      <p:pic>
        <p:nvPicPr>
          <p:cNvPr id="5" name="Picture 4">
            <a:extLst>
              <a:ext uri="{FF2B5EF4-FFF2-40B4-BE49-F238E27FC236}">
                <a16:creationId xmlns:a16="http://schemas.microsoft.com/office/drawing/2014/main" id="{B1323D93-E0DF-49EE-9AB4-C4EE471BD1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2480" y="1518654"/>
            <a:ext cx="4304320" cy="3228239"/>
          </a:xfrm>
          <a:prstGeom prst="rect">
            <a:avLst/>
          </a:prstGeom>
        </p:spPr>
      </p:pic>
    </p:spTree>
    <p:extLst>
      <p:ext uri="{BB962C8B-B14F-4D97-AF65-F5344CB8AC3E}">
        <p14:creationId xmlns:p14="http://schemas.microsoft.com/office/powerpoint/2010/main" val="1439453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1DE0-5873-4A66-948E-F1971CFA0376}"/>
              </a:ext>
            </a:extLst>
          </p:cNvPr>
          <p:cNvSpPr>
            <a:spLocks noGrp="1"/>
          </p:cNvSpPr>
          <p:nvPr>
            <p:ph type="title"/>
          </p:nvPr>
        </p:nvSpPr>
        <p:spPr/>
        <p:txBody>
          <a:bodyPr/>
          <a:lstStyle/>
          <a:p>
            <a:r>
              <a:rPr lang="en-US" dirty="0"/>
              <a:t>Types of Oil/Water Separators</a:t>
            </a:r>
          </a:p>
        </p:txBody>
      </p:sp>
      <p:sp>
        <p:nvSpPr>
          <p:cNvPr id="3" name="Content Placeholder 2">
            <a:extLst>
              <a:ext uri="{FF2B5EF4-FFF2-40B4-BE49-F238E27FC236}">
                <a16:creationId xmlns:a16="http://schemas.microsoft.com/office/drawing/2014/main" id="{33843A62-F3A8-4D53-904D-26043D332320}"/>
              </a:ext>
            </a:extLst>
          </p:cNvPr>
          <p:cNvSpPr>
            <a:spLocks noGrp="1"/>
          </p:cNvSpPr>
          <p:nvPr>
            <p:ph sz="quarter" idx="1"/>
          </p:nvPr>
        </p:nvSpPr>
        <p:spPr>
          <a:xfrm>
            <a:off x="666750" y="1524000"/>
            <a:ext cx="7886700" cy="2793108"/>
          </a:xfrm>
        </p:spPr>
        <p:txBody>
          <a:bodyPr>
            <a:normAutofit/>
          </a:bodyPr>
          <a:lstStyle/>
          <a:p>
            <a:r>
              <a:rPr lang="en-US" dirty="0"/>
              <a:t>Skimmer types</a:t>
            </a:r>
          </a:p>
          <a:p>
            <a:r>
              <a:rPr lang="en-US" dirty="0"/>
              <a:t>Absorption types</a:t>
            </a:r>
          </a:p>
          <a:p>
            <a:r>
              <a:rPr lang="en-US" dirty="0"/>
              <a:t>Filtration types</a:t>
            </a:r>
          </a:p>
          <a:p>
            <a:r>
              <a:rPr lang="en-US" dirty="0"/>
              <a:t>Flotation types</a:t>
            </a:r>
          </a:p>
          <a:p>
            <a:pPr marL="0" indent="0">
              <a:buNone/>
            </a:pPr>
            <a:endParaRPr lang="en-US" dirty="0"/>
          </a:p>
        </p:txBody>
      </p:sp>
    </p:spTree>
    <p:extLst>
      <p:ext uri="{BB962C8B-B14F-4D97-AF65-F5344CB8AC3E}">
        <p14:creationId xmlns:p14="http://schemas.microsoft.com/office/powerpoint/2010/main" val="3108860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A6FD-AEF3-43F7-8E01-08A1BEFEF382}"/>
              </a:ext>
            </a:extLst>
          </p:cNvPr>
          <p:cNvSpPr>
            <a:spLocks noGrp="1"/>
          </p:cNvSpPr>
          <p:nvPr>
            <p:ph type="title"/>
          </p:nvPr>
        </p:nvSpPr>
        <p:spPr/>
        <p:txBody>
          <a:bodyPr/>
          <a:lstStyle/>
          <a:p>
            <a:r>
              <a:rPr lang="en-US" dirty="0"/>
              <a:t>Things to Know About Condensate</a:t>
            </a:r>
          </a:p>
        </p:txBody>
      </p:sp>
      <p:sp>
        <p:nvSpPr>
          <p:cNvPr id="3" name="Content Placeholder 2">
            <a:extLst>
              <a:ext uri="{FF2B5EF4-FFF2-40B4-BE49-F238E27FC236}">
                <a16:creationId xmlns:a16="http://schemas.microsoft.com/office/drawing/2014/main" id="{BF18C0D8-8A9C-4A4D-8055-6748FC006825}"/>
              </a:ext>
            </a:extLst>
          </p:cNvPr>
          <p:cNvSpPr>
            <a:spLocks noGrp="1"/>
          </p:cNvSpPr>
          <p:nvPr>
            <p:ph sz="quarter" idx="1"/>
          </p:nvPr>
        </p:nvSpPr>
        <p:spPr>
          <a:xfrm>
            <a:off x="381000" y="1826737"/>
            <a:ext cx="5463297" cy="3037411"/>
          </a:xfrm>
        </p:spPr>
        <p:txBody>
          <a:bodyPr>
            <a:normAutofit fontScale="70000" lnSpcReduction="20000"/>
          </a:bodyPr>
          <a:lstStyle/>
          <a:p>
            <a:r>
              <a:rPr lang="en-US" dirty="0"/>
              <a:t>Regulations affecting condensate levels are different depending on your plant location.</a:t>
            </a:r>
          </a:p>
          <a:p>
            <a:r>
              <a:rPr lang="en-US" dirty="0"/>
              <a:t>Some the regulations come under the states jurisdiction</a:t>
            </a:r>
          </a:p>
          <a:p>
            <a:r>
              <a:rPr lang="en-US" dirty="0"/>
              <a:t>Others come under the federal jurisdiction</a:t>
            </a:r>
          </a:p>
          <a:p>
            <a:r>
              <a:rPr lang="en-US" dirty="0"/>
              <a:t>Once you determine what jurisdiction your location is under, check what your local municipality requires to dispose of condensate into their sewage system</a:t>
            </a:r>
          </a:p>
          <a:p>
            <a:r>
              <a:rPr lang="en-US" dirty="0"/>
              <a:t>If you are not under a municipality, then you are probably subject to regulations of discharge into wetlands and tributaries and most states require a study and application for a permit</a:t>
            </a:r>
          </a:p>
          <a:p>
            <a:endParaRPr lang="en-US" dirty="0"/>
          </a:p>
        </p:txBody>
      </p:sp>
      <p:pic>
        <p:nvPicPr>
          <p:cNvPr id="5" name="Picture 5">
            <a:extLst>
              <a:ext uri="{FF2B5EF4-FFF2-40B4-BE49-F238E27FC236}">
                <a16:creationId xmlns:a16="http://schemas.microsoft.com/office/drawing/2014/main" id="{CE2243A0-D743-4B23-9672-D75520274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458" y="1828217"/>
            <a:ext cx="2544366" cy="1800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E38B58B8-9668-47D0-B743-290B8AA8ECD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074" y="3654556"/>
            <a:ext cx="2571750" cy="1771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1975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1DE0-5873-4A66-948E-F1971CFA0376}"/>
              </a:ext>
            </a:extLst>
          </p:cNvPr>
          <p:cNvSpPr>
            <a:spLocks noGrp="1"/>
          </p:cNvSpPr>
          <p:nvPr>
            <p:ph type="title"/>
          </p:nvPr>
        </p:nvSpPr>
        <p:spPr/>
        <p:txBody>
          <a:bodyPr/>
          <a:lstStyle/>
          <a:p>
            <a:r>
              <a:rPr lang="en-US" dirty="0"/>
              <a:t>In Closing</a:t>
            </a:r>
          </a:p>
        </p:txBody>
      </p:sp>
      <p:sp>
        <p:nvSpPr>
          <p:cNvPr id="3" name="Content Placeholder 2">
            <a:extLst>
              <a:ext uri="{FF2B5EF4-FFF2-40B4-BE49-F238E27FC236}">
                <a16:creationId xmlns:a16="http://schemas.microsoft.com/office/drawing/2014/main" id="{33843A62-F3A8-4D53-904D-26043D332320}"/>
              </a:ext>
            </a:extLst>
          </p:cNvPr>
          <p:cNvSpPr>
            <a:spLocks noGrp="1"/>
          </p:cNvSpPr>
          <p:nvPr>
            <p:ph sz="quarter" idx="1"/>
          </p:nvPr>
        </p:nvSpPr>
        <p:spPr>
          <a:xfrm>
            <a:off x="628651" y="1989764"/>
            <a:ext cx="4882917" cy="3453741"/>
          </a:xfrm>
        </p:spPr>
        <p:txBody>
          <a:bodyPr>
            <a:normAutofit fontScale="70000" lnSpcReduction="20000"/>
          </a:bodyPr>
          <a:lstStyle/>
          <a:p>
            <a:r>
              <a:rPr lang="en-US" dirty="0"/>
              <a:t>Do not send condensate directly to ground at any time even with an oil/water separator</a:t>
            </a:r>
          </a:p>
          <a:p>
            <a:r>
              <a:rPr lang="en-US" dirty="0"/>
              <a:t>Find which agency your are governed by</a:t>
            </a:r>
          </a:p>
          <a:p>
            <a:r>
              <a:rPr lang="en-US" dirty="0"/>
              <a:t>Determine the amount of carryover in ppm and what is allowed in your location</a:t>
            </a:r>
          </a:p>
          <a:p>
            <a:r>
              <a:rPr lang="en-US" dirty="0"/>
              <a:t>Talk to your local supplier and get your water tested and the MSDS from them</a:t>
            </a:r>
          </a:p>
          <a:p>
            <a:r>
              <a:rPr lang="en-US" dirty="0"/>
              <a:t>Even though the local supplier could be knowledgeable, your plant is responsible for any contamination</a:t>
            </a:r>
          </a:p>
          <a:p>
            <a:r>
              <a:rPr lang="en-US" dirty="0"/>
              <a:t>Make sure you check and document your local requirements</a:t>
            </a:r>
          </a:p>
        </p:txBody>
      </p:sp>
      <p:pic>
        <p:nvPicPr>
          <p:cNvPr id="5" name="Picture 4" descr="A body of water&#10;&#10;Description generated with very high confidence">
            <a:extLst>
              <a:ext uri="{FF2B5EF4-FFF2-40B4-BE49-F238E27FC236}">
                <a16:creationId xmlns:a16="http://schemas.microsoft.com/office/drawing/2014/main" id="{08F5AAB8-0930-4D4D-9722-BB75E61084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8774" y="2473570"/>
            <a:ext cx="3047218" cy="2278271"/>
          </a:xfrm>
          <a:prstGeom prst="rect">
            <a:avLst/>
          </a:prstGeom>
        </p:spPr>
      </p:pic>
    </p:spTree>
    <p:extLst>
      <p:ext uri="{BB962C8B-B14F-4D97-AF65-F5344CB8AC3E}">
        <p14:creationId xmlns:p14="http://schemas.microsoft.com/office/powerpoint/2010/main" val="3444225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1DE0-5873-4A66-948E-F1971CFA0376}"/>
              </a:ext>
            </a:extLst>
          </p:cNvPr>
          <p:cNvSpPr>
            <a:spLocks noGrp="1"/>
          </p:cNvSpPr>
          <p:nvPr>
            <p:ph type="title"/>
          </p:nvPr>
        </p:nvSpPr>
        <p:spPr/>
        <p:txBody>
          <a:bodyPr/>
          <a:lstStyle/>
          <a:p>
            <a:pPr algn="ctr"/>
            <a:r>
              <a:rPr lang="en-US" dirty="0"/>
              <a:t>Thanks for Attending</a:t>
            </a:r>
          </a:p>
        </p:txBody>
      </p:sp>
      <p:sp>
        <p:nvSpPr>
          <p:cNvPr id="3" name="Content Placeholder 2">
            <a:extLst>
              <a:ext uri="{FF2B5EF4-FFF2-40B4-BE49-F238E27FC236}">
                <a16:creationId xmlns:a16="http://schemas.microsoft.com/office/drawing/2014/main" id="{33843A62-F3A8-4D53-904D-26043D332320}"/>
              </a:ext>
            </a:extLst>
          </p:cNvPr>
          <p:cNvSpPr>
            <a:spLocks noGrp="1"/>
          </p:cNvSpPr>
          <p:nvPr>
            <p:ph sz="quarter" idx="1"/>
          </p:nvPr>
        </p:nvSpPr>
        <p:spPr>
          <a:xfrm>
            <a:off x="628650" y="2180003"/>
            <a:ext cx="7886700" cy="3263504"/>
          </a:xfrm>
        </p:spPr>
        <p:txBody>
          <a:bodyPr>
            <a:normAutofit fontScale="70000" lnSpcReduction="20000"/>
          </a:bodyPr>
          <a:lstStyle/>
          <a:p>
            <a:pPr marL="0" indent="0" algn="ctr">
              <a:buNone/>
            </a:pPr>
            <a:r>
              <a:rPr lang="en-US" dirty="0"/>
              <a:t>Mark Your Calendars</a:t>
            </a:r>
          </a:p>
          <a:p>
            <a:pPr marL="0" indent="0" algn="ctr">
              <a:buNone/>
            </a:pPr>
            <a:r>
              <a:rPr lang="en-US" dirty="0"/>
              <a:t>Don’t forget to register or get your booth reserved</a:t>
            </a:r>
          </a:p>
          <a:p>
            <a:pPr marL="0" indent="0" algn="ctr">
              <a:buNone/>
            </a:pPr>
            <a:r>
              <a:rPr lang="en-US" dirty="0"/>
              <a:t> for 2019 Best Practices EXPO &amp; Conference</a:t>
            </a:r>
          </a:p>
          <a:p>
            <a:pPr marL="0" indent="0" algn="ctr">
              <a:buNone/>
            </a:pPr>
            <a:r>
              <a:rPr lang="en-US" dirty="0"/>
              <a:t>October 13-16, 2019</a:t>
            </a:r>
          </a:p>
          <a:p>
            <a:pPr marL="0" indent="0" algn="ctr">
              <a:buNone/>
            </a:pPr>
            <a:r>
              <a:rPr lang="en-US" dirty="0"/>
              <a:t>Nashville Music City Center</a:t>
            </a:r>
          </a:p>
          <a:p>
            <a:pPr marL="0" indent="0" algn="ctr">
              <a:buNone/>
            </a:pPr>
            <a:r>
              <a:rPr lang="en-US" dirty="0">
                <a:hlinkClick r:id="rId2">
                  <a:extLst>
                    <a:ext uri="{A12FA001-AC4F-418D-AE19-62706E023703}">
                      <ahyp:hlinkClr xmlns:ahyp="http://schemas.microsoft.com/office/drawing/2018/hyperlinkcolor" val="tx"/>
                    </a:ext>
                  </a:extLst>
                </a:hlinkClick>
              </a:rPr>
              <a:t>www.cabpexpo.com</a:t>
            </a:r>
            <a:endParaRPr lang="en-US" dirty="0"/>
          </a:p>
          <a:p>
            <a:pPr marL="0" indent="0" algn="ctr">
              <a:buNone/>
            </a:pPr>
            <a:endParaRPr lang="en-US" dirty="0"/>
          </a:p>
          <a:p>
            <a:pPr marL="0" indent="0" algn="ctr">
              <a:buNone/>
            </a:pPr>
            <a:r>
              <a:rPr lang="en-US" sz="1200" dirty="0"/>
              <a:t>Loran Circle</a:t>
            </a:r>
          </a:p>
          <a:p>
            <a:pPr marL="0" indent="0" algn="ctr">
              <a:buNone/>
            </a:pPr>
            <a:r>
              <a:rPr lang="en-US" sz="1200" dirty="0"/>
              <a:t>Certified AirMaster Plus</a:t>
            </a:r>
          </a:p>
          <a:p>
            <a:pPr marL="0" indent="0" algn="ctr">
              <a:buNone/>
            </a:pPr>
            <a:r>
              <a:rPr lang="en-US" sz="1200" dirty="0"/>
              <a:t>Sales, Air System Design, and Maintenance Training </a:t>
            </a:r>
          </a:p>
          <a:p>
            <a:pPr marL="0" indent="0" algn="ctr">
              <a:buNone/>
            </a:pPr>
            <a:r>
              <a:rPr lang="en-US" sz="1200" dirty="0"/>
              <a:t>for The Compressed Air Industry</a:t>
            </a:r>
          </a:p>
          <a:p>
            <a:pPr marL="0" indent="0" algn="ctr">
              <a:buNone/>
            </a:pPr>
            <a:r>
              <a:rPr lang="en-US" sz="1200" dirty="0"/>
              <a:t>Pearland, Texas</a:t>
            </a:r>
          </a:p>
          <a:p>
            <a:pPr marL="0" indent="0" algn="ctr">
              <a:buNone/>
            </a:pPr>
            <a:r>
              <a:rPr lang="en-US" sz="1200" dirty="0"/>
              <a:t>832-906-0469</a:t>
            </a:r>
          </a:p>
          <a:p>
            <a:endParaRPr lang="en-US" dirty="0"/>
          </a:p>
        </p:txBody>
      </p:sp>
    </p:spTree>
    <p:extLst>
      <p:ext uri="{BB962C8B-B14F-4D97-AF65-F5344CB8AC3E}">
        <p14:creationId xmlns:p14="http://schemas.microsoft.com/office/powerpoint/2010/main" val="623676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6" name="Picture 15">
            <a:hlinkClick r:id="rId2"/>
            <a:extLst>
              <a:ext uri="{FF2B5EF4-FFF2-40B4-BE49-F238E27FC236}">
                <a16:creationId xmlns:a16="http://schemas.microsoft.com/office/drawing/2014/main" id="{8FF77B71-05B7-4203-8096-41E5BC7ADE24}"/>
              </a:ext>
            </a:extLst>
          </p:cNvPr>
          <p:cNvPicPr>
            <a:picLocks noChangeAspect="1"/>
          </p:cNvPicPr>
          <p:nvPr/>
        </p:nvPicPr>
        <p:blipFill rotWithShape="1">
          <a:blip r:embed="rId3">
            <a:extLst>
              <a:ext uri="{28A0092B-C50C-407E-A947-70E740481C1C}">
                <a14:useLocalDpi xmlns:a14="http://schemas.microsoft.com/office/drawing/2010/main" val="0"/>
              </a:ext>
            </a:extLst>
          </a:blip>
          <a:srcRect l="18464" r="20844"/>
          <a:stretch/>
        </p:blipFill>
        <p:spPr>
          <a:xfrm>
            <a:off x="7129709" y="4160553"/>
            <a:ext cx="905523" cy="1116849"/>
          </a:xfrm>
          <a:prstGeom prst="rect">
            <a:avLst/>
          </a:prstGeom>
        </p:spPr>
      </p:pic>
      <p:grpSp>
        <p:nvGrpSpPr>
          <p:cNvPr id="2" name="Group 1">
            <a:extLst>
              <a:ext uri="{FF2B5EF4-FFF2-40B4-BE49-F238E27FC236}">
                <a16:creationId xmlns:a16="http://schemas.microsoft.com/office/drawing/2014/main" id="{10682321-DA39-4646-8954-002D83B5819D}"/>
              </a:ext>
            </a:extLst>
          </p:cNvPr>
          <p:cNvGrpSpPr/>
          <p:nvPr/>
        </p:nvGrpSpPr>
        <p:grpSpPr>
          <a:xfrm>
            <a:off x="1555790" y="1474556"/>
            <a:ext cx="2837436" cy="2771519"/>
            <a:chOff x="601403" y="1383698"/>
            <a:chExt cx="2837436" cy="2771519"/>
          </a:xfrm>
        </p:grpSpPr>
        <p:sp>
          <p:nvSpPr>
            <p:cNvPr id="28" name="Rectangle 27">
              <a:extLst>
                <a:ext uri="{FF2B5EF4-FFF2-40B4-BE49-F238E27FC236}">
                  <a16:creationId xmlns:a16="http://schemas.microsoft.com/office/drawing/2014/main" id="{DE0AB9C8-AA57-42E7-9853-94E34D1DC169}"/>
                </a:ext>
              </a:extLst>
            </p:cNvPr>
            <p:cNvSpPr/>
            <p:nvPr/>
          </p:nvSpPr>
          <p:spPr>
            <a:xfrm>
              <a:off x="601403" y="1383698"/>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3" name="Picture 12">
              <a:extLst>
                <a:ext uri="{FF2B5EF4-FFF2-40B4-BE49-F238E27FC236}">
                  <a16:creationId xmlns:a16="http://schemas.microsoft.com/office/drawing/2014/main" id="{EEC34740-0BFF-4289-B0C9-097E2B20C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610" y="1647109"/>
              <a:ext cx="1775541" cy="1775541"/>
            </a:xfrm>
            <a:prstGeom prst="rect">
              <a:avLst/>
            </a:prstGeom>
          </p:spPr>
        </p:pic>
        <p:grpSp>
          <p:nvGrpSpPr>
            <p:cNvPr id="30" name="Group 29">
              <a:extLst>
                <a:ext uri="{FF2B5EF4-FFF2-40B4-BE49-F238E27FC236}">
                  <a16:creationId xmlns:a16="http://schemas.microsoft.com/office/drawing/2014/main" id="{8E96DC1B-8530-409F-A41F-F23198706C37}"/>
                </a:ext>
              </a:extLst>
            </p:cNvPr>
            <p:cNvGrpSpPr/>
            <p:nvPr/>
          </p:nvGrpSpPr>
          <p:grpSpPr>
            <a:xfrm>
              <a:off x="601403" y="3429000"/>
              <a:ext cx="2825956" cy="726217"/>
              <a:chOff x="1249394" y="1756545"/>
              <a:chExt cx="3080761" cy="794483"/>
            </a:xfrm>
          </p:grpSpPr>
          <p:sp>
            <p:nvSpPr>
              <p:cNvPr id="31" name="Speech Bubble: Rectangle 30">
                <a:extLst>
                  <a:ext uri="{FF2B5EF4-FFF2-40B4-BE49-F238E27FC236}">
                    <a16:creationId xmlns:a16="http://schemas.microsoft.com/office/drawing/2014/main" id="{FEDCE8AA-477C-404D-96B0-4E0B0A7836C8}"/>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Speech Bubble: Rectangle 4">
                <a:extLst>
                  <a:ext uri="{FF2B5EF4-FFF2-40B4-BE49-F238E27FC236}">
                    <a16:creationId xmlns:a16="http://schemas.microsoft.com/office/drawing/2014/main" id="{CE093590-D60B-4F01-B0AF-47C48E53EF12}"/>
                  </a:ext>
                </a:extLst>
              </p:cNvPr>
              <p:cNvSpPr txBox="1"/>
              <p:nvPr/>
            </p:nvSpPr>
            <p:spPr>
              <a:xfrm>
                <a:off x="1249394" y="1756546"/>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buNone/>
                </a:pPr>
                <a:r>
                  <a:rPr lang="en-US" sz="1800" b="1" kern="1200" dirty="0"/>
                  <a:t>Russ Jones</a:t>
                </a:r>
              </a:p>
              <a:p>
                <a:pPr marL="0" lvl="0" indent="0" algn="ctr" defTabSz="800100">
                  <a:lnSpc>
                    <a:spcPct val="90000"/>
                  </a:lnSpc>
                  <a:spcBef>
                    <a:spcPct val="0"/>
                  </a:spcBef>
                  <a:buNone/>
                </a:pPr>
                <a:r>
                  <a:rPr lang="en-US" sz="1600" kern="1200" dirty="0"/>
                  <a:t>BEKO Technologies</a:t>
                </a:r>
              </a:p>
            </p:txBody>
          </p:sp>
        </p:grpSp>
      </p:grpSp>
      <p:sp>
        <p:nvSpPr>
          <p:cNvPr id="48" name="TextBox 19">
            <a:extLst>
              <a:ext uri="{FF2B5EF4-FFF2-40B4-BE49-F238E27FC236}">
                <a16:creationId xmlns:a16="http://schemas.microsoft.com/office/drawing/2014/main" id="{FC619E2A-1899-4B17-939F-5AFACA1A463D}"/>
              </a:ext>
            </a:extLst>
          </p:cNvPr>
          <p:cNvSpPr txBox="1">
            <a:spLocks noChangeArrowheads="1"/>
          </p:cNvSpPr>
          <p:nvPr/>
        </p:nvSpPr>
        <p:spPr bwMode="auto">
          <a:xfrm>
            <a:off x="4568440" y="1737967"/>
            <a:ext cx="32039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defTabSz="914400">
              <a:buFont typeface="Arial" panose="020B0604020202020204" pitchFamily="34" charset="0"/>
              <a:buChar char="•"/>
              <a:defRPr/>
            </a:pPr>
            <a:r>
              <a:rPr kumimoji="0" lang="en-US" altLang="en-US" sz="1600" b="0" i="0" u="none" strike="noStrike" kern="1200" cap="none" spc="0" normalizeH="0" baseline="0" noProof="0" dirty="0">
                <a:ln>
                  <a:noFill/>
                </a:ln>
                <a:solidFill>
                  <a:prstClr val="black"/>
                </a:solidFill>
                <a:effectLst/>
                <a:uLnTx/>
                <a:uFillTx/>
                <a:latin typeface="+mj-lt"/>
                <a:ea typeface="+mn-ea"/>
                <a:cs typeface="+mn-cs"/>
              </a:rPr>
              <a:t> </a:t>
            </a:r>
            <a:r>
              <a:rPr lang="en-US" altLang="en-US" sz="1600" dirty="0">
                <a:solidFill>
                  <a:prstClr val="black"/>
                </a:solidFill>
                <a:latin typeface="+mj-lt"/>
              </a:rPr>
              <a:t> Regional Sales Manager, BEKO Technologies</a:t>
            </a:r>
          </a:p>
          <a:p>
            <a:pPr lvl="0" defTabSz="914400">
              <a:defRPr/>
            </a:pPr>
            <a:endParaRPr lang="en-US" altLang="en-US" sz="1600" dirty="0">
              <a:solidFill>
                <a:prstClr val="black"/>
              </a:solidFill>
              <a:latin typeface="+mj-lt"/>
            </a:endParaRPr>
          </a:p>
          <a:p>
            <a:pPr lvl="0" defTabSz="914400">
              <a:buFont typeface="Arial" panose="020B0604020202020204" pitchFamily="34" charset="0"/>
              <a:buChar char="•"/>
              <a:defRPr/>
            </a:pPr>
            <a:r>
              <a:rPr lang="en-US" altLang="en-US" sz="1600" dirty="0">
                <a:solidFill>
                  <a:prstClr val="black"/>
                </a:solidFill>
                <a:latin typeface="+mj-lt"/>
              </a:rPr>
              <a:t>  Over 20 years of experience in the compressed air industry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mj-lt"/>
              <a:ea typeface="+mn-ea"/>
              <a:cs typeface="+mn-cs"/>
            </a:endParaRPr>
          </a:p>
        </p:txBody>
      </p:sp>
      <p:sp>
        <p:nvSpPr>
          <p:cNvPr id="14" name="Title 1">
            <a:extLst>
              <a:ext uri="{FF2B5EF4-FFF2-40B4-BE49-F238E27FC236}">
                <a16:creationId xmlns:a16="http://schemas.microsoft.com/office/drawing/2014/main" id="{EA0861BD-3A85-4E6B-B1E3-8F2B03862935}"/>
              </a:ext>
            </a:extLst>
          </p:cNvPr>
          <p:cNvSpPr>
            <a:spLocks noGrp="1"/>
          </p:cNvSpPr>
          <p:nvPr>
            <p:ph type="title"/>
          </p:nvPr>
        </p:nvSpPr>
        <p:spPr>
          <a:xfrm>
            <a:off x="457200" y="152400"/>
            <a:ext cx="8305800" cy="563562"/>
          </a:xfrm>
        </p:spPr>
        <p:txBody>
          <a:bodyPr/>
          <a:lstStyle/>
          <a:p>
            <a:pPr algn="ctr"/>
            <a:r>
              <a:rPr lang="en-US" dirty="0"/>
              <a:t>About the Speaker</a:t>
            </a:r>
          </a:p>
        </p:txBody>
      </p:sp>
    </p:spTree>
    <p:extLst>
      <p:ext uri="{BB962C8B-B14F-4D97-AF65-F5344CB8AC3E}">
        <p14:creationId xmlns:p14="http://schemas.microsoft.com/office/powerpoint/2010/main" val="9483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rotWithShape="1">
          <a:blip r:embed="rId3">
            <a:extLst>
              <a:ext uri="{28A0092B-C50C-407E-A947-70E740481C1C}">
                <a14:useLocalDpi xmlns:a14="http://schemas.microsoft.com/office/drawing/2010/main" val="0"/>
              </a:ext>
            </a:extLst>
          </a:blip>
          <a:srcRect t="12447" b="23115"/>
          <a:stretch/>
        </p:blipFill>
        <p:spPr>
          <a:xfrm>
            <a:off x="73153" y="1508512"/>
            <a:ext cx="8988859" cy="4361688"/>
          </a:xfrm>
          <a:prstGeom prst="rect">
            <a:avLst/>
          </a:prstGeom>
        </p:spPr>
      </p:pic>
      <p:grpSp>
        <p:nvGrpSpPr>
          <p:cNvPr id="70" name="Group 2"/>
          <p:cNvGrpSpPr>
            <a:grpSpLocks/>
          </p:cNvGrpSpPr>
          <p:nvPr/>
        </p:nvGrpSpPr>
        <p:grpSpPr bwMode="auto">
          <a:xfrm>
            <a:off x="502832" y="1990728"/>
            <a:ext cx="2278514" cy="523412"/>
            <a:chOff x="2496" y="1056"/>
            <a:chExt cx="1565" cy="386"/>
          </a:xfrm>
        </p:grpSpPr>
        <p:sp>
          <p:nvSpPr>
            <p:cNvPr id="71" name="Oval 3"/>
            <p:cNvSpPr>
              <a:spLocks noChangeArrowheads="1"/>
            </p:cNvSpPr>
            <p:nvPr/>
          </p:nvSpPr>
          <p:spPr bwMode="auto">
            <a:xfrm>
              <a:off x="2496" y="1056"/>
              <a:ext cx="384" cy="384"/>
            </a:xfrm>
            <a:prstGeom prst="ellipse">
              <a:avLst/>
            </a:prstGeom>
            <a:noFill/>
            <a:ln w="762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prstClr val="black"/>
                </a:solidFill>
                <a:effectLst>
                  <a:outerShdw blurRad="38100" dist="38100" dir="2700000" algn="tl">
                    <a:srgbClr val="000000">
                      <a:alpha val="43137"/>
                    </a:srgbClr>
                  </a:outerShdw>
                </a:effectLst>
                <a:latin typeface="Calibri"/>
              </a:endParaRPr>
            </a:p>
          </p:txBody>
        </p:sp>
        <p:sp>
          <p:nvSpPr>
            <p:cNvPr id="72" name="Text Box 4"/>
            <p:cNvSpPr txBox="1">
              <a:spLocks noChangeArrowheads="1"/>
            </p:cNvSpPr>
            <p:nvPr/>
          </p:nvSpPr>
          <p:spPr bwMode="auto">
            <a:xfrm>
              <a:off x="3119" y="1102"/>
              <a:ext cx="942"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400" b="1" dirty="0">
                  <a:solidFill>
                    <a:srgbClr val="FF0000"/>
                  </a:solidFill>
                  <a:effectLst>
                    <a:outerShdw blurRad="38100" dist="38100" dir="2700000" algn="tl">
                      <a:srgbClr val="000000">
                        <a:alpha val="43137"/>
                      </a:srgbClr>
                    </a:outerShdw>
                  </a:effectLst>
                  <a:latin typeface="Calibri"/>
                </a:rPr>
                <a:t>COOLING</a:t>
              </a:r>
            </a:p>
          </p:txBody>
        </p:sp>
      </p:grpSp>
      <p:grpSp>
        <p:nvGrpSpPr>
          <p:cNvPr id="73" name="Group 5"/>
          <p:cNvGrpSpPr>
            <a:grpSpLocks/>
          </p:cNvGrpSpPr>
          <p:nvPr/>
        </p:nvGrpSpPr>
        <p:grpSpPr bwMode="auto">
          <a:xfrm>
            <a:off x="502828" y="2381253"/>
            <a:ext cx="2695404" cy="563093"/>
            <a:chOff x="2496" y="1056"/>
            <a:chExt cx="1853" cy="414"/>
          </a:xfrm>
        </p:grpSpPr>
        <p:sp>
          <p:nvSpPr>
            <p:cNvPr id="74" name="Oval 6"/>
            <p:cNvSpPr>
              <a:spLocks noChangeArrowheads="1"/>
            </p:cNvSpPr>
            <p:nvPr/>
          </p:nvSpPr>
          <p:spPr bwMode="auto">
            <a:xfrm>
              <a:off x="2496" y="1056"/>
              <a:ext cx="384" cy="384"/>
            </a:xfrm>
            <a:prstGeom prst="ellipse">
              <a:avLst/>
            </a:prstGeom>
            <a:noFill/>
            <a:ln w="762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prstClr val="black"/>
                </a:solidFill>
                <a:effectLst>
                  <a:outerShdw blurRad="38100" dist="38100" dir="2700000" algn="tl">
                    <a:srgbClr val="000000">
                      <a:alpha val="43137"/>
                    </a:srgbClr>
                  </a:outerShdw>
                </a:effectLst>
                <a:latin typeface="Calibri"/>
              </a:endParaRPr>
            </a:p>
          </p:txBody>
        </p:sp>
        <p:sp>
          <p:nvSpPr>
            <p:cNvPr id="75" name="Text Box 7"/>
            <p:cNvSpPr txBox="1">
              <a:spLocks noChangeArrowheads="1"/>
            </p:cNvSpPr>
            <p:nvPr/>
          </p:nvSpPr>
          <p:spPr bwMode="auto">
            <a:xfrm>
              <a:off x="3119" y="1131"/>
              <a:ext cx="1230"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400" b="1" dirty="0">
                  <a:solidFill>
                    <a:srgbClr val="FF0000"/>
                  </a:solidFill>
                  <a:effectLst>
                    <a:outerShdw blurRad="38100" dist="38100" dir="2700000" algn="tl">
                      <a:srgbClr val="000000">
                        <a:alpha val="43137"/>
                      </a:srgbClr>
                    </a:outerShdw>
                  </a:effectLst>
                  <a:latin typeface="Calibri"/>
                </a:rPr>
                <a:t>SEPARATION</a:t>
              </a:r>
            </a:p>
          </p:txBody>
        </p:sp>
      </p:grpSp>
      <p:grpSp>
        <p:nvGrpSpPr>
          <p:cNvPr id="2" name="Group 1"/>
          <p:cNvGrpSpPr/>
          <p:nvPr/>
        </p:nvGrpSpPr>
        <p:grpSpPr>
          <a:xfrm>
            <a:off x="504418" y="2773363"/>
            <a:ext cx="2391320" cy="564853"/>
            <a:chOff x="504417" y="1916116"/>
            <a:chExt cx="2391320" cy="564854"/>
          </a:xfrm>
        </p:grpSpPr>
        <p:sp>
          <p:nvSpPr>
            <p:cNvPr id="77" name="Oval 9"/>
            <p:cNvSpPr>
              <a:spLocks noChangeArrowheads="1"/>
            </p:cNvSpPr>
            <p:nvPr/>
          </p:nvSpPr>
          <p:spPr bwMode="auto">
            <a:xfrm>
              <a:off x="504417" y="1916116"/>
              <a:ext cx="547688" cy="520700"/>
            </a:xfrm>
            <a:prstGeom prst="ellipse">
              <a:avLst/>
            </a:prstGeom>
            <a:noFill/>
            <a:ln w="76200" cap="sq">
              <a:solidFill>
                <a:srgbClr val="00529C"/>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srgbClr val="1F497D">
                    <a:lumMod val="60000"/>
                    <a:lumOff val="40000"/>
                  </a:srgbClr>
                </a:solidFill>
                <a:effectLst>
                  <a:outerShdw blurRad="38100" dist="38100" dir="2700000" algn="tl">
                    <a:srgbClr val="000000">
                      <a:alpha val="43137"/>
                    </a:srgbClr>
                  </a:outerShdw>
                </a:effectLst>
                <a:latin typeface="Calibri"/>
              </a:endParaRPr>
            </a:p>
          </p:txBody>
        </p:sp>
        <p:sp>
          <p:nvSpPr>
            <p:cNvPr id="78" name="Text Box 10"/>
            <p:cNvSpPr txBox="1">
              <a:spLocks noChangeArrowheads="1"/>
            </p:cNvSpPr>
            <p:nvPr/>
          </p:nvSpPr>
          <p:spPr bwMode="auto">
            <a:xfrm>
              <a:off x="1395005" y="2019304"/>
              <a:ext cx="1500732" cy="461666"/>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400" b="1" dirty="0">
                  <a:solidFill>
                    <a:srgbClr val="00529C"/>
                  </a:solidFill>
                  <a:effectLst>
                    <a:outerShdw blurRad="38100" dist="38100" dir="2700000" algn="tl">
                      <a:srgbClr val="000000">
                        <a:alpha val="43137"/>
                      </a:srgbClr>
                    </a:outerShdw>
                  </a:effectLst>
                  <a:latin typeface="Calibri"/>
                </a:rPr>
                <a:t>DRAINING</a:t>
              </a:r>
            </a:p>
          </p:txBody>
        </p:sp>
      </p:grpSp>
      <p:grpSp>
        <p:nvGrpSpPr>
          <p:cNvPr id="79" name="Group 11"/>
          <p:cNvGrpSpPr>
            <a:grpSpLocks/>
          </p:cNvGrpSpPr>
          <p:nvPr/>
        </p:nvGrpSpPr>
        <p:grpSpPr bwMode="auto">
          <a:xfrm>
            <a:off x="502827" y="3163892"/>
            <a:ext cx="2237968" cy="566806"/>
            <a:chOff x="2496" y="1056"/>
            <a:chExt cx="1539" cy="418"/>
          </a:xfrm>
        </p:grpSpPr>
        <p:sp>
          <p:nvSpPr>
            <p:cNvPr id="80" name="Oval 12"/>
            <p:cNvSpPr>
              <a:spLocks noChangeArrowheads="1"/>
            </p:cNvSpPr>
            <p:nvPr/>
          </p:nvSpPr>
          <p:spPr bwMode="auto">
            <a:xfrm>
              <a:off x="2496" y="1056"/>
              <a:ext cx="384" cy="384"/>
            </a:xfrm>
            <a:prstGeom prst="ellipse">
              <a:avLst/>
            </a:prstGeom>
            <a:noFill/>
            <a:ln w="762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prstClr val="black"/>
                </a:solidFill>
                <a:effectLst>
                  <a:outerShdw blurRad="38100" dist="38100" dir="2700000" algn="tl">
                    <a:srgbClr val="000000">
                      <a:alpha val="43137"/>
                    </a:srgbClr>
                  </a:outerShdw>
                </a:effectLst>
                <a:latin typeface="Calibri"/>
              </a:endParaRPr>
            </a:p>
          </p:txBody>
        </p:sp>
        <p:sp>
          <p:nvSpPr>
            <p:cNvPr id="81" name="Text Box 13"/>
            <p:cNvSpPr txBox="1">
              <a:spLocks noChangeArrowheads="1"/>
            </p:cNvSpPr>
            <p:nvPr/>
          </p:nvSpPr>
          <p:spPr bwMode="auto">
            <a:xfrm>
              <a:off x="3119" y="1134"/>
              <a:ext cx="916"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400" b="1" dirty="0">
                  <a:solidFill>
                    <a:srgbClr val="FF0000"/>
                  </a:solidFill>
                  <a:effectLst>
                    <a:outerShdw blurRad="38100" dist="38100" dir="2700000" algn="tl">
                      <a:srgbClr val="000000">
                        <a:alpha val="43137"/>
                      </a:srgbClr>
                    </a:outerShdw>
                  </a:effectLst>
                  <a:latin typeface="Calibri"/>
                </a:rPr>
                <a:t>STORING</a:t>
              </a:r>
            </a:p>
          </p:txBody>
        </p:sp>
      </p:grpSp>
      <p:grpSp>
        <p:nvGrpSpPr>
          <p:cNvPr id="82" name="Group 29"/>
          <p:cNvGrpSpPr>
            <a:grpSpLocks/>
          </p:cNvGrpSpPr>
          <p:nvPr/>
        </p:nvGrpSpPr>
        <p:grpSpPr bwMode="auto">
          <a:xfrm>
            <a:off x="502827" y="1600203"/>
            <a:ext cx="2999028" cy="520702"/>
            <a:chOff x="2496" y="1056"/>
            <a:chExt cx="2061" cy="384"/>
          </a:xfrm>
        </p:grpSpPr>
        <p:sp>
          <p:nvSpPr>
            <p:cNvPr id="83" name="Oval 30"/>
            <p:cNvSpPr>
              <a:spLocks noChangeArrowheads="1"/>
            </p:cNvSpPr>
            <p:nvPr/>
          </p:nvSpPr>
          <p:spPr bwMode="auto">
            <a:xfrm>
              <a:off x="2496" y="1056"/>
              <a:ext cx="384" cy="384"/>
            </a:xfrm>
            <a:prstGeom prst="ellipse">
              <a:avLst/>
            </a:prstGeom>
            <a:noFill/>
            <a:ln w="762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prstClr val="black"/>
                </a:solidFill>
                <a:effectLst>
                  <a:outerShdw blurRad="38100" dist="38100" dir="2700000" algn="tl">
                    <a:srgbClr val="000000">
                      <a:alpha val="43137"/>
                    </a:srgbClr>
                  </a:outerShdw>
                </a:effectLst>
                <a:latin typeface="Calibri"/>
              </a:endParaRPr>
            </a:p>
          </p:txBody>
        </p:sp>
        <p:sp>
          <p:nvSpPr>
            <p:cNvPr id="84" name="Text Box 31"/>
            <p:cNvSpPr txBox="1">
              <a:spLocks noChangeArrowheads="1"/>
            </p:cNvSpPr>
            <p:nvPr/>
          </p:nvSpPr>
          <p:spPr bwMode="auto">
            <a:xfrm>
              <a:off x="3119" y="1075"/>
              <a:ext cx="1438"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400" b="1" dirty="0">
                  <a:solidFill>
                    <a:srgbClr val="FF0000"/>
                  </a:solidFill>
                  <a:effectLst>
                    <a:outerShdw blurRad="38100" dist="38100" dir="2700000" algn="tl">
                      <a:srgbClr val="000000">
                        <a:alpha val="43137"/>
                      </a:srgbClr>
                    </a:outerShdw>
                  </a:effectLst>
                  <a:latin typeface="Calibri"/>
                </a:rPr>
                <a:t>COMPRESSION</a:t>
              </a:r>
            </a:p>
          </p:txBody>
        </p:sp>
      </p:grpSp>
      <p:sp>
        <p:nvSpPr>
          <p:cNvPr id="85" name="Line 32"/>
          <p:cNvSpPr>
            <a:spLocks noChangeShapeType="1"/>
          </p:cNvSpPr>
          <p:nvPr/>
        </p:nvSpPr>
        <p:spPr bwMode="auto">
          <a:xfrm flipH="1">
            <a:off x="780641" y="5610225"/>
            <a:ext cx="5553" cy="253151"/>
          </a:xfrm>
          <a:prstGeom prst="line">
            <a:avLst/>
          </a:prstGeom>
          <a:noFill/>
          <a:ln w="762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prstClr val="black"/>
              </a:solidFill>
              <a:effectLst>
                <a:outerShdw blurRad="38100" dist="38100" dir="2700000" algn="tl">
                  <a:srgbClr val="000000">
                    <a:alpha val="43137"/>
                  </a:srgbClr>
                </a:outerShdw>
              </a:effectLst>
              <a:latin typeface="Calibri"/>
            </a:endParaRPr>
          </a:p>
        </p:txBody>
      </p:sp>
      <p:grpSp>
        <p:nvGrpSpPr>
          <p:cNvPr id="3" name="Group 2"/>
          <p:cNvGrpSpPr/>
          <p:nvPr/>
        </p:nvGrpSpPr>
        <p:grpSpPr>
          <a:xfrm>
            <a:off x="504825" y="3551240"/>
            <a:ext cx="2388940" cy="527546"/>
            <a:chOff x="504824" y="2693986"/>
            <a:chExt cx="2388940" cy="527545"/>
          </a:xfrm>
        </p:grpSpPr>
        <p:sp>
          <p:nvSpPr>
            <p:cNvPr id="38" name="Oval 9"/>
            <p:cNvSpPr>
              <a:spLocks noChangeArrowheads="1"/>
            </p:cNvSpPr>
            <p:nvPr/>
          </p:nvSpPr>
          <p:spPr bwMode="auto">
            <a:xfrm>
              <a:off x="504824" y="2693986"/>
              <a:ext cx="547688" cy="520700"/>
            </a:xfrm>
            <a:prstGeom prst="ellipse">
              <a:avLst/>
            </a:prstGeom>
            <a:noFill/>
            <a:ln w="76200" cap="sq">
              <a:solidFill>
                <a:srgbClr val="00529C"/>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srgbClr val="1F497D">
                    <a:lumMod val="60000"/>
                    <a:lumOff val="40000"/>
                  </a:srgbClr>
                </a:solidFill>
                <a:effectLst>
                  <a:outerShdw blurRad="38100" dist="38100" dir="2700000" algn="tl">
                    <a:srgbClr val="000000">
                      <a:alpha val="43137"/>
                    </a:srgbClr>
                  </a:outerShdw>
                </a:effectLst>
                <a:latin typeface="Calibri"/>
              </a:endParaRPr>
            </a:p>
          </p:txBody>
        </p:sp>
        <p:sp>
          <p:nvSpPr>
            <p:cNvPr id="39" name="Text Box 10"/>
            <p:cNvSpPr txBox="1">
              <a:spLocks noChangeArrowheads="1"/>
            </p:cNvSpPr>
            <p:nvPr/>
          </p:nvSpPr>
          <p:spPr bwMode="auto">
            <a:xfrm>
              <a:off x="1393032" y="2759867"/>
              <a:ext cx="1500732" cy="461664"/>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400" b="1" dirty="0">
                  <a:solidFill>
                    <a:srgbClr val="00529C"/>
                  </a:solidFill>
                  <a:effectLst>
                    <a:outerShdw blurRad="38100" dist="38100" dir="2700000" algn="tl">
                      <a:srgbClr val="000000">
                        <a:alpha val="43137"/>
                      </a:srgbClr>
                    </a:outerShdw>
                  </a:effectLst>
                  <a:latin typeface="Calibri"/>
                </a:rPr>
                <a:t>DRAINING</a:t>
              </a:r>
            </a:p>
          </p:txBody>
        </p:sp>
      </p:grpSp>
      <p:grpSp>
        <p:nvGrpSpPr>
          <p:cNvPr id="89" name="Group 17"/>
          <p:cNvGrpSpPr>
            <a:grpSpLocks/>
          </p:cNvGrpSpPr>
          <p:nvPr/>
        </p:nvGrpSpPr>
        <p:grpSpPr bwMode="auto">
          <a:xfrm>
            <a:off x="502830" y="3944942"/>
            <a:ext cx="2091040" cy="520702"/>
            <a:chOff x="2496" y="1056"/>
            <a:chExt cx="1438" cy="384"/>
          </a:xfrm>
        </p:grpSpPr>
        <p:sp>
          <p:nvSpPr>
            <p:cNvPr id="90" name="Oval 18"/>
            <p:cNvSpPr>
              <a:spLocks noChangeArrowheads="1"/>
            </p:cNvSpPr>
            <p:nvPr/>
          </p:nvSpPr>
          <p:spPr bwMode="auto">
            <a:xfrm>
              <a:off x="2496" y="1056"/>
              <a:ext cx="384" cy="384"/>
            </a:xfrm>
            <a:prstGeom prst="ellipse">
              <a:avLst/>
            </a:prstGeom>
            <a:noFill/>
            <a:ln w="762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prstClr val="black"/>
                </a:solidFill>
                <a:effectLst>
                  <a:outerShdw blurRad="38100" dist="38100" dir="2700000" algn="tl">
                    <a:srgbClr val="000000">
                      <a:alpha val="43137"/>
                    </a:srgbClr>
                  </a:outerShdw>
                </a:effectLst>
                <a:latin typeface="Calibri"/>
              </a:endParaRPr>
            </a:p>
          </p:txBody>
        </p:sp>
        <p:sp>
          <p:nvSpPr>
            <p:cNvPr id="91" name="Text Box 19"/>
            <p:cNvSpPr txBox="1">
              <a:spLocks noChangeArrowheads="1"/>
            </p:cNvSpPr>
            <p:nvPr/>
          </p:nvSpPr>
          <p:spPr bwMode="auto">
            <a:xfrm>
              <a:off x="3119" y="1099"/>
              <a:ext cx="815"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400" b="1" dirty="0">
                  <a:solidFill>
                    <a:srgbClr val="FF0000"/>
                  </a:solidFill>
                  <a:effectLst>
                    <a:outerShdw blurRad="38100" dist="38100" dir="2700000" algn="tl">
                      <a:srgbClr val="000000">
                        <a:alpha val="43137"/>
                      </a:srgbClr>
                    </a:outerShdw>
                  </a:effectLst>
                  <a:latin typeface="Calibri"/>
                </a:rPr>
                <a:t>DRYING</a:t>
              </a:r>
            </a:p>
          </p:txBody>
        </p:sp>
      </p:grpSp>
      <p:grpSp>
        <p:nvGrpSpPr>
          <p:cNvPr id="5" name="Group 4"/>
          <p:cNvGrpSpPr/>
          <p:nvPr/>
        </p:nvGrpSpPr>
        <p:grpSpPr>
          <a:xfrm>
            <a:off x="504825" y="4327529"/>
            <a:ext cx="2388940" cy="527546"/>
            <a:chOff x="504824" y="3470274"/>
            <a:chExt cx="2388940" cy="527545"/>
          </a:xfrm>
        </p:grpSpPr>
        <p:sp>
          <p:nvSpPr>
            <p:cNvPr id="40" name="Oval 9"/>
            <p:cNvSpPr>
              <a:spLocks noChangeArrowheads="1"/>
            </p:cNvSpPr>
            <p:nvPr/>
          </p:nvSpPr>
          <p:spPr bwMode="auto">
            <a:xfrm>
              <a:off x="504824" y="3470274"/>
              <a:ext cx="547688" cy="520700"/>
            </a:xfrm>
            <a:prstGeom prst="ellipse">
              <a:avLst/>
            </a:prstGeom>
            <a:noFill/>
            <a:ln w="76200" cap="sq">
              <a:solidFill>
                <a:srgbClr val="00529C"/>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srgbClr val="1F497D">
                    <a:lumMod val="60000"/>
                    <a:lumOff val="40000"/>
                  </a:srgbClr>
                </a:solidFill>
                <a:effectLst>
                  <a:outerShdw blurRad="38100" dist="38100" dir="2700000" algn="tl">
                    <a:srgbClr val="000000">
                      <a:alpha val="43137"/>
                    </a:srgbClr>
                  </a:outerShdw>
                </a:effectLst>
                <a:latin typeface="Calibri"/>
              </a:endParaRPr>
            </a:p>
          </p:txBody>
        </p:sp>
        <p:sp>
          <p:nvSpPr>
            <p:cNvPr id="41" name="Text Box 10"/>
            <p:cNvSpPr txBox="1">
              <a:spLocks noChangeArrowheads="1"/>
            </p:cNvSpPr>
            <p:nvPr/>
          </p:nvSpPr>
          <p:spPr bwMode="auto">
            <a:xfrm>
              <a:off x="1393032" y="3536155"/>
              <a:ext cx="1500732" cy="461664"/>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400" b="1" dirty="0">
                  <a:solidFill>
                    <a:srgbClr val="00529C"/>
                  </a:solidFill>
                  <a:effectLst>
                    <a:outerShdw blurRad="38100" dist="38100" dir="2700000" algn="tl">
                      <a:srgbClr val="000000">
                        <a:alpha val="43137"/>
                      </a:srgbClr>
                    </a:outerShdw>
                  </a:effectLst>
                  <a:latin typeface="Calibri"/>
                </a:rPr>
                <a:t>DRAINING</a:t>
              </a:r>
            </a:p>
          </p:txBody>
        </p:sp>
      </p:grpSp>
      <p:grpSp>
        <p:nvGrpSpPr>
          <p:cNvPr id="95" name="Group 23"/>
          <p:cNvGrpSpPr>
            <a:grpSpLocks/>
          </p:cNvGrpSpPr>
          <p:nvPr/>
        </p:nvGrpSpPr>
        <p:grpSpPr bwMode="auto">
          <a:xfrm>
            <a:off x="518128" y="4677055"/>
            <a:ext cx="2376659" cy="564092"/>
            <a:chOff x="2496" y="1056"/>
            <a:chExt cx="1634" cy="416"/>
          </a:xfrm>
        </p:grpSpPr>
        <p:sp>
          <p:nvSpPr>
            <p:cNvPr id="96" name="Oval 24"/>
            <p:cNvSpPr>
              <a:spLocks noChangeArrowheads="1"/>
            </p:cNvSpPr>
            <p:nvPr/>
          </p:nvSpPr>
          <p:spPr bwMode="auto">
            <a:xfrm>
              <a:off x="2496" y="1056"/>
              <a:ext cx="384" cy="384"/>
            </a:xfrm>
            <a:prstGeom prst="ellipse">
              <a:avLst/>
            </a:prstGeom>
            <a:noFill/>
            <a:ln w="762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prstClr val="black"/>
                </a:solidFill>
                <a:effectLst>
                  <a:outerShdw blurRad="38100" dist="38100" dir="2700000" algn="tl">
                    <a:srgbClr val="000000">
                      <a:alpha val="43137"/>
                    </a:srgbClr>
                  </a:outerShdw>
                </a:effectLst>
                <a:latin typeface="Calibri"/>
              </a:endParaRPr>
            </a:p>
          </p:txBody>
        </p:sp>
        <p:sp>
          <p:nvSpPr>
            <p:cNvPr id="97" name="Text Box 25"/>
            <p:cNvSpPr txBox="1">
              <a:spLocks noChangeArrowheads="1"/>
            </p:cNvSpPr>
            <p:nvPr/>
          </p:nvSpPr>
          <p:spPr bwMode="auto">
            <a:xfrm>
              <a:off x="3119" y="1132"/>
              <a:ext cx="1011"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400" b="1" dirty="0">
                  <a:solidFill>
                    <a:srgbClr val="FF0000"/>
                  </a:solidFill>
                  <a:effectLst>
                    <a:outerShdw blurRad="38100" dist="38100" dir="2700000" algn="tl">
                      <a:srgbClr val="000000">
                        <a:alpha val="43137"/>
                      </a:srgbClr>
                    </a:outerShdw>
                  </a:effectLst>
                  <a:latin typeface="Calibri"/>
                </a:rPr>
                <a:t>FILTERING</a:t>
              </a:r>
            </a:p>
          </p:txBody>
        </p:sp>
      </p:grpSp>
      <p:grpSp>
        <p:nvGrpSpPr>
          <p:cNvPr id="6" name="Group 5"/>
          <p:cNvGrpSpPr/>
          <p:nvPr/>
        </p:nvGrpSpPr>
        <p:grpSpPr>
          <a:xfrm>
            <a:off x="514349" y="5089530"/>
            <a:ext cx="2388940" cy="541834"/>
            <a:chOff x="514348" y="4232274"/>
            <a:chExt cx="2388940" cy="541833"/>
          </a:xfrm>
        </p:grpSpPr>
        <p:sp>
          <p:nvSpPr>
            <p:cNvPr id="42" name="Oval 9"/>
            <p:cNvSpPr>
              <a:spLocks noChangeArrowheads="1"/>
            </p:cNvSpPr>
            <p:nvPr/>
          </p:nvSpPr>
          <p:spPr bwMode="auto">
            <a:xfrm>
              <a:off x="514348" y="4232274"/>
              <a:ext cx="547688" cy="520700"/>
            </a:xfrm>
            <a:prstGeom prst="ellipse">
              <a:avLst/>
            </a:prstGeom>
            <a:noFill/>
            <a:ln w="76200" cap="sq">
              <a:solidFill>
                <a:srgbClr val="00529C"/>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b="1" dirty="0">
                <a:solidFill>
                  <a:srgbClr val="1F497D">
                    <a:lumMod val="60000"/>
                    <a:lumOff val="40000"/>
                  </a:srgbClr>
                </a:solidFill>
                <a:effectLst>
                  <a:outerShdw blurRad="38100" dist="38100" dir="2700000" algn="tl">
                    <a:srgbClr val="000000">
                      <a:alpha val="43137"/>
                    </a:srgbClr>
                  </a:outerShdw>
                </a:effectLst>
                <a:latin typeface="Calibri"/>
              </a:endParaRPr>
            </a:p>
          </p:txBody>
        </p:sp>
        <p:sp>
          <p:nvSpPr>
            <p:cNvPr id="43" name="Text Box 10"/>
            <p:cNvSpPr txBox="1">
              <a:spLocks noChangeArrowheads="1"/>
            </p:cNvSpPr>
            <p:nvPr/>
          </p:nvSpPr>
          <p:spPr bwMode="auto">
            <a:xfrm>
              <a:off x="1402556" y="4312443"/>
              <a:ext cx="1500732" cy="461664"/>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GB" sz="2400" b="1" dirty="0">
                  <a:solidFill>
                    <a:srgbClr val="00529C"/>
                  </a:solidFill>
                  <a:effectLst>
                    <a:outerShdw blurRad="38100" dist="38100" dir="2700000" algn="tl">
                      <a:srgbClr val="000000">
                        <a:alpha val="43137"/>
                      </a:srgbClr>
                    </a:outerShdw>
                  </a:effectLst>
                  <a:latin typeface="Calibri"/>
                </a:rPr>
                <a:t>DRAINING</a:t>
              </a:r>
            </a:p>
          </p:txBody>
        </p:sp>
      </p:grpSp>
      <p:sp>
        <p:nvSpPr>
          <p:cNvPr id="33" name="Rectangle 32">
            <a:hlinkClick r:id="rId4"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34" name="Rectangle 33"/>
          <p:cNvSpPr/>
          <p:nvPr/>
        </p:nvSpPr>
        <p:spPr>
          <a:xfrm>
            <a:off x="5257800" y="1982283"/>
            <a:ext cx="3657600" cy="731520"/>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000" dirty="0">
                <a:solidFill>
                  <a:prstClr val="black">
                    <a:lumMod val="75000"/>
                    <a:lumOff val="25000"/>
                  </a:prstClr>
                </a:solidFill>
                <a:latin typeface="Calibri"/>
              </a:rPr>
              <a:t>A Chain is Only As Strong As Its Weakest Link</a:t>
            </a:r>
          </a:p>
        </p:txBody>
      </p:sp>
      <p:sp>
        <p:nvSpPr>
          <p:cNvPr id="44" name="Title 1"/>
          <p:cNvSpPr txBox="1">
            <a:spLocks/>
          </p:cNvSpPr>
          <p:nvPr/>
        </p:nvSpPr>
        <p:spPr>
          <a:xfrm>
            <a:off x="909983" y="305602"/>
            <a:ext cx="7315200" cy="503236"/>
          </a:xfrm>
          <a:prstGeom prst="rect">
            <a:avLst/>
          </a:prstGeom>
        </p:spPr>
        <p:txBody>
          <a:bodyPr anchor="ctr">
            <a:normAutofit fontScale="97500"/>
          </a:bodyPr>
          <a:lstStyle>
            <a:lvl1pPr algn="l" defTabSz="914400" rtl="0" eaLnBrk="1" latinLnBrk="0" hangingPunct="1">
              <a:spcBef>
                <a:spcPct val="0"/>
              </a:spcBef>
              <a:buNone/>
              <a:defRPr sz="2800" kern="1200">
                <a:solidFill>
                  <a:srgbClr val="00529C"/>
                </a:solidFill>
                <a:latin typeface="+mj-lt"/>
                <a:ea typeface="+mj-ea"/>
                <a:cs typeface="+mj-cs"/>
              </a:defRPr>
            </a:lvl1pPr>
          </a:lstStyle>
          <a:p>
            <a:pPr defTabSz="1219170"/>
            <a:r>
              <a:rPr lang="en-US" sz="2600" dirty="0">
                <a:latin typeface="Calibri"/>
              </a:rPr>
              <a:t> </a:t>
            </a:r>
            <a:r>
              <a:rPr lang="en-US" sz="2600" dirty="0">
                <a:solidFill>
                  <a:prstClr val="black">
                    <a:lumMod val="75000"/>
                    <a:lumOff val="25000"/>
                  </a:prstClr>
                </a:solidFill>
                <a:latin typeface="Calibri"/>
              </a:rPr>
              <a:t>|</a:t>
            </a:r>
            <a:r>
              <a:rPr lang="en-US" sz="2600" dirty="0">
                <a:latin typeface="Calibri"/>
              </a:rPr>
              <a:t> General Info – The Compressed Air Chain</a:t>
            </a:r>
          </a:p>
        </p:txBody>
      </p:sp>
      <p:sp>
        <p:nvSpPr>
          <p:cNvPr id="45" name="Rectangle 44">
            <a:extLst>
              <a:ext uri="{FF2B5EF4-FFF2-40B4-BE49-F238E27FC236}">
                <a16:creationId xmlns:a16="http://schemas.microsoft.com/office/drawing/2014/main" id="{E126B61E-3047-4180-AE33-460B98A4FE3B}"/>
              </a:ext>
            </a:extLst>
          </p:cNvPr>
          <p:cNvSpPr/>
          <p:nvPr/>
        </p:nvSpPr>
        <p:spPr>
          <a:xfrm>
            <a:off x="4038600" y="3418045"/>
            <a:ext cx="4876800" cy="975360"/>
          </a:xfrm>
          <a:prstGeom prst="rect">
            <a:avLst/>
          </a:prstGeom>
          <a:solidFill>
            <a:sysClr val="window" lastClr="FFFFFF"/>
          </a:solidFill>
          <a:ln w="9525"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1219170">
              <a:defRPr/>
            </a:pPr>
            <a:r>
              <a:rPr lang="en-US" sz="2667" b="1" kern="0" dirty="0">
                <a:solidFill>
                  <a:srgbClr val="00529C"/>
                </a:solidFill>
                <a:latin typeface="Calibri"/>
              </a:rPr>
              <a:t>Reliability is KEY for the CHAIN</a:t>
            </a:r>
          </a:p>
        </p:txBody>
      </p:sp>
    </p:spTree>
    <p:extLst>
      <p:ext uri="{BB962C8B-B14F-4D97-AF65-F5344CB8AC3E}">
        <p14:creationId xmlns:p14="http://schemas.microsoft.com/office/powerpoint/2010/main" val="57558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par>
                                <p:cTn id="13" presetID="10" presetClass="entr" presetSubtype="0"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fade">
                                      <p:cBhvr>
                                        <p:cTn id="23" dur="500"/>
                                        <p:tgtEl>
                                          <p:spTgt spid="7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fade">
                                      <p:cBhvr>
                                        <p:cTn id="28" dur="500"/>
                                        <p:tgtEl>
                                          <p:spTgt spid="8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5"/>
                                        </p:tgtEl>
                                        <p:attrNameLst>
                                          <p:attrName>style.visibility</p:attrName>
                                        </p:attrNameLst>
                                      </p:cBhvr>
                                      <p:to>
                                        <p:strVal val="visible"/>
                                      </p:to>
                                    </p:set>
                                    <p:animEffect transition="in" filter="fade">
                                      <p:cBhvr>
                                        <p:cTn id="33" dur="500"/>
                                        <p:tgtEl>
                                          <p:spTgt spid="9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fade">
                                      <p:cBhvr>
                                        <p:cTn id="36" dur="500"/>
                                        <p:tgtEl>
                                          <p:spTgt spid="8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par>
                          <p:cTn id="42" fill="hold">
                            <p:stCondLst>
                              <p:cond delay="500"/>
                            </p:stCondLst>
                            <p:childTnLst>
                              <p:par>
                                <p:cTn id="43" presetID="10" presetClass="entr" presetSubtype="0" fill="hold" nodeType="afterEffect">
                                  <p:stCondLst>
                                    <p:cond delay="50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par>
                          <p:cTn id="46" fill="hold">
                            <p:stCondLst>
                              <p:cond delay="1500"/>
                            </p:stCondLst>
                            <p:childTnLst>
                              <p:par>
                                <p:cTn id="47" presetID="10" presetClass="entr" presetSubtype="0" fill="hold" nodeType="afterEffect">
                                  <p:stCondLst>
                                    <p:cond delay="5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par>
                          <p:cTn id="50" fill="hold">
                            <p:stCondLst>
                              <p:cond delay="2500"/>
                            </p:stCondLst>
                            <p:childTnLst>
                              <p:par>
                                <p:cTn id="51" presetID="10" presetClass="entr" presetSubtype="0" fill="hold" nodeType="afterEffect">
                                  <p:stCondLst>
                                    <p:cond delay="50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34" grpId="0" animBg="1"/>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457200" y="152400"/>
            <a:ext cx="8305800" cy="563562"/>
          </a:xfrm>
        </p:spPr>
        <p:txBody>
          <a:bodyPr/>
          <a:lstStyle/>
          <a:p>
            <a:pPr algn="ctr"/>
            <a:r>
              <a:rPr lang="en-US" dirty="0"/>
              <a:t>Handouts</a:t>
            </a:r>
          </a:p>
        </p:txBody>
      </p:sp>
      <p:graphicFrame>
        <p:nvGraphicFramePr>
          <p:cNvPr id="2" name="Object 1">
            <a:extLst>
              <a:ext uri="{FF2B5EF4-FFF2-40B4-BE49-F238E27FC236}">
                <a16:creationId xmlns:a16="http://schemas.microsoft.com/office/drawing/2014/main" id="{108BE7E0-DC0B-4435-9635-E62C80D2327B}"/>
              </a:ext>
            </a:extLst>
          </p:cNvPr>
          <p:cNvGraphicFramePr>
            <a:graphicFrameLocks noChangeAspect="1"/>
          </p:cNvGraphicFramePr>
          <p:nvPr>
            <p:extLst>
              <p:ext uri="{D42A27DB-BD31-4B8C-83A1-F6EECF244321}">
                <p14:modId xmlns:p14="http://schemas.microsoft.com/office/powerpoint/2010/main" val="3904081161"/>
              </p:ext>
            </p:extLst>
          </p:nvPr>
        </p:nvGraphicFramePr>
        <p:xfrm>
          <a:off x="1524000" y="1447800"/>
          <a:ext cx="2355056" cy="3048000"/>
        </p:xfrm>
        <a:graphic>
          <a:graphicData uri="http://schemas.openxmlformats.org/presentationml/2006/ole">
            <mc:AlternateContent xmlns:mc="http://schemas.openxmlformats.org/markup-compatibility/2006">
              <mc:Choice xmlns:v="urn:schemas-microsoft-com:vml" Requires="v">
                <p:oleObj spid="_x0000_s5142" name="Acrobat Document" r:id="rId4" imgW="5829156" imgH="7543672" progId="AcroExch.Document.DC">
                  <p:embed/>
                </p:oleObj>
              </mc:Choice>
              <mc:Fallback>
                <p:oleObj name="Acrobat Document" r:id="rId4" imgW="5829156" imgH="7543672" progId="AcroExch.Document.DC">
                  <p:embed/>
                  <p:pic>
                    <p:nvPicPr>
                      <p:cNvPr id="0" name=""/>
                      <p:cNvPicPr/>
                      <p:nvPr/>
                    </p:nvPicPr>
                    <p:blipFill>
                      <a:blip r:embed="rId5"/>
                      <a:stretch>
                        <a:fillRect/>
                      </a:stretch>
                    </p:blipFill>
                    <p:spPr>
                      <a:xfrm>
                        <a:off x="1524000" y="1447800"/>
                        <a:ext cx="2355056" cy="3048000"/>
                      </a:xfrm>
                      <a:prstGeom prst="rect">
                        <a:avLst/>
                      </a:prstGeom>
                      <a:ln>
                        <a:solidFill>
                          <a:schemeClr val="tx1"/>
                        </a:solidFill>
                      </a:ln>
                    </p:spPr>
                  </p:pic>
                </p:oleObj>
              </mc:Fallback>
            </mc:AlternateContent>
          </a:graphicData>
        </a:graphic>
      </p:graphicFrame>
      <p:graphicFrame>
        <p:nvGraphicFramePr>
          <p:cNvPr id="4" name="Object 3">
            <a:hlinkClick r:id="rId6"/>
            <a:extLst>
              <a:ext uri="{FF2B5EF4-FFF2-40B4-BE49-F238E27FC236}">
                <a16:creationId xmlns:a16="http://schemas.microsoft.com/office/drawing/2014/main" id="{B19BAEDC-9436-4ADA-94BB-DEBEBDEB47BB}"/>
              </a:ext>
            </a:extLst>
          </p:cNvPr>
          <p:cNvGraphicFramePr>
            <a:graphicFrameLocks noChangeAspect="1"/>
          </p:cNvGraphicFramePr>
          <p:nvPr>
            <p:extLst>
              <p:ext uri="{D42A27DB-BD31-4B8C-83A1-F6EECF244321}">
                <p14:modId xmlns:p14="http://schemas.microsoft.com/office/powerpoint/2010/main" val="4159974983"/>
              </p:ext>
            </p:extLst>
          </p:nvPr>
        </p:nvGraphicFramePr>
        <p:xfrm>
          <a:off x="5264946" y="1447800"/>
          <a:ext cx="2355056" cy="3048000"/>
        </p:xfrm>
        <a:graphic>
          <a:graphicData uri="http://schemas.openxmlformats.org/presentationml/2006/ole">
            <mc:AlternateContent xmlns:mc="http://schemas.openxmlformats.org/markup-compatibility/2006">
              <mc:Choice xmlns:v="urn:schemas-microsoft-com:vml" Requires="v">
                <p:oleObj spid="_x0000_s5143" name="Acrobat Document" r:id="rId7" imgW="5829156" imgH="7543672" progId="AcroExch.Document.DC">
                  <p:embed/>
                </p:oleObj>
              </mc:Choice>
              <mc:Fallback>
                <p:oleObj name="Acrobat Document" r:id="rId7" imgW="5829156" imgH="7543672" progId="AcroExch.Document.DC">
                  <p:embed/>
                  <p:pic>
                    <p:nvPicPr>
                      <p:cNvPr id="0" name=""/>
                      <p:cNvPicPr/>
                      <p:nvPr/>
                    </p:nvPicPr>
                    <p:blipFill>
                      <a:blip r:embed="rId8"/>
                      <a:stretch>
                        <a:fillRect/>
                      </a:stretch>
                    </p:blipFill>
                    <p:spPr>
                      <a:xfrm>
                        <a:off x="5264946" y="1447800"/>
                        <a:ext cx="2355056" cy="304800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p:cNvPicPr>
          <p:nvPr/>
        </p:nvPicPr>
        <p:blipFill rotWithShape="1">
          <a:blip r:embed="rId2" cstate="print">
            <a:extLst>
              <a:ext uri="{28A0092B-C50C-407E-A947-70E740481C1C}">
                <a14:useLocalDpi xmlns:a14="http://schemas.microsoft.com/office/drawing/2010/main" val="0"/>
              </a:ext>
            </a:extLst>
          </a:blip>
          <a:srcRect l="833" t="6999" r="833"/>
          <a:stretch/>
        </p:blipFill>
        <p:spPr>
          <a:xfrm>
            <a:off x="76200" y="1506475"/>
            <a:ext cx="8991600" cy="4361688"/>
          </a:xfrm>
          <a:prstGeom prst="rect">
            <a:avLst/>
          </a:prstGeom>
        </p:spPr>
      </p:pic>
      <p:sp>
        <p:nvSpPr>
          <p:cNvPr id="2" name="Title 1"/>
          <p:cNvSpPr>
            <a:spLocks noGrp="1"/>
          </p:cNvSpPr>
          <p:nvPr>
            <p:ph type="title"/>
          </p:nvPr>
        </p:nvSpPr>
        <p:spPr/>
        <p:txBody>
          <a:bodyPr>
            <a:normAutofit/>
          </a:bodyPr>
          <a:lstStyle/>
          <a:p>
            <a:r>
              <a:rPr lang="en-US" dirty="0"/>
              <a:t> </a:t>
            </a:r>
            <a:r>
              <a:rPr lang="en-US" dirty="0">
                <a:solidFill>
                  <a:schemeClr val="tx1">
                    <a:lumMod val="75000"/>
                    <a:lumOff val="25000"/>
                  </a:schemeClr>
                </a:solidFill>
              </a:rPr>
              <a:t>|</a:t>
            </a:r>
            <a:r>
              <a:rPr lang="en-US" dirty="0"/>
              <a:t> General Info – Drain Types</a:t>
            </a:r>
          </a:p>
        </p:txBody>
      </p:sp>
      <p:sp>
        <p:nvSpPr>
          <p:cNvPr id="3" name="Rectangle 3075"/>
          <p:cNvSpPr>
            <a:spLocks noChangeArrowheads="1"/>
          </p:cNvSpPr>
          <p:nvPr/>
        </p:nvSpPr>
        <p:spPr bwMode="auto">
          <a:xfrm>
            <a:off x="381000" y="4881563"/>
            <a:ext cx="2819400" cy="654051"/>
          </a:xfrm>
          <a:prstGeom prst="rect">
            <a:avLst/>
          </a:prstGeom>
          <a:solidFill>
            <a:srgbClr val="155A9E"/>
          </a:solidFill>
          <a:ln>
            <a:noFill/>
          </a:ln>
          <a:effectLst/>
          <a:extLst/>
        </p:spPr>
        <p:txBody>
          <a:bodyPr anchor="ctr"/>
          <a:lstStyle/>
          <a:p>
            <a:pPr algn="ctr" defTabSz="1219170"/>
            <a:r>
              <a:rPr lang="en-GB" sz="1600">
                <a:solidFill>
                  <a:prstClr val="white"/>
                </a:solidFill>
                <a:latin typeface="Calibri"/>
              </a:rPr>
              <a:t>electronic controlled drain with capacitive sensor</a:t>
            </a:r>
          </a:p>
        </p:txBody>
      </p:sp>
      <p:cxnSp>
        <p:nvCxnSpPr>
          <p:cNvPr id="4" name="AutoShape 3076"/>
          <p:cNvCxnSpPr>
            <a:cxnSpLocks noChangeShapeType="1"/>
            <a:stCxn id="11" idx="1"/>
            <a:endCxn id="3" idx="0"/>
          </p:cNvCxnSpPr>
          <p:nvPr/>
        </p:nvCxnSpPr>
        <p:spPr bwMode="auto">
          <a:xfrm rot="10800000" flipV="1">
            <a:off x="1790700" y="4117975"/>
            <a:ext cx="111125" cy="763588"/>
          </a:xfrm>
          <a:prstGeom prst="bentConnector2">
            <a:avLst/>
          </a:prstGeom>
          <a:noFill/>
          <a:ln w="38100" cap="sq">
            <a:solidFill>
              <a:srgbClr val="155A9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3077"/>
          <p:cNvSpPr>
            <a:spLocks noChangeArrowheads="1"/>
          </p:cNvSpPr>
          <p:nvPr/>
        </p:nvSpPr>
        <p:spPr bwMode="auto">
          <a:xfrm>
            <a:off x="6400800" y="4902200"/>
            <a:ext cx="2362200" cy="660400"/>
          </a:xfrm>
          <a:prstGeom prst="rect">
            <a:avLst/>
          </a:prstGeom>
          <a:solidFill>
            <a:srgbClr val="6EADEC"/>
          </a:solidFill>
          <a:ln>
            <a:noFill/>
          </a:ln>
          <a:effectLst/>
          <a:extLst/>
        </p:spPr>
        <p:txBody>
          <a:bodyPr wrap="none" anchor="ctr"/>
          <a:lstStyle/>
          <a:p>
            <a:pPr algn="ctr" defTabSz="1219170"/>
            <a:r>
              <a:rPr lang="en-GB" sz="1600">
                <a:solidFill>
                  <a:prstClr val="white"/>
                </a:solidFill>
                <a:latin typeface="Calibri"/>
              </a:rPr>
              <a:t>timer controlled</a:t>
            </a:r>
          </a:p>
          <a:p>
            <a:pPr algn="ctr" defTabSz="1219170"/>
            <a:r>
              <a:rPr lang="en-GB" sz="1600">
                <a:solidFill>
                  <a:prstClr val="white"/>
                </a:solidFill>
                <a:latin typeface="Calibri"/>
              </a:rPr>
              <a:t>solenoid</a:t>
            </a:r>
            <a:r>
              <a:rPr lang="en-GB" sz="1600">
                <a:solidFill>
                  <a:prstClr val="black"/>
                </a:solidFill>
                <a:latin typeface="Calibri"/>
              </a:rPr>
              <a:t> </a:t>
            </a:r>
            <a:r>
              <a:rPr lang="en-GB" sz="1600">
                <a:solidFill>
                  <a:prstClr val="white"/>
                </a:solidFill>
                <a:latin typeface="Calibri"/>
              </a:rPr>
              <a:t>valve</a:t>
            </a:r>
          </a:p>
        </p:txBody>
      </p:sp>
      <p:cxnSp>
        <p:nvCxnSpPr>
          <p:cNvPr id="6" name="AutoShape 3078"/>
          <p:cNvCxnSpPr>
            <a:cxnSpLocks noChangeShapeType="1"/>
            <a:stCxn id="8" idx="3"/>
            <a:endCxn id="5" idx="0"/>
          </p:cNvCxnSpPr>
          <p:nvPr/>
        </p:nvCxnSpPr>
        <p:spPr bwMode="auto">
          <a:xfrm>
            <a:off x="7150100" y="3100389"/>
            <a:ext cx="431800" cy="1801812"/>
          </a:xfrm>
          <a:prstGeom prst="bentConnector2">
            <a:avLst/>
          </a:prstGeom>
          <a:noFill/>
          <a:ln w="38100" cap="sq">
            <a:solidFill>
              <a:srgbClr val="6EADE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3079"/>
          <p:cNvSpPr>
            <a:spLocks noChangeArrowheads="1"/>
          </p:cNvSpPr>
          <p:nvPr/>
        </p:nvSpPr>
        <p:spPr bwMode="auto">
          <a:xfrm>
            <a:off x="2674939" y="2846388"/>
            <a:ext cx="1298575" cy="508000"/>
          </a:xfrm>
          <a:prstGeom prst="rect">
            <a:avLst/>
          </a:prstGeom>
          <a:solidFill>
            <a:srgbClr val="155A9E"/>
          </a:solidFill>
          <a:ln>
            <a:noFill/>
          </a:ln>
          <a:effectLst/>
          <a:extLst/>
        </p:spPr>
        <p:txBody>
          <a:bodyPr anchor="ctr"/>
          <a:lstStyle/>
          <a:p>
            <a:pPr algn="ctr" defTabSz="1219170"/>
            <a:r>
              <a:rPr lang="en-GB" sz="1600">
                <a:solidFill>
                  <a:prstClr val="white"/>
                </a:solidFill>
                <a:latin typeface="Calibri"/>
              </a:rPr>
              <a:t>level controlled</a:t>
            </a:r>
          </a:p>
        </p:txBody>
      </p:sp>
      <p:sp>
        <p:nvSpPr>
          <p:cNvPr id="8" name="Rectangle 3080"/>
          <p:cNvSpPr>
            <a:spLocks noChangeArrowheads="1"/>
          </p:cNvSpPr>
          <p:nvPr/>
        </p:nvSpPr>
        <p:spPr bwMode="auto">
          <a:xfrm>
            <a:off x="5851526" y="2846388"/>
            <a:ext cx="1298575" cy="508000"/>
          </a:xfrm>
          <a:prstGeom prst="rect">
            <a:avLst/>
          </a:prstGeom>
          <a:solidFill>
            <a:srgbClr val="6EADEC"/>
          </a:solidFill>
          <a:ln>
            <a:noFill/>
          </a:ln>
          <a:effectLst/>
          <a:extLst/>
        </p:spPr>
        <p:txBody>
          <a:bodyPr wrap="none" anchor="ctr"/>
          <a:lstStyle/>
          <a:p>
            <a:pPr algn="ctr" defTabSz="1219170"/>
            <a:r>
              <a:rPr lang="en-GB" sz="1600">
                <a:solidFill>
                  <a:prstClr val="white"/>
                </a:solidFill>
                <a:latin typeface="Calibri"/>
              </a:rPr>
              <a:t>timer</a:t>
            </a:r>
            <a:br>
              <a:rPr lang="en-GB" sz="1600">
                <a:solidFill>
                  <a:prstClr val="white"/>
                </a:solidFill>
                <a:latin typeface="Calibri"/>
              </a:rPr>
            </a:br>
            <a:r>
              <a:rPr lang="en-GB" sz="1600">
                <a:solidFill>
                  <a:prstClr val="white"/>
                </a:solidFill>
                <a:latin typeface="Calibri"/>
              </a:rPr>
              <a:t>controlled</a:t>
            </a:r>
          </a:p>
        </p:txBody>
      </p:sp>
      <p:cxnSp>
        <p:nvCxnSpPr>
          <p:cNvPr id="9" name="AutoShape 3081"/>
          <p:cNvCxnSpPr>
            <a:cxnSpLocks noChangeShapeType="1"/>
            <a:stCxn id="17" idx="3"/>
            <a:endCxn id="8" idx="0"/>
          </p:cNvCxnSpPr>
          <p:nvPr/>
        </p:nvCxnSpPr>
        <p:spPr bwMode="auto">
          <a:xfrm>
            <a:off x="5641975" y="2082801"/>
            <a:ext cx="858839" cy="763588"/>
          </a:xfrm>
          <a:prstGeom prst="bentConnector2">
            <a:avLst/>
          </a:prstGeom>
          <a:noFill/>
          <a:ln w="38100" cap="sq">
            <a:solidFill>
              <a:srgbClr val="6EADE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AutoShape 3082"/>
          <p:cNvCxnSpPr>
            <a:cxnSpLocks noChangeShapeType="1"/>
            <a:stCxn id="17" idx="1"/>
            <a:endCxn id="7" idx="0"/>
          </p:cNvCxnSpPr>
          <p:nvPr/>
        </p:nvCxnSpPr>
        <p:spPr bwMode="auto">
          <a:xfrm rot="10800000" flipV="1">
            <a:off x="3324226" y="2082801"/>
            <a:ext cx="1019175" cy="763588"/>
          </a:xfrm>
          <a:prstGeom prst="bentConnector2">
            <a:avLst/>
          </a:prstGeom>
          <a:noFill/>
          <a:ln w="38100" cap="sq">
            <a:solidFill>
              <a:srgbClr val="155A9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3083"/>
          <p:cNvSpPr>
            <a:spLocks noChangeArrowheads="1"/>
          </p:cNvSpPr>
          <p:nvPr/>
        </p:nvSpPr>
        <p:spPr bwMode="auto">
          <a:xfrm>
            <a:off x="1901826" y="3863975"/>
            <a:ext cx="1298575" cy="508000"/>
          </a:xfrm>
          <a:prstGeom prst="rect">
            <a:avLst/>
          </a:prstGeom>
          <a:solidFill>
            <a:srgbClr val="155A9E"/>
          </a:solidFill>
          <a:ln>
            <a:noFill/>
          </a:ln>
          <a:effectLst/>
          <a:extLst/>
        </p:spPr>
        <p:txBody>
          <a:bodyPr wrap="none" anchor="ctr"/>
          <a:lstStyle/>
          <a:p>
            <a:pPr algn="ctr" defTabSz="1219170"/>
            <a:r>
              <a:rPr lang="en-GB" sz="1600">
                <a:solidFill>
                  <a:prstClr val="white"/>
                </a:solidFill>
                <a:latin typeface="Calibri"/>
              </a:rPr>
              <a:t>electronic</a:t>
            </a:r>
          </a:p>
        </p:txBody>
      </p:sp>
      <p:sp>
        <p:nvSpPr>
          <p:cNvPr id="12" name="Rectangle 3084"/>
          <p:cNvSpPr>
            <a:spLocks noChangeArrowheads="1"/>
          </p:cNvSpPr>
          <p:nvPr/>
        </p:nvSpPr>
        <p:spPr bwMode="auto">
          <a:xfrm>
            <a:off x="3429001" y="3863975"/>
            <a:ext cx="1300163" cy="508000"/>
          </a:xfrm>
          <a:prstGeom prst="rect">
            <a:avLst/>
          </a:prstGeom>
          <a:solidFill>
            <a:srgbClr val="1C79D6"/>
          </a:solidFill>
          <a:ln>
            <a:noFill/>
          </a:ln>
          <a:effectLst/>
          <a:extLst/>
        </p:spPr>
        <p:txBody>
          <a:bodyPr wrap="none" anchor="ctr"/>
          <a:lstStyle/>
          <a:p>
            <a:pPr algn="ctr" defTabSz="1219170"/>
            <a:r>
              <a:rPr lang="en-GB" sz="1600">
                <a:solidFill>
                  <a:prstClr val="white"/>
                </a:solidFill>
                <a:latin typeface="Calibri"/>
              </a:rPr>
              <a:t>mechanical</a:t>
            </a:r>
          </a:p>
        </p:txBody>
      </p:sp>
      <p:cxnSp>
        <p:nvCxnSpPr>
          <p:cNvPr id="13" name="AutoShape 3085"/>
          <p:cNvCxnSpPr>
            <a:cxnSpLocks noChangeShapeType="1"/>
            <a:stCxn id="7" idx="1"/>
            <a:endCxn id="11" idx="0"/>
          </p:cNvCxnSpPr>
          <p:nvPr/>
        </p:nvCxnSpPr>
        <p:spPr bwMode="auto">
          <a:xfrm rot="10800000" flipV="1">
            <a:off x="2551114" y="3100389"/>
            <a:ext cx="123825" cy="763587"/>
          </a:xfrm>
          <a:prstGeom prst="bentConnector2">
            <a:avLst/>
          </a:prstGeom>
          <a:noFill/>
          <a:ln w="38100" cap="sq">
            <a:solidFill>
              <a:srgbClr val="155A9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AutoShape 3086"/>
          <p:cNvCxnSpPr>
            <a:cxnSpLocks noChangeShapeType="1"/>
            <a:stCxn id="7" idx="3"/>
            <a:endCxn id="12" idx="0"/>
          </p:cNvCxnSpPr>
          <p:nvPr/>
        </p:nvCxnSpPr>
        <p:spPr bwMode="auto">
          <a:xfrm>
            <a:off x="3973513" y="3100389"/>
            <a:ext cx="106363" cy="763587"/>
          </a:xfrm>
          <a:prstGeom prst="bentConnector2">
            <a:avLst/>
          </a:prstGeom>
          <a:noFill/>
          <a:ln w="38100" cap="sq">
            <a:solidFill>
              <a:srgbClr val="1C79D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AutoShape 3087"/>
          <p:cNvCxnSpPr>
            <a:cxnSpLocks noChangeShapeType="1"/>
            <a:stCxn id="12" idx="3"/>
          </p:cNvCxnSpPr>
          <p:nvPr/>
        </p:nvCxnSpPr>
        <p:spPr bwMode="auto">
          <a:xfrm>
            <a:off x="4729165" y="4117976"/>
            <a:ext cx="115887" cy="760413"/>
          </a:xfrm>
          <a:prstGeom prst="bentConnector2">
            <a:avLst/>
          </a:prstGeom>
          <a:noFill/>
          <a:ln w="38100" cap="sq">
            <a:solidFill>
              <a:srgbClr val="1C79D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3088"/>
          <p:cNvSpPr>
            <a:spLocks noChangeArrowheads="1"/>
          </p:cNvSpPr>
          <p:nvPr/>
        </p:nvSpPr>
        <p:spPr bwMode="auto">
          <a:xfrm>
            <a:off x="3581401" y="4881563"/>
            <a:ext cx="2454275" cy="654051"/>
          </a:xfrm>
          <a:prstGeom prst="rect">
            <a:avLst/>
          </a:prstGeom>
          <a:solidFill>
            <a:srgbClr val="1C79D6"/>
          </a:solidFill>
          <a:ln>
            <a:noFill/>
          </a:ln>
          <a:effectLst/>
          <a:extLst/>
        </p:spPr>
        <p:txBody>
          <a:bodyPr anchor="ctr"/>
          <a:lstStyle/>
          <a:p>
            <a:pPr algn="ctr" defTabSz="1219170"/>
            <a:r>
              <a:rPr lang="en-GB" sz="1600" dirty="0">
                <a:solidFill>
                  <a:prstClr val="white"/>
                </a:solidFill>
                <a:latin typeface="Calibri"/>
              </a:rPr>
              <a:t>mechanical float drain</a:t>
            </a:r>
          </a:p>
        </p:txBody>
      </p:sp>
      <p:sp>
        <p:nvSpPr>
          <p:cNvPr id="17" name="Rectangle 3089"/>
          <p:cNvSpPr>
            <a:spLocks noChangeArrowheads="1"/>
          </p:cNvSpPr>
          <p:nvPr/>
        </p:nvSpPr>
        <p:spPr bwMode="auto">
          <a:xfrm>
            <a:off x="4343402" y="1828800"/>
            <a:ext cx="1298575" cy="508000"/>
          </a:xfrm>
          <a:prstGeom prst="rect">
            <a:avLst/>
          </a:prstGeom>
          <a:solidFill>
            <a:srgbClr val="155A9E"/>
          </a:solidFill>
          <a:ln>
            <a:noFill/>
          </a:ln>
          <a:effectLst/>
          <a:extLst/>
        </p:spPr>
        <p:txBody>
          <a:bodyPr wrap="none" anchor="ctr"/>
          <a:lstStyle/>
          <a:p>
            <a:pPr algn="ctr" defTabSz="1219170"/>
            <a:r>
              <a:rPr lang="en-GB" sz="1600" dirty="0">
                <a:solidFill>
                  <a:prstClr val="white"/>
                </a:solidFill>
                <a:latin typeface="Calibri"/>
              </a:rPr>
              <a:t>automatic</a:t>
            </a:r>
          </a:p>
          <a:p>
            <a:pPr algn="ctr" defTabSz="1219170"/>
            <a:r>
              <a:rPr lang="en-GB" sz="1600" dirty="0">
                <a:solidFill>
                  <a:prstClr val="white"/>
                </a:solidFill>
                <a:latin typeface="Calibri"/>
              </a:rPr>
              <a:t>drain</a:t>
            </a:r>
          </a:p>
        </p:txBody>
      </p:sp>
      <p:sp>
        <p:nvSpPr>
          <p:cNvPr id="19" name="Rectangle 18">
            <a:hlinkClick r:id="rId3"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21" name="Rectangle 3089">
            <a:extLst>
              <a:ext uri="{FF2B5EF4-FFF2-40B4-BE49-F238E27FC236}">
                <a16:creationId xmlns:a16="http://schemas.microsoft.com/office/drawing/2014/main" id="{E045D8C8-3EB8-4AD5-961C-C6611E5F6ED1}"/>
              </a:ext>
            </a:extLst>
          </p:cNvPr>
          <p:cNvSpPr>
            <a:spLocks noChangeArrowheads="1"/>
          </p:cNvSpPr>
          <p:nvPr/>
        </p:nvSpPr>
        <p:spPr bwMode="auto">
          <a:xfrm>
            <a:off x="819680" y="1492251"/>
            <a:ext cx="1263121" cy="514349"/>
          </a:xfrm>
          <a:prstGeom prst="rect">
            <a:avLst/>
          </a:prstGeom>
          <a:solidFill>
            <a:srgbClr val="155A9E"/>
          </a:solidFill>
          <a:ln>
            <a:noFill/>
          </a:ln>
          <a:effectLst/>
          <a:extLst/>
        </p:spPr>
        <p:txBody>
          <a:bodyPr wrap="none" anchor="ctr"/>
          <a:lstStyle/>
          <a:p>
            <a:pPr algn="ctr" defTabSz="1219170"/>
            <a:r>
              <a:rPr lang="en-GB" sz="1600" dirty="0">
                <a:solidFill>
                  <a:prstClr val="white"/>
                </a:solidFill>
                <a:latin typeface="Calibri"/>
              </a:rPr>
              <a:t>manual</a:t>
            </a:r>
          </a:p>
          <a:p>
            <a:pPr algn="ctr" defTabSz="1219170"/>
            <a:r>
              <a:rPr lang="en-GB" sz="1600" dirty="0">
                <a:solidFill>
                  <a:prstClr val="white"/>
                </a:solidFill>
                <a:latin typeface="Calibri"/>
              </a:rPr>
              <a:t>drain</a:t>
            </a:r>
          </a:p>
        </p:txBody>
      </p:sp>
    </p:spTree>
    <p:extLst>
      <p:ext uri="{BB962C8B-B14F-4D97-AF65-F5344CB8AC3E}">
        <p14:creationId xmlns:p14="http://schemas.microsoft.com/office/powerpoint/2010/main" val="5848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midwest-control.com/images/Drains/Drains_all_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2733" y="3529279"/>
            <a:ext cx="1586563" cy="22304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9376"/>
          <a:stretch/>
        </p:blipFill>
        <p:spPr>
          <a:xfrm>
            <a:off x="2514601" y="3276601"/>
            <a:ext cx="4145387" cy="2513897"/>
          </a:xfrm>
          <a:prstGeom prst="rect">
            <a:avLst/>
          </a:prstGeom>
        </p:spPr>
      </p:pic>
      <p:sp>
        <p:nvSpPr>
          <p:cNvPr id="2" name="Title 1"/>
          <p:cNvSpPr>
            <a:spLocks noGrp="1"/>
          </p:cNvSpPr>
          <p:nvPr>
            <p:ph type="title"/>
          </p:nvPr>
        </p:nvSpPr>
        <p:spPr/>
        <p:txBody>
          <a:bodyPr>
            <a:normAutofit/>
          </a:bodyPr>
          <a:lstStyle/>
          <a:p>
            <a:r>
              <a:rPr lang="en-US" dirty="0"/>
              <a:t> </a:t>
            </a:r>
            <a:r>
              <a:rPr lang="en-US" dirty="0">
                <a:solidFill>
                  <a:schemeClr val="tx1">
                    <a:lumMod val="75000"/>
                    <a:lumOff val="25000"/>
                  </a:schemeClr>
                </a:solidFill>
              </a:rPr>
              <a:t>|</a:t>
            </a:r>
            <a:r>
              <a:rPr lang="en-US" dirty="0"/>
              <a:t> General Info – Condensate Drain Types</a:t>
            </a:r>
          </a:p>
        </p:txBody>
      </p:sp>
      <p:pic>
        <p:nvPicPr>
          <p:cNvPr id="3" name="Picture 1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0201"/>
            <a:ext cx="1684904" cy="149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03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2977" y="1629803"/>
            <a:ext cx="1314825" cy="16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064" y="4267200"/>
            <a:ext cx="1492517" cy="149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3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4780" y="1600201"/>
            <a:ext cx="1225821" cy="150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hlinkClick r:id="rId8"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Tree>
    <p:extLst>
      <p:ext uri="{BB962C8B-B14F-4D97-AF65-F5344CB8AC3E}">
        <p14:creationId xmlns:p14="http://schemas.microsoft.com/office/powerpoint/2010/main" val="23485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0" y="5559623"/>
            <a:ext cx="3657600" cy="307777"/>
          </a:xfrm>
          <a:prstGeom prst="rect">
            <a:avLst/>
          </a:prstGeom>
          <a:noFill/>
        </p:spPr>
        <p:txBody>
          <a:bodyPr wrap="square" rtlCol="0">
            <a:spAutoFit/>
          </a:bodyPr>
          <a:lstStyle/>
          <a:p>
            <a:pPr algn="r" defTabSz="1219170"/>
            <a:r>
              <a:rPr lang="en-US" sz="1400" dirty="0">
                <a:solidFill>
                  <a:prstClr val="white"/>
                </a:solidFill>
                <a:latin typeface="Calibri"/>
              </a:rPr>
              <a:t>Next up: Electronic Zero Loss Drain  Function</a:t>
            </a:r>
          </a:p>
        </p:txBody>
      </p:sp>
    </p:spTree>
    <p:extLst>
      <p:ext uri="{BB962C8B-B14F-4D97-AF65-F5344CB8AC3E}">
        <p14:creationId xmlns:p14="http://schemas.microsoft.com/office/powerpoint/2010/main" val="1053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r>
              <a:rPr lang="en-US" dirty="0">
                <a:solidFill>
                  <a:schemeClr val="tx1">
                    <a:lumMod val="75000"/>
                    <a:lumOff val="25000"/>
                  </a:schemeClr>
                </a:solidFill>
              </a:rPr>
              <a:t>|</a:t>
            </a:r>
            <a:r>
              <a:rPr lang="en-US" dirty="0"/>
              <a:t> Electronic Zero Loss Drain Function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t="10909"/>
          <a:stretch/>
        </p:blipFill>
        <p:spPr bwMode="auto">
          <a:xfrm>
            <a:off x="475180" y="1752600"/>
            <a:ext cx="819364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hlinkClick r:id="rId3"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Tree>
    <p:extLst>
      <p:ext uri="{BB962C8B-B14F-4D97-AF65-F5344CB8AC3E}">
        <p14:creationId xmlns:p14="http://schemas.microsoft.com/office/powerpoint/2010/main" val="1761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r>
              <a:rPr lang="en-US" dirty="0">
                <a:solidFill>
                  <a:schemeClr val="tx1">
                    <a:lumMod val="75000"/>
                    <a:lumOff val="25000"/>
                  </a:schemeClr>
                </a:solidFill>
              </a:rPr>
              <a:t>|</a:t>
            </a:r>
            <a:r>
              <a:rPr lang="en-US" dirty="0"/>
              <a:t> Electronic Zero Loss Drain Function</a:t>
            </a:r>
          </a:p>
        </p:txBody>
      </p:sp>
      <p:sp>
        <p:nvSpPr>
          <p:cNvPr id="4" name="Rectangle 3">
            <a:hlinkClick r:id="rId2"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pic>
        <p:nvPicPr>
          <p:cNvPr id="3" name="Picture 2">
            <a:extLst>
              <a:ext uri="{FF2B5EF4-FFF2-40B4-BE49-F238E27FC236}">
                <a16:creationId xmlns:a16="http://schemas.microsoft.com/office/drawing/2014/main" id="{7BBA1A3D-3533-4910-B5C5-3C15DE3826FE}"/>
              </a:ext>
            </a:extLst>
          </p:cNvPr>
          <p:cNvPicPr>
            <a:picLocks noChangeAspect="1"/>
          </p:cNvPicPr>
          <p:nvPr/>
        </p:nvPicPr>
        <p:blipFill>
          <a:blip r:embed="rId3"/>
          <a:stretch>
            <a:fillRect/>
          </a:stretch>
        </p:blipFill>
        <p:spPr>
          <a:xfrm>
            <a:off x="203200" y="1854201"/>
            <a:ext cx="8636000" cy="3349865"/>
          </a:xfrm>
          <a:prstGeom prst="rect">
            <a:avLst/>
          </a:prstGeom>
        </p:spPr>
      </p:pic>
    </p:spTree>
    <p:extLst>
      <p:ext uri="{BB962C8B-B14F-4D97-AF65-F5344CB8AC3E}">
        <p14:creationId xmlns:p14="http://schemas.microsoft.com/office/powerpoint/2010/main" val="372711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r>
              <a:rPr lang="en-US" dirty="0">
                <a:solidFill>
                  <a:schemeClr val="tx1">
                    <a:lumMod val="75000"/>
                    <a:lumOff val="25000"/>
                  </a:schemeClr>
                </a:solidFill>
              </a:rPr>
              <a:t>|</a:t>
            </a:r>
            <a:r>
              <a:rPr lang="en-US" dirty="0"/>
              <a:t> Electronic Zero Loss Drain Function</a:t>
            </a:r>
          </a:p>
        </p:txBody>
      </p:sp>
      <p:sp>
        <p:nvSpPr>
          <p:cNvPr id="4" name="Rectangle 3">
            <a:hlinkClick r:id="rId2"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pic>
        <p:nvPicPr>
          <p:cNvPr id="5" name="Picture 4">
            <a:extLst>
              <a:ext uri="{FF2B5EF4-FFF2-40B4-BE49-F238E27FC236}">
                <a16:creationId xmlns:a16="http://schemas.microsoft.com/office/drawing/2014/main" id="{761FFE92-F3B0-467D-AD8A-85EB8E51736E}"/>
              </a:ext>
            </a:extLst>
          </p:cNvPr>
          <p:cNvPicPr>
            <a:picLocks noChangeAspect="1"/>
          </p:cNvPicPr>
          <p:nvPr/>
        </p:nvPicPr>
        <p:blipFill>
          <a:blip r:embed="rId3"/>
          <a:stretch>
            <a:fillRect/>
          </a:stretch>
        </p:blipFill>
        <p:spPr>
          <a:xfrm>
            <a:off x="184150" y="1600200"/>
            <a:ext cx="8775700" cy="3657600"/>
          </a:xfrm>
          <a:prstGeom prst="rect">
            <a:avLst/>
          </a:prstGeom>
        </p:spPr>
      </p:pic>
    </p:spTree>
    <p:extLst>
      <p:ext uri="{BB962C8B-B14F-4D97-AF65-F5344CB8AC3E}">
        <p14:creationId xmlns:p14="http://schemas.microsoft.com/office/powerpoint/2010/main" val="275995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Electronic Zero Loss Drains</a:t>
            </a:r>
          </a:p>
        </p:txBody>
      </p:sp>
      <p:sp>
        <p:nvSpPr>
          <p:cNvPr id="8" name="Rectangle 7"/>
          <p:cNvSpPr/>
          <p:nvPr/>
        </p:nvSpPr>
        <p:spPr>
          <a:xfrm>
            <a:off x="914401" y="2474039"/>
            <a:ext cx="3280945" cy="457200"/>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dirty="0">
                <a:solidFill>
                  <a:prstClr val="black">
                    <a:lumMod val="75000"/>
                    <a:lumOff val="25000"/>
                  </a:prstClr>
                </a:solidFill>
                <a:latin typeface="Calibri"/>
              </a:rPr>
              <a:t>Indicates when service is due</a:t>
            </a:r>
          </a:p>
        </p:txBody>
      </p:sp>
      <p:sp>
        <p:nvSpPr>
          <p:cNvPr id="9" name="Rectangle 8"/>
          <p:cNvSpPr/>
          <p:nvPr/>
        </p:nvSpPr>
        <p:spPr>
          <a:xfrm>
            <a:off x="914400" y="3147959"/>
            <a:ext cx="3280944" cy="457200"/>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dirty="0">
                <a:solidFill>
                  <a:prstClr val="black">
                    <a:lumMod val="75000"/>
                    <a:lumOff val="25000"/>
                  </a:prstClr>
                </a:solidFill>
                <a:latin typeface="Calibri"/>
              </a:rPr>
              <a:t>Indicates all alarm types</a:t>
            </a:r>
          </a:p>
        </p:txBody>
      </p:sp>
      <p:sp>
        <p:nvSpPr>
          <p:cNvPr id="10" name="Rectangle 9"/>
          <p:cNvSpPr/>
          <p:nvPr/>
        </p:nvSpPr>
        <p:spPr>
          <a:xfrm>
            <a:off x="914402" y="3821880"/>
            <a:ext cx="3280943" cy="457200"/>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dirty="0">
                <a:solidFill>
                  <a:prstClr val="black">
                    <a:lumMod val="75000"/>
                    <a:lumOff val="25000"/>
                  </a:prstClr>
                </a:solidFill>
                <a:latin typeface="Calibri"/>
              </a:rPr>
              <a:t>Ability to unclog and unjam</a:t>
            </a:r>
          </a:p>
        </p:txBody>
      </p:sp>
      <p:sp>
        <p:nvSpPr>
          <p:cNvPr id="11" name="Rectangle 10"/>
          <p:cNvSpPr/>
          <p:nvPr/>
        </p:nvSpPr>
        <p:spPr>
          <a:xfrm>
            <a:off x="914401" y="4495800"/>
            <a:ext cx="3280943" cy="456053"/>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dirty="0">
                <a:solidFill>
                  <a:prstClr val="black">
                    <a:lumMod val="75000"/>
                    <a:lumOff val="25000"/>
                  </a:prstClr>
                </a:solidFill>
                <a:latin typeface="Calibri"/>
              </a:rPr>
              <a:t>Dry contact for further feedback</a:t>
            </a:r>
          </a:p>
        </p:txBody>
      </p:sp>
      <p:sp>
        <p:nvSpPr>
          <p:cNvPr id="13" name="Rectangle 12"/>
          <p:cNvSpPr/>
          <p:nvPr/>
        </p:nvSpPr>
        <p:spPr>
          <a:xfrm>
            <a:off x="914402" y="1771651"/>
            <a:ext cx="3280943" cy="485667"/>
          </a:xfrm>
          <a:prstGeom prst="rect">
            <a:avLst/>
          </a:prstGeom>
          <a:solidFill>
            <a:schemeClr val="bg1"/>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b="1" dirty="0">
                <a:solidFill>
                  <a:srgbClr val="00529C"/>
                </a:solidFill>
                <a:latin typeface="Calibri"/>
              </a:rPr>
              <a:t>Why is Power Important?</a:t>
            </a:r>
          </a:p>
        </p:txBody>
      </p:sp>
      <p:sp>
        <p:nvSpPr>
          <p:cNvPr id="14" name="Rectangle 13">
            <a:hlinkClick r:id="rId2"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grpSp>
        <p:nvGrpSpPr>
          <p:cNvPr id="3" name="Group 2"/>
          <p:cNvGrpSpPr/>
          <p:nvPr/>
        </p:nvGrpSpPr>
        <p:grpSpPr>
          <a:xfrm>
            <a:off x="5093659" y="2243168"/>
            <a:ext cx="3756071" cy="2024032"/>
            <a:chOff x="5093659" y="1033704"/>
            <a:chExt cx="3756070" cy="2024032"/>
          </a:xfrm>
        </p:grpSpPr>
        <p:pic>
          <p:nvPicPr>
            <p:cNvPr id="4"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53373">
              <a:off x="5223161" y="1100726"/>
              <a:ext cx="3483258" cy="180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rot="1053373">
              <a:off x="5235342" y="1098842"/>
              <a:ext cx="3446986" cy="1805412"/>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6" name="Rounded Rectangle 5"/>
            <p:cNvSpPr/>
            <p:nvPr/>
          </p:nvSpPr>
          <p:spPr>
            <a:xfrm rot="1053373">
              <a:off x="5176396" y="1120836"/>
              <a:ext cx="3527717" cy="1827568"/>
            </a:xfrm>
            <a:prstGeom prst="roundRect">
              <a:avLst/>
            </a:prstGeom>
            <a:noFill/>
            <a:ln w="165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ln w="76200">
                  <a:solidFill>
                    <a:prstClr val="black"/>
                  </a:solidFill>
                </a:ln>
                <a:solidFill>
                  <a:prstClr val="white"/>
                </a:solidFill>
                <a:latin typeface="Calibri"/>
              </a:endParaRPr>
            </a:p>
          </p:txBody>
        </p:sp>
        <p:sp>
          <p:nvSpPr>
            <p:cNvPr id="15" name="Rounded Rectangle 14"/>
            <p:cNvSpPr/>
            <p:nvPr/>
          </p:nvSpPr>
          <p:spPr>
            <a:xfrm rot="1053373">
              <a:off x="5093659" y="1033704"/>
              <a:ext cx="3756070" cy="2024032"/>
            </a:xfrm>
            <a:prstGeom prst="roundRect">
              <a:avLst/>
            </a:prstGeom>
            <a:noFill/>
            <a:ln w="165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ln w="76200">
                  <a:solidFill>
                    <a:prstClr val="black"/>
                  </a:solidFill>
                </a:ln>
                <a:solidFill>
                  <a:prstClr val="white"/>
                </a:solidFill>
                <a:latin typeface="Calibri"/>
              </a:endParaRPr>
            </a:p>
          </p:txBody>
        </p:sp>
      </p:grpSp>
    </p:spTree>
    <p:extLst>
      <p:ext uri="{BB962C8B-B14F-4D97-AF65-F5344CB8AC3E}">
        <p14:creationId xmlns:p14="http://schemas.microsoft.com/office/powerpoint/2010/main" val="300922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Electronic Zero Loss Drains </a:t>
            </a:r>
            <a:r>
              <a:rPr lang="en-US" dirty="0">
                <a:solidFill>
                  <a:schemeClr val="tx1">
                    <a:lumMod val="75000"/>
                    <a:lumOff val="25000"/>
                  </a:schemeClr>
                </a:solidFill>
              </a:rPr>
              <a:t>|</a:t>
            </a:r>
            <a:r>
              <a:rPr lang="en-US" dirty="0"/>
              <a:t> Advantages</a:t>
            </a:r>
          </a:p>
        </p:txBody>
      </p:sp>
      <p:sp>
        <p:nvSpPr>
          <p:cNvPr id="8" name="Rectangle 7"/>
          <p:cNvSpPr/>
          <p:nvPr/>
        </p:nvSpPr>
        <p:spPr>
          <a:xfrm>
            <a:off x="914401" y="2474039"/>
            <a:ext cx="3280945" cy="457200"/>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dirty="0">
                <a:solidFill>
                  <a:prstClr val="black">
                    <a:lumMod val="75000"/>
                    <a:lumOff val="25000"/>
                  </a:prstClr>
                </a:solidFill>
                <a:latin typeface="Calibri"/>
              </a:rPr>
              <a:t>Saves Energy</a:t>
            </a:r>
          </a:p>
        </p:txBody>
      </p:sp>
      <p:sp>
        <p:nvSpPr>
          <p:cNvPr id="9" name="Rectangle 8"/>
          <p:cNvSpPr/>
          <p:nvPr/>
        </p:nvSpPr>
        <p:spPr>
          <a:xfrm>
            <a:off x="914400" y="3147959"/>
            <a:ext cx="3280944" cy="457200"/>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700" dirty="0">
                <a:solidFill>
                  <a:prstClr val="black">
                    <a:lumMod val="75000"/>
                    <a:lumOff val="25000"/>
                  </a:prstClr>
                </a:solidFill>
                <a:latin typeface="Calibri"/>
              </a:rPr>
              <a:t>Return Of Investment &lt;12 months</a:t>
            </a:r>
          </a:p>
        </p:txBody>
      </p:sp>
      <p:sp>
        <p:nvSpPr>
          <p:cNvPr id="10" name="Rectangle 9"/>
          <p:cNvSpPr/>
          <p:nvPr/>
        </p:nvSpPr>
        <p:spPr>
          <a:xfrm>
            <a:off x="914402" y="3821880"/>
            <a:ext cx="3280943" cy="457200"/>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dirty="0">
                <a:solidFill>
                  <a:prstClr val="black">
                    <a:lumMod val="75000"/>
                    <a:lumOff val="25000"/>
                  </a:prstClr>
                </a:solidFill>
                <a:latin typeface="Calibri"/>
              </a:rPr>
              <a:t>Noise reduction</a:t>
            </a:r>
          </a:p>
        </p:txBody>
      </p:sp>
      <p:sp>
        <p:nvSpPr>
          <p:cNvPr id="11" name="Rectangle 10"/>
          <p:cNvSpPr/>
          <p:nvPr/>
        </p:nvSpPr>
        <p:spPr>
          <a:xfrm>
            <a:off x="914401" y="4495800"/>
            <a:ext cx="3280943" cy="685800"/>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dirty="0">
                <a:solidFill>
                  <a:prstClr val="black">
                    <a:lumMod val="75000"/>
                    <a:lumOff val="25000"/>
                  </a:prstClr>
                </a:solidFill>
                <a:latin typeface="Calibri"/>
              </a:rPr>
              <a:t>No Oil Vapor in the compressor room</a:t>
            </a:r>
          </a:p>
        </p:txBody>
      </p:sp>
      <p:sp>
        <p:nvSpPr>
          <p:cNvPr id="13" name="Rectangle 12"/>
          <p:cNvSpPr/>
          <p:nvPr/>
        </p:nvSpPr>
        <p:spPr>
          <a:xfrm>
            <a:off x="914402" y="1771651"/>
            <a:ext cx="3280943" cy="485667"/>
          </a:xfrm>
          <a:prstGeom prst="rect">
            <a:avLst/>
          </a:prstGeom>
          <a:solidFill>
            <a:schemeClr val="bg1"/>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b="1" dirty="0">
                <a:solidFill>
                  <a:srgbClr val="00529C"/>
                </a:solidFill>
                <a:latin typeface="Calibri"/>
              </a:rPr>
              <a:t>No Air Loss</a:t>
            </a:r>
          </a:p>
        </p:txBody>
      </p:sp>
      <p:sp>
        <p:nvSpPr>
          <p:cNvPr id="14" name="Rectangle 13">
            <a:hlinkClick r:id="rId2"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100" y="1905001"/>
            <a:ext cx="4114800" cy="3086100"/>
          </a:xfrm>
          <a:prstGeom prst="rect">
            <a:avLst/>
          </a:prstGeom>
        </p:spPr>
      </p:pic>
    </p:spTree>
    <p:extLst>
      <p:ext uri="{BB962C8B-B14F-4D97-AF65-F5344CB8AC3E}">
        <p14:creationId xmlns:p14="http://schemas.microsoft.com/office/powerpoint/2010/main" val="396327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Electronic Zero Loss Drain Maintenance </a:t>
            </a:r>
            <a:r>
              <a:rPr lang="en-US" dirty="0">
                <a:solidFill>
                  <a:schemeClr val="tx1">
                    <a:lumMod val="75000"/>
                    <a:lumOff val="25000"/>
                  </a:schemeClr>
                </a:solidFill>
              </a:rPr>
              <a:t>|</a:t>
            </a:r>
            <a:r>
              <a:rPr lang="en-US" dirty="0"/>
              <a:t> </a:t>
            </a:r>
          </a:p>
        </p:txBody>
      </p:sp>
      <p:sp>
        <p:nvSpPr>
          <p:cNvPr id="3" name="Rectangle 2"/>
          <p:cNvSpPr/>
          <p:nvPr/>
        </p:nvSpPr>
        <p:spPr>
          <a:xfrm>
            <a:off x="904009" y="2171701"/>
            <a:ext cx="2595144" cy="634716"/>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b="1" dirty="0">
                <a:solidFill>
                  <a:srgbClr val="155A9E"/>
                </a:solidFill>
                <a:latin typeface="Calibri"/>
              </a:rPr>
              <a:t>Quick Replacement Service Units</a:t>
            </a:r>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6127"/>
          <a:stretch/>
        </p:blipFill>
        <p:spPr bwMode="auto">
          <a:xfrm>
            <a:off x="5486401" y="1614489"/>
            <a:ext cx="2643187" cy="4135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904009" y="3136759"/>
            <a:ext cx="2595144" cy="609600"/>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b="1" dirty="0">
                <a:solidFill>
                  <a:srgbClr val="155A9E"/>
                </a:solidFill>
                <a:latin typeface="Calibri"/>
              </a:rPr>
              <a:t>Good for 1,000,000 Cycles or 8,000 Hours</a:t>
            </a:r>
          </a:p>
        </p:txBody>
      </p:sp>
      <p:sp>
        <p:nvSpPr>
          <p:cNvPr id="6" name="Rectangle 5"/>
          <p:cNvSpPr/>
          <p:nvPr/>
        </p:nvSpPr>
        <p:spPr>
          <a:xfrm>
            <a:off x="904009" y="3974958"/>
            <a:ext cx="2702791" cy="711343"/>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b="1" dirty="0">
                <a:solidFill>
                  <a:srgbClr val="155A9E"/>
                </a:solidFill>
                <a:latin typeface="Calibri"/>
              </a:rPr>
              <a:t>Replaces all moving parts and built in strainer</a:t>
            </a:r>
          </a:p>
        </p:txBody>
      </p:sp>
      <p:sp>
        <p:nvSpPr>
          <p:cNvPr id="7" name="Rectangle 6">
            <a:hlinkClick r:id="rId3"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8" name="Rectangle 7">
            <a:extLst>
              <a:ext uri="{FF2B5EF4-FFF2-40B4-BE49-F238E27FC236}">
                <a16:creationId xmlns:a16="http://schemas.microsoft.com/office/drawing/2014/main" id="{76E4FA13-1C03-4052-96B6-15E14AF3F258}"/>
              </a:ext>
            </a:extLst>
          </p:cNvPr>
          <p:cNvSpPr/>
          <p:nvPr/>
        </p:nvSpPr>
        <p:spPr>
          <a:xfrm>
            <a:off x="891700" y="4914901"/>
            <a:ext cx="2595144" cy="634716"/>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b="1" dirty="0">
                <a:solidFill>
                  <a:srgbClr val="155A9E"/>
                </a:solidFill>
                <a:latin typeface="Calibri"/>
              </a:rPr>
              <a:t>Strainer installed before drain?</a:t>
            </a:r>
          </a:p>
        </p:txBody>
      </p:sp>
      <p:sp>
        <p:nvSpPr>
          <p:cNvPr id="9" name="TextBox 8">
            <a:extLst>
              <a:ext uri="{FF2B5EF4-FFF2-40B4-BE49-F238E27FC236}">
                <a16:creationId xmlns:a16="http://schemas.microsoft.com/office/drawing/2014/main" id="{E696EAA5-FAB1-4E12-8454-42546D559B74}"/>
              </a:ext>
            </a:extLst>
          </p:cNvPr>
          <p:cNvSpPr txBox="1"/>
          <p:nvPr/>
        </p:nvSpPr>
        <p:spPr>
          <a:xfrm>
            <a:off x="3695700" y="4841730"/>
            <a:ext cx="1143000" cy="707886"/>
          </a:xfrm>
          <a:prstGeom prst="rect">
            <a:avLst/>
          </a:prstGeom>
          <a:noFill/>
        </p:spPr>
        <p:txBody>
          <a:bodyPr wrap="square" rtlCol="0">
            <a:spAutoFit/>
          </a:bodyPr>
          <a:lstStyle/>
          <a:p>
            <a:pPr defTabSz="1219170"/>
            <a:r>
              <a:rPr lang="en-US" sz="4000" b="1" dirty="0">
                <a:solidFill>
                  <a:srgbClr val="FF0000"/>
                </a:solidFill>
                <a:latin typeface="Calibri"/>
              </a:rPr>
              <a:t>No!</a:t>
            </a:r>
          </a:p>
        </p:txBody>
      </p:sp>
    </p:spTree>
    <p:extLst>
      <p:ext uri="{BB962C8B-B14F-4D97-AF65-F5344CB8AC3E}">
        <p14:creationId xmlns:p14="http://schemas.microsoft.com/office/powerpoint/2010/main" val="340211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0" y="5559623"/>
            <a:ext cx="3581400" cy="307777"/>
          </a:xfrm>
          <a:prstGeom prst="rect">
            <a:avLst/>
          </a:prstGeom>
          <a:noFill/>
        </p:spPr>
        <p:txBody>
          <a:bodyPr wrap="square" rtlCol="0">
            <a:spAutoFit/>
          </a:bodyPr>
          <a:lstStyle/>
          <a:p>
            <a:pPr algn="r" defTabSz="1219170"/>
            <a:r>
              <a:rPr lang="en-US" sz="1400" dirty="0">
                <a:solidFill>
                  <a:prstClr val="white"/>
                </a:solidFill>
                <a:latin typeface="Calibri"/>
              </a:rPr>
              <a:t>Next up: Electronic Zero Loss Drain Application</a:t>
            </a:r>
          </a:p>
        </p:txBody>
      </p:sp>
      <p:sp>
        <p:nvSpPr>
          <p:cNvPr id="3" name="Action Button: Custom 2">
            <a:hlinkClick r:id="rId2" action="ppaction://hlinksldjump" highlightClick="1"/>
          </p:cNvPr>
          <p:cNvSpPr/>
          <p:nvPr/>
        </p:nvSpPr>
        <p:spPr>
          <a:xfrm>
            <a:off x="4191000" y="2971800"/>
            <a:ext cx="685800" cy="8382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Tree>
    <p:extLst>
      <p:ext uri="{BB962C8B-B14F-4D97-AF65-F5344CB8AC3E}">
        <p14:creationId xmlns:p14="http://schemas.microsoft.com/office/powerpoint/2010/main" val="313130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642143" y="1350439"/>
            <a:ext cx="78597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457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9076" y="1531621"/>
            <a:ext cx="5038725" cy="4030980"/>
          </a:xfrm>
          <a:prstGeom prst="rect">
            <a:avLst/>
          </a:prstGeom>
        </p:spPr>
      </p:pic>
      <p:sp>
        <p:nvSpPr>
          <p:cNvPr id="2" name="Title 1"/>
          <p:cNvSpPr>
            <a:spLocks noGrp="1"/>
          </p:cNvSpPr>
          <p:nvPr>
            <p:ph type="title"/>
          </p:nvPr>
        </p:nvSpPr>
        <p:spPr/>
        <p:txBody>
          <a:bodyPr>
            <a:normAutofit/>
          </a:bodyPr>
          <a:lstStyle/>
          <a:p>
            <a:r>
              <a:rPr lang="en-US" dirty="0"/>
              <a:t>Electronic Zero Loss Drain </a:t>
            </a:r>
            <a:r>
              <a:rPr lang="en-US" dirty="0">
                <a:solidFill>
                  <a:schemeClr val="tx1">
                    <a:lumMod val="75000"/>
                    <a:lumOff val="25000"/>
                  </a:schemeClr>
                </a:solidFill>
              </a:rPr>
              <a:t>|</a:t>
            </a:r>
            <a:r>
              <a:rPr lang="en-US" dirty="0"/>
              <a:t> Application</a:t>
            </a:r>
          </a:p>
        </p:txBody>
      </p:sp>
      <p:sp>
        <p:nvSpPr>
          <p:cNvPr id="4" name="Text Placeholder 3"/>
          <p:cNvSpPr>
            <a:spLocks noGrp="1"/>
          </p:cNvSpPr>
          <p:nvPr>
            <p:ph type="body" sz="quarter" idx="11"/>
          </p:nvPr>
        </p:nvSpPr>
        <p:spPr>
          <a:xfrm>
            <a:off x="1028700" y="1870711"/>
            <a:ext cx="3276600" cy="304800"/>
          </a:xfrm>
        </p:spPr>
        <p:txBody>
          <a:bodyPr/>
          <a:lstStyle/>
          <a:p>
            <a:r>
              <a:rPr lang="en-US" sz="1500" dirty="0">
                <a:solidFill>
                  <a:schemeClr val="tx1">
                    <a:lumMod val="75000"/>
                    <a:lumOff val="25000"/>
                  </a:schemeClr>
                </a:solidFill>
              </a:rPr>
              <a:t>Easy to Use Sizing Charts Available</a:t>
            </a:r>
          </a:p>
        </p:txBody>
      </p:sp>
      <p:sp>
        <p:nvSpPr>
          <p:cNvPr id="5" name="Text Placeholder 4"/>
          <p:cNvSpPr>
            <a:spLocks noGrp="1"/>
          </p:cNvSpPr>
          <p:nvPr>
            <p:ph type="body" sz="quarter" idx="12"/>
          </p:nvPr>
        </p:nvSpPr>
        <p:spPr>
          <a:xfrm>
            <a:off x="1028700" y="3029165"/>
            <a:ext cx="3276600" cy="304800"/>
          </a:xfrm>
        </p:spPr>
        <p:txBody>
          <a:bodyPr/>
          <a:lstStyle/>
          <a:p>
            <a:r>
              <a:rPr lang="en-US" sz="1500" dirty="0">
                <a:solidFill>
                  <a:schemeClr val="tx1">
                    <a:lumMod val="75000"/>
                    <a:lumOff val="25000"/>
                  </a:schemeClr>
                </a:solidFill>
              </a:rPr>
              <a:t>Identify Air Flow to Drain Location</a:t>
            </a:r>
          </a:p>
        </p:txBody>
      </p:sp>
      <p:sp>
        <p:nvSpPr>
          <p:cNvPr id="6" name="Text Placeholder 5"/>
          <p:cNvSpPr>
            <a:spLocks noGrp="1"/>
          </p:cNvSpPr>
          <p:nvPr>
            <p:ph type="body" sz="quarter" idx="13"/>
          </p:nvPr>
        </p:nvSpPr>
        <p:spPr>
          <a:xfrm>
            <a:off x="1028700" y="4249469"/>
            <a:ext cx="3276600" cy="304800"/>
          </a:xfrm>
        </p:spPr>
        <p:txBody>
          <a:bodyPr/>
          <a:lstStyle/>
          <a:p>
            <a:r>
              <a:rPr lang="en-US" sz="1500" dirty="0">
                <a:solidFill>
                  <a:schemeClr val="tx1">
                    <a:lumMod val="75000"/>
                    <a:lumOff val="25000"/>
                  </a:schemeClr>
                </a:solidFill>
              </a:rPr>
              <a:t>Determine Drain Location in System</a:t>
            </a:r>
          </a:p>
        </p:txBody>
      </p:sp>
      <p:sp>
        <p:nvSpPr>
          <p:cNvPr id="7" name="Text Placeholder 6"/>
          <p:cNvSpPr>
            <a:spLocks noGrp="1"/>
          </p:cNvSpPr>
          <p:nvPr>
            <p:ph type="body" sz="quarter" idx="14"/>
          </p:nvPr>
        </p:nvSpPr>
        <p:spPr>
          <a:xfrm>
            <a:off x="1028700" y="5359401"/>
            <a:ext cx="2962275" cy="647700"/>
          </a:xfrm>
        </p:spPr>
        <p:txBody>
          <a:bodyPr/>
          <a:lstStyle/>
          <a:p>
            <a:pPr>
              <a:spcBef>
                <a:spcPts val="0"/>
              </a:spcBef>
            </a:pPr>
            <a:r>
              <a:rPr lang="en-US" sz="1500" dirty="0">
                <a:solidFill>
                  <a:schemeClr val="tx1">
                    <a:lumMod val="75000"/>
                    <a:lumOff val="25000"/>
                  </a:schemeClr>
                </a:solidFill>
              </a:rPr>
              <a:t>Confirm Operating </a:t>
            </a:r>
          </a:p>
          <a:p>
            <a:pPr>
              <a:spcBef>
                <a:spcPts val="0"/>
              </a:spcBef>
            </a:pPr>
            <a:r>
              <a:rPr lang="en-US" sz="1500" dirty="0">
                <a:solidFill>
                  <a:schemeClr val="tx1">
                    <a:lumMod val="75000"/>
                    <a:lumOff val="25000"/>
                  </a:schemeClr>
                </a:solidFill>
              </a:rPr>
              <a:t>Parameters of Drain</a:t>
            </a:r>
          </a:p>
        </p:txBody>
      </p:sp>
      <p:sp>
        <p:nvSpPr>
          <p:cNvPr id="9" name="Rectangle 8">
            <a:hlinkClick r:id="rId3"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Tree>
    <p:extLst>
      <p:ext uri="{BB962C8B-B14F-4D97-AF65-F5344CB8AC3E}">
        <p14:creationId xmlns:p14="http://schemas.microsoft.com/office/powerpoint/2010/main" val="157720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Electronic Zero Loss Drain </a:t>
            </a:r>
            <a:r>
              <a:rPr lang="en-US" dirty="0">
                <a:solidFill>
                  <a:schemeClr val="tx1">
                    <a:lumMod val="75000"/>
                    <a:lumOff val="25000"/>
                  </a:schemeClr>
                </a:solidFill>
              </a:rPr>
              <a:t>|</a:t>
            </a:r>
            <a:r>
              <a:rPr lang="en-US" dirty="0"/>
              <a:t> Application</a:t>
            </a:r>
          </a:p>
        </p:txBody>
      </p:sp>
      <p:pic>
        <p:nvPicPr>
          <p:cNvPr id="3" name="Picture 2"/>
          <p:cNvPicPr>
            <a:picLocks noChangeAspect="1"/>
          </p:cNvPicPr>
          <p:nvPr/>
        </p:nvPicPr>
        <p:blipFill>
          <a:blip r:embed="rId2"/>
          <a:stretch>
            <a:fillRect/>
          </a:stretch>
        </p:blipFill>
        <p:spPr>
          <a:xfrm>
            <a:off x="76200" y="1600201"/>
            <a:ext cx="8382000" cy="4235601"/>
          </a:xfrm>
          <a:prstGeom prst="rect">
            <a:avLst/>
          </a:prstGeom>
        </p:spPr>
      </p:pic>
      <p:sp>
        <p:nvSpPr>
          <p:cNvPr id="4" name="Rectangle 3"/>
          <p:cNvSpPr/>
          <p:nvPr/>
        </p:nvSpPr>
        <p:spPr>
          <a:xfrm>
            <a:off x="6096000" y="3067321"/>
            <a:ext cx="2819400" cy="742681"/>
          </a:xfrm>
          <a:prstGeom prst="rect">
            <a:avLst/>
          </a:prstGeom>
          <a:solidFill>
            <a:schemeClr val="bg1"/>
          </a:solid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b="1" dirty="0">
                <a:solidFill>
                  <a:srgbClr val="155A9E"/>
                </a:solidFill>
                <a:latin typeface="Calibri"/>
              </a:rPr>
              <a:t>ROI Calculator Available</a:t>
            </a:r>
          </a:p>
        </p:txBody>
      </p:sp>
      <p:sp>
        <p:nvSpPr>
          <p:cNvPr id="5" name="Rectangle 4"/>
          <p:cNvSpPr/>
          <p:nvPr/>
        </p:nvSpPr>
        <p:spPr>
          <a:xfrm>
            <a:off x="7696200" y="1509552"/>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6" name="Rectangle 5">
            <a:hlinkClick r:id="rId3"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Tree>
    <p:extLst>
      <p:ext uri="{BB962C8B-B14F-4D97-AF65-F5344CB8AC3E}">
        <p14:creationId xmlns:p14="http://schemas.microsoft.com/office/powerpoint/2010/main" val="360286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Electronic Zero Loss Drain </a:t>
            </a:r>
            <a:r>
              <a:rPr lang="en-US" dirty="0">
                <a:solidFill>
                  <a:schemeClr val="tx1">
                    <a:lumMod val="75000"/>
                    <a:lumOff val="25000"/>
                  </a:schemeClr>
                </a:solidFill>
              </a:rPr>
              <a:t>|</a:t>
            </a:r>
            <a:r>
              <a:rPr lang="en-US" dirty="0"/>
              <a:t> Installation</a:t>
            </a:r>
          </a:p>
        </p:txBody>
      </p:sp>
      <p:sp>
        <p:nvSpPr>
          <p:cNvPr id="5" name="Rectangle 4"/>
          <p:cNvSpPr/>
          <p:nvPr/>
        </p:nvSpPr>
        <p:spPr>
          <a:xfrm>
            <a:off x="7696200" y="1509552"/>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6" name="Rectangle 5">
            <a:hlinkClick r:id="rId2"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pic>
        <p:nvPicPr>
          <p:cNvPr id="7" name="Picture 6">
            <a:extLst>
              <a:ext uri="{FF2B5EF4-FFF2-40B4-BE49-F238E27FC236}">
                <a16:creationId xmlns:a16="http://schemas.microsoft.com/office/drawing/2014/main" id="{DAD7C83D-D19D-4BF5-8DDF-0EB297769732}"/>
              </a:ext>
            </a:extLst>
          </p:cNvPr>
          <p:cNvPicPr>
            <a:picLocks noChangeAspect="1"/>
          </p:cNvPicPr>
          <p:nvPr/>
        </p:nvPicPr>
        <p:blipFill>
          <a:blip r:embed="rId3"/>
          <a:stretch>
            <a:fillRect/>
          </a:stretch>
        </p:blipFill>
        <p:spPr>
          <a:xfrm>
            <a:off x="222250" y="1009651"/>
            <a:ext cx="8540751" cy="5198717"/>
          </a:xfrm>
          <a:prstGeom prst="rect">
            <a:avLst/>
          </a:prstGeom>
        </p:spPr>
      </p:pic>
    </p:spTree>
    <p:extLst>
      <p:ext uri="{BB962C8B-B14F-4D97-AF65-F5344CB8AC3E}">
        <p14:creationId xmlns:p14="http://schemas.microsoft.com/office/powerpoint/2010/main" val="205515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Electronic Zero Loss Drain </a:t>
            </a:r>
            <a:r>
              <a:rPr lang="en-US" dirty="0">
                <a:solidFill>
                  <a:schemeClr val="tx1">
                    <a:lumMod val="75000"/>
                    <a:lumOff val="25000"/>
                  </a:schemeClr>
                </a:solidFill>
              </a:rPr>
              <a:t>|</a:t>
            </a:r>
            <a:r>
              <a:rPr lang="en-US" dirty="0"/>
              <a:t> Installation</a:t>
            </a:r>
          </a:p>
        </p:txBody>
      </p:sp>
      <p:sp>
        <p:nvSpPr>
          <p:cNvPr id="5" name="Rectangle 4"/>
          <p:cNvSpPr/>
          <p:nvPr/>
        </p:nvSpPr>
        <p:spPr>
          <a:xfrm>
            <a:off x="7696200" y="1509552"/>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6" name="Rectangle 5">
            <a:hlinkClick r:id="rId2"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pic>
        <p:nvPicPr>
          <p:cNvPr id="3" name="Picture 2">
            <a:extLst>
              <a:ext uri="{FF2B5EF4-FFF2-40B4-BE49-F238E27FC236}">
                <a16:creationId xmlns:a16="http://schemas.microsoft.com/office/drawing/2014/main" id="{9430A156-477D-49A2-BCA6-A20531F45FA7}"/>
              </a:ext>
            </a:extLst>
          </p:cNvPr>
          <p:cNvPicPr>
            <a:picLocks noChangeAspect="1"/>
          </p:cNvPicPr>
          <p:nvPr/>
        </p:nvPicPr>
        <p:blipFill>
          <a:blip r:embed="rId3"/>
          <a:stretch>
            <a:fillRect/>
          </a:stretch>
        </p:blipFill>
        <p:spPr>
          <a:xfrm>
            <a:off x="1524001" y="1008479"/>
            <a:ext cx="6349591" cy="5640039"/>
          </a:xfrm>
          <a:prstGeom prst="rect">
            <a:avLst/>
          </a:prstGeom>
        </p:spPr>
      </p:pic>
    </p:spTree>
    <p:extLst>
      <p:ext uri="{BB962C8B-B14F-4D97-AF65-F5344CB8AC3E}">
        <p14:creationId xmlns:p14="http://schemas.microsoft.com/office/powerpoint/2010/main" val="291805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5825-BE56-4392-A764-967FE87D9C06}"/>
              </a:ext>
            </a:extLst>
          </p:cNvPr>
          <p:cNvSpPr>
            <a:spLocks noGrp="1"/>
          </p:cNvSpPr>
          <p:nvPr>
            <p:ph type="title"/>
          </p:nvPr>
        </p:nvSpPr>
        <p:spPr/>
        <p:txBody>
          <a:bodyPr>
            <a:normAutofit/>
          </a:bodyPr>
          <a:lstStyle/>
          <a:p>
            <a:r>
              <a:rPr lang="en-US" dirty="0"/>
              <a:t>Oil Water Separators</a:t>
            </a:r>
          </a:p>
        </p:txBody>
      </p:sp>
      <p:sp>
        <p:nvSpPr>
          <p:cNvPr id="3" name="TextBox 2">
            <a:extLst>
              <a:ext uri="{FF2B5EF4-FFF2-40B4-BE49-F238E27FC236}">
                <a16:creationId xmlns:a16="http://schemas.microsoft.com/office/drawing/2014/main" id="{A6B33429-6E50-4255-98AD-81903ACFC9F1}"/>
              </a:ext>
            </a:extLst>
          </p:cNvPr>
          <p:cNvSpPr txBox="1"/>
          <p:nvPr/>
        </p:nvSpPr>
        <p:spPr>
          <a:xfrm>
            <a:off x="355601" y="1140431"/>
            <a:ext cx="6667500" cy="1077218"/>
          </a:xfrm>
          <a:prstGeom prst="rect">
            <a:avLst/>
          </a:prstGeom>
          <a:noFill/>
        </p:spPr>
        <p:txBody>
          <a:bodyPr wrap="square" rtlCol="0">
            <a:spAutoFit/>
          </a:bodyPr>
          <a:lstStyle/>
          <a:p>
            <a:pPr defTabSz="1219170"/>
            <a:r>
              <a:rPr lang="en-US" sz="3200" dirty="0">
                <a:solidFill>
                  <a:prstClr val="black"/>
                </a:solidFill>
                <a:latin typeface="Calibri"/>
              </a:rPr>
              <a:t>So where does all that efficiently drained condensate go?</a:t>
            </a:r>
          </a:p>
        </p:txBody>
      </p:sp>
      <p:sp>
        <p:nvSpPr>
          <p:cNvPr id="4" name="TextBox 3">
            <a:extLst>
              <a:ext uri="{FF2B5EF4-FFF2-40B4-BE49-F238E27FC236}">
                <a16:creationId xmlns:a16="http://schemas.microsoft.com/office/drawing/2014/main" id="{8B138F25-672B-4AA3-8513-A0E1DF144F23}"/>
              </a:ext>
            </a:extLst>
          </p:cNvPr>
          <p:cNvSpPr txBox="1"/>
          <p:nvPr/>
        </p:nvSpPr>
        <p:spPr>
          <a:xfrm>
            <a:off x="234949" y="2248427"/>
            <a:ext cx="6908800" cy="584775"/>
          </a:xfrm>
          <a:prstGeom prst="rect">
            <a:avLst/>
          </a:prstGeom>
          <a:noFill/>
        </p:spPr>
        <p:txBody>
          <a:bodyPr wrap="square" rtlCol="0">
            <a:spAutoFit/>
          </a:bodyPr>
          <a:lstStyle/>
          <a:p>
            <a:pPr defTabSz="1219170"/>
            <a:r>
              <a:rPr lang="en-US" sz="3200" dirty="0">
                <a:solidFill>
                  <a:prstClr val="black"/>
                </a:solidFill>
                <a:latin typeface="Calibri"/>
              </a:rPr>
              <a:t>And is it just water?</a:t>
            </a:r>
          </a:p>
        </p:txBody>
      </p:sp>
      <p:pic>
        <p:nvPicPr>
          <p:cNvPr id="5" name="Picture 4">
            <a:extLst>
              <a:ext uri="{FF2B5EF4-FFF2-40B4-BE49-F238E27FC236}">
                <a16:creationId xmlns:a16="http://schemas.microsoft.com/office/drawing/2014/main" id="{5C3BCAD3-9342-4ED5-8C37-9E09D3A40982}"/>
              </a:ext>
            </a:extLst>
          </p:cNvPr>
          <p:cNvPicPr>
            <a:picLocks noChangeAspect="1"/>
          </p:cNvPicPr>
          <p:nvPr/>
        </p:nvPicPr>
        <p:blipFill>
          <a:blip r:embed="rId2"/>
          <a:stretch>
            <a:fillRect/>
          </a:stretch>
        </p:blipFill>
        <p:spPr>
          <a:xfrm>
            <a:off x="3689350" y="2248428"/>
            <a:ext cx="4890951" cy="4328073"/>
          </a:xfrm>
          <a:prstGeom prst="rect">
            <a:avLst/>
          </a:prstGeom>
        </p:spPr>
      </p:pic>
    </p:spTree>
    <p:extLst>
      <p:ext uri="{BB962C8B-B14F-4D97-AF65-F5344CB8AC3E}">
        <p14:creationId xmlns:p14="http://schemas.microsoft.com/office/powerpoint/2010/main" val="189843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solidFill>
                  <a:srgbClr val="0070C0"/>
                </a:solidFill>
              </a:rPr>
              <a:t>Oil Water Separators</a:t>
            </a:r>
            <a:r>
              <a:rPr lang="en-US" sz="2500" dirty="0">
                <a:solidFill>
                  <a:schemeClr val="tx1">
                    <a:lumMod val="75000"/>
                    <a:lumOff val="25000"/>
                  </a:schemeClr>
                </a:solidFill>
              </a:rPr>
              <a:t>|</a:t>
            </a:r>
            <a:r>
              <a:rPr lang="en-US" sz="2500" dirty="0"/>
              <a:t> General Info</a:t>
            </a:r>
          </a:p>
        </p:txBody>
      </p:sp>
      <p:pic>
        <p:nvPicPr>
          <p:cNvPr id="13314" name="Picture 2"/>
          <p:cNvPicPr>
            <a:picLocks noChangeArrowheads="1"/>
          </p:cNvPicPr>
          <p:nvPr/>
        </p:nvPicPr>
        <p:blipFill rotWithShape="1">
          <a:blip r:embed="rId2">
            <a:extLst>
              <a:ext uri="{28A0092B-C50C-407E-A947-70E740481C1C}">
                <a14:useLocalDpi xmlns:a14="http://schemas.microsoft.com/office/drawing/2010/main" val="0"/>
              </a:ext>
            </a:extLst>
          </a:blip>
          <a:srcRect l="855" r="788"/>
          <a:stretch/>
        </p:blipFill>
        <p:spPr bwMode="auto">
          <a:xfrm>
            <a:off x="73152" y="1506475"/>
            <a:ext cx="8997696" cy="436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1676402"/>
            <a:ext cx="2819400" cy="923330"/>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prstMaterial="matte"/>
        </p:spPr>
        <p:txBody>
          <a:bodyPr wrap="square" rtlCol="0">
            <a:spAutoFit/>
          </a:bodyPr>
          <a:lstStyle/>
          <a:p>
            <a:pPr algn="ctr" defTabSz="1219170"/>
            <a:r>
              <a:rPr lang="en-US" b="1" dirty="0">
                <a:solidFill>
                  <a:prstClr val="black">
                    <a:lumMod val="75000"/>
                    <a:lumOff val="25000"/>
                  </a:prstClr>
                </a:solidFill>
                <a:latin typeface="Calibri"/>
              </a:rPr>
              <a:t>On average, how much oil does a 100 HP compressor pass each year? </a:t>
            </a:r>
          </a:p>
        </p:txBody>
      </p:sp>
      <p:sp>
        <p:nvSpPr>
          <p:cNvPr id="5" name="TextBox 4"/>
          <p:cNvSpPr txBox="1"/>
          <p:nvPr/>
        </p:nvSpPr>
        <p:spPr>
          <a:xfrm>
            <a:off x="838200" y="2770429"/>
            <a:ext cx="2819400" cy="646331"/>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prstMaterial="matte"/>
        </p:spPr>
        <p:txBody>
          <a:bodyPr wrap="square" rtlCol="0">
            <a:spAutoFit/>
          </a:bodyPr>
          <a:lstStyle/>
          <a:p>
            <a:pPr algn="ctr" defTabSz="1219170"/>
            <a:r>
              <a:rPr lang="en-US" dirty="0">
                <a:solidFill>
                  <a:prstClr val="black">
                    <a:lumMod val="75000"/>
                    <a:lumOff val="25000"/>
                  </a:prstClr>
                </a:solidFill>
                <a:latin typeface="Calibri"/>
              </a:rPr>
              <a:t>Conservatively about 10 gallons per year! </a:t>
            </a:r>
          </a:p>
        </p:txBody>
      </p:sp>
      <p:sp>
        <p:nvSpPr>
          <p:cNvPr id="6" name="Rectangle 5">
            <a:hlinkClick r:id="rId3"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8" name="Rectangle 7">
            <a:hlinkClick r:id="rId3" action="ppaction://hlinksldjump"/>
          </p:cNvPr>
          <p:cNvSpPr/>
          <p:nvPr/>
        </p:nvSpPr>
        <p:spPr>
          <a:xfrm>
            <a:off x="88901" y="1023584"/>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Tree>
    <p:extLst>
      <p:ext uri="{BB962C8B-B14F-4D97-AF65-F5344CB8AC3E}">
        <p14:creationId xmlns:p14="http://schemas.microsoft.com/office/powerpoint/2010/main" val="90900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1642" b="15632"/>
          <a:stretch/>
        </p:blipFill>
        <p:spPr>
          <a:xfrm>
            <a:off x="76200" y="1505743"/>
            <a:ext cx="8991600" cy="4361688"/>
          </a:xfrm>
          <a:prstGeom prst="rect">
            <a:avLst/>
          </a:prstGeom>
        </p:spPr>
      </p:pic>
      <p:sp>
        <p:nvSpPr>
          <p:cNvPr id="2" name="Title 1"/>
          <p:cNvSpPr>
            <a:spLocks noGrp="1"/>
          </p:cNvSpPr>
          <p:nvPr>
            <p:ph type="title"/>
          </p:nvPr>
        </p:nvSpPr>
        <p:spPr/>
        <p:txBody>
          <a:bodyPr>
            <a:normAutofit/>
          </a:bodyPr>
          <a:lstStyle/>
          <a:p>
            <a:r>
              <a:rPr lang="en-US" sz="2500" dirty="0"/>
              <a:t>Oil Water Separators </a:t>
            </a:r>
            <a:r>
              <a:rPr lang="en-US" sz="2500" dirty="0">
                <a:solidFill>
                  <a:schemeClr val="tx1">
                    <a:lumMod val="75000"/>
                    <a:lumOff val="25000"/>
                  </a:schemeClr>
                </a:solidFill>
              </a:rPr>
              <a:t>|</a:t>
            </a:r>
            <a:r>
              <a:rPr lang="en-US" sz="2500" dirty="0"/>
              <a:t> General Info</a:t>
            </a:r>
          </a:p>
        </p:txBody>
      </p:sp>
      <p:sp>
        <p:nvSpPr>
          <p:cNvPr id="4" name="TextBox 3"/>
          <p:cNvSpPr txBox="1"/>
          <p:nvPr/>
        </p:nvSpPr>
        <p:spPr>
          <a:xfrm>
            <a:off x="228600" y="1676402"/>
            <a:ext cx="2971800" cy="923330"/>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prstMaterial="matte"/>
        </p:spPr>
        <p:txBody>
          <a:bodyPr wrap="square" rtlCol="0">
            <a:spAutoFit/>
          </a:bodyPr>
          <a:lstStyle/>
          <a:p>
            <a:pPr algn="ctr" defTabSz="1219170"/>
            <a:r>
              <a:rPr lang="en-US" b="1" dirty="0">
                <a:solidFill>
                  <a:prstClr val="black">
                    <a:lumMod val="75000"/>
                    <a:lumOff val="25000"/>
                  </a:prstClr>
                </a:solidFill>
                <a:latin typeface="Calibri"/>
              </a:rPr>
              <a:t>Fact: It takes 2.5 drops of oil to contaminate one gallon of water…</a:t>
            </a:r>
          </a:p>
        </p:txBody>
      </p:sp>
      <p:sp>
        <p:nvSpPr>
          <p:cNvPr id="5" name="TextBox 4"/>
          <p:cNvSpPr txBox="1"/>
          <p:nvPr/>
        </p:nvSpPr>
        <p:spPr>
          <a:xfrm>
            <a:off x="838200" y="2770430"/>
            <a:ext cx="3048000" cy="923330"/>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prstMaterial="matte"/>
        </p:spPr>
        <p:txBody>
          <a:bodyPr wrap="square" rtlCol="0">
            <a:spAutoFit/>
          </a:bodyPr>
          <a:lstStyle/>
          <a:p>
            <a:pPr algn="ctr" defTabSz="1219170"/>
            <a:r>
              <a:rPr lang="en-US" b="1" dirty="0">
                <a:solidFill>
                  <a:prstClr val="black">
                    <a:lumMod val="75000"/>
                    <a:lumOff val="25000"/>
                  </a:prstClr>
                </a:solidFill>
                <a:latin typeface="Calibri"/>
              </a:rPr>
              <a:t>Fact: 1 gallon of oil would contaminate about 1 MILLION gallons of water…   </a:t>
            </a:r>
          </a:p>
        </p:txBody>
      </p:sp>
      <p:sp>
        <p:nvSpPr>
          <p:cNvPr id="6" name="TextBox 5"/>
          <p:cNvSpPr txBox="1"/>
          <p:nvPr/>
        </p:nvSpPr>
        <p:spPr>
          <a:xfrm>
            <a:off x="1600200" y="3864456"/>
            <a:ext cx="3200400" cy="1200329"/>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prstMaterial="matte"/>
        </p:spPr>
        <p:txBody>
          <a:bodyPr wrap="square" rtlCol="0">
            <a:spAutoFit/>
          </a:bodyPr>
          <a:lstStyle/>
          <a:p>
            <a:pPr algn="ctr" defTabSz="1219170"/>
            <a:r>
              <a:rPr lang="en-US" b="1" dirty="0">
                <a:solidFill>
                  <a:prstClr val="black">
                    <a:lumMod val="75000"/>
                    <a:lumOff val="25000"/>
                  </a:prstClr>
                </a:solidFill>
                <a:latin typeface="Calibri"/>
              </a:rPr>
              <a:t>A 100 HP Compressor is capable of contaminating </a:t>
            </a:r>
            <a:br>
              <a:rPr lang="en-US" b="1" dirty="0">
                <a:solidFill>
                  <a:prstClr val="black">
                    <a:lumMod val="75000"/>
                    <a:lumOff val="25000"/>
                  </a:prstClr>
                </a:solidFill>
                <a:latin typeface="Calibri"/>
              </a:rPr>
            </a:br>
            <a:r>
              <a:rPr lang="en-US" b="1" dirty="0">
                <a:solidFill>
                  <a:srgbClr val="00529C"/>
                </a:solidFill>
                <a:latin typeface="Calibri"/>
              </a:rPr>
              <a:t>10 MILLION GALLONS OF WATER PER YEAR   </a:t>
            </a:r>
          </a:p>
        </p:txBody>
      </p:sp>
      <p:sp>
        <p:nvSpPr>
          <p:cNvPr id="8" name="Rectangle 7">
            <a:hlinkClick r:id="rId5"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10" name="Rectangle 9">
            <a:hlinkClick r:id="rId5" action="ppaction://hlinksldjump"/>
          </p:cNvPr>
          <p:cNvSpPr/>
          <p:nvPr/>
        </p:nvSpPr>
        <p:spPr>
          <a:xfrm>
            <a:off x="88901" y="1023584"/>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Tree>
    <p:extLst>
      <p:ext uri="{BB962C8B-B14F-4D97-AF65-F5344CB8AC3E}">
        <p14:creationId xmlns:p14="http://schemas.microsoft.com/office/powerpoint/2010/main" val="276476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29401" y="1843901"/>
            <a:ext cx="2344859" cy="390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2500" dirty="0"/>
              <a:t>Oil Water Separator </a:t>
            </a:r>
            <a:r>
              <a:rPr lang="en-US" sz="2500" dirty="0">
                <a:solidFill>
                  <a:schemeClr val="tx1">
                    <a:lumMod val="75000"/>
                    <a:lumOff val="25000"/>
                  </a:schemeClr>
                </a:solidFill>
              </a:rPr>
              <a:t>|</a:t>
            </a:r>
            <a:r>
              <a:rPr lang="en-US" sz="2500" dirty="0"/>
              <a:t> General Info</a:t>
            </a:r>
          </a:p>
        </p:txBody>
      </p:sp>
      <p:sp>
        <p:nvSpPr>
          <p:cNvPr id="3" name="TextBox 2"/>
          <p:cNvSpPr txBox="1"/>
          <p:nvPr/>
        </p:nvSpPr>
        <p:spPr>
          <a:xfrm>
            <a:off x="609600" y="2048471"/>
            <a:ext cx="3048000" cy="923330"/>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prstMaterial="matte"/>
        </p:spPr>
        <p:txBody>
          <a:bodyPr wrap="square" rtlCol="0">
            <a:spAutoFit/>
          </a:bodyPr>
          <a:lstStyle/>
          <a:p>
            <a:pPr algn="ctr" defTabSz="1219170"/>
            <a:r>
              <a:rPr lang="en-US" b="1" dirty="0">
                <a:solidFill>
                  <a:prstClr val="black">
                    <a:lumMod val="75000"/>
                    <a:lumOff val="25000"/>
                  </a:prstClr>
                </a:solidFill>
                <a:latin typeface="Calibri"/>
              </a:rPr>
              <a:t>Where should the condensate and oil go after it is discharged from a drain?</a:t>
            </a:r>
          </a:p>
        </p:txBody>
      </p:sp>
      <p:sp>
        <p:nvSpPr>
          <p:cNvPr id="4" name="TextBox 3"/>
          <p:cNvSpPr txBox="1"/>
          <p:nvPr/>
        </p:nvSpPr>
        <p:spPr>
          <a:xfrm>
            <a:off x="3169785" y="4349089"/>
            <a:ext cx="609600" cy="369332"/>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prstMaterial="matte"/>
        </p:spPr>
        <p:txBody>
          <a:bodyPr wrap="square" rtlCol="0">
            <a:spAutoFit/>
          </a:bodyPr>
          <a:lstStyle/>
          <a:p>
            <a:pPr algn="ctr" defTabSz="1219170"/>
            <a:r>
              <a:rPr lang="en-US" dirty="0">
                <a:solidFill>
                  <a:prstClr val="black">
                    <a:lumMod val="75000"/>
                    <a:lumOff val="25000"/>
                  </a:prstClr>
                </a:solidFill>
                <a:latin typeface="Calibri"/>
              </a:rPr>
              <a:t>or</a:t>
            </a:r>
          </a:p>
        </p:txBody>
      </p:sp>
      <p:sp>
        <p:nvSpPr>
          <p:cNvPr id="5" name="TextBox 4"/>
          <p:cNvSpPr txBox="1"/>
          <p:nvPr/>
        </p:nvSpPr>
        <p:spPr>
          <a:xfrm>
            <a:off x="6116472" y="4349089"/>
            <a:ext cx="609600" cy="369332"/>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prstMaterial="matte"/>
        </p:spPr>
        <p:txBody>
          <a:bodyPr wrap="square" rtlCol="0">
            <a:spAutoFit/>
          </a:bodyPr>
          <a:lstStyle/>
          <a:p>
            <a:pPr algn="ctr" defTabSz="1219170"/>
            <a:r>
              <a:rPr lang="en-US" dirty="0">
                <a:solidFill>
                  <a:prstClr val="black">
                    <a:lumMod val="75000"/>
                    <a:lumOff val="25000"/>
                  </a:prstClr>
                </a:solidFill>
                <a:latin typeface="Calibri"/>
              </a:rPr>
              <a:t>or</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703" y="3735655"/>
            <a:ext cx="2395728" cy="1597152"/>
          </a:xfrm>
          <a:prstGeom prst="rect">
            <a:avLst/>
          </a:prstGeom>
          <a:effectLst>
            <a:outerShdw blurRad="50800" dist="38100" dir="2700000" algn="tl" rotWithShape="0">
              <a:prstClr val="black">
                <a:alpha val="40000"/>
              </a:prstClr>
            </a:outerShdw>
          </a:effectLst>
        </p:spPr>
      </p:pic>
      <p:sp>
        <p:nvSpPr>
          <p:cNvPr id="11" name="Rectangle 10">
            <a:hlinkClick r:id="rId4"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10" name="Rectangle 9">
            <a:hlinkClick r:id="rId4" action="ppaction://hlinksldjump"/>
          </p:cNvPr>
          <p:cNvSpPr/>
          <p:nvPr/>
        </p:nvSpPr>
        <p:spPr>
          <a:xfrm>
            <a:off x="88901" y="1023584"/>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6740" y="3735655"/>
            <a:ext cx="1402379" cy="15971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6808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4000"/>
                            </p:stCondLst>
                            <p:childTnLst>
                              <p:par>
                                <p:cTn id="17" presetID="10" presetClass="entr" presetSubtype="0" fill="hold" grpId="0" nodeType="afterEffect">
                                  <p:stCondLst>
                                    <p:cond delay="7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250"/>
                            </p:stCondLst>
                            <p:childTnLst>
                              <p:par>
                                <p:cTn id="21" presetID="10" presetClass="entr" presetSubtype="0" fill="hold" nodeType="afterEffect">
                                  <p:stCondLst>
                                    <p:cond delay="1000"/>
                                  </p:stCondLst>
                                  <p:childTnLst>
                                    <p:set>
                                      <p:cBhvr>
                                        <p:cTn id="22" dur="1" fill="hold">
                                          <p:stCondLst>
                                            <p:cond delay="0"/>
                                          </p:stCondLst>
                                        </p:cTn>
                                        <p:tgtEl>
                                          <p:spTgt spid="14341"/>
                                        </p:tgtEl>
                                        <p:attrNameLst>
                                          <p:attrName>style.visibility</p:attrName>
                                        </p:attrNameLst>
                                      </p:cBhvr>
                                      <p:to>
                                        <p:strVal val="visible"/>
                                      </p:to>
                                    </p:set>
                                    <p:animEffect transition="in" filter="fade">
                                      <p:cBhvr>
                                        <p:cTn id="23"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Oil Water Separator </a:t>
            </a:r>
            <a:r>
              <a:rPr lang="en-US" sz="2500" dirty="0">
                <a:solidFill>
                  <a:schemeClr val="tx1">
                    <a:lumMod val="75000"/>
                    <a:lumOff val="25000"/>
                  </a:schemeClr>
                </a:solidFill>
              </a:rPr>
              <a:t>|</a:t>
            </a:r>
            <a:r>
              <a:rPr lang="en-US" sz="2500" dirty="0"/>
              <a:t> Function</a:t>
            </a:r>
          </a:p>
        </p:txBody>
      </p:sp>
      <p:graphicFrame>
        <p:nvGraphicFramePr>
          <p:cNvPr id="21" name="Object 3"/>
          <p:cNvGraphicFramePr>
            <a:graphicFrameLocks noChangeAspect="1"/>
          </p:cNvGraphicFramePr>
          <p:nvPr>
            <p:extLst/>
          </p:nvPr>
        </p:nvGraphicFramePr>
        <p:xfrm>
          <a:off x="943185" y="1618594"/>
          <a:ext cx="1700665" cy="4096407"/>
        </p:xfrm>
        <a:graphic>
          <a:graphicData uri="http://schemas.openxmlformats.org/presentationml/2006/ole">
            <mc:AlternateContent xmlns:mc="http://schemas.openxmlformats.org/markup-compatibility/2006">
              <mc:Choice xmlns:v="urn:schemas-microsoft-com:vml" Requires="v">
                <p:oleObj spid="_x0000_s3092" name="CorelDRAW" r:id="rId3" imgW="2144389" imgH="5165657" progId="CorelDRAW.Graphic.12">
                  <p:embed/>
                </p:oleObj>
              </mc:Choice>
              <mc:Fallback>
                <p:oleObj name="CorelDRAW" r:id="rId3" imgW="2144389" imgH="5165657" progId="CorelDRAW.Graphic.12">
                  <p:embed/>
                  <p:pic>
                    <p:nvPicPr>
                      <p:cNvPr id="21" name="Object 3"/>
                      <p:cNvPicPr>
                        <a:picLocks noChangeAspect="1" noChangeArrowheads="1"/>
                      </p:cNvPicPr>
                      <p:nvPr/>
                    </p:nvPicPr>
                    <p:blipFill>
                      <a:blip r:embed="rId4">
                        <a:extLst>
                          <a:ext uri="{28A0092B-C50C-407E-A947-70E740481C1C}">
                            <a14:useLocalDpi xmlns:a14="http://schemas.microsoft.com/office/drawing/2010/main" val="0"/>
                          </a:ext>
                        </a:extLst>
                      </a:blip>
                      <a:srcRect t="3540"/>
                      <a:stretch>
                        <a:fillRect/>
                      </a:stretch>
                    </p:blipFill>
                    <p:spPr bwMode="auto">
                      <a:xfrm>
                        <a:off x="943185" y="1618594"/>
                        <a:ext cx="1700665" cy="4096407"/>
                      </a:xfrm>
                      <a:prstGeom prst="rect">
                        <a:avLst/>
                      </a:prstGeom>
                      <a:noFill/>
                      <a:ln>
                        <a:noFill/>
                      </a:ln>
                      <a:effectLst/>
                      <a:extLst/>
                    </p:spPr>
                  </p:pic>
                </p:oleObj>
              </mc:Fallback>
            </mc:AlternateContent>
          </a:graphicData>
        </a:graphic>
      </p:graphicFrame>
      <p:sp>
        <p:nvSpPr>
          <p:cNvPr id="7" name="TextBox 6"/>
          <p:cNvSpPr txBox="1"/>
          <p:nvPr/>
        </p:nvSpPr>
        <p:spPr>
          <a:xfrm>
            <a:off x="4758519" y="1988575"/>
            <a:ext cx="3356804"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defTabSz="1219170"/>
            <a:r>
              <a:rPr lang="en-US" sz="2400" dirty="0">
                <a:solidFill>
                  <a:prstClr val="black">
                    <a:lumMod val="75000"/>
                    <a:lumOff val="25000"/>
                  </a:prstClr>
                </a:solidFill>
                <a:latin typeface="Calibri"/>
              </a:rPr>
              <a:t>Depressurization Chamber</a:t>
            </a:r>
          </a:p>
        </p:txBody>
      </p:sp>
      <p:sp>
        <p:nvSpPr>
          <p:cNvPr id="8" name="TextBox 7"/>
          <p:cNvSpPr txBox="1"/>
          <p:nvPr/>
        </p:nvSpPr>
        <p:spPr>
          <a:xfrm>
            <a:off x="4724401" y="4426805"/>
            <a:ext cx="3356804"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defTabSz="1219170"/>
            <a:r>
              <a:rPr lang="en-US" sz="2400" dirty="0">
                <a:solidFill>
                  <a:prstClr val="black">
                    <a:lumMod val="75000"/>
                    <a:lumOff val="25000"/>
                  </a:prstClr>
                </a:solidFill>
                <a:latin typeface="Calibri"/>
              </a:rPr>
              <a:t>Main Cartridge</a:t>
            </a:r>
          </a:p>
          <a:p>
            <a:pPr algn="ctr" defTabSz="1219170"/>
            <a:r>
              <a:rPr lang="en-US" sz="2400" dirty="0">
                <a:solidFill>
                  <a:prstClr val="black">
                    <a:lumMod val="75000"/>
                    <a:lumOff val="25000"/>
                  </a:prstClr>
                </a:solidFill>
                <a:latin typeface="Calibri"/>
              </a:rPr>
              <a:t>(Polishing)</a:t>
            </a:r>
          </a:p>
        </p:txBody>
      </p:sp>
      <p:sp>
        <p:nvSpPr>
          <p:cNvPr id="30" name="TextBox 29"/>
          <p:cNvSpPr txBox="1"/>
          <p:nvPr/>
        </p:nvSpPr>
        <p:spPr>
          <a:xfrm>
            <a:off x="4758519" y="3212995"/>
            <a:ext cx="3356804"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defTabSz="1219170"/>
            <a:r>
              <a:rPr lang="en-US" sz="2400" dirty="0">
                <a:solidFill>
                  <a:prstClr val="black">
                    <a:lumMod val="75000"/>
                    <a:lumOff val="25000"/>
                  </a:prstClr>
                </a:solidFill>
                <a:latin typeface="Calibri"/>
              </a:rPr>
              <a:t>Pre-Filter</a:t>
            </a:r>
          </a:p>
          <a:p>
            <a:pPr algn="ctr" defTabSz="1219170"/>
            <a:r>
              <a:rPr lang="en-US" sz="2400" dirty="0">
                <a:solidFill>
                  <a:prstClr val="black">
                    <a:lumMod val="75000"/>
                    <a:lumOff val="25000"/>
                  </a:prstClr>
                </a:solidFill>
                <a:latin typeface="Calibri"/>
              </a:rPr>
              <a:t>(Floating)</a:t>
            </a:r>
          </a:p>
        </p:txBody>
      </p:sp>
      <p:cxnSp>
        <p:nvCxnSpPr>
          <p:cNvPr id="31" name="Straight Arrow Connector 30"/>
          <p:cNvCxnSpPr/>
          <p:nvPr/>
        </p:nvCxnSpPr>
        <p:spPr>
          <a:xfrm flipH="1">
            <a:off x="2057401" y="2404073"/>
            <a:ext cx="2681748" cy="0"/>
          </a:xfrm>
          <a:prstGeom prst="straightConnector1">
            <a:avLst/>
          </a:prstGeom>
          <a:ln>
            <a:solidFill>
              <a:srgbClr val="00529C"/>
            </a:solidFill>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a:stCxn id="8" idx="1"/>
          </p:cNvCxnSpPr>
          <p:nvPr/>
        </p:nvCxnSpPr>
        <p:spPr>
          <a:xfrm flipH="1" flipV="1">
            <a:off x="2133600" y="4842303"/>
            <a:ext cx="2590801" cy="1"/>
          </a:xfrm>
          <a:prstGeom prst="straightConnector1">
            <a:avLst/>
          </a:prstGeom>
          <a:ln>
            <a:solidFill>
              <a:srgbClr val="00529C"/>
            </a:solidFill>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flipH="1">
            <a:off x="2057402" y="3648029"/>
            <a:ext cx="2701119" cy="18768"/>
          </a:xfrm>
          <a:prstGeom prst="straightConnector1">
            <a:avLst/>
          </a:prstGeom>
          <a:ln>
            <a:solidFill>
              <a:srgbClr val="00529C"/>
            </a:solidFill>
            <a:tailEnd type="triangle"/>
          </a:ln>
        </p:spPr>
        <p:style>
          <a:lnRef idx="3">
            <a:schemeClr val="dk1"/>
          </a:lnRef>
          <a:fillRef idx="0">
            <a:schemeClr val="dk1"/>
          </a:fillRef>
          <a:effectRef idx="2">
            <a:schemeClr val="dk1"/>
          </a:effectRef>
          <a:fontRef idx="minor">
            <a:schemeClr val="tx1"/>
          </a:fontRef>
        </p:style>
      </p:cxnSp>
      <p:sp>
        <p:nvSpPr>
          <p:cNvPr id="11" name="Rectangle 10">
            <a:hlinkClick r:id="rId5"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12" name="Rectangle 11">
            <a:hlinkClick r:id="rId5" action="ppaction://hlinksldjump"/>
          </p:cNvPr>
          <p:cNvSpPr/>
          <p:nvPr/>
        </p:nvSpPr>
        <p:spPr>
          <a:xfrm>
            <a:off x="88901" y="1023584"/>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Tree>
    <p:extLst>
      <p:ext uri="{BB962C8B-B14F-4D97-AF65-F5344CB8AC3E}">
        <p14:creationId xmlns:p14="http://schemas.microsoft.com/office/powerpoint/2010/main" val="180803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Oil Water Separator </a:t>
            </a:r>
            <a:r>
              <a:rPr lang="en-US" sz="2500" dirty="0">
                <a:solidFill>
                  <a:schemeClr val="tx1">
                    <a:lumMod val="75000"/>
                    <a:lumOff val="25000"/>
                  </a:schemeClr>
                </a:solidFill>
              </a:rPr>
              <a:t>|</a:t>
            </a:r>
            <a:r>
              <a:rPr lang="en-US" sz="2500" dirty="0"/>
              <a:t> Function</a:t>
            </a:r>
          </a:p>
        </p:txBody>
      </p:sp>
      <p:graphicFrame>
        <p:nvGraphicFramePr>
          <p:cNvPr id="21" name="Object 3"/>
          <p:cNvGraphicFramePr>
            <a:graphicFrameLocks noChangeAspect="1"/>
          </p:cNvGraphicFramePr>
          <p:nvPr>
            <p:extLst/>
          </p:nvPr>
        </p:nvGraphicFramePr>
        <p:xfrm>
          <a:off x="943185" y="1618594"/>
          <a:ext cx="1700665" cy="4096407"/>
        </p:xfrm>
        <a:graphic>
          <a:graphicData uri="http://schemas.openxmlformats.org/presentationml/2006/ole">
            <mc:AlternateContent xmlns:mc="http://schemas.openxmlformats.org/markup-compatibility/2006">
              <mc:Choice xmlns:v="urn:schemas-microsoft-com:vml" Requires="v">
                <p:oleObj spid="_x0000_s4116" name="CorelDRAW" r:id="rId3" imgW="2144389" imgH="5165657" progId="CorelDRAW.Graphic.12">
                  <p:embed/>
                </p:oleObj>
              </mc:Choice>
              <mc:Fallback>
                <p:oleObj name="CorelDRAW" r:id="rId3" imgW="2144389" imgH="5165657" progId="CorelDRAW.Graphic.12">
                  <p:embed/>
                  <p:pic>
                    <p:nvPicPr>
                      <p:cNvPr id="21" name="Object 3"/>
                      <p:cNvPicPr>
                        <a:picLocks noChangeAspect="1" noChangeArrowheads="1"/>
                      </p:cNvPicPr>
                      <p:nvPr/>
                    </p:nvPicPr>
                    <p:blipFill>
                      <a:blip r:embed="rId4">
                        <a:extLst>
                          <a:ext uri="{28A0092B-C50C-407E-A947-70E740481C1C}">
                            <a14:useLocalDpi xmlns:a14="http://schemas.microsoft.com/office/drawing/2010/main" val="0"/>
                          </a:ext>
                        </a:extLst>
                      </a:blip>
                      <a:srcRect t="3540"/>
                      <a:stretch>
                        <a:fillRect/>
                      </a:stretch>
                    </p:blipFill>
                    <p:spPr bwMode="auto">
                      <a:xfrm>
                        <a:off x="943185" y="1618594"/>
                        <a:ext cx="1700665" cy="4096407"/>
                      </a:xfrm>
                      <a:prstGeom prst="rect">
                        <a:avLst/>
                      </a:prstGeom>
                      <a:noFill/>
                      <a:ln>
                        <a:noFill/>
                      </a:ln>
                      <a:effectLst/>
                      <a:extLst/>
                    </p:spPr>
                  </p:pic>
                </p:oleObj>
              </mc:Fallback>
            </mc:AlternateContent>
          </a:graphicData>
        </a:graphic>
      </p:graphicFrame>
      <p:sp>
        <p:nvSpPr>
          <p:cNvPr id="11" name="Rectangle 10">
            <a:hlinkClick r:id="rId5"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12" name="Rectangle 11">
            <a:hlinkClick r:id="rId5" action="ppaction://hlinksldjump"/>
          </p:cNvPr>
          <p:cNvSpPr/>
          <p:nvPr/>
        </p:nvSpPr>
        <p:spPr>
          <a:xfrm>
            <a:off x="88901" y="1023584"/>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pic>
        <p:nvPicPr>
          <p:cNvPr id="3" name="Picture 2">
            <a:extLst>
              <a:ext uri="{FF2B5EF4-FFF2-40B4-BE49-F238E27FC236}">
                <a16:creationId xmlns:a16="http://schemas.microsoft.com/office/drawing/2014/main" id="{9D8D2E37-EB7B-44D5-BAFE-7209F9B89364}"/>
              </a:ext>
            </a:extLst>
          </p:cNvPr>
          <p:cNvPicPr>
            <a:picLocks noChangeAspect="1"/>
          </p:cNvPicPr>
          <p:nvPr/>
        </p:nvPicPr>
        <p:blipFill>
          <a:blip r:embed="rId6"/>
          <a:stretch>
            <a:fillRect/>
          </a:stretch>
        </p:blipFill>
        <p:spPr>
          <a:xfrm>
            <a:off x="4572000" y="900737"/>
            <a:ext cx="3352800" cy="5532119"/>
          </a:xfrm>
          <a:prstGeom prst="rect">
            <a:avLst/>
          </a:prstGeom>
        </p:spPr>
      </p:pic>
    </p:spTree>
    <p:extLst>
      <p:ext uri="{BB962C8B-B14F-4D97-AF65-F5344CB8AC3E}">
        <p14:creationId xmlns:p14="http://schemas.microsoft.com/office/powerpoint/2010/main" val="350373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2E0263B-4CC4-4027-8136-2D56AE9ED85E}"/>
              </a:ext>
            </a:extLst>
          </p:cNvPr>
          <p:cNvSpPr txBox="1">
            <a:spLocks noChangeArrowheads="1"/>
          </p:cNvSpPr>
          <p:nvPr/>
        </p:nvSpPr>
        <p:spPr bwMode="auto">
          <a:xfrm>
            <a:off x="6923935" y="3821999"/>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2" name="Picture 11">
            <a:hlinkClick r:id="rId2"/>
            <a:extLst>
              <a:ext uri="{FF2B5EF4-FFF2-40B4-BE49-F238E27FC236}">
                <a16:creationId xmlns:a16="http://schemas.microsoft.com/office/drawing/2014/main" id="{DE02E816-A5A7-41B4-8547-A58D0D8E2B13}"/>
              </a:ext>
            </a:extLst>
          </p:cNvPr>
          <p:cNvPicPr>
            <a:picLocks noChangeAspect="1"/>
          </p:cNvPicPr>
          <p:nvPr/>
        </p:nvPicPr>
        <p:blipFill rotWithShape="1">
          <a:blip r:embed="rId3">
            <a:extLst>
              <a:ext uri="{28A0092B-C50C-407E-A947-70E740481C1C}">
                <a14:useLocalDpi xmlns:a14="http://schemas.microsoft.com/office/drawing/2010/main" val="0"/>
              </a:ext>
            </a:extLst>
          </a:blip>
          <a:srcRect l="18464" r="20844"/>
          <a:stretch/>
        </p:blipFill>
        <p:spPr>
          <a:xfrm>
            <a:off x="7129709" y="4160553"/>
            <a:ext cx="905523" cy="1116849"/>
          </a:xfrm>
          <a:prstGeom prst="rect">
            <a:avLst/>
          </a:prstGeom>
        </p:spPr>
      </p:pic>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1479335" y="2362200"/>
            <a:ext cx="61853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r>
              <a:rPr lang="en-US" altLang="en-US" dirty="0">
                <a:cs typeface="Arial" panose="020B0604020202020204" pitchFamily="34" charset="0"/>
              </a:rPr>
              <a:t>Introduction by </a:t>
            </a:r>
            <a:r>
              <a:rPr lang="en-US" altLang="en-US" i="1" dirty="0">
                <a:cs typeface="Arial" panose="020B0604020202020204" pitchFamily="34" charset="0"/>
              </a:rPr>
              <a:t>Rod Smith</a:t>
            </a:r>
            <a:r>
              <a:rPr lang="en-US" altLang="en-US" dirty="0">
                <a:cs typeface="Arial" panose="020B0604020202020204" pitchFamily="34" charset="0"/>
              </a:rPr>
              <a:t>, Publisher </a:t>
            </a:r>
          </a:p>
          <a:p>
            <a:pPr defTabSz="914400"/>
            <a:r>
              <a:rPr lang="en-US" altLang="en-US" sz="2000" dirty="0">
                <a:cs typeface="Arial" panose="020B0604020202020204" pitchFamily="34" charset="0"/>
              </a:rPr>
              <a:t>Compressed Air Best Practices® Magazine</a:t>
            </a:r>
          </a:p>
          <a:p>
            <a:pPr defTabSz="914400"/>
            <a:endParaRPr lang="en-US" altLang="en-US" sz="2800" dirty="0">
              <a:cs typeface="Arial" panose="020B0604020202020204" pitchFamily="34" charset="0"/>
            </a:endParaRPr>
          </a:p>
        </p:txBody>
      </p:sp>
      <p:pic>
        <p:nvPicPr>
          <p:cNvPr id="18" name="69753508-84B8-498F-9B08-6D5A769CBD20" descr="9A3E81F3-8EC0-44DC-AF99-7663B9FE2314@fios-router">
            <a:extLst>
              <a:ext uri="{FF2B5EF4-FFF2-40B4-BE49-F238E27FC236}">
                <a16:creationId xmlns:a16="http://schemas.microsoft.com/office/drawing/2014/main" id="{A10509AA-C249-43D2-B682-B65F25132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216" y="3701176"/>
            <a:ext cx="1647565" cy="2035601"/>
          </a:xfrm>
          <a:prstGeom prst="rect">
            <a:avLst/>
          </a:prstGeom>
          <a:solidFill>
            <a:srgbClr val="FFFFFF">
              <a:shade val="85000"/>
            </a:srgbClr>
          </a:solidFill>
          <a:ln w="762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 name="Title 1">
            <a:extLst>
              <a:ext uri="{FF2B5EF4-FFF2-40B4-BE49-F238E27FC236}">
                <a16:creationId xmlns:a16="http://schemas.microsoft.com/office/drawing/2014/main" id="{3C100498-982C-4D68-880D-ECBC1897A29F}"/>
              </a:ext>
            </a:extLst>
          </p:cNvPr>
          <p:cNvSpPr txBox="1">
            <a:spLocks/>
          </p:cNvSpPr>
          <p:nvPr/>
        </p:nvSpPr>
        <p:spPr bwMode="auto">
          <a:xfrm>
            <a:off x="851888" y="1387937"/>
            <a:ext cx="76825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Compressed Air Condensate Drain Selection and Oil/Water Separation</a:t>
            </a:r>
          </a:p>
        </p:txBody>
      </p:sp>
    </p:spTree>
    <p:extLst>
      <p:ext uri="{BB962C8B-B14F-4D97-AF65-F5344CB8AC3E}">
        <p14:creationId xmlns:p14="http://schemas.microsoft.com/office/powerpoint/2010/main" val="150074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Oil Water Separator </a:t>
            </a:r>
            <a:r>
              <a:rPr lang="en-US" sz="2500" dirty="0">
                <a:solidFill>
                  <a:schemeClr val="tx1">
                    <a:lumMod val="75000"/>
                    <a:lumOff val="25000"/>
                  </a:schemeClr>
                </a:solidFill>
              </a:rPr>
              <a:t>|</a:t>
            </a:r>
            <a:r>
              <a:rPr lang="en-US" sz="2500" dirty="0"/>
              <a:t> Maintenance</a:t>
            </a:r>
          </a:p>
        </p:txBody>
      </p:sp>
      <p:sp>
        <p:nvSpPr>
          <p:cNvPr id="11" name="Rectangle 10">
            <a:hlinkClick r:id="rId2"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12" name="Rectangle 11">
            <a:hlinkClick r:id="rId2" action="ppaction://hlinksldjump"/>
          </p:cNvPr>
          <p:cNvSpPr/>
          <p:nvPr/>
        </p:nvSpPr>
        <p:spPr>
          <a:xfrm>
            <a:off x="88901" y="1023584"/>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pic>
        <p:nvPicPr>
          <p:cNvPr id="5" name="Picture 4">
            <a:extLst>
              <a:ext uri="{FF2B5EF4-FFF2-40B4-BE49-F238E27FC236}">
                <a16:creationId xmlns:a16="http://schemas.microsoft.com/office/drawing/2014/main" id="{AA71171A-4FC6-4C8B-85C7-08D27E46C827}"/>
              </a:ext>
            </a:extLst>
          </p:cNvPr>
          <p:cNvPicPr>
            <a:picLocks noChangeAspect="1"/>
          </p:cNvPicPr>
          <p:nvPr/>
        </p:nvPicPr>
        <p:blipFill>
          <a:blip r:embed="rId3"/>
          <a:stretch>
            <a:fillRect/>
          </a:stretch>
        </p:blipFill>
        <p:spPr>
          <a:xfrm>
            <a:off x="107659" y="1905000"/>
            <a:ext cx="8775700" cy="3165608"/>
          </a:xfrm>
          <a:prstGeom prst="rect">
            <a:avLst/>
          </a:prstGeom>
        </p:spPr>
      </p:pic>
    </p:spTree>
    <p:extLst>
      <p:ext uri="{BB962C8B-B14F-4D97-AF65-F5344CB8AC3E}">
        <p14:creationId xmlns:p14="http://schemas.microsoft.com/office/powerpoint/2010/main" val="318436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Oil Water Separator </a:t>
            </a:r>
            <a:r>
              <a:rPr lang="en-US" sz="2500" dirty="0">
                <a:solidFill>
                  <a:schemeClr val="tx1">
                    <a:lumMod val="75000"/>
                    <a:lumOff val="25000"/>
                  </a:schemeClr>
                </a:solidFill>
              </a:rPr>
              <a:t>|</a:t>
            </a:r>
            <a:r>
              <a:rPr lang="en-US" sz="2500" dirty="0"/>
              <a:t> Maintenance</a:t>
            </a:r>
          </a:p>
        </p:txBody>
      </p:sp>
      <p:sp>
        <p:nvSpPr>
          <p:cNvPr id="11" name="Rectangle 10">
            <a:hlinkClick r:id="rId2"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12" name="Rectangle 11">
            <a:hlinkClick r:id="rId2" action="ppaction://hlinksldjump"/>
          </p:cNvPr>
          <p:cNvSpPr/>
          <p:nvPr/>
        </p:nvSpPr>
        <p:spPr>
          <a:xfrm>
            <a:off x="88901" y="1023584"/>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pic>
        <p:nvPicPr>
          <p:cNvPr id="3" name="Picture 2">
            <a:extLst>
              <a:ext uri="{FF2B5EF4-FFF2-40B4-BE49-F238E27FC236}">
                <a16:creationId xmlns:a16="http://schemas.microsoft.com/office/drawing/2014/main" id="{F841E379-5DC0-484B-A371-F1AD2F020117}"/>
              </a:ext>
            </a:extLst>
          </p:cNvPr>
          <p:cNvPicPr>
            <a:picLocks noChangeAspect="1"/>
          </p:cNvPicPr>
          <p:nvPr/>
        </p:nvPicPr>
        <p:blipFill>
          <a:blip r:embed="rId3"/>
          <a:stretch>
            <a:fillRect/>
          </a:stretch>
        </p:blipFill>
        <p:spPr>
          <a:xfrm>
            <a:off x="152400" y="1346200"/>
            <a:ext cx="8788400" cy="4308757"/>
          </a:xfrm>
          <a:prstGeom prst="rect">
            <a:avLst/>
          </a:prstGeom>
        </p:spPr>
      </p:pic>
    </p:spTree>
    <p:extLst>
      <p:ext uri="{BB962C8B-B14F-4D97-AF65-F5344CB8AC3E}">
        <p14:creationId xmlns:p14="http://schemas.microsoft.com/office/powerpoint/2010/main" val="264018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btropfenN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05367"/>
            <a:ext cx="2895600" cy="41262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2500" dirty="0"/>
              <a:t>Oil Water Separator </a:t>
            </a:r>
            <a:r>
              <a:rPr lang="en-US" sz="2500" dirty="0">
                <a:solidFill>
                  <a:schemeClr val="tx1">
                    <a:lumMod val="75000"/>
                    <a:lumOff val="25000"/>
                  </a:schemeClr>
                </a:solidFill>
              </a:rPr>
              <a:t>|</a:t>
            </a:r>
            <a:r>
              <a:rPr lang="en-US" sz="2500" dirty="0"/>
              <a:t> Maintenance</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73" t="15965" r="9075" b="6925"/>
          <a:stretch/>
        </p:blipFill>
        <p:spPr bwMode="auto">
          <a:xfrm>
            <a:off x="228600" y="1506583"/>
            <a:ext cx="3253840" cy="248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2133600" y="3581401"/>
            <a:ext cx="2514600" cy="707886"/>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defTabSz="1219170"/>
            <a:r>
              <a:rPr lang="en-US" sz="2000" dirty="0">
                <a:solidFill>
                  <a:prstClr val="black">
                    <a:lumMod val="75000"/>
                    <a:lumOff val="25000"/>
                  </a:prstClr>
                </a:solidFill>
                <a:latin typeface="Calibri"/>
              </a:rPr>
              <a:t>Clean and Easy to Change Cartridges </a:t>
            </a:r>
          </a:p>
        </p:txBody>
      </p:sp>
      <p:sp>
        <p:nvSpPr>
          <p:cNvPr id="6" name="TextBox 5"/>
          <p:cNvSpPr txBox="1"/>
          <p:nvPr/>
        </p:nvSpPr>
        <p:spPr>
          <a:xfrm>
            <a:off x="4114800" y="4807804"/>
            <a:ext cx="2514600" cy="400110"/>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pPr algn="ctr" defTabSz="1219170"/>
            <a:r>
              <a:rPr lang="en-US" sz="2000" dirty="0">
                <a:solidFill>
                  <a:prstClr val="black">
                    <a:lumMod val="75000"/>
                    <a:lumOff val="25000"/>
                  </a:prstClr>
                </a:solidFill>
                <a:latin typeface="Calibri"/>
              </a:rPr>
              <a:t>Landfill Compliant</a:t>
            </a:r>
          </a:p>
        </p:txBody>
      </p:sp>
      <p:sp>
        <p:nvSpPr>
          <p:cNvPr id="8" name="Rectangle 7">
            <a:hlinkClick r:id="rId4"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9" name="Rectangle 8">
            <a:hlinkClick r:id="rId4" action="ppaction://hlinksldjump"/>
          </p:cNvPr>
          <p:cNvSpPr/>
          <p:nvPr/>
        </p:nvSpPr>
        <p:spPr>
          <a:xfrm>
            <a:off x="88901" y="1023584"/>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Tree>
    <p:extLst>
      <p:ext uri="{BB962C8B-B14F-4D97-AF65-F5344CB8AC3E}">
        <p14:creationId xmlns:p14="http://schemas.microsoft.com/office/powerpoint/2010/main" val="7939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1" y="1771651"/>
            <a:ext cx="5255000"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hlinkClick r:id="rId3"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9" name="Rectangle 8">
            <a:hlinkClick r:id="rId3" action="ppaction://hlinksldjump"/>
          </p:cNvPr>
          <p:cNvSpPr/>
          <p:nvPr/>
        </p:nvSpPr>
        <p:spPr>
          <a:xfrm>
            <a:off x="88901" y="1023584"/>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13" name="Text Placeholder 3"/>
          <p:cNvSpPr txBox="1">
            <a:spLocks/>
          </p:cNvSpPr>
          <p:nvPr/>
        </p:nvSpPr>
        <p:spPr>
          <a:xfrm>
            <a:off x="1061329" y="1874333"/>
            <a:ext cx="3276600" cy="304800"/>
          </a:xfrm>
          <a:prstGeom prst="rect">
            <a:avLst/>
          </a:prstGeom>
        </p:spPr>
        <p:txBody>
          <a:bodyPr vert="horz" lIns="91440" tIns="45720" rIns="91440" bIns="45720" rtlCol="0">
            <a:noAutofit/>
          </a:bodyPr>
          <a:lstStyle>
            <a:lvl1pPr marL="0" indent="0" algn="l" defTabSz="914400" rtl="0" eaLnBrk="1" latinLnBrk="0" hangingPunct="1">
              <a:spcBef>
                <a:spcPct val="20000"/>
              </a:spcBef>
              <a:buSzPct val="95000"/>
              <a:buFont typeface="Symbol" panose="05050102010706020507" pitchFamily="18" charset="2"/>
              <a:buNone/>
              <a:defRPr sz="1600" kern="1200">
                <a:solidFill>
                  <a:schemeClr val="tx1">
                    <a:lumMod val="50000"/>
                    <a:lumOff val="50000"/>
                  </a:schemeClr>
                </a:solidFill>
                <a:latin typeface="+mn-lt"/>
                <a:ea typeface="+mn-ea"/>
                <a:cs typeface="+mn-cs"/>
              </a:defRPr>
            </a:lvl1pPr>
            <a:lvl2pPr marL="742950" indent="-285750" algn="l" defTabSz="914400" rtl="0" eaLnBrk="1" latinLnBrk="0" hangingPunct="1">
              <a:spcBef>
                <a:spcPct val="20000"/>
              </a:spcBef>
              <a:buSzPct val="75000"/>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SzPct val="100000"/>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9170"/>
            <a:r>
              <a:rPr lang="en-US" dirty="0">
                <a:solidFill>
                  <a:prstClr val="black">
                    <a:lumMod val="75000"/>
                    <a:lumOff val="25000"/>
                  </a:prstClr>
                </a:solidFill>
                <a:latin typeface="Calibri"/>
              </a:rPr>
              <a:t>Identify type of compressor</a:t>
            </a:r>
          </a:p>
        </p:txBody>
      </p:sp>
      <p:sp>
        <p:nvSpPr>
          <p:cNvPr id="14" name="Text Placeholder 4"/>
          <p:cNvSpPr txBox="1">
            <a:spLocks/>
          </p:cNvSpPr>
          <p:nvPr/>
        </p:nvSpPr>
        <p:spPr>
          <a:xfrm>
            <a:off x="1066019" y="2971800"/>
            <a:ext cx="3276600" cy="304800"/>
          </a:xfrm>
          <a:prstGeom prst="rect">
            <a:avLst/>
          </a:prstGeom>
        </p:spPr>
        <p:txBody>
          <a:bodyPr vert="horz" lIns="91440" tIns="45720" rIns="91440" bIns="45720" rtlCol="0">
            <a:noAutofit/>
          </a:bodyPr>
          <a:lstStyle>
            <a:lvl1pPr marL="0" indent="0" algn="l" defTabSz="914400" rtl="0" eaLnBrk="1" latinLnBrk="0" hangingPunct="1">
              <a:spcBef>
                <a:spcPct val="20000"/>
              </a:spcBef>
              <a:buSzPct val="95000"/>
              <a:buFont typeface="Symbol" panose="05050102010706020507" pitchFamily="18" charset="2"/>
              <a:buNone/>
              <a:defRPr sz="1600" kern="1200">
                <a:solidFill>
                  <a:schemeClr val="tx1">
                    <a:lumMod val="50000"/>
                    <a:lumOff val="50000"/>
                  </a:schemeClr>
                </a:solidFill>
                <a:latin typeface="+mn-lt"/>
                <a:ea typeface="+mn-ea"/>
                <a:cs typeface="+mn-cs"/>
              </a:defRPr>
            </a:lvl1pPr>
            <a:lvl2pPr marL="742950" indent="-285750" algn="l" defTabSz="914400" rtl="0" eaLnBrk="1" latinLnBrk="0" hangingPunct="1">
              <a:spcBef>
                <a:spcPct val="20000"/>
              </a:spcBef>
              <a:buSzPct val="75000"/>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SzPct val="100000"/>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9170"/>
            <a:r>
              <a:rPr lang="en-US" dirty="0">
                <a:solidFill>
                  <a:prstClr val="black">
                    <a:lumMod val="75000"/>
                    <a:lumOff val="25000"/>
                  </a:prstClr>
                </a:solidFill>
                <a:latin typeface="Calibri"/>
              </a:rPr>
              <a:t>Identify type of oil</a:t>
            </a:r>
          </a:p>
        </p:txBody>
      </p:sp>
      <p:sp>
        <p:nvSpPr>
          <p:cNvPr id="15" name="Text Placeholder 5"/>
          <p:cNvSpPr txBox="1">
            <a:spLocks/>
          </p:cNvSpPr>
          <p:nvPr/>
        </p:nvSpPr>
        <p:spPr>
          <a:xfrm>
            <a:off x="1066019" y="4231005"/>
            <a:ext cx="3276600" cy="304800"/>
          </a:xfrm>
          <a:prstGeom prst="rect">
            <a:avLst/>
          </a:prstGeom>
        </p:spPr>
        <p:txBody>
          <a:bodyPr vert="horz" lIns="91440" tIns="45720" rIns="91440" bIns="45720" rtlCol="0">
            <a:noAutofit/>
          </a:bodyPr>
          <a:lstStyle>
            <a:lvl1pPr marL="0" indent="0" algn="l" defTabSz="914400" rtl="0" eaLnBrk="1" latinLnBrk="0" hangingPunct="1">
              <a:spcBef>
                <a:spcPct val="20000"/>
              </a:spcBef>
              <a:buSzPct val="95000"/>
              <a:buFont typeface="Symbol" panose="05050102010706020507" pitchFamily="18" charset="2"/>
              <a:buNone/>
              <a:defRPr sz="1600" kern="1200">
                <a:solidFill>
                  <a:schemeClr val="tx1">
                    <a:lumMod val="50000"/>
                    <a:lumOff val="50000"/>
                  </a:schemeClr>
                </a:solidFill>
                <a:latin typeface="+mn-lt"/>
                <a:ea typeface="+mn-ea"/>
                <a:cs typeface="+mn-cs"/>
              </a:defRPr>
            </a:lvl1pPr>
            <a:lvl2pPr marL="742950" indent="-285750" algn="l" defTabSz="914400" rtl="0" eaLnBrk="1" latinLnBrk="0" hangingPunct="1">
              <a:spcBef>
                <a:spcPct val="20000"/>
              </a:spcBef>
              <a:buSzPct val="75000"/>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SzPct val="100000"/>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9170"/>
            <a:r>
              <a:rPr lang="en-US" dirty="0">
                <a:solidFill>
                  <a:prstClr val="black">
                    <a:lumMod val="75000"/>
                    <a:lumOff val="25000"/>
                  </a:prstClr>
                </a:solidFill>
                <a:latin typeface="Calibri"/>
              </a:rPr>
              <a:t>Match up to HP or SCFM</a:t>
            </a:r>
          </a:p>
          <a:p>
            <a:pPr defTabSz="1219170"/>
            <a:endParaRPr lang="en-US" dirty="0">
              <a:solidFill>
                <a:prstClr val="black">
                  <a:lumMod val="75000"/>
                  <a:lumOff val="25000"/>
                </a:prstClr>
              </a:solidFill>
              <a:latin typeface="Calibri"/>
            </a:endParaRPr>
          </a:p>
        </p:txBody>
      </p:sp>
      <p:sp>
        <p:nvSpPr>
          <p:cNvPr id="16" name="Text Placeholder 6"/>
          <p:cNvSpPr txBox="1">
            <a:spLocks/>
          </p:cNvSpPr>
          <p:nvPr/>
        </p:nvSpPr>
        <p:spPr>
          <a:xfrm>
            <a:off x="1125025" y="5359400"/>
            <a:ext cx="2438400" cy="533400"/>
          </a:xfrm>
          <a:prstGeom prst="rect">
            <a:avLst/>
          </a:prstGeom>
        </p:spPr>
        <p:txBody>
          <a:bodyPr vert="horz" lIns="91440" tIns="45720" rIns="91440" bIns="45720" rtlCol="0">
            <a:noAutofit/>
          </a:bodyPr>
          <a:lstStyle>
            <a:lvl1pPr marL="0" indent="0" algn="l" defTabSz="914400" rtl="0" eaLnBrk="1" latinLnBrk="0" hangingPunct="1">
              <a:spcBef>
                <a:spcPct val="20000"/>
              </a:spcBef>
              <a:buSzPct val="95000"/>
              <a:buFont typeface="Symbol" panose="05050102010706020507" pitchFamily="18" charset="2"/>
              <a:buNone/>
              <a:defRPr sz="1600" kern="1200">
                <a:solidFill>
                  <a:schemeClr val="tx1">
                    <a:lumMod val="50000"/>
                    <a:lumOff val="50000"/>
                  </a:schemeClr>
                </a:solidFill>
                <a:latin typeface="+mn-lt"/>
                <a:ea typeface="+mn-ea"/>
                <a:cs typeface="+mn-cs"/>
              </a:defRPr>
            </a:lvl1pPr>
            <a:lvl2pPr marL="742950" indent="-285750" algn="l" defTabSz="914400" rtl="0" eaLnBrk="1" latinLnBrk="0" hangingPunct="1">
              <a:spcBef>
                <a:spcPct val="20000"/>
              </a:spcBef>
              <a:buSzPct val="75000"/>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SzPct val="100000"/>
              <a:buFont typeface="Calibri" panose="020F050202020403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9170"/>
            <a:r>
              <a:rPr lang="en-US" dirty="0">
                <a:solidFill>
                  <a:prstClr val="black">
                    <a:lumMod val="75000"/>
                    <a:lumOff val="25000"/>
                  </a:prstClr>
                </a:solidFill>
                <a:latin typeface="Calibri"/>
              </a:rPr>
              <a:t>Apply climate zone correction factor</a:t>
            </a:r>
          </a:p>
          <a:p>
            <a:pPr defTabSz="1219170"/>
            <a:endParaRPr lang="en-US" dirty="0">
              <a:solidFill>
                <a:prstClr val="black">
                  <a:lumMod val="75000"/>
                  <a:lumOff val="25000"/>
                </a:prstClr>
              </a:solidFill>
              <a:latin typeface="Calibri"/>
            </a:endParaRPr>
          </a:p>
        </p:txBody>
      </p:sp>
      <p:sp>
        <p:nvSpPr>
          <p:cNvPr id="10" name="Title 1"/>
          <p:cNvSpPr txBox="1">
            <a:spLocks/>
          </p:cNvSpPr>
          <p:nvPr/>
        </p:nvSpPr>
        <p:spPr>
          <a:xfrm>
            <a:off x="914400" y="323349"/>
            <a:ext cx="7315200" cy="503236"/>
          </a:xfrm>
          <a:prstGeom prst="rect">
            <a:avLst/>
          </a:prstGeom>
        </p:spPr>
        <p:txBody>
          <a:bodyPr anchor="ctr">
            <a:normAutofit/>
          </a:bodyPr>
          <a:lstStyle>
            <a:lvl1pPr algn="l" defTabSz="914400" rtl="0" eaLnBrk="1" latinLnBrk="0" hangingPunct="1">
              <a:spcBef>
                <a:spcPct val="0"/>
              </a:spcBef>
              <a:buNone/>
              <a:defRPr sz="2000" kern="1200">
                <a:solidFill>
                  <a:srgbClr val="00529C"/>
                </a:solidFill>
                <a:latin typeface="+mj-lt"/>
                <a:ea typeface="+mj-ea"/>
                <a:cs typeface="+mj-cs"/>
              </a:defRPr>
            </a:lvl1pPr>
          </a:lstStyle>
          <a:p>
            <a:pPr defTabSz="1219170"/>
            <a:r>
              <a:rPr lang="en-US" sz="2500" dirty="0">
                <a:latin typeface="Calibri"/>
              </a:rPr>
              <a:t>Oil Water Separator </a:t>
            </a:r>
            <a:r>
              <a:rPr lang="en-US" sz="2500" dirty="0">
                <a:solidFill>
                  <a:prstClr val="black">
                    <a:lumMod val="75000"/>
                    <a:lumOff val="25000"/>
                  </a:prstClr>
                </a:solidFill>
                <a:latin typeface="Calibri"/>
              </a:rPr>
              <a:t>|</a:t>
            </a:r>
            <a:r>
              <a:rPr lang="en-US" sz="2500" dirty="0">
                <a:latin typeface="Calibri"/>
              </a:rPr>
              <a:t> Application and Sizing</a:t>
            </a:r>
          </a:p>
        </p:txBody>
      </p:sp>
    </p:spTree>
    <p:extLst>
      <p:ext uri="{BB962C8B-B14F-4D97-AF65-F5344CB8AC3E}">
        <p14:creationId xmlns:p14="http://schemas.microsoft.com/office/powerpoint/2010/main" val="253175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Oil Water Separator </a:t>
            </a:r>
            <a:r>
              <a:rPr lang="en-US" sz="2500" dirty="0">
                <a:solidFill>
                  <a:schemeClr val="tx1">
                    <a:lumMod val="75000"/>
                    <a:lumOff val="25000"/>
                  </a:schemeClr>
                </a:solidFill>
              </a:rPr>
              <a:t>|</a:t>
            </a:r>
            <a:r>
              <a:rPr lang="en-US" sz="2500" dirty="0"/>
              <a:t> Application and Sizing</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10" y="1613399"/>
            <a:ext cx="8234381" cy="442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14400" y="1023584"/>
            <a:ext cx="7086600" cy="400110"/>
          </a:xfrm>
          <a:prstGeom prst="rect">
            <a:avLst/>
          </a:prstGeom>
          <a:noFill/>
        </p:spPr>
        <p:txBody>
          <a:bodyPr wrap="square" rtlCol="0">
            <a:spAutoFit/>
          </a:bodyPr>
          <a:lstStyle/>
          <a:p>
            <a:pPr algn="ctr" defTabSz="1219170"/>
            <a:r>
              <a:rPr lang="en-US" sz="2000" dirty="0">
                <a:solidFill>
                  <a:srgbClr val="00529C"/>
                </a:solidFill>
                <a:latin typeface="Calibri"/>
              </a:rPr>
              <a:t>Cartridge Life Expectancy and Climate Zone Correction Factors</a:t>
            </a:r>
          </a:p>
        </p:txBody>
      </p:sp>
      <p:sp>
        <p:nvSpPr>
          <p:cNvPr id="5" name="Rectangle 4">
            <a:hlinkClick r:id="rId3"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6" name="Rectangle 5">
            <a:hlinkClick r:id="rId3" action="ppaction://hlinksldjump"/>
          </p:cNvPr>
          <p:cNvSpPr/>
          <p:nvPr/>
        </p:nvSpPr>
        <p:spPr>
          <a:xfrm>
            <a:off x="88901" y="1023584"/>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Tree>
    <p:extLst>
      <p:ext uri="{BB962C8B-B14F-4D97-AF65-F5344CB8AC3E}">
        <p14:creationId xmlns:p14="http://schemas.microsoft.com/office/powerpoint/2010/main" val="203397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Oil Water Separator </a:t>
            </a:r>
            <a:r>
              <a:rPr lang="en-US" sz="2500" dirty="0">
                <a:solidFill>
                  <a:schemeClr val="tx1">
                    <a:lumMod val="75000"/>
                    <a:lumOff val="25000"/>
                  </a:schemeClr>
                </a:solidFill>
              </a:rPr>
              <a:t>|</a:t>
            </a:r>
            <a:r>
              <a:rPr lang="en-US" sz="2500" dirty="0"/>
              <a:t> Installation</a:t>
            </a:r>
          </a:p>
        </p:txBody>
      </p:sp>
      <p:sp>
        <p:nvSpPr>
          <p:cNvPr id="11" name="Rectangle 10">
            <a:hlinkClick r:id="rId2"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12" name="Rectangle 11">
            <a:hlinkClick r:id="rId2" action="ppaction://hlinksldjump"/>
          </p:cNvPr>
          <p:cNvSpPr/>
          <p:nvPr/>
        </p:nvSpPr>
        <p:spPr>
          <a:xfrm>
            <a:off x="88901" y="1023584"/>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pic>
        <p:nvPicPr>
          <p:cNvPr id="3" name="Picture 2">
            <a:extLst>
              <a:ext uri="{FF2B5EF4-FFF2-40B4-BE49-F238E27FC236}">
                <a16:creationId xmlns:a16="http://schemas.microsoft.com/office/drawing/2014/main" id="{34F26DD5-6523-4751-8D43-D7ADDBB5311B}"/>
              </a:ext>
            </a:extLst>
          </p:cNvPr>
          <p:cNvPicPr>
            <a:picLocks noChangeAspect="1"/>
          </p:cNvPicPr>
          <p:nvPr/>
        </p:nvPicPr>
        <p:blipFill>
          <a:blip r:embed="rId3"/>
          <a:stretch>
            <a:fillRect/>
          </a:stretch>
        </p:blipFill>
        <p:spPr>
          <a:xfrm>
            <a:off x="88902" y="1854200"/>
            <a:ext cx="8832849" cy="3255501"/>
          </a:xfrm>
          <a:prstGeom prst="rect">
            <a:avLst/>
          </a:prstGeom>
        </p:spPr>
      </p:pic>
    </p:spTree>
    <p:extLst>
      <p:ext uri="{BB962C8B-B14F-4D97-AF65-F5344CB8AC3E}">
        <p14:creationId xmlns:p14="http://schemas.microsoft.com/office/powerpoint/2010/main" val="283460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Oil Water Separator </a:t>
            </a:r>
            <a:r>
              <a:rPr lang="en-US" sz="2500" dirty="0">
                <a:solidFill>
                  <a:schemeClr val="tx1">
                    <a:lumMod val="75000"/>
                    <a:lumOff val="25000"/>
                  </a:schemeClr>
                </a:solidFill>
              </a:rPr>
              <a:t>|</a:t>
            </a:r>
            <a:r>
              <a:rPr lang="en-US" sz="2500" dirty="0"/>
              <a:t> Installation</a:t>
            </a:r>
          </a:p>
        </p:txBody>
      </p:sp>
      <p:sp>
        <p:nvSpPr>
          <p:cNvPr id="11" name="Rectangle 10">
            <a:hlinkClick r:id="rId2"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12" name="Rectangle 11">
            <a:hlinkClick r:id="rId2" action="ppaction://hlinksldjump"/>
          </p:cNvPr>
          <p:cNvSpPr/>
          <p:nvPr/>
        </p:nvSpPr>
        <p:spPr>
          <a:xfrm>
            <a:off x="88901" y="1023584"/>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pic>
        <p:nvPicPr>
          <p:cNvPr id="4" name="Picture 3">
            <a:extLst>
              <a:ext uri="{FF2B5EF4-FFF2-40B4-BE49-F238E27FC236}">
                <a16:creationId xmlns:a16="http://schemas.microsoft.com/office/drawing/2014/main" id="{3B3EFDA9-C325-43A8-BE8D-64237140F525}"/>
              </a:ext>
            </a:extLst>
          </p:cNvPr>
          <p:cNvPicPr>
            <a:picLocks noChangeAspect="1"/>
          </p:cNvPicPr>
          <p:nvPr/>
        </p:nvPicPr>
        <p:blipFill>
          <a:blip r:embed="rId3"/>
          <a:stretch>
            <a:fillRect/>
          </a:stretch>
        </p:blipFill>
        <p:spPr>
          <a:xfrm>
            <a:off x="254000" y="1905001"/>
            <a:ext cx="8718549" cy="3234497"/>
          </a:xfrm>
          <a:prstGeom prst="rect">
            <a:avLst/>
          </a:prstGeom>
        </p:spPr>
      </p:pic>
    </p:spTree>
    <p:extLst>
      <p:ext uri="{BB962C8B-B14F-4D97-AF65-F5344CB8AC3E}">
        <p14:creationId xmlns:p14="http://schemas.microsoft.com/office/powerpoint/2010/main" val="360093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a:t>Oil Water Separator </a:t>
            </a:r>
            <a:r>
              <a:rPr lang="en-US" sz="2500" dirty="0">
                <a:solidFill>
                  <a:schemeClr val="tx1">
                    <a:lumMod val="75000"/>
                    <a:lumOff val="25000"/>
                  </a:schemeClr>
                </a:solidFill>
              </a:rPr>
              <a:t>|</a:t>
            </a:r>
            <a:r>
              <a:rPr lang="en-US" sz="2500" dirty="0"/>
              <a:t> Installation</a:t>
            </a:r>
          </a:p>
        </p:txBody>
      </p:sp>
      <p:sp>
        <p:nvSpPr>
          <p:cNvPr id="11" name="Rectangle 10">
            <a:hlinkClick r:id="rId2" action="ppaction://hlinksldjump"/>
          </p:cNvPr>
          <p:cNvSpPr/>
          <p:nvPr/>
        </p:nvSpPr>
        <p:spPr>
          <a:xfrm>
            <a:off x="88901" y="1009651"/>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12" name="Rectangle 11">
            <a:hlinkClick r:id="rId2" action="ppaction://hlinksldjump"/>
          </p:cNvPr>
          <p:cNvSpPr/>
          <p:nvPr/>
        </p:nvSpPr>
        <p:spPr>
          <a:xfrm>
            <a:off x="88901" y="1023584"/>
            <a:ext cx="577851"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pic>
        <p:nvPicPr>
          <p:cNvPr id="3" name="Picture 2">
            <a:extLst>
              <a:ext uri="{FF2B5EF4-FFF2-40B4-BE49-F238E27FC236}">
                <a16:creationId xmlns:a16="http://schemas.microsoft.com/office/drawing/2014/main" id="{7414AC1E-569C-4AB0-A1FF-1FC599CECCF5}"/>
              </a:ext>
            </a:extLst>
          </p:cNvPr>
          <p:cNvPicPr>
            <a:picLocks noChangeAspect="1"/>
          </p:cNvPicPr>
          <p:nvPr/>
        </p:nvPicPr>
        <p:blipFill>
          <a:blip r:embed="rId3"/>
          <a:stretch>
            <a:fillRect/>
          </a:stretch>
        </p:blipFill>
        <p:spPr>
          <a:xfrm>
            <a:off x="88902" y="1752600"/>
            <a:ext cx="8794749" cy="3441424"/>
          </a:xfrm>
          <a:prstGeom prst="rect">
            <a:avLst/>
          </a:prstGeom>
        </p:spPr>
      </p:pic>
    </p:spTree>
    <p:extLst>
      <p:ext uri="{BB962C8B-B14F-4D97-AF65-F5344CB8AC3E}">
        <p14:creationId xmlns:p14="http://schemas.microsoft.com/office/powerpoint/2010/main" val="203594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3983528"/>
            <a:ext cx="2514600" cy="369332"/>
          </a:xfrm>
          <a:prstGeom prst="rect">
            <a:avLst/>
          </a:prstGeom>
          <a:noFill/>
        </p:spPr>
        <p:txBody>
          <a:bodyPr wrap="square" rtlCol="0">
            <a:spAutoFit/>
          </a:bodyPr>
          <a:lstStyle/>
          <a:p>
            <a:pPr algn="ctr" defTabSz="1219170"/>
            <a:r>
              <a:rPr lang="en-US" dirty="0">
                <a:solidFill>
                  <a:prstClr val="white"/>
                </a:solidFill>
                <a:latin typeface="Calibri"/>
              </a:rPr>
              <a:t>THANK YOU!</a:t>
            </a:r>
          </a:p>
        </p:txBody>
      </p:sp>
      <p:sp>
        <p:nvSpPr>
          <p:cNvPr id="3" name="Action Button: Custom 2">
            <a:hlinkClick r:id="" action="ppaction://hlinkshowjump?jump=endshow" highlightClick="1"/>
          </p:cNvPr>
          <p:cNvSpPr/>
          <p:nvPr/>
        </p:nvSpPr>
        <p:spPr>
          <a:xfrm>
            <a:off x="4191000" y="2971800"/>
            <a:ext cx="685800" cy="8382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Tree>
    <p:extLst>
      <p:ext uri="{BB962C8B-B14F-4D97-AF65-F5344CB8AC3E}">
        <p14:creationId xmlns:p14="http://schemas.microsoft.com/office/powerpoint/2010/main" val="256813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470057" y="2944836"/>
            <a:ext cx="55959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j-lt"/>
                <a:ea typeface="+mn-ea"/>
                <a:cs typeface="+mn-cs"/>
              </a:rPr>
              <a:t>Please submit any questions through the Question Window on your </a:t>
            </a:r>
            <a:r>
              <a:rPr kumimoji="0" lang="en-US" altLang="en-US" sz="1800" b="0" i="0" u="none" strike="noStrike" kern="1200" cap="none" spc="0" normalizeH="0" baseline="0" noProof="0" dirty="0" err="1">
                <a:ln>
                  <a:noFill/>
                </a:ln>
                <a:solidFill>
                  <a:prstClr val="black"/>
                </a:solidFill>
                <a:effectLst/>
                <a:uLnTx/>
                <a:uFillTx/>
                <a:latin typeface="+mj-lt"/>
                <a:ea typeface="+mn-ea"/>
                <a:cs typeface="+mn-cs"/>
              </a:rPr>
              <a:t>GoToWebinar</a:t>
            </a:r>
            <a:r>
              <a:rPr kumimoji="0" lang="en-US" altLang="en-US" sz="1800" b="0" i="0" u="none" strike="noStrike" kern="1200" cap="none" spc="0" normalizeH="0" baseline="0" noProof="0" dirty="0">
                <a:ln>
                  <a:noFill/>
                </a:ln>
                <a:solidFill>
                  <a:prstClr val="black"/>
                </a:solidFill>
                <a:effectLst/>
                <a:uLnTx/>
                <a:uFillTx/>
                <a:latin typeface="+mj-lt"/>
                <a:ea typeface="+mn-ea"/>
                <a:cs typeface="+mn-cs"/>
              </a:rPr>
              <a:t> interface, directing them to Compressed Air Best Practices Magazine. Our panelists will do their best to address your questions, and will follow up with you on anything that goes unanswered during this session.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Thank you for attending!</a:t>
            </a:r>
          </a:p>
        </p:txBody>
      </p:sp>
      <p:sp>
        <p:nvSpPr>
          <p:cNvPr id="9" name="TextBox 8">
            <a:extLst>
              <a:ext uri="{FF2B5EF4-FFF2-40B4-BE49-F238E27FC236}">
                <a16:creationId xmlns:a16="http://schemas.microsoft.com/office/drawing/2014/main" id="{3186E2FF-6FB7-498A-BFB5-7505CB899F86}"/>
              </a:ext>
            </a:extLst>
          </p:cNvPr>
          <p:cNvSpPr txBox="1">
            <a:spLocks noChangeArrowheads="1"/>
          </p:cNvSpPr>
          <p:nvPr/>
        </p:nvSpPr>
        <p:spPr bwMode="auto">
          <a:xfrm>
            <a:off x="6923935" y="3821999"/>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2" name="Picture 11">
            <a:hlinkClick r:id="rId2"/>
            <a:extLst>
              <a:ext uri="{FF2B5EF4-FFF2-40B4-BE49-F238E27FC236}">
                <a16:creationId xmlns:a16="http://schemas.microsoft.com/office/drawing/2014/main" id="{01FB920D-06B1-475F-8DB9-D8962A44F647}"/>
              </a:ext>
            </a:extLst>
          </p:cNvPr>
          <p:cNvPicPr>
            <a:picLocks noChangeAspect="1"/>
          </p:cNvPicPr>
          <p:nvPr/>
        </p:nvPicPr>
        <p:blipFill rotWithShape="1">
          <a:blip r:embed="rId3">
            <a:extLst>
              <a:ext uri="{28A0092B-C50C-407E-A947-70E740481C1C}">
                <a14:useLocalDpi xmlns:a14="http://schemas.microsoft.com/office/drawing/2010/main" val="0"/>
              </a:ext>
            </a:extLst>
          </a:blip>
          <a:srcRect l="18464" r="20844"/>
          <a:stretch/>
        </p:blipFill>
        <p:spPr>
          <a:xfrm>
            <a:off x="7129709" y="4160553"/>
            <a:ext cx="905523" cy="1116849"/>
          </a:xfrm>
          <a:prstGeom prst="rect">
            <a:avLst/>
          </a:prstGeom>
        </p:spPr>
      </p:pic>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3562350" y="2304427"/>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Q&amp;A</a:t>
            </a: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5C504A8C-8870-4993-9851-30D4A8B5BC51}"/>
              </a:ext>
            </a:extLst>
          </p:cNvPr>
          <p:cNvSpPr txBox="1">
            <a:spLocks/>
          </p:cNvSpPr>
          <p:nvPr/>
        </p:nvSpPr>
        <p:spPr bwMode="auto">
          <a:xfrm>
            <a:off x="851888" y="1387937"/>
            <a:ext cx="76825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Compressed Air Condensate Drain Selection and Oil/Water Separation</a:t>
            </a:r>
          </a:p>
        </p:txBody>
      </p:sp>
    </p:spTree>
    <p:extLst>
      <p:ext uri="{BB962C8B-B14F-4D97-AF65-F5344CB8AC3E}">
        <p14:creationId xmlns:p14="http://schemas.microsoft.com/office/powerpoint/2010/main" val="102261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pic>
        <p:nvPicPr>
          <p:cNvPr id="17" name="Picture 16">
            <a:extLst>
              <a:ext uri="{FF2B5EF4-FFF2-40B4-BE49-F238E27FC236}">
                <a16:creationId xmlns:a16="http://schemas.microsoft.com/office/drawing/2014/main" id="{71497D1A-9954-45A9-BDDA-05E9D7E2C8DD}"/>
              </a:ext>
            </a:extLst>
          </p:cNvPr>
          <p:cNvPicPr>
            <a:picLocks noChangeAspect="1"/>
          </p:cNvPicPr>
          <p:nvPr/>
        </p:nvPicPr>
        <p:blipFill rotWithShape="1">
          <a:blip r:embed="rId2"/>
          <a:srcRect l="7500" r="7500"/>
          <a:stretch/>
        </p:blipFill>
        <p:spPr>
          <a:xfrm>
            <a:off x="1007059" y="1069848"/>
            <a:ext cx="7129882" cy="4718304"/>
          </a:xfrm>
          <a:prstGeom prst="rect">
            <a:avLst/>
          </a:prstGeom>
        </p:spPr>
      </p:pic>
    </p:spTree>
    <p:extLst>
      <p:ext uri="{BB962C8B-B14F-4D97-AF65-F5344CB8AC3E}">
        <p14:creationId xmlns:p14="http://schemas.microsoft.com/office/powerpoint/2010/main" val="159254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2190754" y="1676400"/>
            <a:ext cx="49056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The recording and slides of this webinar will be made available to attendees via email later today.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mj-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PDH Certificates will be e-mailed to Attendees within two days.</a:t>
            </a:r>
            <a:endParaRPr kumimoji="0" lang="en-US" altLang="en-US" sz="1800" b="1" i="0" u="none" strike="noStrike" kern="0" cap="none" spc="0" normalizeH="0" baseline="0" noProof="0" dirty="0">
              <a:ln>
                <a:noFill/>
              </a:ln>
              <a:solidFill>
                <a:prstClr val="black"/>
              </a:solidFill>
              <a:effectLst/>
              <a:uLnTx/>
              <a:uFillTx/>
              <a:latin typeface="+mj-lt"/>
              <a:ea typeface="+mn-ea"/>
              <a:cs typeface="+mn-cs"/>
            </a:endParaRPr>
          </a:p>
        </p:txBody>
      </p:sp>
      <p:sp>
        <p:nvSpPr>
          <p:cNvPr id="8" name="TextBox 7">
            <a:extLst>
              <a:ext uri="{FF2B5EF4-FFF2-40B4-BE49-F238E27FC236}">
                <a16:creationId xmlns:a16="http://schemas.microsoft.com/office/drawing/2014/main" id="{C0B48A89-0A81-4FF5-B20C-F81DD7C0466F}"/>
              </a:ext>
            </a:extLst>
          </p:cNvPr>
          <p:cNvSpPr txBox="1">
            <a:spLocks noChangeArrowheads="1"/>
          </p:cNvSpPr>
          <p:nvPr/>
        </p:nvSpPr>
        <p:spPr bwMode="auto">
          <a:xfrm>
            <a:off x="6923935" y="3821999"/>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1" name="Picture 10">
            <a:hlinkClick r:id="rId2"/>
            <a:extLst>
              <a:ext uri="{FF2B5EF4-FFF2-40B4-BE49-F238E27FC236}">
                <a16:creationId xmlns:a16="http://schemas.microsoft.com/office/drawing/2014/main" id="{FEFBB4E2-491F-41EF-B389-784A81EA2450}"/>
              </a:ext>
            </a:extLst>
          </p:cNvPr>
          <p:cNvPicPr>
            <a:picLocks noChangeAspect="1"/>
          </p:cNvPicPr>
          <p:nvPr/>
        </p:nvPicPr>
        <p:blipFill rotWithShape="1">
          <a:blip r:embed="rId3">
            <a:extLst>
              <a:ext uri="{28A0092B-C50C-407E-A947-70E740481C1C}">
                <a14:useLocalDpi xmlns:a14="http://schemas.microsoft.com/office/drawing/2010/main" val="0"/>
              </a:ext>
            </a:extLst>
          </a:blip>
          <a:srcRect l="18464" r="20844"/>
          <a:stretch/>
        </p:blipFill>
        <p:spPr>
          <a:xfrm>
            <a:off x="7129709" y="4160553"/>
            <a:ext cx="905523" cy="1116849"/>
          </a:xfrm>
          <a:prstGeom prst="rect">
            <a:avLst/>
          </a:prstGeom>
        </p:spPr>
      </p:pic>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457200" y="152400"/>
            <a:ext cx="8305800" cy="563562"/>
          </a:xfrm>
        </p:spPr>
        <p:txBody>
          <a:bodyPr/>
          <a:lstStyle/>
          <a:p>
            <a:pPr algn="ctr"/>
            <a:r>
              <a:rPr lang="en-US" dirty="0"/>
              <a:t>Thank you for attending!</a:t>
            </a:r>
          </a:p>
        </p:txBody>
      </p:sp>
    </p:spTree>
    <p:extLst>
      <p:ext uri="{BB962C8B-B14F-4D97-AF65-F5344CB8AC3E}">
        <p14:creationId xmlns:p14="http://schemas.microsoft.com/office/powerpoint/2010/main" val="356905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pic>
        <p:nvPicPr>
          <p:cNvPr id="5" name="Picture 4">
            <a:extLst>
              <a:ext uri="{FF2B5EF4-FFF2-40B4-BE49-F238E27FC236}">
                <a16:creationId xmlns:a16="http://schemas.microsoft.com/office/drawing/2014/main" id="{CD6EEFDB-9EB7-4148-86F6-E89DDB6ED624}"/>
              </a:ext>
            </a:extLst>
          </p:cNvPr>
          <p:cNvPicPr>
            <a:picLocks noChangeAspect="1"/>
          </p:cNvPicPr>
          <p:nvPr/>
        </p:nvPicPr>
        <p:blipFill rotWithShape="1">
          <a:blip r:embed="rId2"/>
          <a:srcRect l="7500" r="7500"/>
          <a:stretch/>
        </p:blipFill>
        <p:spPr>
          <a:xfrm>
            <a:off x="1007059" y="1069848"/>
            <a:ext cx="7129882" cy="4718304"/>
          </a:xfrm>
          <a:prstGeom prst="rect">
            <a:avLst/>
          </a:prstGeom>
        </p:spPr>
      </p:pic>
    </p:spTree>
    <p:extLst>
      <p:ext uri="{BB962C8B-B14F-4D97-AF65-F5344CB8AC3E}">
        <p14:creationId xmlns:p14="http://schemas.microsoft.com/office/powerpoint/2010/main" val="419211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31F60E-6C33-46F2-BB63-302F9A44147F}"/>
              </a:ext>
            </a:extLst>
          </p:cNvPr>
          <p:cNvSpPr txBox="1"/>
          <p:nvPr/>
        </p:nvSpPr>
        <p:spPr>
          <a:xfrm>
            <a:off x="375644" y="1255429"/>
            <a:ext cx="8392709" cy="332398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mn-ea"/>
                <a:cs typeface="+mn-cs"/>
              </a:rPr>
              <a:t>Proper Installation &amp; Sizing of VSD Air Compressors </a:t>
            </a:r>
            <a:r>
              <a:rPr kumimoji="0" lang="en-US" sz="1600" b="0" i="0" u="none" strike="noStrike" kern="1200" cap="none" spc="0" normalizeH="0" baseline="0" noProof="0" dirty="0">
                <a:ln>
                  <a:noFill/>
                </a:ln>
                <a:solidFill>
                  <a:srgbClr val="000000"/>
                </a:solidFill>
                <a:effectLst/>
                <a:uLnTx/>
                <a:uFillTx/>
                <a:latin typeface="+mj-lt"/>
                <a:ea typeface="+mn-ea"/>
                <a:cs typeface="+mn-cs"/>
              </a:rPr>
              <a:t>– January 24, 2019</a:t>
            </a:r>
            <a:endParaRPr kumimoji="0" lang="en-US" sz="1600" b="0" i="1" u="none" strike="noStrike" kern="1200" cap="none" spc="0" normalizeH="0" baseline="0" noProof="0" dirty="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mn-ea"/>
                <a:cs typeface="+mn-cs"/>
              </a:rPr>
              <a:t>Visualizing KPI’s: Specific Power, Flow, Pressure, Dewpoint </a:t>
            </a:r>
            <a:r>
              <a:rPr kumimoji="0" lang="en-US" sz="1600" b="0" i="0" u="none" strike="noStrike" kern="1200" cap="none" spc="0" normalizeH="0" baseline="0" noProof="0" dirty="0">
                <a:ln>
                  <a:noFill/>
                </a:ln>
                <a:solidFill>
                  <a:srgbClr val="000000"/>
                </a:solidFill>
                <a:effectLst/>
                <a:uLnTx/>
                <a:uFillTx/>
                <a:latin typeface="+mj-lt"/>
                <a:ea typeface="+mn-ea"/>
                <a:cs typeface="+mn-cs"/>
              </a:rPr>
              <a:t>–</a:t>
            </a:r>
            <a:r>
              <a:rPr kumimoji="0" lang="en-US" sz="1600" b="1" i="0" u="none" strike="noStrike" kern="1200" cap="none" spc="0" normalizeH="0" baseline="0" noProof="0" dirty="0">
                <a:ln>
                  <a:noFill/>
                </a:ln>
                <a:solidFill>
                  <a:srgbClr val="000000"/>
                </a:solidFill>
                <a:effectLst/>
                <a:uLnTx/>
                <a:uFillTx/>
                <a:latin typeface="+mj-lt"/>
                <a:ea typeface="+mn-ea"/>
                <a:cs typeface="+mn-cs"/>
              </a:rPr>
              <a:t> </a:t>
            </a:r>
            <a:r>
              <a:rPr kumimoji="0" lang="en-US" sz="1600" b="0" i="0" u="none" strike="noStrike" kern="1200" cap="none" spc="0" normalizeH="0" baseline="0" noProof="0" dirty="0">
                <a:ln>
                  <a:noFill/>
                </a:ln>
                <a:solidFill>
                  <a:srgbClr val="000000"/>
                </a:solidFill>
                <a:effectLst/>
                <a:uLnTx/>
                <a:uFillTx/>
                <a:latin typeface="+mj-lt"/>
                <a:ea typeface="+mn-ea"/>
                <a:cs typeface="+mn-cs"/>
              </a:rPr>
              <a:t>February 28, 2019</a:t>
            </a:r>
            <a:endParaRPr kumimoji="0" lang="en-US" sz="1600" b="0" i="1" u="none" strike="noStrike" kern="1200" cap="none" spc="0" normalizeH="0" baseline="0" noProof="0" dirty="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mn-ea"/>
                <a:cs typeface="+mn-cs"/>
              </a:rPr>
              <a:t>Air Quality Specs: ISO 8573.1 &amp; the Safe Quality Foods Standard </a:t>
            </a:r>
            <a:r>
              <a:rPr kumimoji="0" lang="en-US" sz="1600" b="0" i="0" u="none" strike="noStrike" kern="1200" cap="none" spc="0" normalizeH="0" baseline="0" noProof="0" dirty="0">
                <a:ln>
                  <a:noFill/>
                </a:ln>
                <a:solidFill>
                  <a:srgbClr val="000000"/>
                </a:solidFill>
                <a:effectLst/>
                <a:uLnTx/>
                <a:uFillTx/>
                <a:latin typeface="+mj-lt"/>
                <a:ea typeface="+mn-ea"/>
                <a:cs typeface="+mn-cs"/>
              </a:rPr>
              <a:t>– April 4, 2019</a:t>
            </a:r>
            <a:endParaRPr kumimoji="0" lang="en-US" sz="1600" b="0" i="1" u="none" strike="noStrike" kern="1200" cap="none" spc="0" normalizeH="0" baseline="0" noProof="0" dirty="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mn-ea"/>
                <a:cs typeface="+mn-cs"/>
              </a:rPr>
              <a:t>Selecting &amp; Sizing Heat of Compression Desiccant Dryers </a:t>
            </a:r>
            <a:r>
              <a:rPr kumimoji="0" lang="en-US" sz="1600" b="0" i="0" u="none" strike="noStrike" kern="1200" cap="none" spc="0" normalizeH="0" baseline="0" noProof="0" dirty="0">
                <a:ln>
                  <a:noFill/>
                </a:ln>
                <a:solidFill>
                  <a:srgbClr val="000000"/>
                </a:solidFill>
                <a:effectLst/>
                <a:uLnTx/>
                <a:uFillTx/>
                <a:latin typeface="+mj-lt"/>
                <a:ea typeface="+mn-ea"/>
                <a:cs typeface="+mn-cs"/>
              </a:rPr>
              <a:t>– May 16, 2019</a:t>
            </a:r>
            <a:endParaRPr kumimoji="0" lang="en-US" sz="1600" b="0" i="1" u="none" strike="noStrike" kern="1200" cap="none" spc="0" normalizeH="0" baseline="0" noProof="0" dirty="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mn-ea"/>
                <a:cs typeface="+mn-cs"/>
              </a:rPr>
              <a:t>Selecting &amp; Sizing Oil-Free Air Compressors </a:t>
            </a:r>
            <a:r>
              <a:rPr kumimoji="0" lang="en-US" sz="1600" b="0" i="0" u="none" strike="noStrike" kern="1200" cap="none" spc="0" normalizeH="0" baseline="0" noProof="0" dirty="0">
                <a:ln>
                  <a:noFill/>
                </a:ln>
                <a:solidFill>
                  <a:srgbClr val="000000"/>
                </a:solidFill>
                <a:effectLst/>
                <a:uLnTx/>
                <a:uFillTx/>
                <a:latin typeface="+mj-lt"/>
                <a:ea typeface="+mn-ea"/>
                <a:cs typeface="+mn-cs"/>
              </a:rPr>
              <a:t>– June 6, 2019</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mn-ea"/>
                <a:cs typeface="+mn-cs"/>
              </a:rPr>
              <a:t>Control Strategies for Multiple VSD Air Compressors </a:t>
            </a:r>
            <a:r>
              <a:rPr kumimoji="0" lang="en-US" sz="1600" b="0" i="0" u="none" strike="noStrike" kern="1200" cap="none" spc="0" normalizeH="0" baseline="0" noProof="0" dirty="0">
                <a:ln>
                  <a:noFill/>
                </a:ln>
                <a:solidFill>
                  <a:srgbClr val="000000"/>
                </a:solidFill>
                <a:effectLst/>
                <a:uLnTx/>
                <a:uFillTx/>
                <a:latin typeface="+mj-lt"/>
                <a:ea typeface="+mn-ea"/>
                <a:cs typeface="+mn-cs"/>
              </a:rPr>
              <a:t>– July 18, 2019</a:t>
            </a:r>
            <a:endParaRPr kumimoji="0" lang="en-US" sz="1600" b="1" i="0" u="none" strike="noStrike" kern="1200" cap="none" spc="0" normalizeH="0" baseline="0" noProof="0" dirty="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mn-ea"/>
                <a:cs typeface="+mn-cs"/>
              </a:rPr>
              <a:t>Piping and Storage for Compressed Air Systems </a:t>
            </a:r>
            <a:r>
              <a:rPr kumimoji="0" lang="en-US" sz="1600" b="0" i="0" u="none" strike="noStrike" kern="1200" cap="none" spc="0" normalizeH="0" baseline="0" noProof="0" dirty="0">
                <a:ln>
                  <a:noFill/>
                </a:ln>
                <a:solidFill>
                  <a:srgbClr val="000000"/>
                </a:solidFill>
                <a:effectLst/>
                <a:uLnTx/>
                <a:uFillTx/>
                <a:latin typeface="+mj-lt"/>
                <a:ea typeface="+mn-ea"/>
                <a:cs typeface="+mn-cs"/>
              </a:rPr>
              <a:t>– August 22, 2019</a:t>
            </a:r>
            <a:endParaRPr kumimoji="0" lang="en-US" sz="1600" b="1" i="0" u="none" strike="noStrike" kern="1200" cap="none" spc="0" normalizeH="0" baseline="0" noProof="0" dirty="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mn-ea"/>
                <a:cs typeface="+mn-cs"/>
              </a:rPr>
              <a:t>Air Compressor Lubrication &amp; Maintenance </a:t>
            </a:r>
            <a:r>
              <a:rPr kumimoji="0" lang="en-US" sz="1600" b="0" i="0" u="none" strike="noStrike" kern="1200" cap="none" spc="0" normalizeH="0" baseline="0" noProof="0" dirty="0">
                <a:ln>
                  <a:noFill/>
                </a:ln>
                <a:solidFill>
                  <a:srgbClr val="000000"/>
                </a:solidFill>
                <a:effectLst/>
                <a:uLnTx/>
                <a:uFillTx/>
                <a:latin typeface="+mj-lt"/>
                <a:ea typeface="+mn-ea"/>
                <a:cs typeface="+mn-cs"/>
              </a:rPr>
              <a:t>– December 12, 2019</a:t>
            </a:r>
            <a:endParaRPr kumimoji="0" lang="en-US" sz="1600" b="1" i="0" u="none" strike="noStrike" kern="1200" cap="none" spc="0" normalizeH="0" baseline="0" noProof="0" dirty="0">
              <a:ln>
                <a:noFill/>
              </a:ln>
              <a:solidFill>
                <a:srgbClr val="000000"/>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j-lt"/>
              <a:ea typeface="+mn-ea"/>
              <a:cs typeface="+mn-cs"/>
            </a:endParaRPr>
          </a:p>
        </p:txBody>
      </p:sp>
      <p:sp>
        <p:nvSpPr>
          <p:cNvPr id="6" name="TextBox 5">
            <a:extLst>
              <a:ext uri="{FF2B5EF4-FFF2-40B4-BE49-F238E27FC236}">
                <a16:creationId xmlns:a16="http://schemas.microsoft.com/office/drawing/2014/main" id="{1A213FAD-7191-498A-8121-F3C3218E6D3A}"/>
              </a:ext>
            </a:extLst>
          </p:cNvPr>
          <p:cNvSpPr txBox="1"/>
          <p:nvPr/>
        </p:nvSpPr>
        <p:spPr>
          <a:xfrm>
            <a:off x="2284412" y="4579416"/>
            <a:ext cx="4575177"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mj-lt"/>
                <a:ea typeface="+mn-ea"/>
                <a:cs typeface="+mn-cs"/>
              </a:rPr>
              <a:t>Register for free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mj-lt"/>
                <a:ea typeface="+mn-ea"/>
                <a:cs typeface="+mn-cs"/>
                <a:hlinkClick r:id="rId2"/>
              </a:rPr>
              <a:t>www.airbestpractices.com/magazine/webinars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j-lt"/>
              <a:ea typeface="+mn-ea"/>
              <a:cs typeface="+mn-cs"/>
            </a:endParaRPr>
          </a:p>
        </p:txBody>
      </p:sp>
      <p:sp>
        <p:nvSpPr>
          <p:cNvPr id="8" name="Title 1">
            <a:extLst>
              <a:ext uri="{FF2B5EF4-FFF2-40B4-BE49-F238E27FC236}">
                <a16:creationId xmlns:a16="http://schemas.microsoft.com/office/drawing/2014/main" id="{371BC653-EEA2-486E-B215-E405EF1CC0D6}"/>
              </a:ext>
            </a:extLst>
          </p:cNvPr>
          <p:cNvSpPr>
            <a:spLocks noGrp="1"/>
          </p:cNvSpPr>
          <p:nvPr>
            <p:ph type="title"/>
          </p:nvPr>
        </p:nvSpPr>
        <p:spPr>
          <a:xfrm>
            <a:off x="457200" y="152400"/>
            <a:ext cx="8305800" cy="563562"/>
          </a:xfrm>
        </p:spPr>
        <p:txBody>
          <a:bodyPr/>
          <a:lstStyle/>
          <a:p>
            <a:pPr algn="ctr"/>
            <a:r>
              <a:rPr lang="en-US" dirty="0"/>
              <a:t>2019 Webinar Series</a:t>
            </a:r>
          </a:p>
        </p:txBody>
      </p:sp>
    </p:spTree>
    <p:extLst>
      <p:ext uri="{BB962C8B-B14F-4D97-AF65-F5344CB8AC3E}">
        <p14:creationId xmlns:p14="http://schemas.microsoft.com/office/powerpoint/2010/main" val="257000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2018 Best Practices EXPO &amp; Conference</a:t>
            </a:r>
          </a:p>
        </p:txBody>
      </p:sp>
      <p:pic>
        <p:nvPicPr>
          <p:cNvPr id="2" name="Online Media 1" title="The Value of Attending">
            <a:hlinkClick r:id="" action="ppaction://media"/>
            <a:extLst>
              <a:ext uri="{FF2B5EF4-FFF2-40B4-BE49-F238E27FC236}">
                <a16:creationId xmlns:a16="http://schemas.microsoft.com/office/drawing/2014/main" id="{1E51352B-05F8-4CA6-84E6-9C384280DAA2}"/>
              </a:ext>
            </a:extLst>
          </p:cNvPr>
          <p:cNvPicPr>
            <a:picLocks noRot="1" noChangeAspect="1"/>
          </p:cNvPicPr>
          <p:nvPr>
            <a:videoFile r:link="rId1"/>
          </p:nvPr>
        </p:nvPicPr>
        <p:blipFill>
          <a:blip r:embed="rId3"/>
          <a:stretch>
            <a:fillRect/>
          </a:stretch>
        </p:blipFill>
        <p:spPr>
          <a:xfrm>
            <a:off x="1253067" y="1447800"/>
            <a:ext cx="6637867" cy="3733800"/>
          </a:xfrm>
          <a:prstGeom prst="rect">
            <a:avLst/>
          </a:prstGeom>
        </p:spPr>
      </p:pic>
    </p:spTree>
    <p:extLst>
      <p:ext uri="{BB962C8B-B14F-4D97-AF65-F5344CB8AC3E}">
        <p14:creationId xmlns:p14="http://schemas.microsoft.com/office/powerpoint/2010/main" val="164177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4568440" y="1474556"/>
            <a:ext cx="301403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mn-cs"/>
              </a:rPr>
              <a:t> Senior Consultant, Circle Training &amp; Consulting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mn-cs"/>
              </a:rPr>
              <a:t> Over 45 years of experience in the compressed air industry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600" dirty="0">
              <a:solidFill>
                <a:prstClr val="black"/>
              </a:solidFill>
              <a:latin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mn-cs"/>
              </a:rPr>
              <a:t> Certified </a:t>
            </a:r>
            <a:r>
              <a:rPr kumimoji="0" lang="en-US" altLang="en-US" sz="1600" b="0" i="0" u="none" strike="noStrike" kern="1200" cap="none" spc="0" normalizeH="0" baseline="0" noProof="0" dirty="0" err="1">
                <a:ln>
                  <a:noFill/>
                </a:ln>
                <a:solidFill>
                  <a:prstClr val="black"/>
                </a:solidFill>
                <a:effectLst/>
                <a:uLnTx/>
                <a:uFillTx/>
                <a:latin typeface="+mj-lt"/>
                <a:ea typeface="+mn-ea"/>
                <a:cs typeface="+mn-cs"/>
              </a:rPr>
              <a:t>AirMaster</a:t>
            </a:r>
            <a:r>
              <a:rPr kumimoji="0" lang="en-US" altLang="en-US" sz="1600" b="0" i="0" u="none" strike="noStrike" kern="1200" cap="none" spc="0" normalizeH="0" baseline="0" noProof="0" dirty="0">
                <a:ln>
                  <a:noFill/>
                </a:ln>
                <a:solidFill>
                  <a:prstClr val="black"/>
                </a:solidFill>
                <a:effectLst/>
                <a:uLnTx/>
                <a:uFillTx/>
                <a:latin typeface="+mj-lt"/>
                <a:ea typeface="+mn-ea"/>
                <a:cs typeface="+mn-cs"/>
              </a:rPr>
              <a:t> Plus by Department of Energy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7" name="TextBox 16">
            <a:extLst>
              <a:ext uri="{FF2B5EF4-FFF2-40B4-BE49-F238E27FC236}">
                <a16:creationId xmlns:a16="http://schemas.microsoft.com/office/drawing/2014/main" id="{E96819DC-E639-42D9-85C9-BB1DD0CB7FFF}"/>
              </a:ext>
            </a:extLst>
          </p:cNvPr>
          <p:cNvSpPr txBox="1">
            <a:spLocks noChangeArrowheads="1"/>
          </p:cNvSpPr>
          <p:nvPr/>
        </p:nvSpPr>
        <p:spPr bwMode="auto">
          <a:xfrm>
            <a:off x="6923935" y="3821999"/>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6" name="Picture 15">
            <a:hlinkClick r:id="rId2"/>
            <a:extLst>
              <a:ext uri="{FF2B5EF4-FFF2-40B4-BE49-F238E27FC236}">
                <a16:creationId xmlns:a16="http://schemas.microsoft.com/office/drawing/2014/main" id="{8FF77B71-05B7-4203-8096-41E5BC7ADE24}"/>
              </a:ext>
            </a:extLst>
          </p:cNvPr>
          <p:cNvPicPr>
            <a:picLocks noChangeAspect="1"/>
          </p:cNvPicPr>
          <p:nvPr/>
        </p:nvPicPr>
        <p:blipFill rotWithShape="1">
          <a:blip r:embed="rId3">
            <a:extLst>
              <a:ext uri="{28A0092B-C50C-407E-A947-70E740481C1C}">
                <a14:useLocalDpi xmlns:a14="http://schemas.microsoft.com/office/drawing/2010/main" val="0"/>
              </a:ext>
            </a:extLst>
          </a:blip>
          <a:srcRect l="18464" r="20844"/>
          <a:stretch/>
        </p:blipFill>
        <p:spPr>
          <a:xfrm>
            <a:off x="7129709" y="4160553"/>
            <a:ext cx="905523" cy="1116849"/>
          </a:xfrm>
          <a:prstGeom prst="rect">
            <a:avLst/>
          </a:prstGeom>
        </p:spPr>
      </p:pic>
      <p:grpSp>
        <p:nvGrpSpPr>
          <p:cNvPr id="2" name="Group 1">
            <a:extLst>
              <a:ext uri="{FF2B5EF4-FFF2-40B4-BE49-F238E27FC236}">
                <a16:creationId xmlns:a16="http://schemas.microsoft.com/office/drawing/2014/main" id="{979DA1D5-E14F-477C-8D10-D5D8E1B887B5}"/>
              </a:ext>
            </a:extLst>
          </p:cNvPr>
          <p:cNvGrpSpPr/>
          <p:nvPr/>
        </p:nvGrpSpPr>
        <p:grpSpPr>
          <a:xfrm>
            <a:off x="1561530" y="1474556"/>
            <a:ext cx="2837436" cy="2771518"/>
            <a:chOff x="601403" y="1383698"/>
            <a:chExt cx="2837436" cy="2771518"/>
          </a:xfrm>
        </p:grpSpPr>
        <p:sp>
          <p:nvSpPr>
            <p:cNvPr id="19" name="Rectangle 18">
              <a:extLst>
                <a:ext uri="{FF2B5EF4-FFF2-40B4-BE49-F238E27FC236}">
                  <a16:creationId xmlns:a16="http://schemas.microsoft.com/office/drawing/2014/main" id="{D58B20BE-B2FC-45C6-9A48-6364CC1BB347}"/>
                </a:ext>
              </a:extLst>
            </p:cNvPr>
            <p:cNvSpPr/>
            <p:nvPr/>
          </p:nvSpPr>
          <p:spPr>
            <a:xfrm>
              <a:off x="601403" y="1383698"/>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8" name="Picture 17">
              <a:extLst>
                <a:ext uri="{FF2B5EF4-FFF2-40B4-BE49-F238E27FC236}">
                  <a16:creationId xmlns:a16="http://schemas.microsoft.com/office/drawing/2014/main" id="{3E941192-C24B-45EF-AB47-F56B8FEEBA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80" b="18626"/>
            <a:stretch/>
          </p:blipFill>
          <p:spPr>
            <a:xfrm>
              <a:off x="1204930" y="1593967"/>
              <a:ext cx="1630381" cy="1835033"/>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601403" y="3429000"/>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Loran Circle</a:t>
                </a:r>
              </a:p>
              <a:p>
                <a:pPr marL="0" lvl="0" indent="0" algn="ctr" defTabSz="800100">
                  <a:spcBef>
                    <a:spcPct val="0"/>
                  </a:spcBef>
                  <a:buNone/>
                </a:pPr>
                <a:r>
                  <a:rPr lang="en-US" sz="1600" kern="1200" dirty="0"/>
                  <a:t>Circle Training &amp; Consulting</a:t>
                </a:r>
              </a:p>
            </p:txBody>
          </p:sp>
        </p:grpSp>
      </p:gr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spTree>
    <p:extLst>
      <p:ext uri="{BB962C8B-B14F-4D97-AF65-F5344CB8AC3E}">
        <p14:creationId xmlns:p14="http://schemas.microsoft.com/office/powerpoint/2010/main" val="77626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1524000"/>
            <a:ext cx="7848600" cy="1143000"/>
          </a:xfrm>
        </p:spPr>
        <p:txBody>
          <a:bodyPr>
            <a:normAutofit fontScale="90000"/>
          </a:bodyPr>
          <a:lstStyle/>
          <a:p>
            <a:pPr algn="ctr"/>
            <a:br>
              <a:rPr lang="en-US" sz="2800" dirty="0"/>
            </a:br>
            <a:br>
              <a:rPr lang="en-US" sz="2800" dirty="0"/>
            </a:br>
            <a:br>
              <a:rPr lang="en-US" sz="2800" dirty="0"/>
            </a:br>
            <a:br>
              <a:rPr lang="en-US" sz="2800" dirty="0"/>
            </a:br>
            <a:br>
              <a:rPr lang="en-US" sz="2800" dirty="0"/>
            </a:br>
            <a:br>
              <a:rPr lang="en-US" sz="2800" dirty="0"/>
            </a:br>
            <a:r>
              <a:rPr lang="en-US" sz="2800" dirty="0"/>
              <a:t>COMPRESSED AIR CONDENSATE MANAGEMENT</a:t>
            </a:r>
            <a:endParaRPr lang="en-US" sz="2200" cap="none" dirty="0">
              <a:solidFill>
                <a:schemeClr val="accent5"/>
              </a:solidFill>
            </a:endParaRPr>
          </a:p>
        </p:txBody>
      </p:sp>
      <p:pic>
        <p:nvPicPr>
          <p:cNvPr id="3" name="Picture 2" descr="CABP_EXPO_lin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900" y="2932039"/>
            <a:ext cx="6248400" cy="202799"/>
          </a:xfrm>
          <a:prstGeom prst="rect">
            <a:avLst/>
          </a:prstGeom>
        </p:spPr>
      </p:pic>
      <p:sp>
        <p:nvSpPr>
          <p:cNvPr id="4" name="Title 1"/>
          <p:cNvSpPr txBox="1">
            <a:spLocks/>
          </p:cNvSpPr>
          <p:nvPr/>
        </p:nvSpPr>
        <p:spPr>
          <a:xfrm>
            <a:off x="1524000" y="3134838"/>
            <a:ext cx="6172200" cy="1208562"/>
          </a:xfrm>
          <a:prstGeom prst="rect">
            <a:avLst/>
          </a:prstGeom>
        </p:spPr>
        <p:txBody>
          <a:bodyPr vert="horz" anchor="b">
            <a:normAutofit fontScale="75000" lnSpcReduction="2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algn="ctr"/>
            <a:br>
              <a:rPr lang="en-US" sz="2200" dirty="0">
                <a:solidFill>
                  <a:schemeClr val="accent5"/>
                </a:solidFill>
              </a:rPr>
            </a:br>
            <a:r>
              <a:rPr lang="en-US" sz="2700" dirty="0">
                <a:solidFill>
                  <a:schemeClr val="accent5"/>
                </a:solidFill>
              </a:rPr>
              <a:t>Loran Circle</a:t>
            </a:r>
          </a:p>
          <a:p>
            <a:pPr algn="ctr"/>
            <a:r>
              <a:rPr lang="en-US" sz="2700" dirty="0">
                <a:solidFill>
                  <a:schemeClr val="accent5"/>
                </a:solidFill>
              </a:rPr>
              <a:t>Thursday November 15, 2018</a:t>
            </a:r>
          </a:p>
          <a:p>
            <a:pPr algn="ctr"/>
            <a:br>
              <a:rPr lang="en-US" sz="2200" dirty="0">
                <a:solidFill>
                  <a:schemeClr val="accent5"/>
                </a:solidFill>
              </a:rPr>
            </a:br>
            <a:endParaRPr lang="en-US" sz="2200" dirty="0">
              <a:solidFill>
                <a:schemeClr val="accent5"/>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2014-2015 Sales Power Tool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7519</TotalTime>
  <Words>2309</Words>
  <Application>Microsoft Office PowerPoint</Application>
  <PresentationFormat>On-screen Show (4:3)</PresentationFormat>
  <Paragraphs>281</Paragraphs>
  <Slides>62</Slides>
  <Notes>4</Notes>
  <HiddenSlides>0</HiddenSlides>
  <MMClips>1</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4</vt:i4>
      </vt:variant>
      <vt:variant>
        <vt:lpstr>Slide Titles</vt:lpstr>
      </vt:variant>
      <vt:variant>
        <vt:i4>62</vt:i4>
      </vt:variant>
    </vt:vector>
  </HeadingPairs>
  <TitlesOfParts>
    <vt:vector size="73" baseType="lpstr">
      <vt:lpstr>Arial</vt:lpstr>
      <vt:lpstr>Calibri</vt:lpstr>
      <vt:lpstr>Kievit Offc Pro</vt:lpstr>
      <vt:lpstr>Symbol</vt:lpstr>
      <vt:lpstr>Wingdings</vt:lpstr>
      <vt:lpstr>BP Expo PowerPoint Template</vt:lpstr>
      <vt:lpstr>2014-2015 Sales Power Tools</vt:lpstr>
      <vt:lpstr>Acrobat Document</vt:lpstr>
      <vt:lpstr>Clip</vt:lpstr>
      <vt:lpstr>Worksheet</vt:lpstr>
      <vt:lpstr>CorelDRAW</vt:lpstr>
      <vt:lpstr>PowerPoint Presentation</vt:lpstr>
      <vt:lpstr>Q&amp;A Format</vt:lpstr>
      <vt:lpstr>Handouts</vt:lpstr>
      <vt:lpstr>Disclaimer</vt:lpstr>
      <vt:lpstr>PowerPoint Presentation</vt:lpstr>
      <vt:lpstr>2019 Best Practices EXPO &amp; Conference</vt:lpstr>
      <vt:lpstr>2018 Best Practices EXPO &amp; Conference</vt:lpstr>
      <vt:lpstr>About the Speaker</vt:lpstr>
      <vt:lpstr>      COMPRESSED AIR CONDENSATE MANAGEMENT</vt:lpstr>
      <vt:lpstr>Condensate Disposal </vt:lpstr>
      <vt:lpstr>Discussion Points</vt:lpstr>
      <vt:lpstr>Condensate and Oil</vt:lpstr>
      <vt:lpstr>Drains and Traps</vt:lpstr>
      <vt:lpstr>Typical Compressed Air System With Refrigerated Dryer</vt:lpstr>
      <vt:lpstr>PowerPoint Presentation</vt:lpstr>
      <vt:lpstr>Functions of a Lubricant</vt:lpstr>
      <vt:lpstr>Sample MSDS for Polyalphaolefins</vt:lpstr>
      <vt:lpstr>Lubricant Types Affect Type of Oil/Water Separators Used</vt:lpstr>
      <vt:lpstr>How Poor Maintenance Affects Lubricant Levels in Condensation</vt:lpstr>
      <vt:lpstr>How Air Compressor Controls Affects Lubricant Levels in Condensation</vt:lpstr>
      <vt:lpstr>What You Need to Determine</vt:lpstr>
      <vt:lpstr>So What To Do?</vt:lpstr>
      <vt:lpstr>Before Starting Your Search for the Right Oil/Water Separators</vt:lpstr>
      <vt:lpstr>Types of Oil/Water Separators</vt:lpstr>
      <vt:lpstr>Things to Know About Condensate</vt:lpstr>
      <vt:lpstr>In Closing</vt:lpstr>
      <vt:lpstr>Thanks for Attending</vt:lpstr>
      <vt:lpstr>About the Speaker</vt:lpstr>
      <vt:lpstr>PowerPoint Presentation</vt:lpstr>
      <vt:lpstr> | General Info – Drain Types</vt:lpstr>
      <vt:lpstr> | General Info – Condensate Drain Types</vt:lpstr>
      <vt:lpstr>PowerPoint Presentation</vt:lpstr>
      <vt:lpstr> | Electronic Zero Loss Drain Function</vt:lpstr>
      <vt:lpstr> | Electronic Zero Loss Drain Function</vt:lpstr>
      <vt:lpstr> | Electronic Zero Loss Drain Function</vt:lpstr>
      <vt:lpstr>Electronic Zero Loss Drains</vt:lpstr>
      <vt:lpstr>Electronic Zero Loss Drains | Advantages</vt:lpstr>
      <vt:lpstr>Electronic Zero Loss Drain Maintenance | </vt:lpstr>
      <vt:lpstr>PowerPoint Presentation</vt:lpstr>
      <vt:lpstr>Electronic Zero Loss Drain | Application</vt:lpstr>
      <vt:lpstr>Electronic Zero Loss Drain | Application</vt:lpstr>
      <vt:lpstr>Electronic Zero Loss Drain | Installation</vt:lpstr>
      <vt:lpstr>Electronic Zero Loss Drain | Installation</vt:lpstr>
      <vt:lpstr>Oil Water Separators</vt:lpstr>
      <vt:lpstr>Oil Water Separators| General Info</vt:lpstr>
      <vt:lpstr>Oil Water Separators | General Info</vt:lpstr>
      <vt:lpstr>Oil Water Separator | General Info</vt:lpstr>
      <vt:lpstr>Oil Water Separator | Function</vt:lpstr>
      <vt:lpstr>Oil Water Separator | Function</vt:lpstr>
      <vt:lpstr>Oil Water Separator | Maintenance</vt:lpstr>
      <vt:lpstr>Oil Water Separator | Maintenance</vt:lpstr>
      <vt:lpstr>Oil Water Separator | Maintenance</vt:lpstr>
      <vt:lpstr>PowerPoint Presentation</vt:lpstr>
      <vt:lpstr>Oil Water Separator | Application and Sizing</vt:lpstr>
      <vt:lpstr>Oil Water Separator | Installation</vt:lpstr>
      <vt:lpstr>Oil Water Separator | Installation</vt:lpstr>
      <vt:lpstr>Oil Water Separator | Installation</vt:lpstr>
      <vt:lpstr>PowerPoint Presentation</vt:lpstr>
      <vt:lpstr>PowerPoint Presentation</vt:lpstr>
      <vt:lpstr>Thank you for attending!</vt:lpstr>
      <vt:lpstr>2019 Best Practices EXPO &amp; Conference</vt:lpstr>
      <vt:lpstr>2019 Webinar Series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Patricia</cp:lastModifiedBy>
  <cp:revision>41</cp:revision>
  <dcterms:created xsi:type="dcterms:W3CDTF">2013-07-31T15:38:58Z</dcterms:created>
  <dcterms:modified xsi:type="dcterms:W3CDTF">2018-11-16T12:31:29Z</dcterms:modified>
</cp:coreProperties>
</file>