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9" r:id="rId2"/>
    <p:sldMasterId id="2147483687" r:id="rId3"/>
    <p:sldMasterId id="2147483717" r:id="rId4"/>
    <p:sldMasterId id="2147483729" r:id="rId5"/>
  </p:sldMasterIdLst>
  <p:notesMasterIdLst>
    <p:notesMasterId r:id="rId55"/>
  </p:notesMasterIdLst>
  <p:handoutMasterIdLst>
    <p:handoutMasterId r:id="rId56"/>
  </p:handoutMasterIdLst>
  <p:sldIdLst>
    <p:sldId id="666" r:id="rId6"/>
    <p:sldId id="328" r:id="rId7"/>
    <p:sldId id="329" r:id="rId8"/>
    <p:sldId id="667" r:id="rId9"/>
    <p:sldId id="382" r:id="rId10"/>
    <p:sldId id="402" r:id="rId11"/>
    <p:sldId id="256" r:id="rId12"/>
    <p:sldId id="333" r:id="rId13"/>
    <p:sldId id="334" r:id="rId14"/>
    <p:sldId id="682" r:id="rId15"/>
    <p:sldId id="335" r:id="rId16"/>
    <p:sldId id="346" r:id="rId17"/>
    <p:sldId id="683" r:id="rId18"/>
    <p:sldId id="347" r:id="rId19"/>
    <p:sldId id="684" r:id="rId20"/>
    <p:sldId id="338" r:id="rId21"/>
    <p:sldId id="685" r:id="rId22"/>
    <p:sldId id="348" r:id="rId23"/>
    <p:sldId id="686" r:id="rId24"/>
    <p:sldId id="687" r:id="rId25"/>
    <p:sldId id="345" r:id="rId26"/>
    <p:sldId id="344" r:id="rId27"/>
    <p:sldId id="349" r:id="rId28"/>
    <p:sldId id="688" r:id="rId29"/>
    <p:sldId id="689" r:id="rId30"/>
    <p:sldId id="681" r:id="rId31"/>
    <p:sldId id="692" r:id="rId32"/>
    <p:sldId id="297" r:id="rId33"/>
    <p:sldId id="293" r:id="rId34"/>
    <p:sldId id="294" r:id="rId35"/>
    <p:sldId id="295" r:id="rId36"/>
    <p:sldId id="296" r:id="rId37"/>
    <p:sldId id="275" r:id="rId38"/>
    <p:sldId id="258" r:id="rId39"/>
    <p:sldId id="281" r:id="rId40"/>
    <p:sldId id="298" r:id="rId41"/>
    <p:sldId id="291" r:id="rId42"/>
    <p:sldId id="292" r:id="rId43"/>
    <p:sldId id="290" r:id="rId44"/>
    <p:sldId id="691" r:id="rId45"/>
    <p:sldId id="257" r:id="rId46"/>
    <p:sldId id="262" r:id="rId47"/>
    <p:sldId id="266" r:id="rId48"/>
    <p:sldId id="270" r:id="rId49"/>
    <p:sldId id="271" r:id="rId50"/>
    <p:sldId id="260" r:id="rId51"/>
    <p:sldId id="673" r:id="rId52"/>
    <p:sldId id="679" r:id="rId53"/>
    <p:sldId id="680"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7B696A-E2DF-45AE-83A6-D94432175D69}">
          <p14:sldIdLst>
            <p14:sldId id="666"/>
            <p14:sldId id="328"/>
            <p14:sldId id="329"/>
            <p14:sldId id="667"/>
            <p14:sldId id="382"/>
            <p14:sldId id="402"/>
            <p14:sldId id="256"/>
            <p14:sldId id="333"/>
            <p14:sldId id="334"/>
            <p14:sldId id="682"/>
            <p14:sldId id="335"/>
            <p14:sldId id="346"/>
            <p14:sldId id="683"/>
            <p14:sldId id="347"/>
            <p14:sldId id="684"/>
            <p14:sldId id="338"/>
            <p14:sldId id="685"/>
            <p14:sldId id="348"/>
            <p14:sldId id="686"/>
            <p14:sldId id="687"/>
            <p14:sldId id="345"/>
            <p14:sldId id="344"/>
            <p14:sldId id="349"/>
            <p14:sldId id="688"/>
            <p14:sldId id="689"/>
          </p14:sldIdLst>
        </p14:section>
        <p14:section name="Default Section" id="{5AE0C682-F3D4-437F-8643-5F3BF4174D4E}">
          <p14:sldIdLst>
            <p14:sldId id="681"/>
            <p14:sldId id="692"/>
            <p14:sldId id="297"/>
            <p14:sldId id="293"/>
            <p14:sldId id="294"/>
            <p14:sldId id="295"/>
            <p14:sldId id="296"/>
            <p14:sldId id="275"/>
            <p14:sldId id="258"/>
            <p14:sldId id="281"/>
            <p14:sldId id="298"/>
            <p14:sldId id="291"/>
            <p14:sldId id="292"/>
            <p14:sldId id="290"/>
            <p14:sldId id="691"/>
            <p14:sldId id="257"/>
            <p14:sldId id="262"/>
            <p14:sldId id="266"/>
            <p14:sldId id="270"/>
            <p14:sldId id="271"/>
            <p14:sldId id="260"/>
            <p14:sldId id="673"/>
            <p14:sldId id="679"/>
            <p14:sldId id="68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96" autoAdjust="0"/>
    <p:restoredTop sz="94558" autoAdjust="0"/>
  </p:normalViewPr>
  <p:slideViewPr>
    <p:cSldViewPr>
      <p:cViewPr varScale="1">
        <p:scale>
          <a:sx n="121" d="100"/>
          <a:sy n="121" d="100"/>
        </p:scale>
        <p:origin x="792" y="16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1/23/20</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1/23/20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FA12EB-622F-234E-A85C-9E589FBD2B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1968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FA12EB-622F-234E-A85C-9E589FBD2B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19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FA12EB-622F-234E-A85C-9E589FBD2B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542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FA12EB-622F-234E-A85C-9E589FBD2B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19698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5" name="Picture 4">
            <a:extLst>
              <a:ext uri="{FF2B5EF4-FFF2-40B4-BE49-F238E27FC236}">
                <a16:creationId xmlns:a16="http://schemas.microsoft.com/office/drawing/2014/main" id="{DDAD5343-5B40-4023-8E5A-0F99EEFE722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372600" y="5791200"/>
            <a:ext cx="2425246" cy="827562"/>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e-DE"/>
          </a:p>
        </p:txBody>
      </p:sp>
      <p:sp>
        <p:nvSpPr>
          <p:cNvPr id="3" name="Inhaltsplatzhalter 2"/>
          <p:cNvSpPr>
            <a:spLocks noGrp="1"/>
          </p:cNvSpPr>
          <p:nvPr>
            <p:ph sz="half" idx="1"/>
          </p:nvPr>
        </p:nvSpPr>
        <p:spPr>
          <a:xfrm>
            <a:off x="504093" y="1268414"/>
            <a:ext cx="5500078" cy="2447924"/>
          </a:xfrm>
        </p:spPr>
        <p:txBody>
          <a:bodyPr/>
          <a:lstStyle>
            <a:lvl1pPr>
              <a:defRPr sz="1600"/>
            </a:lvl1pPr>
            <a:lvl2pPr marL="360363" indent="-180975">
              <a:buFont typeface="Arial" panose="020B0604020202020204" pitchFamily="34" charset="0"/>
              <a:buChar char="‒"/>
              <a:defRPr sz="1600"/>
            </a:lvl2pPr>
            <a:lvl3pPr marL="719138" indent="-179388">
              <a:buFont typeface="Arial" panose="020B0604020202020204" pitchFamily="34" charset="0"/>
              <a:buChar char="‒"/>
              <a:defRPr sz="1600"/>
            </a:lvl3pPr>
            <a:lvl4pPr marL="1077913" indent="-179388">
              <a:buFont typeface="Arial" panose="020B0604020202020204" pitchFamily="34" charset="0"/>
              <a:buChar char="‒"/>
              <a:defRPr sz="1600"/>
            </a:lvl4pPr>
            <a:lvl5pPr marL="1439863" indent="-180975">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Inhaltsplatzhalter 3"/>
          <p:cNvSpPr>
            <a:spLocks noGrp="1"/>
          </p:cNvSpPr>
          <p:nvPr>
            <p:ph sz="half" idx="2"/>
          </p:nvPr>
        </p:nvSpPr>
        <p:spPr>
          <a:xfrm>
            <a:off x="6273801" y="1268415"/>
            <a:ext cx="5535246" cy="2447924"/>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5" name="Fußzeilenplatzhalter 4"/>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6" name="Datumsplatzhalter 5"/>
          <p:cNvSpPr>
            <a:spLocks noGrp="1"/>
          </p:cNvSpPr>
          <p:nvPr>
            <p:ph type="dt" sz="half" idx="11"/>
          </p:nvPr>
        </p:nvSpPr>
        <p:spPr/>
        <p:txBody>
          <a:bodyPr/>
          <a:lstStyle>
            <a:lvl1pPr>
              <a:defRPr/>
            </a:lvl1pPr>
          </a:lstStyle>
          <a:p>
            <a:fld id="{B501130E-45D2-4212-8E07-662D603A3B1E}" type="datetime1">
              <a:rPr lang="de-DE" altLang="de-DE" smtClean="0"/>
              <a:t>23.01.20</a:t>
            </a:fld>
            <a:endParaRPr lang="de-DE" altLang="de-DE"/>
          </a:p>
        </p:txBody>
      </p:sp>
      <p:sp>
        <p:nvSpPr>
          <p:cNvPr id="7" name="Foliennummernplatzhalter 6"/>
          <p:cNvSpPr>
            <a:spLocks noGrp="1"/>
          </p:cNvSpPr>
          <p:nvPr>
            <p:ph type="sldNum" sz="quarter" idx="12"/>
          </p:nvPr>
        </p:nvSpPr>
        <p:spPr/>
        <p:txBody>
          <a:bodyPr/>
          <a:lstStyle>
            <a:lvl1pPr>
              <a:defRPr/>
            </a:lvl1pPr>
          </a:lstStyle>
          <a:p>
            <a:r>
              <a:rPr lang="de-DE" altLang="de-DE"/>
              <a:t>/ Slide </a:t>
            </a:r>
            <a:fld id="{5402DD44-BB57-432D-A5BA-3AC47EF166F9}" type="slidenum">
              <a:rPr lang="de-DE" altLang="de-DE"/>
              <a:pPr/>
              <a:t>‹#›</a:t>
            </a:fld>
            <a:endParaRPr lang="de-DE" altLang="de-DE"/>
          </a:p>
        </p:txBody>
      </p:sp>
      <p:sp>
        <p:nvSpPr>
          <p:cNvPr id="8" name="Inhaltsplatzhalter 2"/>
          <p:cNvSpPr>
            <a:spLocks noGrp="1"/>
          </p:cNvSpPr>
          <p:nvPr>
            <p:ph sz="half" idx="13"/>
          </p:nvPr>
        </p:nvSpPr>
        <p:spPr>
          <a:xfrm>
            <a:off x="513863" y="3860801"/>
            <a:ext cx="5500078" cy="2740025"/>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9" name="Inhaltsplatzhalter 3"/>
          <p:cNvSpPr>
            <a:spLocks noGrp="1"/>
          </p:cNvSpPr>
          <p:nvPr>
            <p:ph sz="half" idx="14"/>
          </p:nvPr>
        </p:nvSpPr>
        <p:spPr>
          <a:xfrm>
            <a:off x="6283571" y="3860801"/>
            <a:ext cx="5535246" cy="2447925"/>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474143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e-DE"/>
          </a:p>
        </p:txBody>
      </p:sp>
      <p:sp>
        <p:nvSpPr>
          <p:cNvPr id="3" name="Fußzeilenplatzhalter 2"/>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4" name="Datumsplatzhalter 3"/>
          <p:cNvSpPr>
            <a:spLocks noGrp="1"/>
          </p:cNvSpPr>
          <p:nvPr>
            <p:ph type="dt" sz="half" idx="11"/>
          </p:nvPr>
        </p:nvSpPr>
        <p:spPr/>
        <p:txBody>
          <a:bodyPr/>
          <a:lstStyle>
            <a:lvl1pPr>
              <a:defRPr/>
            </a:lvl1pPr>
          </a:lstStyle>
          <a:p>
            <a:fld id="{9EB562E8-D04C-4549-867E-5B3D647F3285}" type="datetime1">
              <a:rPr lang="de-DE" altLang="de-DE" smtClean="0"/>
              <a:t>23.01.20</a:t>
            </a:fld>
            <a:endParaRPr lang="de-DE" altLang="de-DE"/>
          </a:p>
        </p:txBody>
      </p:sp>
      <p:sp>
        <p:nvSpPr>
          <p:cNvPr id="5" name="Foliennummernplatzhalter 4"/>
          <p:cNvSpPr>
            <a:spLocks noGrp="1"/>
          </p:cNvSpPr>
          <p:nvPr>
            <p:ph type="sldNum" sz="quarter" idx="12"/>
          </p:nvPr>
        </p:nvSpPr>
        <p:spPr/>
        <p:txBody>
          <a:bodyPr/>
          <a:lstStyle>
            <a:lvl1pPr>
              <a:defRPr/>
            </a:lvl1pPr>
          </a:lstStyle>
          <a:p>
            <a:r>
              <a:rPr lang="de-DE" altLang="de-DE"/>
              <a:t>/ Slide </a:t>
            </a:r>
            <a:fld id="{974BA37E-825D-424D-A894-578AEFA05577}" type="slidenum">
              <a:rPr lang="de-DE" altLang="de-DE"/>
              <a:pPr/>
              <a:t>‹#›</a:t>
            </a:fld>
            <a:endParaRPr lang="de-DE" altLang="de-DE"/>
          </a:p>
        </p:txBody>
      </p:sp>
      <p:sp>
        <p:nvSpPr>
          <p:cNvPr id="6" name="Inhaltsplatzhalter 2"/>
          <p:cNvSpPr>
            <a:spLocks noGrp="1"/>
          </p:cNvSpPr>
          <p:nvPr>
            <p:ph sz="half" idx="1"/>
          </p:nvPr>
        </p:nvSpPr>
        <p:spPr>
          <a:xfrm>
            <a:off x="504093" y="1268413"/>
            <a:ext cx="11314724" cy="2447926"/>
          </a:xfrm>
        </p:spPr>
        <p:txBody>
          <a:bodyPr/>
          <a:lstStyle>
            <a:lvl1pPr>
              <a:defRPr sz="1600"/>
            </a:lvl1pPr>
            <a:lvl2pPr marL="360363" indent="-180975">
              <a:buFont typeface="Arial" panose="020B0604020202020204" pitchFamily="34" charset="0"/>
              <a:buChar char="‒"/>
              <a:defRPr sz="1600"/>
            </a:lvl2pPr>
            <a:lvl3pPr marL="719138" indent="-179388">
              <a:buFont typeface="Arial" panose="020B0604020202020204" pitchFamily="34" charset="0"/>
              <a:buChar char="‒"/>
              <a:defRPr sz="1600"/>
            </a:lvl3pPr>
            <a:lvl4pPr marL="1077913" indent="-179388">
              <a:buFont typeface="Arial" panose="020B0604020202020204" pitchFamily="34" charset="0"/>
              <a:buChar char="‒"/>
              <a:defRPr sz="1600"/>
            </a:lvl4pPr>
            <a:lvl5pPr marL="1439863" indent="-180975">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7" name="Inhaltsplatzhalter 2"/>
          <p:cNvSpPr>
            <a:spLocks noGrp="1"/>
          </p:cNvSpPr>
          <p:nvPr>
            <p:ph sz="half" idx="13"/>
          </p:nvPr>
        </p:nvSpPr>
        <p:spPr>
          <a:xfrm>
            <a:off x="504093" y="3860801"/>
            <a:ext cx="11314724" cy="2447925"/>
          </a:xfrm>
        </p:spPr>
        <p:txBody>
          <a:bodyPr/>
          <a:lstStyle>
            <a:lvl1pPr>
              <a:defRPr sz="1600"/>
            </a:lvl1pPr>
            <a:lvl2pPr marL="360363" indent="-180975">
              <a:buFont typeface="Arial" panose="020B0604020202020204" pitchFamily="34" charset="0"/>
              <a:buChar char="‒"/>
              <a:defRPr sz="1600"/>
            </a:lvl2pPr>
            <a:lvl3pPr marL="719138" indent="-179388">
              <a:buFont typeface="Arial" panose="020B0604020202020204" pitchFamily="34" charset="0"/>
              <a:buChar char="‒"/>
              <a:defRPr sz="1600"/>
            </a:lvl3pPr>
            <a:lvl4pPr marL="1077913" indent="-179388">
              <a:buFont typeface="Arial" panose="020B0604020202020204" pitchFamily="34" charset="0"/>
              <a:buChar char="‒"/>
              <a:defRPr sz="1600"/>
            </a:lvl4pPr>
            <a:lvl5pPr marL="1439863" indent="-180975">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443643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2" name="Titel 1"/>
          <p:cNvSpPr>
            <a:spLocks noGrp="1"/>
          </p:cNvSpPr>
          <p:nvPr>
            <p:ph type="title"/>
          </p:nvPr>
        </p:nvSpPr>
        <p:spPr/>
        <p:txBody>
          <a:bodyPr/>
          <a:lstStyle/>
          <a:p>
            <a:r>
              <a:rPr lang="en-US"/>
              <a:t>Click to edit Master title style</a:t>
            </a:r>
            <a:endParaRPr lang="en-GB"/>
          </a:p>
        </p:txBody>
      </p:sp>
      <p:sp>
        <p:nvSpPr>
          <p:cNvPr id="3" name="Fußzeilenplatzhalter 2"/>
          <p:cNvSpPr>
            <a:spLocks noGrp="1"/>
          </p:cNvSpPr>
          <p:nvPr>
            <p:ph type="ftr" sz="quarter" idx="10"/>
          </p:nvPr>
        </p:nvSpPr>
        <p:spPr/>
        <p:txBody>
          <a:bodyPr/>
          <a:lstStyle/>
          <a:p>
            <a:r>
              <a:rPr lang="en-GB" altLang="de-DE"/>
              <a:t>template for new presentation. Change text here (View --&gt; header)</a:t>
            </a:r>
            <a:endParaRPr lang="de-DE" altLang="de-DE"/>
          </a:p>
        </p:txBody>
      </p:sp>
      <p:sp>
        <p:nvSpPr>
          <p:cNvPr id="4" name="Datumsplatzhalter 3"/>
          <p:cNvSpPr>
            <a:spLocks noGrp="1"/>
          </p:cNvSpPr>
          <p:nvPr>
            <p:ph type="dt" sz="half" idx="11"/>
          </p:nvPr>
        </p:nvSpPr>
        <p:spPr/>
        <p:txBody>
          <a:bodyPr/>
          <a:lstStyle/>
          <a:p>
            <a:fld id="{E8F49229-1938-4683-8818-52856D103907}" type="datetime1">
              <a:rPr lang="de-DE" altLang="de-DE" smtClean="0"/>
              <a:t>23.01.20</a:t>
            </a:fld>
            <a:endParaRPr lang="de-DE" altLang="de-DE"/>
          </a:p>
        </p:txBody>
      </p:sp>
      <p:sp>
        <p:nvSpPr>
          <p:cNvPr id="5" name="Foliennummernplatzhalter 4"/>
          <p:cNvSpPr>
            <a:spLocks noGrp="1"/>
          </p:cNvSpPr>
          <p:nvPr>
            <p:ph type="sldNum" sz="quarter" idx="12"/>
          </p:nvPr>
        </p:nvSpPr>
        <p:spPr/>
        <p:txBody>
          <a:bodyPr/>
          <a:lstStyle/>
          <a:p>
            <a:r>
              <a:rPr lang="de-DE" altLang="de-DE"/>
              <a:t>/ Slide </a:t>
            </a:r>
            <a:fld id="{4EE98901-D46B-48FA-B94A-46D0CB94B3D8}" type="slidenum">
              <a:rPr lang="de-DE" altLang="de-DE" smtClean="0"/>
              <a:pPr/>
              <a:t>‹#›</a:t>
            </a:fld>
            <a:endParaRPr lang="de-DE" altLang="de-DE"/>
          </a:p>
        </p:txBody>
      </p:sp>
      <p:sp>
        <p:nvSpPr>
          <p:cNvPr id="6" name="Inhaltsplatzhalter 2"/>
          <p:cNvSpPr>
            <a:spLocks noGrp="1"/>
          </p:cNvSpPr>
          <p:nvPr>
            <p:ph idx="1"/>
          </p:nvPr>
        </p:nvSpPr>
        <p:spPr>
          <a:xfrm>
            <a:off x="504093" y="1268414"/>
            <a:ext cx="11304954" cy="5040313"/>
          </a:xfrm>
        </p:spPr>
        <p:txBody>
          <a:bodyPr/>
          <a:lstStyle>
            <a:lvl2pPr marL="360363" indent="-180975">
              <a:buFont typeface="Arial" panose="020B0604020202020204" pitchFamily="34" charset="0"/>
              <a:buChar char="‒"/>
              <a:defRPr/>
            </a:lvl2pPr>
            <a:lvl3pPr marL="719138" indent="-179388">
              <a:buFont typeface="Arial" panose="020B0604020202020204" pitchFamily="34" charset="0"/>
              <a:buChar char="‒"/>
              <a:defRPr/>
            </a:lvl3pPr>
            <a:lvl4pPr marL="1077913" indent="-179388">
              <a:buFont typeface="Arial" panose="020B0604020202020204" pitchFamily="34" charset="0"/>
              <a:buChar char="‒"/>
              <a:defRPr/>
            </a:lvl4pPr>
            <a:lvl5pPr marL="1439863" indent="-180975">
              <a:buFont typeface="Arial" panose="020B0604020202020204"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612230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2" name="Titel 1"/>
          <p:cNvSpPr>
            <a:spLocks noGrp="1"/>
          </p:cNvSpPr>
          <p:nvPr>
            <p:ph type="title"/>
          </p:nvPr>
        </p:nvSpPr>
        <p:spPr/>
        <p:txBody>
          <a:bodyPr/>
          <a:lstStyle/>
          <a:p>
            <a:r>
              <a:rPr lang="en-US"/>
              <a:t>Click to edit Master title style</a:t>
            </a:r>
            <a:endParaRPr lang="en-GB"/>
          </a:p>
        </p:txBody>
      </p:sp>
      <p:sp>
        <p:nvSpPr>
          <p:cNvPr id="3" name="Fußzeilenplatzhalter 2"/>
          <p:cNvSpPr>
            <a:spLocks noGrp="1"/>
          </p:cNvSpPr>
          <p:nvPr>
            <p:ph type="ftr" sz="quarter" idx="10"/>
          </p:nvPr>
        </p:nvSpPr>
        <p:spPr/>
        <p:txBody>
          <a:bodyPr/>
          <a:lstStyle>
            <a:lvl1pPr>
              <a:defRPr>
                <a:solidFill>
                  <a:schemeClr val="bg1"/>
                </a:solidFill>
              </a:defRPr>
            </a:lvl1pPr>
          </a:lstStyle>
          <a:p>
            <a:r>
              <a:rPr lang="en-GB" altLang="de-DE" dirty="0"/>
              <a:t>template for new presentation. Change text here (View --&gt; header)</a:t>
            </a:r>
            <a:endParaRPr lang="de-DE" altLang="de-DE" dirty="0"/>
          </a:p>
        </p:txBody>
      </p:sp>
      <p:sp>
        <p:nvSpPr>
          <p:cNvPr id="4" name="Datumsplatzhalter 3"/>
          <p:cNvSpPr>
            <a:spLocks noGrp="1"/>
          </p:cNvSpPr>
          <p:nvPr>
            <p:ph type="dt" sz="half" idx="11"/>
          </p:nvPr>
        </p:nvSpPr>
        <p:spPr/>
        <p:txBody>
          <a:bodyPr/>
          <a:lstStyle>
            <a:lvl1pPr>
              <a:defRPr>
                <a:solidFill>
                  <a:schemeClr val="bg1"/>
                </a:solidFill>
              </a:defRPr>
            </a:lvl1pPr>
          </a:lstStyle>
          <a:p>
            <a:fld id="{E8F49229-1938-4683-8818-52856D103907}" type="datetime1">
              <a:rPr lang="de-DE" altLang="de-DE" smtClean="0"/>
              <a:pPr/>
              <a:t>23.01.20</a:t>
            </a:fld>
            <a:endParaRPr lang="de-DE" altLang="de-DE" dirty="0"/>
          </a:p>
        </p:txBody>
      </p:sp>
      <p:sp>
        <p:nvSpPr>
          <p:cNvPr id="5" name="Foliennummernplatzhalter 4"/>
          <p:cNvSpPr>
            <a:spLocks noGrp="1"/>
          </p:cNvSpPr>
          <p:nvPr>
            <p:ph type="sldNum" sz="quarter" idx="12"/>
          </p:nvPr>
        </p:nvSpPr>
        <p:spPr/>
        <p:txBody>
          <a:bodyPr/>
          <a:lstStyle>
            <a:lvl1pPr>
              <a:defRPr>
                <a:solidFill>
                  <a:schemeClr val="bg1"/>
                </a:solidFill>
              </a:defRPr>
            </a:lvl1pPr>
          </a:lstStyle>
          <a:p>
            <a:r>
              <a:rPr lang="de-DE" altLang="de-DE" dirty="0"/>
              <a:t>/ Slide </a:t>
            </a:r>
            <a:fld id="{4EE98901-D46B-48FA-B94A-46D0CB94B3D8}" type="slidenum">
              <a:rPr lang="de-DE" altLang="de-DE" smtClean="0"/>
              <a:pPr/>
              <a:t>‹#›</a:t>
            </a:fld>
            <a:endParaRPr lang="de-DE" altLang="de-DE" dirty="0"/>
          </a:p>
        </p:txBody>
      </p:sp>
      <p:sp>
        <p:nvSpPr>
          <p:cNvPr id="6" name="Inhaltsplatzhalter 2"/>
          <p:cNvSpPr>
            <a:spLocks noGrp="1"/>
          </p:cNvSpPr>
          <p:nvPr>
            <p:ph idx="1"/>
          </p:nvPr>
        </p:nvSpPr>
        <p:spPr>
          <a:xfrm>
            <a:off x="504093" y="1268414"/>
            <a:ext cx="11304954" cy="5040313"/>
          </a:xfrm>
        </p:spPr>
        <p:txBody>
          <a:bodyPr/>
          <a:lstStyle>
            <a:lvl1pPr>
              <a:defRPr>
                <a:solidFill>
                  <a:schemeClr val="bg1"/>
                </a:solidFill>
              </a:defRPr>
            </a:lvl1pPr>
            <a:lvl2pPr marL="360363" indent="-180975">
              <a:buFont typeface="Arial" panose="020B0604020202020204" pitchFamily="34" charset="0"/>
              <a:buChar char="‒"/>
              <a:defRPr>
                <a:solidFill>
                  <a:schemeClr val="bg1"/>
                </a:solidFill>
              </a:defRPr>
            </a:lvl2pPr>
            <a:lvl3pPr marL="719138" indent="-179388">
              <a:buFont typeface="Arial" panose="020B0604020202020204" pitchFamily="34" charset="0"/>
              <a:buChar char="‒"/>
              <a:defRPr>
                <a:solidFill>
                  <a:schemeClr val="bg1"/>
                </a:solidFill>
              </a:defRPr>
            </a:lvl3pPr>
            <a:lvl4pPr marL="1077913" indent="-179388">
              <a:buFont typeface="Arial" panose="020B0604020202020204" pitchFamily="34" charset="0"/>
              <a:buChar char="‒"/>
              <a:defRPr>
                <a:solidFill>
                  <a:schemeClr val="bg1"/>
                </a:solidFill>
              </a:defRPr>
            </a:lvl4pPr>
            <a:lvl5pPr marL="1439863" indent="-180975">
              <a:buFont typeface="Arial" panose="020B0604020202020204" pitchFamily="34" charset="0"/>
              <a:buChar cha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650873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5" name="Picture 4">
            <a:extLst>
              <a:ext uri="{FF2B5EF4-FFF2-40B4-BE49-F238E27FC236}">
                <a16:creationId xmlns:a16="http://schemas.microsoft.com/office/drawing/2014/main" id="{DDAD5343-5B40-4023-8E5A-0F99EEFE722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372600" y="5791200"/>
            <a:ext cx="2425246" cy="827562"/>
          </a:xfrm>
          <a:prstGeom prst="rect">
            <a:avLst/>
          </a:prstGeom>
        </p:spPr>
      </p:pic>
    </p:spTree>
    <p:extLst>
      <p:ext uri="{BB962C8B-B14F-4D97-AF65-F5344CB8AC3E}">
        <p14:creationId xmlns:p14="http://schemas.microsoft.com/office/powerpoint/2010/main" val="379917872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11114532" y="467868"/>
            <a:ext cx="1447800" cy="512064"/>
          </a:xfrm>
          <a:prstGeom prst="rect">
            <a:avLst/>
          </a:prstGeom>
        </p:spPr>
        <p:txBody>
          <a:bodyPr rtlCol="0"/>
          <a:lstStyle/>
          <a:p>
            <a:fld id="{2736994D-1C0E-4F38-8305-B404FD786FF8}" type="datetimeFigureOut">
              <a:rPr lang="en-US" smtClean="0"/>
              <a:pPr/>
              <a:t>1/23/20</a:t>
            </a:fld>
            <a:endParaRPr lang="en-US"/>
          </a:p>
        </p:txBody>
      </p:sp>
      <p:sp>
        <p:nvSpPr>
          <p:cNvPr id="9" name="Slide Number Placeholder 8"/>
          <p:cNvSpPr>
            <a:spLocks noGrp="1"/>
          </p:cNvSpPr>
          <p:nvPr>
            <p:ph type="sldNum" sz="quarter" idx="15"/>
          </p:nvPr>
        </p:nvSpPr>
        <p:spPr>
          <a:xfrm>
            <a:off x="11379200" y="6336792"/>
            <a:ext cx="8128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9548558" y="3639603"/>
            <a:ext cx="4566485" cy="487680"/>
          </a:xfrm>
          <a:prstGeom prst="rect">
            <a:avLst/>
          </a:prstGeom>
        </p:spPr>
        <p:txBody>
          <a:bodyPr rtlCol="0"/>
          <a:lstStyle/>
          <a:p>
            <a:endParaRPr lang="en-US"/>
          </a:p>
        </p:txBody>
      </p:sp>
    </p:spTree>
    <p:extLst>
      <p:ext uri="{BB962C8B-B14F-4D97-AF65-F5344CB8AC3E}">
        <p14:creationId xmlns:p14="http://schemas.microsoft.com/office/powerpoint/2010/main" val="381040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1/23/20</a:t>
            </a:fld>
            <a:endParaRPr lang="en-US"/>
          </a:p>
        </p:txBody>
      </p:sp>
      <p:sp>
        <p:nvSpPr>
          <p:cNvPr id="6" name="Footer Placeholder 5"/>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447137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1/23/20</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24367066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1/23/20</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extLst>
      <p:ext uri="{BB962C8B-B14F-4D97-AF65-F5344CB8AC3E}">
        <p14:creationId xmlns:p14="http://schemas.microsoft.com/office/powerpoint/2010/main" val="39865283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1/23/20</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extLst>
      <p:ext uri="{BB962C8B-B14F-4D97-AF65-F5344CB8AC3E}">
        <p14:creationId xmlns:p14="http://schemas.microsoft.com/office/powerpoint/2010/main" val="1316746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11114532" y="467868"/>
            <a:ext cx="1447800" cy="512064"/>
          </a:xfrm>
          <a:prstGeom prst="rect">
            <a:avLst/>
          </a:prstGeom>
        </p:spPr>
        <p:txBody>
          <a:bodyPr rtlCol="0"/>
          <a:lstStyle/>
          <a:p>
            <a:fld id="{2736994D-1C0E-4F38-8305-B404FD786FF8}" type="datetimeFigureOut">
              <a:rPr lang="en-US" smtClean="0"/>
              <a:pPr/>
              <a:t>1/23/20</a:t>
            </a:fld>
            <a:endParaRPr lang="en-US"/>
          </a:p>
        </p:txBody>
      </p:sp>
      <p:sp>
        <p:nvSpPr>
          <p:cNvPr id="9" name="Slide Number Placeholder 8"/>
          <p:cNvSpPr>
            <a:spLocks noGrp="1"/>
          </p:cNvSpPr>
          <p:nvPr>
            <p:ph type="sldNum" sz="quarter" idx="15"/>
          </p:nvPr>
        </p:nvSpPr>
        <p:spPr>
          <a:xfrm>
            <a:off x="11379200" y="6336792"/>
            <a:ext cx="8128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9548558" y="3639603"/>
            <a:ext cx="4566485" cy="487680"/>
          </a:xfrm>
          <a:prstGeom prst="rect">
            <a:avLst/>
          </a:prstGeom>
        </p:spPr>
        <p:txBody>
          <a:bodyPr rtlCol="0"/>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2857C-72E6-4244-9E37-61C9856E99E3}"/>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646F020-2C3B-4CB8-A0DB-16E65229920A}"/>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E1D9BBE2-6180-4DD3-8056-3B7C40F9C56A}"/>
              </a:ext>
            </a:extLst>
          </p:cNvPr>
          <p:cNvSpPr>
            <a:spLocks noGrp="1"/>
          </p:cNvSpPr>
          <p:nvPr>
            <p:ph type="dt" sz="half" idx="10"/>
          </p:nvPr>
        </p:nvSpPr>
        <p:spPr/>
        <p:txBody>
          <a:bodyPr/>
          <a:lstStyle/>
          <a:p>
            <a:fld id="{ADCC44B3-5582-4EAD-BAB3-DA4640FDE40B}" type="datetimeFigureOut">
              <a:rPr lang="en-US" smtClean="0"/>
              <a:t>1/23/20</a:t>
            </a:fld>
            <a:endParaRPr lang="en-US" dirty="0"/>
          </a:p>
        </p:txBody>
      </p:sp>
      <p:sp>
        <p:nvSpPr>
          <p:cNvPr id="5" name="Footer Placeholder 4">
            <a:extLst>
              <a:ext uri="{FF2B5EF4-FFF2-40B4-BE49-F238E27FC236}">
                <a16:creationId xmlns:a16="http://schemas.microsoft.com/office/drawing/2014/main" id="{5E93066F-7F29-4D7B-81E6-E205BF57CFA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67551AF-13BF-4F27-9653-73C1C8F32980}"/>
              </a:ext>
            </a:extLst>
          </p:cNvPr>
          <p:cNvSpPr>
            <a:spLocks noGrp="1"/>
          </p:cNvSpPr>
          <p:nvPr>
            <p:ph type="sldNum" sz="quarter" idx="12"/>
          </p:nvPr>
        </p:nvSpPr>
        <p:spPr/>
        <p:txBody>
          <a:bodyPr/>
          <a:lstStyle/>
          <a:p>
            <a:fld id="{B10516A2-0B44-4AA8-94CA-B5D0C7558614}" type="slidenum">
              <a:rPr lang="en-US" smtClean="0"/>
              <a:t>‹#›</a:t>
            </a:fld>
            <a:endParaRPr lang="en-US" dirty="0"/>
          </a:p>
        </p:txBody>
      </p:sp>
    </p:spTree>
    <p:extLst>
      <p:ext uri="{BB962C8B-B14F-4D97-AF65-F5344CB8AC3E}">
        <p14:creationId xmlns:p14="http://schemas.microsoft.com/office/powerpoint/2010/main" val="388698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58CD0-C0AE-4DF1-B9B2-6B0E963CE2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03D61E-8CD7-45D2-A2CC-C93096725E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44550C-47A4-405E-818D-DF3C6600461B}"/>
              </a:ext>
            </a:extLst>
          </p:cNvPr>
          <p:cNvSpPr>
            <a:spLocks noGrp="1"/>
          </p:cNvSpPr>
          <p:nvPr>
            <p:ph type="dt" sz="half" idx="10"/>
          </p:nvPr>
        </p:nvSpPr>
        <p:spPr/>
        <p:txBody>
          <a:bodyPr/>
          <a:lstStyle/>
          <a:p>
            <a:fld id="{9A96C496-532B-4B27-833E-DC1179BB682E}" type="datetimeFigureOut">
              <a:rPr lang="en-US" smtClean="0"/>
              <a:t>1/23/20</a:t>
            </a:fld>
            <a:endParaRPr lang="en-US"/>
          </a:p>
        </p:txBody>
      </p:sp>
      <p:sp>
        <p:nvSpPr>
          <p:cNvPr id="5" name="Footer Placeholder 4">
            <a:extLst>
              <a:ext uri="{FF2B5EF4-FFF2-40B4-BE49-F238E27FC236}">
                <a16:creationId xmlns:a16="http://schemas.microsoft.com/office/drawing/2014/main" id="{51CECC24-BBEF-4CED-8A52-3D1D28E673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AA3045-97F4-4675-AFAA-22FF8C025259}"/>
              </a:ext>
            </a:extLst>
          </p:cNvPr>
          <p:cNvSpPr>
            <a:spLocks noGrp="1"/>
          </p:cNvSpPr>
          <p:nvPr>
            <p:ph type="sldNum" sz="quarter" idx="12"/>
          </p:nvPr>
        </p:nvSpPr>
        <p:spPr/>
        <p:txBody>
          <a:bodyPr/>
          <a:lstStyle/>
          <a:p>
            <a:fld id="{D323F20E-F675-44D6-BB72-1CE521354FEF}" type="slidenum">
              <a:rPr lang="en-US" smtClean="0"/>
              <a:t>‹#›</a:t>
            </a:fld>
            <a:endParaRPr lang="en-US"/>
          </a:p>
        </p:txBody>
      </p:sp>
    </p:spTree>
    <p:extLst>
      <p:ext uri="{BB962C8B-B14F-4D97-AF65-F5344CB8AC3E}">
        <p14:creationId xmlns:p14="http://schemas.microsoft.com/office/powerpoint/2010/main" val="2771172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50A1D-A5BC-47F6-90C0-B954DB7DC0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9514BC-76D5-4470-B205-1F28B0AE2D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EEE9F6-F2DC-4F81-B178-3ED91762663D}"/>
              </a:ext>
            </a:extLst>
          </p:cNvPr>
          <p:cNvSpPr>
            <a:spLocks noGrp="1"/>
          </p:cNvSpPr>
          <p:nvPr>
            <p:ph type="dt" sz="half" idx="10"/>
          </p:nvPr>
        </p:nvSpPr>
        <p:spPr/>
        <p:txBody>
          <a:bodyPr/>
          <a:lstStyle/>
          <a:p>
            <a:fld id="{9A96C496-532B-4B27-833E-DC1179BB682E}" type="datetimeFigureOut">
              <a:rPr lang="en-US" smtClean="0"/>
              <a:t>1/23/20</a:t>
            </a:fld>
            <a:endParaRPr lang="en-US"/>
          </a:p>
        </p:txBody>
      </p:sp>
      <p:sp>
        <p:nvSpPr>
          <p:cNvPr id="5" name="Footer Placeholder 4">
            <a:extLst>
              <a:ext uri="{FF2B5EF4-FFF2-40B4-BE49-F238E27FC236}">
                <a16:creationId xmlns:a16="http://schemas.microsoft.com/office/drawing/2014/main" id="{C4958DDD-E059-42E0-A9E3-3A439E54CC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9E6A07-0D61-4947-AE8B-4A3686354A0B}"/>
              </a:ext>
            </a:extLst>
          </p:cNvPr>
          <p:cNvSpPr>
            <a:spLocks noGrp="1"/>
          </p:cNvSpPr>
          <p:nvPr>
            <p:ph type="sldNum" sz="quarter" idx="12"/>
          </p:nvPr>
        </p:nvSpPr>
        <p:spPr/>
        <p:txBody>
          <a:bodyPr/>
          <a:lstStyle/>
          <a:p>
            <a:fld id="{D323F20E-F675-44D6-BB72-1CE521354FEF}" type="slidenum">
              <a:rPr lang="en-US" smtClean="0"/>
              <a:t>‹#›</a:t>
            </a:fld>
            <a:endParaRPr lang="en-US"/>
          </a:p>
        </p:txBody>
      </p:sp>
    </p:spTree>
    <p:extLst>
      <p:ext uri="{BB962C8B-B14F-4D97-AF65-F5344CB8AC3E}">
        <p14:creationId xmlns:p14="http://schemas.microsoft.com/office/powerpoint/2010/main" val="2863169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EA8DF-E3BA-444F-B7FD-E9A9AF18F0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6A5DC8F-BE92-468A-9113-4B60EFD238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95549BB-95FD-4F3F-BFC9-D31DCCFBE001}"/>
              </a:ext>
            </a:extLst>
          </p:cNvPr>
          <p:cNvSpPr>
            <a:spLocks noGrp="1"/>
          </p:cNvSpPr>
          <p:nvPr>
            <p:ph type="dt" sz="half" idx="10"/>
          </p:nvPr>
        </p:nvSpPr>
        <p:spPr/>
        <p:txBody>
          <a:bodyPr/>
          <a:lstStyle/>
          <a:p>
            <a:fld id="{9A96C496-532B-4B27-833E-DC1179BB682E}" type="datetimeFigureOut">
              <a:rPr lang="en-US" smtClean="0"/>
              <a:t>1/23/20</a:t>
            </a:fld>
            <a:endParaRPr lang="en-US"/>
          </a:p>
        </p:txBody>
      </p:sp>
      <p:sp>
        <p:nvSpPr>
          <p:cNvPr id="5" name="Footer Placeholder 4">
            <a:extLst>
              <a:ext uri="{FF2B5EF4-FFF2-40B4-BE49-F238E27FC236}">
                <a16:creationId xmlns:a16="http://schemas.microsoft.com/office/drawing/2014/main" id="{67EDB67B-F844-432F-90F1-EA7219DBE2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EF7D33-7B07-4456-8226-1299C386748C}"/>
              </a:ext>
            </a:extLst>
          </p:cNvPr>
          <p:cNvSpPr>
            <a:spLocks noGrp="1"/>
          </p:cNvSpPr>
          <p:nvPr>
            <p:ph type="sldNum" sz="quarter" idx="12"/>
          </p:nvPr>
        </p:nvSpPr>
        <p:spPr/>
        <p:txBody>
          <a:bodyPr/>
          <a:lstStyle/>
          <a:p>
            <a:fld id="{D323F20E-F675-44D6-BB72-1CE521354FEF}" type="slidenum">
              <a:rPr lang="en-US" smtClean="0"/>
              <a:t>‹#›</a:t>
            </a:fld>
            <a:endParaRPr lang="en-US"/>
          </a:p>
        </p:txBody>
      </p:sp>
    </p:spTree>
    <p:extLst>
      <p:ext uri="{BB962C8B-B14F-4D97-AF65-F5344CB8AC3E}">
        <p14:creationId xmlns:p14="http://schemas.microsoft.com/office/powerpoint/2010/main" val="566497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567EA-B31F-48FB-B518-E6F5FF4483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212644-724A-405D-B851-7623F1A3131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D1FD8C-FF19-4820-B147-CE2BB6EC434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42EB49-EFA0-44DF-8D58-76ACCDB8C829}"/>
              </a:ext>
            </a:extLst>
          </p:cNvPr>
          <p:cNvSpPr>
            <a:spLocks noGrp="1"/>
          </p:cNvSpPr>
          <p:nvPr>
            <p:ph type="dt" sz="half" idx="10"/>
          </p:nvPr>
        </p:nvSpPr>
        <p:spPr/>
        <p:txBody>
          <a:bodyPr/>
          <a:lstStyle/>
          <a:p>
            <a:fld id="{9A96C496-532B-4B27-833E-DC1179BB682E}" type="datetimeFigureOut">
              <a:rPr lang="en-US" smtClean="0"/>
              <a:t>1/23/20</a:t>
            </a:fld>
            <a:endParaRPr lang="en-US"/>
          </a:p>
        </p:txBody>
      </p:sp>
      <p:sp>
        <p:nvSpPr>
          <p:cNvPr id="6" name="Footer Placeholder 5">
            <a:extLst>
              <a:ext uri="{FF2B5EF4-FFF2-40B4-BE49-F238E27FC236}">
                <a16:creationId xmlns:a16="http://schemas.microsoft.com/office/drawing/2014/main" id="{3569D42C-E2AC-4064-9392-044C342268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8982EC-64ED-4D49-B233-DDB602A9170E}"/>
              </a:ext>
            </a:extLst>
          </p:cNvPr>
          <p:cNvSpPr>
            <a:spLocks noGrp="1"/>
          </p:cNvSpPr>
          <p:nvPr>
            <p:ph type="sldNum" sz="quarter" idx="12"/>
          </p:nvPr>
        </p:nvSpPr>
        <p:spPr/>
        <p:txBody>
          <a:bodyPr/>
          <a:lstStyle/>
          <a:p>
            <a:fld id="{D323F20E-F675-44D6-BB72-1CE521354FEF}" type="slidenum">
              <a:rPr lang="en-US" smtClean="0"/>
              <a:t>‹#›</a:t>
            </a:fld>
            <a:endParaRPr lang="en-US"/>
          </a:p>
        </p:txBody>
      </p:sp>
    </p:spTree>
    <p:extLst>
      <p:ext uri="{BB962C8B-B14F-4D97-AF65-F5344CB8AC3E}">
        <p14:creationId xmlns:p14="http://schemas.microsoft.com/office/powerpoint/2010/main" val="1722722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28CBC-6378-4E0A-8702-3AA9862CFF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EFB3B97-E640-4469-A0F0-7F023C88A0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5518215-4719-4161-811A-3C0827E04B6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2BA7B5-BA62-4512-B223-A855E80DDD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75756F3-6106-4791-AE01-348C8B0647C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68D9C6-7723-4DC3-B06E-4727A561711C}"/>
              </a:ext>
            </a:extLst>
          </p:cNvPr>
          <p:cNvSpPr>
            <a:spLocks noGrp="1"/>
          </p:cNvSpPr>
          <p:nvPr>
            <p:ph type="dt" sz="half" idx="10"/>
          </p:nvPr>
        </p:nvSpPr>
        <p:spPr/>
        <p:txBody>
          <a:bodyPr/>
          <a:lstStyle/>
          <a:p>
            <a:fld id="{9A96C496-532B-4B27-833E-DC1179BB682E}" type="datetimeFigureOut">
              <a:rPr lang="en-US" smtClean="0"/>
              <a:t>1/23/20</a:t>
            </a:fld>
            <a:endParaRPr lang="en-US"/>
          </a:p>
        </p:txBody>
      </p:sp>
      <p:sp>
        <p:nvSpPr>
          <p:cNvPr id="8" name="Footer Placeholder 7">
            <a:extLst>
              <a:ext uri="{FF2B5EF4-FFF2-40B4-BE49-F238E27FC236}">
                <a16:creationId xmlns:a16="http://schemas.microsoft.com/office/drawing/2014/main" id="{F01E83F2-8975-4731-A07F-B4161C21CC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EB52CF-7DFD-42C4-BA01-6FA97BE3C15A}"/>
              </a:ext>
            </a:extLst>
          </p:cNvPr>
          <p:cNvSpPr>
            <a:spLocks noGrp="1"/>
          </p:cNvSpPr>
          <p:nvPr>
            <p:ph type="sldNum" sz="quarter" idx="12"/>
          </p:nvPr>
        </p:nvSpPr>
        <p:spPr/>
        <p:txBody>
          <a:bodyPr/>
          <a:lstStyle/>
          <a:p>
            <a:fld id="{D323F20E-F675-44D6-BB72-1CE521354FEF}" type="slidenum">
              <a:rPr lang="en-US" smtClean="0"/>
              <a:t>‹#›</a:t>
            </a:fld>
            <a:endParaRPr lang="en-US"/>
          </a:p>
        </p:txBody>
      </p:sp>
    </p:spTree>
    <p:extLst>
      <p:ext uri="{BB962C8B-B14F-4D97-AF65-F5344CB8AC3E}">
        <p14:creationId xmlns:p14="http://schemas.microsoft.com/office/powerpoint/2010/main" val="161480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0E800-E24B-44F1-81C6-58797FA8C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81803D-7D51-4F89-B835-1700C423CC64}"/>
              </a:ext>
            </a:extLst>
          </p:cNvPr>
          <p:cNvSpPr>
            <a:spLocks noGrp="1"/>
          </p:cNvSpPr>
          <p:nvPr>
            <p:ph type="dt" sz="half" idx="10"/>
          </p:nvPr>
        </p:nvSpPr>
        <p:spPr/>
        <p:txBody>
          <a:bodyPr/>
          <a:lstStyle/>
          <a:p>
            <a:fld id="{9A96C496-532B-4B27-833E-DC1179BB682E}" type="datetimeFigureOut">
              <a:rPr lang="en-US" smtClean="0"/>
              <a:t>1/23/20</a:t>
            </a:fld>
            <a:endParaRPr lang="en-US"/>
          </a:p>
        </p:txBody>
      </p:sp>
      <p:sp>
        <p:nvSpPr>
          <p:cNvPr id="4" name="Footer Placeholder 3">
            <a:extLst>
              <a:ext uri="{FF2B5EF4-FFF2-40B4-BE49-F238E27FC236}">
                <a16:creationId xmlns:a16="http://schemas.microsoft.com/office/drawing/2014/main" id="{7F7D5BE3-2CEC-4744-8301-13C1AE3C71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B51B0EC-88D9-4FC1-A71F-AEF62C759CEE}"/>
              </a:ext>
            </a:extLst>
          </p:cNvPr>
          <p:cNvSpPr>
            <a:spLocks noGrp="1"/>
          </p:cNvSpPr>
          <p:nvPr>
            <p:ph type="sldNum" sz="quarter" idx="12"/>
          </p:nvPr>
        </p:nvSpPr>
        <p:spPr/>
        <p:txBody>
          <a:bodyPr/>
          <a:lstStyle/>
          <a:p>
            <a:fld id="{D323F20E-F675-44D6-BB72-1CE521354FEF}" type="slidenum">
              <a:rPr lang="en-US" smtClean="0"/>
              <a:t>‹#›</a:t>
            </a:fld>
            <a:endParaRPr lang="en-US"/>
          </a:p>
        </p:txBody>
      </p:sp>
    </p:spTree>
    <p:extLst>
      <p:ext uri="{BB962C8B-B14F-4D97-AF65-F5344CB8AC3E}">
        <p14:creationId xmlns:p14="http://schemas.microsoft.com/office/powerpoint/2010/main" val="551815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35EFEE-FE5A-4C96-99C5-0D12A5F4A29C}"/>
              </a:ext>
            </a:extLst>
          </p:cNvPr>
          <p:cNvSpPr>
            <a:spLocks noGrp="1"/>
          </p:cNvSpPr>
          <p:nvPr>
            <p:ph type="dt" sz="half" idx="10"/>
          </p:nvPr>
        </p:nvSpPr>
        <p:spPr/>
        <p:txBody>
          <a:bodyPr/>
          <a:lstStyle/>
          <a:p>
            <a:fld id="{9A96C496-532B-4B27-833E-DC1179BB682E}" type="datetimeFigureOut">
              <a:rPr lang="en-US" smtClean="0"/>
              <a:t>1/23/20</a:t>
            </a:fld>
            <a:endParaRPr lang="en-US"/>
          </a:p>
        </p:txBody>
      </p:sp>
      <p:sp>
        <p:nvSpPr>
          <p:cNvPr id="3" name="Footer Placeholder 2">
            <a:extLst>
              <a:ext uri="{FF2B5EF4-FFF2-40B4-BE49-F238E27FC236}">
                <a16:creationId xmlns:a16="http://schemas.microsoft.com/office/drawing/2014/main" id="{7EA15569-8FE2-4B15-B44A-02170B7A7D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512F2A-1065-458A-8DEB-F7267D7FECF1}"/>
              </a:ext>
            </a:extLst>
          </p:cNvPr>
          <p:cNvSpPr>
            <a:spLocks noGrp="1"/>
          </p:cNvSpPr>
          <p:nvPr>
            <p:ph type="sldNum" sz="quarter" idx="12"/>
          </p:nvPr>
        </p:nvSpPr>
        <p:spPr/>
        <p:txBody>
          <a:bodyPr/>
          <a:lstStyle/>
          <a:p>
            <a:fld id="{D323F20E-F675-44D6-BB72-1CE521354FEF}" type="slidenum">
              <a:rPr lang="en-US" smtClean="0"/>
              <a:t>‹#›</a:t>
            </a:fld>
            <a:endParaRPr lang="en-US"/>
          </a:p>
        </p:txBody>
      </p:sp>
    </p:spTree>
    <p:extLst>
      <p:ext uri="{BB962C8B-B14F-4D97-AF65-F5344CB8AC3E}">
        <p14:creationId xmlns:p14="http://schemas.microsoft.com/office/powerpoint/2010/main" val="3402193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06A51-0FA0-48A0-A2E9-014A355014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97A94A-D6AD-4176-A487-CB6A85EA65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EB5B4E-AB8F-43A2-976F-738B77EDE5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0A5E5BC-1BBE-4F68-B162-A1B97E8B3456}"/>
              </a:ext>
            </a:extLst>
          </p:cNvPr>
          <p:cNvSpPr>
            <a:spLocks noGrp="1"/>
          </p:cNvSpPr>
          <p:nvPr>
            <p:ph type="dt" sz="half" idx="10"/>
          </p:nvPr>
        </p:nvSpPr>
        <p:spPr/>
        <p:txBody>
          <a:bodyPr/>
          <a:lstStyle/>
          <a:p>
            <a:fld id="{9A96C496-532B-4B27-833E-DC1179BB682E}" type="datetimeFigureOut">
              <a:rPr lang="en-US" smtClean="0"/>
              <a:t>1/23/20</a:t>
            </a:fld>
            <a:endParaRPr lang="en-US"/>
          </a:p>
        </p:txBody>
      </p:sp>
      <p:sp>
        <p:nvSpPr>
          <p:cNvPr id="6" name="Footer Placeholder 5">
            <a:extLst>
              <a:ext uri="{FF2B5EF4-FFF2-40B4-BE49-F238E27FC236}">
                <a16:creationId xmlns:a16="http://schemas.microsoft.com/office/drawing/2014/main" id="{88E6CE40-AAA9-4E6D-963D-F87AC8A91C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A5EC09-9C96-4485-A15F-79516333AE08}"/>
              </a:ext>
            </a:extLst>
          </p:cNvPr>
          <p:cNvSpPr>
            <a:spLocks noGrp="1"/>
          </p:cNvSpPr>
          <p:nvPr>
            <p:ph type="sldNum" sz="quarter" idx="12"/>
          </p:nvPr>
        </p:nvSpPr>
        <p:spPr/>
        <p:txBody>
          <a:bodyPr/>
          <a:lstStyle/>
          <a:p>
            <a:fld id="{D323F20E-F675-44D6-BB72-1CE521354FEF}" type="slidenum">
              <a:rPr lang="en-US" smtClean="0"/>
              <a:t>‹#›</a:t>
            </a:fld>
            <a:endParaRPr lang="en-US"/>
          </a:p>
        </p:txBody>
      </p:sp>
    </p:spTree>
    <p:extLst>
      <p:ext uri="{BB962C8B-B14F-4D97-AF65-F5344CB8AC3E}">
        <p14:creationId xmlns:p14="http://schemas.microsoft.com/office/powerpoint/2010/main" val="1158664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D9230-83C6-4123-81B9-4A2E39B875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B39E23-048C-42BF-B0B6-C776C40612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B4599-66AD-4407-A298-C71CD75A32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98C7CFE-77B9-48A7-BF55-A6E9A983FB58}"/>
              </a:ext>
            </a:extLst>
          </p:cNvPr>
          <p:cNvSpPr>
            <a:spLocks noGrp="1"/>
          </p:cNvSpPr>
          <p:nvPr>
            <p:ph type="dt" sz="half" idx="10"/>
          </p:nvPr>
        </p:nvSpPr>
        <p:spPr/>
        <p:txBody>
          <a:bodyPr/>
          <a:lstStyle/>
          <a:p>
            <a:fld id="{9A96C496-532B-4B27-833E-DC1179BB682E}" type="datetimeFigureOut">
              <a:rPr lang="en-US" smtClean="0"/>
              <a:t>1/23/20</a:t>
            </a:fld>
            <a:endParaRPr lang="en-US"/>
          </a:p>
        </p:txBody>
      </p:sp>
      <p:sp>
        <p:nvSpPr>
          <p:cNvPr id="6" name="Footer Placeholder 5">
            <a:extLst>
              <a:ext uri="{FF2B5EF4-FFF2-40B4-BE49-F238E27FC236}">
                <a16:creationId xmlns:a16="http://schemas.microsoft.com/office/drawing/2014/main" id="{ABD82270-8A78-4657-8E22-A12AE523CB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82530F-67E4-4C82-8F77-36A44E03BC5F}"/>
              </a:ext>
            </a:extLst>
          </p:cNvPr>
          <p:cNvSpPr>
            <a:spLocks noGrp="1"/>
          </p:cNvSpPr>
          <p:nvPr>
            <p:ph type="sldNum" sz="quarter" idx="12"/>
          </p:nvPr>
        </p:nvSpPr>
        <p:spPr/>
        <p:txBody>
          <a:bodyPr/>
          <a:lstStyle/>
          <a:p>
            <a:fld id="{D323F20E-F675-44D6-BB72-1CE521354FEF}" type="slidenum">
              <a:rPr lang="en-US" smtClean="0"/>
              <a:t>‹#›</a:t>
            </a:fld>
            <a:endParaRPr lang="en-US"/>
          </a:p>
        </p:txBody>
      </p:sp>
    </p:spTree>
    <p:extLst>
      <p:ext uri="{BB962C8B-B14F-4D97-AF65-F5344CB8AC3E}">
        <p14:creationId xmlns:p14="http://schemas.microsoft.com/office/powerpoint/2010/main" val="400237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1/23/20</a:t>
            </a:fld>
            <a:endParaRPr lang="en-US"/>
          </a:p>
        </p:txBody>
      </p:sp>
      <p:sp>
        <p:nvSpPr>
          <p:cNvPr id="6" name="Footer Placeholder 5"/>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7DE2A-AAEA-4BD1-8CDA-CED1461A2B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EA09EEC-50E9-412F-9912-588C75248E9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CC3911-6B49-4A59-953A-ACF2A9DD68AC}"/>
              </a:ext>
            </a:extLst>
          </p:cNvPr>
          <p:cNvSpPr>
            <a:spLocks noGrp="1"/>
          </p:cNvSpPr>
          <p:nvPr>
            <p:ph type="dt" sz="half" idx="10"/>
          </p:nvPr>
        </p:nvSpPr>
        <p:spPr/>
        <p:txBody>
          <a:bodyPr/>
          <a:lstStyle/>
          <a:p>
            <a:fld id="{9A96C496-532B-4B27-833E-DC1179BB682E}" type="datetimeFigureOut">
              <a:rPr lang="en-US" smtClean="0"/>
              <a:t>1/23/20</a:t>
            </a:fld>
            <a:endParaRPr lang="en-US"/>
          </a:p>
        </p:txBody>
      </p:sp>
      <p:sp>
        <p:nvSpPr>
          <p:cNvPr id="5" name="Footer Placeholder 4">
            <a:extLst>
              <a:ext uri="{FF2B5EF4-FFF2-40B4-BE49-F238E27FC236}">
                <a16:creationId xmlns:a16="http://schemas.microsoft.com/office/drawing/2014/main" id="{325E5684-2D25-4C8C-9C5A-1AE81A9038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F18E16-0236-428C-8B48-951F5921FD3F}"/>
              </a:ext>
            </a:extLst>
          </p:cNvPr>
          <p:cNvSpPr>
            <a:spLocks noGrp="1"/>
          </p:cNvSpPr>
          <p:nvPr>
            <p:ph type="sldNum" sz="quarter" idx="12"/>
          </p:nvPr>
        </p:nvSpPr>
        <p:spPr/>
        <p:txBody>
          <a:bodyPr/>
          <a:lstStyle/>
          <a:p>
            <a:fld id="{D323F20E-F675-44D6-BB72-1CE521354FEF}" type="slidenum">
              <a:rPr lang="en-US" smtClean="0"/>
              <a:t>‹#›</a:t>
            </a:fld>
            <a:endParaRPr lang="en-US"/>
          </a:p>
        </p:txBody>
      </p:sp>
    </p:spTree>
    <p:extLst>
      <p:ext uri="{BB962C8B-B14F-4D97-AF65-F5344CB8AC3E}">
        <p14:creationId xmlns:p14="http://schemas.microsoft.com/office/powerpoint/2010/main" val="1162410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C871DE-599F-49A8-AAA7-3E507DD10B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AA24D9-D80C-4826-A172-84A5719A899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104123-DAFE-437C-B844-72FDAA0B372A}"/>
              </a:ext>
            </a:extLst>
          </p:cNvPr>
          <p:cNvSpPr>
            <a:spLocks noGrp="1"/>
          </p:cNvSpPr>
          <p:nvPr>
            <p:ph type="dt" sz="half" idx="10"/>
          </p:nvPr>
        </p:nvSpPr>
        <p:spPr/>
        <p:txBody>
          <a:bodyPr/>
          <a:lstStyle/>
          <a:p>
            <a:fld id="{9A96C496-532B-4B27-833E-DC1179BB682E}" type="datetimeFigureOut">
              <a:rPr lang="en-US" smtClean="0"/>
              <a:t>1/23/20</a:t>
            </a:fld>
            <a:endParaRPr lang="en-US"/>
          </a:p>
        </p:txBody>
      </p:sp>
      <p:sp>
        <p:nvSpPr>
          <p:cNvPr id="5" name="Footer Placeholder 4">
            <a:extLst>
              <a:ext uri="{FF2B5EF4-FFF2-40B4-BE49-F238E27FC236}">
                <a16:creationId xmlns:a16="http://schemas.microsoft.com/office/drawing/2014/main" id="{3C6282D1-4289-4922-8D90-B2B2FD2286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8A0EBC-0B3D-4584-A850-AA9928B28A84}"/>
              </a:ext>
            </a:extLst>
          </p:cNvPr>
          <p:cNvSpPr>
            <a:spLocks noGrp="1"/>
          </p:cNvSpPr>
          <p:nvPr>
            <p:ph type="sldNum" sz="quarter" idx="12"/>
          </p:nvPr>
        </p:nvSpPr>
        <p:spPr/>
        <p:txBody>
          <a:bodyPr/>
          <a:lstStyle/>
          <a:p>
            <a:fld id="{D323F20E-F675-44D6-BB72-1CE521354FEF}" type="slidenum">
              <a:rPr lang="en-US" smtClean="0"/>
              <a:t>‹#›</a:t>
            </a:fld>
            <a:endParaRPr lang="en-US"/>
          </a:p>
        </p:txBody>
      </p:sp>
    </p:spTree>
    <p:extLst>
      <p:ext uri="{BB962C8B-B14F-4D97-AF65-F5344CB8AC3E}">
        <p14:creationId xmlns:p14="http://schemas.microsoft.com/office/powerpoint/2010/main" val="3638592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EAEBEC"/>
        </a:solidFill>
        <a:effectLst/>
      </p:bgPr>
    </p:bg>
    <p:spTree>
      <p:nvGrpSpPr>
        <p:cNvPr id="1" name=""/>
        <p:cNvGrpSpPr/>
        <p:nvPr/>
      </p:nvGrpSpPr>
      <p:grpSpPr>
        <a:xfrm>
          <a:off x="0" y="0"/>
          <a:ext cx="0" cy="0"/>
          <a:chOff x="0" y="0"/>
          <a:chExt cx="0" cy="0"/>
        </a:xfrm>
      </p:grpSpPr>
      <p:sp>
        <p:nvSpPr>
          <p:cNvPr id="11" name="Freeform 6"/>
          <p:cNvSpPr/>
          <p:nvPr/>
        </p:nvSpPr>
        <p:spPr bwMode="auto">
          <a:xfrm>
            <a:off x="0" y="-3174"/>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solidFill>
            <a:srgbClr val="181D20"/>
          </a:solidFill>
          <a:ln>
            <a:noFill/>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708028" y="3284539"/>
            <a:ext cx="10806113" cy="1135660"/>
          </a:xfrm>
          <a:prstGeom prst="rect">
            <a:avLst/>
          </a:prstGeom>
        </p:spPr>
        <p:txBody>
          <a:bodyPr>
            <a:normAutofit/>
          </a:bodyPr>
          <a:lstStyle>
            <a:lvl1pPr>
              <a:defRPr sz="4500" b="0" i="0">
                <a:latin typeface="Akzidenz-Grotesk BQ Condensed" charset="0"/>
                <a:ea typeface="Akzidenz-Grotesk BQ Condensed" charset="0"/>
                <a:cs typeface="Akzidenz-Grotesk BQ Condensed" charset="0"/>
              </a:defRPr>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5"/>
          </a:xfrm>
          <a:effectLst/>
        </p:spPr>
        <p:txBody>
          <a:bodyPr anchor="t">
            <a:noAutofit/>
          </a:bodyPr>
          <a:lstStyle>
            <a:lvl1pPr marL="0" indent="0" algn="ctr">
              <a:buNone/>
              <a:defRPr sz="2400" b="0" i="0">
                <a:solidFill>
                  <a:srgbClr val="022F4F"/>
                </a:solidFill>
                <a:effectLst/>
                <a:latin typeface="Akzidenz-Grotesk BQ Light Condensed" charset="0"/>
                <a:ea typeface="Akzidenz-Grotesk BQ Light Condensed" charset="0"/>
                <a:cs typeface="Akzidenz-Grotesk BQ Light Condensed" charset="0"/>
              </a:defRPr>
            </a:lvl1pPr>
            <a:lvl2pPr marL="342883"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4"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3"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a:solidFill>
                  <a:srgbClr val="022F4F"/>
                </a:solidFill>
              </a:defRPr>
            </a:lvl1pPr>
          </a:lstStyle>
          <a:p>
            <a:r>
              <a:rPr lang="en-US"/>
              <a:t>TRACE ANALYTICS, LLC | ERIN ZIMMERMAN| SALES@AIRCHECKLAB.COM |512-263-0000 X 5</a:t>
            </a:r>
            <a:endParaRPr lang="en-US" dirty="0"/>
          </a:p>
        </p:txBody>
      </p:sp>
      <p:sp>
        <p:nvSpPr>
          <p:cNvPr id="6" name="Picture Placeholder 5"/>
          <p:cNvSpPr>
            <a:spLocks noGrp="1"/>
          </p:cNvSpPr>
          <p:nvPr>
            <p:ph type="pic" sz="quarter" idx="12" hasCustomPrompt="1"/>
          </p:nvPr>
        </p:nvSpPr>
        <p:spPr>
          <a:xfrm>
            <a:off x="708029" y="501651"/>
            <a:ext cx="10806113" cy="2782888"/>
          </a:xfrm>
        </p:spPr>
        <p:txBody>
          <a:bodyPr/>
          <a:lstStyle/>
          <a:p>
            <a:r>
              <a:rPr lang="en-US" dirty="0"/>
              <a:t>LOGO</a:t>
            </a:r>
          </a:p>
        </p:txBody>
      </p:sp>
      <p:sp>
        <p:nvSpPr>
          <p:cNvPr id="9" name="Rectangle 6"/>
          <p:cNvSpPr/>
          <p:nvPr userDrawn="1"/>
        </p:nvSpPr>
        <p:spPr>
          <a:xfrm rot="18900000">
            <a:off x="5525469" y="4131534"/>
            <a:ext cx="1141071" cy="1069228"/>
          </a:xfrm>
          <a:custGeom>
            <a:avLst/>
            <a:gdLst>
              <a:gd name="connsiteX0" fmla="*/ 0 w 1057255"/>
              <a:gd name="connsiteY0" fmla="*/ 0 h 1057255"/>
              <a:gd name="connsiteX1" fmla="*/ 1057255 w 1057255"/>
              <a:gd name="connsiteY1" fmla="*/ 0 h 1057255"/>
              <a:gd name="connsiteX2" fmla="*/ 1057255 w 1057255"/>
              <a:gd name="connsiteY2" fmla="*/ 1057255 h 1057255"/>
              <a:gd name="connsiteX3" fmla="*/ 0 w 1057255"/>
              <a:gd name="connsiteY3" fmla="*/ 1057255 h 1057255"/>
              <a:gd name="connsiteX4" fmla="*/ 0 w 1057255"/>
              <a:gd name="connsiteY4" fmla="*/ 0 h 1057255"/>
              <a:gd name="connsiteX0" fmla="*/ 0 w 1057255"/>
              <a:gd name="connsiteY0" fmla="*/ 0 h 1230873"/>
              <a:gd name="connsiteX1" fmla="*/ 1057255 w 1057255"/>
              <a:gd name="connsiteY1" fmla="*/ 0 h 1230873"/>
              <a:gd name="connsiteX2" fmla="*/ 979426 w 1057255"/>
              <a:gd name="connsiteY2" fmla="*/ 1230873 h 1230873"/>
              <a:gd name="connsiteX3" fmla="*/ 0 w 1057255"/>
              <a:gd name="connsiteY3" fmla="*/ 1057255 h 1230873"/>
              <a:gd name="connsiteX4" fmla="*/ 0 w 1057255"/>
              <a:gd name="connsiteY4" fmla="*/ 0 h 1230873"/>
              <a:gd name="connsiteX0" fmla="*/ 0 w 1218900"/>
              <a:gd name="connsiteY0" fmla="*/ 161645 h 1230873"/>
              <a:gd name="connsiteX1" fmla="*/ 1218900 w 1218900"/>
              <a:gd name="connsiteY1" fmla="*/ 0 h 1230873"/>
              <a:gd name="connsiteX2" fmla="*/ 1141071 w 1218900"/>
              <a:gd name="connsiteY2" fmla="*/ 1230873 h 1230873"/>
              <a:gd name="connsiteX3" fmla="*/ 161645 w 1218900"/>
              <a:gd name="connsiteY3" fmla="*/ 1057255 h 1230873"/>
              <a:gd name="connsiteX4" fmla="*/ 0 w 1218900"/>
              <a:gd name="connsiteY4" fmla="*/ 161645 h 1230873"/>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0 w 1141071"/>
              <a:gd name="connsiteY4"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143301 w 1141071"/>
              <a:gd name="connsiteY4" fmla="*/ 770271 h 1069228"/>
              <a:gd name="connsiteX5" fmla="*/ 0 w 1141071"/>
              <a:gd name="connsiteY5"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98959 w 1141071"/>
              <a:gd name="connsiteY3" fmla="*/ 937903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830139 h 1069228"/>
              <a:gd name="connsiteX6" fmla="*/ 0 w 1141071"/>
              <a:gd name="connsiteY6" fmla="*/ 0 h 1069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071" h="1069228">
                <a:moveTo>
                  <a:pt x="0" y="0"/>
                </a:moveTo>
                <a:lnTo>
                  <a:pt x="632190" y="425065"/>
                </a:lnTo>
                <a:lnTo>
                  <a:pt x="1141071" y="1069228"/>
                </a:lnTo>
                <a:lnTo>
                  <a:pt x="203169" y="925929"/>
                </a:lnTo>
                <a:lnTo>
                  <a:pt x="161645" y="895610"/>
                </a:lnTo>
                <a:lnTo>
                  <a:pt x="143301" y="830139"/>
                </a:lnTo>
                <a:lnTo>
                  <a:pt x="0" y="0"/>
                </a:lnTo>
                <a:close/>
              </a:path>
            </a:pathLst>
          </a:custGeom>
          <a:solidFill>
            <a:srgbClr val="022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p:cNvSpPr/>
          <p:nvPr userDrawn="1"/>
        </p:nvSpPr>
        <p:spPr>
          <a:xfrm>
            <a:off x="1978029" y="4902205"/>
            <a:ext cx="901700" cy="301625"/>
          </a:xfrm>
          <a:prstGeom prst="rect">
            <a:avLst/>
          </a:prstGeom>
          <a:solidFill>
            <a:srgbClr val="E6E7E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3745288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E6E7E7"/>
        </a:solidFill>
        <a:effectLst/>
      </p:bgPr>
    </p:bg>
    <p:spTree>
      <p:nvGrpSpPr>
        <p:cNvPr id="1" name=""/>
        <p:cNvGrpSpPr/>
        <p:nvPr/>
      </p:nvGrpSpPr>
      <p:grpSpPr>
        <a:xfrm>
          <a:off x="0" y="0"/>
          <a:ext cx="0" cy="0"/>
          <a:chOff x="0" y="0"/>
          <a:chExt cx="0" cy="0"/>
        </a:xfrm>
      </p:grpSpPr>
      <p:sp>
        <p:nvSpPr>
          <p:cNvPr id="11" name="Freeform 6"/>
          <p:cNvSpPr/>
          <p:nvPr/>
        </p:nvSpPr>
        <p:spPr bwMode="auto">
          <a:xfrm>
            <a:off x="0" y="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solidFill>
            <a:srgbClr val="181D20"/>
          </a:solidFill>
          <a:ln>
            <a:noFill/>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708028" y="502419"/>
            <a:ext cx="10806113" cy="3917780"/>
          </a:xfrm>
          <a:prstGeom prst="rect">
            <a:avLst/>
          </a:prstGeom>
        </p:spPr>
        <p:txBody>
          <a:bodyPr>
            <a:normAutofit/>
          </a:bodyPr>
          <a:lstStyle>
            <a:lvl1pPr>
              <a:defRPr sz="3300" b="0" i="0">
                <a:latin typeface="Roboto Thin" charset="0"/>
                <a:ea typeface="Roboto Thin" charset="0"/>
                <a:cs typeface="Roboto Thin" charset="0"/>
              </a:defRPr>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5"/>
          </a:xfrm>
          <a:effectLst/>
        </p:spPr>
        <p:txBody>
          <a:bodyPr anchor="t">
            <a:noAutofit/>
          </a:bodyPr>
          <a:lstStyle>
            <a:lvl1pPr marL="0" indent="0" algn="l">
              <a:buNone/>
              <a:defRPr sz="2400" b="0" i="0">
                <a:solidFill>
                  <a:srgbClr val="022F4F"/>
                </a:solidFill>
                <a:effectLst/>
                <a:latin typeface="Roboto Thin" charset="0"/>
                <a:ea typeface="Roboto Thin" charset="0"/>
                <a:cs typeface="Roboto Thin" charset="0"/>
              </a:defRPr>
            </a:lvl1pPr>
            <a:lvl2pPr marL="342883"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4"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3"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a:solidFill>
                  <a:srgbClr val="022F4F"/>
                </a:solidFill>
              </a:defRPr>
            </a:lvl1p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6518657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81D20"/>
        </a:solidFill>
        <a:effectLst/>
      </p:bgPr>
    </p:bg>
    <p:spTree>
      <p:nvGrpSpPr>
        <p:cNvPr id="1" name=""/>
        <p:cNvGrpSpPr/>
        <p:nvPr/>
      </p:nvGrpSpPr>
      <p:grpSpPr>
        <a:xfrm>
          <a:off x="0" y="0"/>
          <a:ext cx="0" cy="0"/>
          <a:chOff x="0" y="0"/>
          <a:chExt cx="0" cy="0"/>
        </a:xfrm>
      </p:grpSpPr>
      <p:sp>
        <p:nvSpPr>
          <p:cNvPr id="11" name="Freeform 6"/>
          <p:cNvSpPr/>
          <p:nvPr/>
        </p:nvSpPr>
        <p:spPr bwMode="auto">
          <a:xfrm>
            <a:off x="0" y="1"/>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EAEBEC"/>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3" y="447188"/>
            <a:ext cx="10571999" cy="970451"/>
          </a:xfrm>
          <a:prstGeom prst="rect">
            <a:avLst/>
          </a:prstGeom>
        </p:spPr>
        <p:txBody>
          <a:bodyPr/>
          <a:lstStyle>
            <a:lvl1pPr>
              <a:defRPr>
                <a:solidFill>
                  <a:srgbClr val="9FD4E0"/>
                </a:solidFill>
              </a:defRPr>
            </a:lvl1pPr>
          </a:lstStyle>
          <a:p>
            <a:r>
              <a:rPr lang="en-US"/>
              <a:t>Click to edit Master title style</a:t>
            </a:r>
            <a:endParaRPr lang="en-US" dirty="0"/>
          </a:p>
        </p:txBody>
      </p:sp>
      <p:sp>
        <p:nvSpPr>
          <p:cNvPr id="3" name="Content Placeholder 2"/>
          <p:cNvSpPr>
            <a:spLocks noGrp="1"/>
          </p:cNvSpPr>
          <p:nvPr>
            <p:ph idx="1"/>
          </p:nvPr>
        </p:nvSpPr>
        <p:spPr>
          <a:xfrm>
            <a:off x="818715" y="2222288"/>
            <a:ext cx="10554575" cy="3636511"/>
          </a:xfrm>
          <a:effectLst/>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3088551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E6E7E7"/>
        </a:solidFill>
        <a:effectLst/>
      </p:bgPr>
    </p:bg>
    <p:spTree>
      <p:nvGrpSpPr>
        <p:cNvPr id="1" name=""/>
        <p:cNvGrpSpPr/>
        <p:nvPr/>
      </p:nvGrpSpPr>
      <p:grpSpPr>
        <a:xfrm>
          <a:off x="0" y="0"/>
          <a:ext cx="0" cy="0"/>
          <a:chOff x="0" y="0"/>
          <a:chExt cx="0" cy="0"/>
        </a:xfrm>
      </p:grpSpPr>
      <p:sp>
        <p:nvSpPr>
          <p:cNvPr id="10" name="Freeform 7"/>
          <p:cNvSpPr/>
          <p:nvPr/>
        </p:nvSpPr>
        <p:spPr bwMode="auto">
          <a:xfrm>
            <a:off x="-80387" y="-110529"/>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solidFill>
            <a:srgbClr val="181D20"/>
          </a:solidFill>
          <a:ln>
            <a:noFill/>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1" y="2951396"/>
            <a:ext cx="10561419" cy="1468800"/>
          </a:xfrm>
          <a:prstGeom prst="rect">
            <a:avLst/>
          </a:prstGeom>
        </p:spPr>
        <p:txBody>
          <a:bodyPr anchor="b"/>
          <a:lstStyle>
            <a:lvl1pPr algn="r">
              <a:defRPr sz="3600" b="0" i="0" cap="none">
                <a:latin typeface="Roboto Thin" charset="0"/>
                <a:ea typeface="Roboto Thin" charset="0"/>
                <a:cs typeface="Roboto Thin" charset="0"/>
              </a:defRPr>
            </a:lvl1pPr>
          </a:lstStyle>
          <a:p>
            <a:r>
              <a:rPr lang="en-US"/>
              <a:t>Click to edit Master title style</a:t>
            </a:r>
            <a:endParaRPr lang="en-US" dirty="0"/>
          </a:p>
        </p:txBody>
      </p:sp>
      <p:sp>
        <p:nvSpPr>
          <p:cNvPr id="3" name="Text Placeholder 2"/>
          <p:cNvSpPr>
            <a:spLocks noGrp="1"/>
          </p:cNvSpPr>
          <p:nvPr>
            <p:ph type="body" idx="1"/>
          </p:nvPr>
        </p:nvSpPr>
        <p:spPr>
          <a:xfrm>
            <a:off x="810001" y="5281205"/>
            <a:ext cx="10561419" cy="433955"/>
          </a:xfrm>
          <a:effectLst/>
        </p:spPr>
        <p:txBody>
          <a:bodyPr anchor="t">
            <a:noAutofit/>
          </a:bodyPr>
          <a:lstStyle>
            <a:lvl1pPr marL="0" indent="0" algn="r">
              <a:buNone/>
              <a:defRPr sz="1351">
                <a:solidFill>
                  <a:srgbClr val="022F4F"/>
                </a:solidFill>
              </a:defRPr>
            </a:lvl1pPr>
            <a:lvl2pPr marL="342883" indent="0">
              <a:buNone/>
              <a:defRPr sz="1351">
                <a:solidFill>
                  <a:schemeClr val="tx1">
                    <a:tint val="75000"/>
                  </a:schemeClr>
                </a:solidFill>
              </a:defRPr>
            </a:lvl2pPr>
            <a:lvl3pPr marL="685766" indent="0">
              <a:buNone/>
              <a:defRPr sz="1200">
                <a:solidFill>
                  <a:schemeClr val="tx1">
                    <a:tint val="75000"/>
                  </a:schemeClr>
                </a:solidFill>
              </a:defRPr>
            </a:lvl3pPr>
            <a:lvl4pPr marL="1028649" indent="0">
              <a:buNone/>
              <a:defRPr sz="1051">
                <a:solidFill>
                  <a:schemeClr val="tx1">
                    <a:tint val="75000"/>
                  </a:schemeClr>
                </a:solidFill>
              </a:defRPr>
            </a:lvl4pPr>
            <a:lvl5pPr marL="1371532" indent="0">
              <a:buNone/>
              <a:defRPr sz="1051">
                <a:solidFill>
                  <a:schemeClr val="tx1">
                    <a:tint val="75000"/>
                  </a:schemeClr>
                </a:solidFill>
              </a:defRPr>
            </a:lvl5pPr>
            <a:lvl6pPr marL="1714414" indent="0">
              <a:buNone/>
              <a:defRPr sz="1051">
                <a:solidFill>
                  <a:schemeClr val="tx1">
                    <a:tint val="75000"/>
                  </a:schemeClr>
                </a:solidFill>
              </a:defRPr>
            </a:lvl6pPr>
            <a:lvl7pPr marL="2057297" indent="0">
              <a:buNone/>
              <a:defRPr sz="1051">
                <a:solidFill>
                  <a:schemeClr val="tx1">
                    <a:tint val="75000"/>
                  </a:schemeClr>
                </a:solidFill>
              </a:defRPr>
            </a:lvl7pPr>
            <a:lvl8pPr marL="2400180" indent="0">
              <a:buNone/>
              <a:defRPr sz="1051">
                <a:solidFill>
                  <a:schemeClr val="tx1">
                    <a:tint val="75000"/>
                  </a:schemeClr>
                </a:solidFill>
              </a:defRPr>
            </a:lvl8pPr>
            <a:lvl9pPr marL="2743063" indent="0">
              <a:buNone/>
              <a:defRPr sz="1051">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defRPr>
                <a:solidFill>
                  <a:srgbClr val="022F4F"/>
                </a:solidFill>
              </a:defRPr>
            </a:lvl1p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28542140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1"/>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EAEBEC"/>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3" y="447188"/>
            <a:ext cx="10571999" cy="970451"/>
          </a:xfrm>
          <a:prstGeom prst="rect">
            <a:avLst/>
          </a:prstGeom>
        </p:spPr>
        <p:txBody>
          <a:bodyPr/>
          <a:lstStyle>
            <a:lvl1pPr>
              <a:defRPr>
                <a:solidFill>
                  <a:srgbClr val="9FD4E0"/>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18715" y="2222291"/>
            <a:ext cx="5185873" cy="3638763"/>
          </a:xfrm>
          <a:effectLst/>
        </p:spPr>
        <p:txBody>
          <a:bodyPr>
            <a:normAutofit/>
          </a:bodyPr>
          <a:lstStyle>
            <a:lvl1pPr>
              <a:defRPr>
                <a:latin typeface="Roboto" charset="0"/>
                <a:ea typeface="Roboto" charset="0"/>
                <a:cs typeface="Roboto" charset="0"/>
              </a:defRPr>
            </a:lvl1pPr>
            <a:lvl2pPr>
              <a:defRPr>
                <a:latin typeface="Roboto" charset="0"/>
                <a:ea typeface="Roboto" charset="0"/>
                <a:cs typeface="Roboto" charset="0"/>
              </a:defRPr>
            </a:lvl2pPr>
            <a:lvl3pPr>
              <a:defRPr>
                <a:latin typeface="Roboto" charset="0"/>
                <a:ea typeface="Roboto" charset="0"/>
                <a:cs typeface="Roboto" charset="0"/>
              </a:defRPr>
            </a:lvl3pPr>
            <a:lvl4pPr>
              <a:defRPr>
                <a:latin typeface="Roboto" charset="0"/>
                <a:ea typeface="Roboto" charset="0"/>
                <a:cs typeface="Roboto" charset="0"/>
              </a:defRPr>
            </a:lvl4pPr>
            <a:lvl5pPr>
              <a:defRPr>
                <a:latin typeface="Roboto" charset="0"/>
                <a:ea typeface="Roboto" charset="0"/>
                <a:cs typeface="Roboto"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9" y="2222287"/>
            <a:ext cx="5194583" cy="3638764"/>
          </a:xfrm>
          <a:effectLst/>
        </p:spPr>
        <p:txBody>
          <a:bodyPr>
            <a:normAutofit/>
          </a:bodyPr>
          <a:lstStyle>
            <a:lvl1pPr>
              <a:defRPr>
                <a:latin typeface="Roboto" charset="0"/>
                <a:ea typeface="Roboto" charset="0"/>
                <a:cs typeface="Roboto" charset="0"/>
              </a:defRPr>
            </a:lvl1pPr>
            <a:lvl2pPr>
              <a:defRPr>
                <a:latin typeface="Roboto" charset="0"/>
                <a:ea typeface="Roboto" charset="0"/>
                <a:cs typeface="Roboto" charset="0"/>
              </a:defRPr>
            </a:lvl2pPr>
            <a:lvl3pPr>
              <a:defRPr>
                <a:latin typeface="Roboto" charset="0"/>
                <a:ea typeface="Roboto" charset="0"/>
                <a:cs typeface="Roboto" charset="0"/>
              </a:defRPr>
            </a:lvl3pPr>
            <a:lvl4pPr>
              <a:defRPr>
                <a:latin typeface="Roboto" charset="0"/>
                <a:ea typeface="Roboto" charset="0"/>
                <a:cs typeface="Roboto" charset="0"/>
              </a:defRPr>
            </a:lvl4pPr>
            <a:lvl5pPr>
              <a:defRPr>
                <a:latin typeface="Roboto" charset="0"/>
                <a:ea typeface="Roboto" charset="0"/>
                <a:cs typeface="Roboto"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42398127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1"/>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3" y="447188"/>
            <a:ext cx="10571999" cy="970451"/>
          </a:xfrm>
          <a:prstGeom prst="rect">
            <a:avLst/>
          </a:prstGeom>
        </p:spPr>
        <p:txBody>
          <a:bodyPr/>
          <a:lstStyle>
            <a:lvl1pPr>
              <a:defRPr>
                <a:solidFill>
                  <a:srgbClr val="022F4F"/>
                </a:solidFill>
              </a:defRPr>
            </a:lvl1pPr>
          </a:lstStyle>
          <a:p>
            <a:r>
              <a:rPr lang="en-US"/>
              <a:t>Click to edit Master title style</a:t>
            </a:r>
            <a:endParaRPr lang="en-US" dirty="0"/>
          </a:p>
        </p:txBody>
      </p:sp>
      <p:sp>
        <p:nvSpPr>
          <p:cNvPr id="3" name="Text Placeholder 2"/>
          <p:cNvSpPr>
            <a:spLocks noGrp="1"/>
          </p:cNvSpPr>
          <p:nvPr>
            <p:ph type="body" idx="1"/>
          </p:nvPr>
        </p:nvSpPr>
        <p:spPr>
          <a:xfrm>
            <a:off x="814732" y="2174875"/>
            <a:ext cx="5189857" cy="576263"/>
          </a:xfrm>
          <a:effectLst/>
        </p:spPr>
        <p:txBody>
          <a:bodyPr anchor="b">
            <a:noAutofit/>
          </a:bodyPr>
          <a:lstStyle>
            <a:lvl1pPr marL="0" indent="0" algn="ctr">
              <a:buNone/>
              <a:defRPr sz="1500" b="0"/>
            </a:lvl1pPr>
            <a:lvl2pPr marL="342883"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7" indent="0">
              <a:buNone/>
              <a:defRPr sz="1200" b="1"/>
            </a:lvl7pPr>
            <a:lvl8pPr marL="2400180" indent="0">
              <a:buNone/>
              <a:defRPr sz="1200" b="1"/>
            </a:lvl8pPr>
            <a:lvl9pPr marL="2743063" indent="0">
              <a:buNone/>
              <a:defRPr sz="1200" b="1"/>
            </a:lvl9pPr>
          </a:lstStyle>
          <a:p>
            <a:pPr lvl="0"/>
            <a:r>
              <a:rPr lang="en-US"/>
              <a:t>Click to edit Master text styles</a:t>
            </a:r>
          </a:p>
        </p:txBody>
      </p:sp>
      <p:sp>
        <p:nvSpPr>
          <p:cNvPr id="4" name="Content Placeholder 3"/>
          <p:cNvSpPr>
            <a:spLocks noGrp="1"/>
          </p:cNvSpPr>
          <p:nvPr>
            <p:ph sz="half" idx="2"/>
          </p:nvPr>
        </p:nvSpPr>
        <p:spPr>
          <a:xfrm>
            <a:off x="814729" y="2751142"/>
            <a:ext cx="5189856" cy="3109913"/>
          </a:xfrm>
          <a:effectLst/>
        </p:spPr>
        <p:txBody>
          <a:bodyPr anchor="t">
            <a:normAutofit/>
          </a:bodyPr>
          <a:lstStyle>
            <a:lvl1pPr>
              <a:defRPr b="0" i="0">
                <a:latin typeface="Roboto Thin" charset="0"/>
                <a:ea typeface="Roboto Thin" charset="0"/>
                <a:cs typeface="Roboto Thin" charset="0"/>
              </a:defRPr>
            </a:lvl1pPr>
            <a:lvl2pPr>
              <a:defRPr b="0" i="0">
                <a:latin typeface="Roboto Thin" charset="0"/>
                <a:ea typeface="Roboto Thin" charset="0"/>
                <a:cs typeface="Roboto Thin" charset="0"/>
              </a:defRPr>
            </a:lvl2pPr>
            <a:lvl3pPr>
              <a:defRPr b="0" i="0">
                <a:latin typeface="Roboto Thin" charset="0"/>
                <a:ea typeface="Roboto Thin" charset="0"/>
                <a:cs typeface="Roboto Thin" charset="0"/>
              </a:defRPr>
            </a:lvl3pPr>
            <a:lvl4pPr>
              <a:defRPr b="0" i="0">
                <a:latin typeface="Roboto Thin" charset="0"/>
                <a:ea typeface="Roboto Thin" charset="0"/>
                <a:cs typeface="Roboto Thin" charset="0"/>
              </a:defRPr>
            </a:lvl4pPr>
            <a:lvl5pPr>
              <a:defRPr b="0" i="0">
                <a:latin typeface="Roboto Thin" charset="0"/>
                <a:ea typeface="Roboto Thin" charset="0"/>
                <a:cs typeface="Roboto Thin"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9" y="2174875"/>
            <a:ext cx="5194583" cy="576263"/>
          </a:xfrm>
          <a:effectLst/>
        </p:spPr>
        <p:txBody>
          <a:bodyPr anchor="b">
            <a:noAutofit/>
          </a:bodyPr>
          <a:lstStyle>
            <a:lvl1pPr marL="0" indent="0" algn="ctr">
              <a:buNone/>
              <a:defRPr sz="1500" b="0"/>
            </a:lvl1pPr>
            <a:lvl2pPr marL="342883"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7" indent="0">
              <a:buNone/>
              <a:defRPr sz="1200" b="1"/>
            </a:lvl7pPr>
            <a:lvl8pPr marL="2400180" indent="0">
              <a:buNone/>
              <a:defRPr sz="1200" b="1"/>
            </a:lvl8pPr>
            <a:lvl9pPr marL="2743063"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87419" y="2751142"/>
            <a:ext cx="5194583" cy="3109913"/>
          </a:xfrm>
          <a:effectLst/>
        </p:spPr>
        <p:txBody>
          <a:bodyPr anchor="t">
            <a:normAutofit/>
          </a:bodyPr>
          <a:lstStyle>
            <a:lvl1pPr>
              <a:defRPr b="0" i="0">
                <a:latin typeface="Roboto Thin" charset="0"/>
                <a:ea typeface="Roboto Thin" charset="0"/>
                <a:cs typeface="Roboto Thin" charset="0"/>
              </a:defRPr>
            </a:lvl1pPr>
            <a:lvl2pPr>
              <a:defRPr b="0" i="0">
                <a:latin typeface="Roboto Thin" charset="0"/>
                <a:ea typeface="Roboto Thin" charset="0"/>
                <a:cs typeface="Roboto Thin" charset="0"/>
              </a:defRPr>
            </a:lvl2pPr>
            <a:lvl3pPr>
              <a:defRPr b="0" i="0">
                <a:latin typeface="Roboto Thin" charset="0"/>
                <a:ea typeface="Roboto Thin" charset="0"/>
                <a:cs typeface="Roboto Thin" charset="0"/>
              </a:defRPr>
            </a:lvl3pPr>
            <a:lvl4pPr>
              <a:defRPr b="0" i="0">
                <a:latin typeface="Roboto Thin" charset="0"/>
                <a:ea typeface="Roboto Thin" charset="0"/>
                <a:cs typeface="Roboto Thin" charset="0"/>
              </a:defRPr>
            </a:lvl4pPr>
            <a:lvl5pPr>
              <a:defRPr b="0" i="0">
                <a:latin typeface="Roboto Thin" charset="0"/>
                <a:ea typeface="Roboto Thin" charset="0"/>
                <a:cs typeface="Roboto Thin"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19593433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1"/>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3" y="447188"/>
            <a:ext cx="10571999" cy="970451"/>
          </a:xfrm>
          <a:prstGeom prst="rect">
            <a:avLst/>
          </a:prstGeom>
        </p:spPr>
        <p:txBody>
          <a:bodyPr/>
          <a:lstStyle>
            <a:lvl1pPr>
              <a:defRPr>
                <a:solidFill>
                  <a:srgbClr val="022F4F"/>
                </a:solidFill>
              </a:defRPr>
            </a:lvl1p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37863054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907640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1/23/20</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2" y="446091"/>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75659" y="552659"/>
            <a:ext cx="3346101" cy="1436916"/>
          </a:xfrm>
          <a:prstGeom prst="rect">
            <a:avLst/>
          </a:prstGeom>
        </p:spPr>
        <p:txBody>
          <a:bodyPr anchor="b">
            <a:normAutofit/>
          </a:bodyPr>
          <a:lstStyle>
            <a:lvl1pPr algn="l">
              <a:defRPr sz="2400" b="0" i="0">
                <a:solidFill>
                  <a:srgbClr val="022F4F"/>
                </a:solidFill>
                <a:latin typeface="Roboto Thin" charset="0"/>
                <a:ea typeface="Roboto Thin" charset="0"/>
                <a:cs typeface="Roboto Thin" charset="0"/>
              </a:defRPr>
            </a:lvl1pPr>
          </a:lstStyle>
          <a:p>
            <a:r>
              <a:rPr lang="en-US"/>
              <a:t>Click to edit Master title style</a:t>
            </a:r>
            <a:endParaRPr lang="en-US" dirty="0"/>
          </a:p>
        </p:txBody>
      </p:sp>
      <p:sp>
        <p:nvSpPr>
          <p:cNvPr id="3" name="Content Placeholder 2"/>
          <p:cNvSpPr>
            <a:spLocks noGrp="1"/>
          </p:cNvSpPr>
          <p:nvPr>
            <p:ph idx="1"/>
          </p:nvPr>
        </p:nvSpPr>
        <p:spPr>
          <a:xfrm>
            <a:off x="4855637" y="446092"/>
            <a:ext cx="6252633" cy="5414963"/>
          </a:xfrm>
          <a:effectLst/>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2" y="2260742"/>
            <a:ext cx="3547533" cy="3600311"/>
          </a:xfrm>
          <a:effectLst/>
        </p:spPr>
        <p:txBody>
          <a:bodyPr/>
          <a:lstStyle>
            <a:lvl1pPr marL="0" indent="0">
              <a:buNone/>
              <a:defRPr sz="1051"/>
            </a:lvl1pPr>
            <a:lvl2pPr marL="342883" indent="0">
              <a:buNone/>
              <a:defRPr sz="900"/>
            </a:lvl2pPr>
            <a:lvl3pPr marL="685766" indent="0">
              <a:buNone/>
              <a:defRPr sz="751"/>
            </a:lvl3pPr>
            <a:lvl4pPr marL="1028649" indent="0">
              <a:buNone/>
              <a:defRPr sz="675"/>
            </a:lvl4pPr>
            <a:lvl5pPr marL="1371532" indent="0">
              <a:buNone/>
              <a:defRPr sz="675"/>
            </a:lvl5pPr>
            <a:lvl6pPr marL="1714414" indent="0">
              <a:buNone/>
              <a:defRPr sz="675"/>
            </a:lvl6pPr>
            <a:lvl7pPr marL="2057297" indent="0">
              <a:buNone/>
              <a:defRPr sz="675"/>
            </a:lvl7pPr>
            <a:lvl8pPr marL="2400180" indent="0">
              <a:buNone/>
              <a:defRPr sz="675"/>
            </a:lvl8pPr>
            <a:lvl9pPr marL="2743063"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28261350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6" y="446091"/>
            <a:ext cx="4819649"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05804" y="552662"/>
            <a:ext cx="4541855" cy="1511825"/>
          </a:xfrm>
          <a:prstGeom prst="rect">
            <a:avLst/>
          </a:prstGeom>
        </p:spPr>
        <p:txBody>
          <a:bodyPr anchor="b">
            <a:normAutofit/>
          </a:bodyPr>
          <a:lstStyle>
            <a:lvl1pPr algn="l">
              <a:defRPr sz="2400" b="1">
                <a:solidFill>
                  <a:srgbClr val="022F4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73156" y="2260742"/>
            <a:ext cx="4819649" cy="3600311"/>
          </a:xfrm>
          <a:effectLst/>
        </p:spPr>
        <p:txBody>
          <a:bodyPr/>
          <a:lstStyle>
            <a:lvl1pPr marL="0" indent="0">
              <a:buNone/>
              <a:defRPr sz="1051"/>
            </a:lvl1pPr>
            <a:lvl2pPr marL="342883" indent="0">
              <a:buNone/>
              <a:defRPr sz="900"/>
            </a:lvl2pPr>
            <a:lvl3pPr marL="685766" indent="0">
              <a:buNone/>
              <a:defRPr sz="751"/>
            </a:lvl3pPr>
            <a:lvl4pPr marL="1028649" indent="0">
              <a:buNone/>
              <a:defRPr sz="675"/>
            </a:lvl4pPr>
            <a:lvl5pPr marL="1371532" indent="0">
              <a:buNone/>
              <a:defRPr sz="675"/>
            </a:lvl5pPr>
            <a:lvl6pPr marL="1714414" indent="0">
              <a:buNone/>
              <a:defRPr sz="675"/>
            </a:lvl6pPr>
            <a:lvl7pPr marL="2057297" indent="0">
              <a:buNone/>
              <a:defRPr sz="675"/>
            </a:lvl7pPr>
            <a:lvl8pPr marL="2400180" indent="0">
              <a:buNone/>
              <a:defRPr sz="675"/>
            </a:lvl8pPr>
            <a:lvl9pPr marL="2743063"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TRACE ANALYTICS, LLC | ERIN ZIMMERMAN| SALES@AIRCHECKLAB.COM |512-263-0000 X 5</a:t>
            </a:r>
            <a:endParaRPr lang="en-US" dirty="0"/>
          </a:p>
        </p:txBody>
      </p:sp>
      <p:sp>
        <p:nvSpPr>
          <p:cNvPr id="8" name="Freeform 6"/>
          <p:cNvSpPr>
            <a:spLocks noChangeAspect="1"/>
          </p:cNvSpPr>
          <p:nvPr userDrawn="1"/>
        </p:nvSpPr>
        <p:spPr bwMode="auto">
          <a:xfrm rot="10800000">
            <a:off x="6317713" y="4046401"/>
            <a:ext cx="4819649"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Text Placeholder 3"/>
          <p:cNvSpPr>
            <a:spLocks noGrp="1"/>
          </p:cNvSpPr>
          <p:nvPr>
            <p:ph type="body" sz="half" idx="12"/>
          </p:nvPr>
        </p:nvSpPr>
        <p:spPr>
          <a:xfrm>
            <a:off x="6317713" y="408129"/>
            <a:ext cx="4819649" cy="3600311"/>
          </a:xfrm>
          <a:effectLst/>
        </p:spPr>
        <p:txBody>
          <a:bodyPr/>
          <a:lstStyle>
            <a:lvl1pPr marL="0" indent="0">
              <a:buNone/>
              <a:defRPr sz="1051"/>
            </a:lvl1pPr>
            <a:lvl2pPr marL="342883" indent="0">
              <a:buNone/>
              <a:defRPr sz="900"/>
            </a:lvl2pPr>
            <a:lvl3pPr marL="685766" indent="0">
              <a:buNone/>
              <a:defRPr sz="751"/>
            </a:lvl3pPr>
            <a:lvl4pPr marL="1028649" indent="0">
              <a:buNone/>
              <a:defRPr sz="675"/>
            </a:lvl4pPr>
            <a:lvl5pPr marL="1371532" indent="0">
              <a:buNone/>
              <a:defRPr sz="675"/>
            </a:lvl5pPr>
            <a:lvl6pPr marL="1714414" indent="0">
              <a:buNone/>
              <a:defRPr sz="675"/>
            </a:lvl6pPr>
            <a:lvl7pPr marL="2057297" indent="0">
              <a:buNone/>
              <a:defRPr sz="675"/>
            </a:lvl7pPr>
            <a:lvl8pPr marL="2400180" indent="0">
              <a:buNone/>
              <a:defRPr sz="675"/>
            </a:lvl8pPr>
            <a:lvl9pPr marL="2743063" indent="0">
              <a:buNone/>
              <a:defRPr sz="675"/>
            </a:lvl9pPr>
          </a:lstStyle>
          <a:p>
            <a:pPr lvl="0"/>
            <a:r>
              <a:rPr lang="en-US"/>
              <a:t>Click to edit Master text styles</a:t>
            </a:r>
          </a:p>
        </p:txBody>
      </p:sp>
      <p:sp>
        <p:nvSpPr>
          <p:cNvPr id="10" name="Title 1"/>
          <p:cNvSpPr txBox="1">
            <a:spLocks/>
          </p:cNvSpPr>
          <p:nvPr userDrawn="1"/>
        </p:nvSpPr>
        <p:spPr>
          <a:xfrm>
            <a:off x="6456609" y="4268152"/>
            <a:ext cx="4541855" cy="1511825"/>
          </a:xfrm>
          <a:prstGeom prst="rect">
            <a:avLst/>
          </a:prstGeom>
        </p:spPr>
        <p:txBody>
          <a:bodyPr vert="horz" lIns="68580" tIns="34291" rIns="68580" bIns="34291" rtlCol="0" anchor="b">
            <a:normAutofit/>
          </a:bodyPr>
          <a:lstStyle>
            <a:lvl1pPr algn="l" defTabSz="457200" rtl="0" eaLnBrk="1" latinLnBrk="0" hangingPunct="1">
              <a:spcBef>
                <a:spcPct val="0"/>
              </a:spcBef>
              <a:buNone/>
              <a:defRPr sz="3200" b="1" i="0" kern="1200">
                <a:solidFill>
                  <a:srgbClr val="022F4F"/>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a:t>Click to edit Master title style</a:t>
            </a:r>
            <a:endParaRPr lang="en-US" sz="2400" dirty="0"/>
          </a:p>
        </p:txBody>
      </p:sp>
    </p:spTree>
    <p:extLst>
      <p:ext uri="{BB962C8B-B14F-4D97-AF65-F5344CB8AC3E}">
        <p14:creationId xmlns:p14="http://schemas.microsoft.com/office/powerpoint/2010/main" val="640524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TRACE ANALYTICS, LLC | ERIN ZIMMERMAN| SALES@AIRCHECKLAB.COM |512-263-0000 X 5</a:t>
            </a:r>
            <a:endParaRPr lang="en-US" dirty="0"/>
          </a:p>
        </p:txBody>
      </p:sp>
      <p:sp>
        <p:nvSpPr>
          <p:cNvPr id="4" name="Freeform 6"/>
          <p:cNvSpPr>
            <a:spLocks noChangeAspect="1"/>
          </p:cNvSpPr>
          <p:nvPr userDrawn="1"/>
        </p:nvSpPr>
        <p:spPr bwMode="auto">
          <a:xfrm>
            <a:off x="1072676" y="402236"/>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7" name="Text Placeholder 3"/>
          <p:cNvSpPr>
            <a:spLocks noGrp="1"/>
          </p:cNvSpPr>
          <p:nvPr>
            <p:ph type="body" sz="half" idx="2"/>
          </p:nvPr>
        </p:nvSpPr>
        <p:spPr>
          <a:xfrm>
            <a:off x="1072676" y="2216889"/>
            <a:ext cx="3547533" cy="3600311"/>
          </a:xfrm>
          <a:effectLst/>
        </p:spPr>
        <p:txBody>
          <a:bodyPr/>
          <a:lstStyle>
            <a:lvl1pPr marL="0" indent="0">
              <a:buNone/>
              <a:defRPr sz="1051"/>
            </a:lvl1pPr>
            <a:lvl2pPr marL="342883" indent="0">
              <a:buNone/>
              <a:defRPr sz="900"/>
            </a:lvl2pPr>
            <a:lvl3pPr marL="685766" indent="0">
              <a:buNone/>
              <a:defRPr sz="751"/>
            </a:lvl3pPr>
            <a:lvl4pPr marL="1028649" indent="0">
              <a:buNone/>
              <a:defRPr sz="675"/>
            </a:lvl4pPr>
            <a:lvl5pPr marL="1371532" indent="0">
              <a:buNone/>
              <a:defRPr sz="675"/>
            </a:lvl5pPr>
            <a:lvl6pPr marL="1714414" indent="0">
              <a:buNone/>
              <a:defRPr sz="675"/>
            </a:lvl6pPr>
            <a:lvl7pPr marL="2057297" indent="0">
              <a:buNone/>
              <a:defRPr sz="675"/>
            </a:lvl7pPr>
            <a:lvl8pPr marL="2400180" indent="0">
              <a:buNone/>
              <a:defRPr sz="675"/>
            </a:lvl8pPr>
            <a:lvl9pPr marL="2743063" indent="0">
              <a:buNone/>
              <a:defRPr sz="675"/>
            </a:lvl9pPr>
          </a:lstStyle>
          <a:p>
            <a:pPr lvl="0"/>
            <a:r>
              <a:rPr lang="en-US"/>
              <a:t>Click to edit Master text styles</a:t>
            </a:r>
          </a:p>
        </p:txBody>
      </p:sp>
      <p:sp>
        <p:nvSpPr>
          <p:cNvPr id="9" name="Freeform 6"/>
          <p:cNvSpPr>
            <a:spLocks noChangeAspect="1"/>
          </p:cNvSpPr>
          <p:nvPr userDrawn="1"/>
        </p:nvSpPr>
        <p:spPr bwMode="auto">
          <a:xfrm rot="16200000">
            <a:off x="3738877" y="2295953"/>
            <a:ext cx="5414963" cy="1627523"/>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sz="1351" dirty="0"/>
          </a:p>
        </p:txBody>
      </p:sp>
      <p:sp>
        <p:nvSpPr>
          <p:cNvPr id="10" name="Text Placeholder 3"/>
          <p:cNvSpPr>
            <a:spLocks noGrp="1"/>
          </p:cNvSpPr>
          <p:nvPr>
            <p:ph type="body" sz="half" idx="11"/>
          </p:nvPr>
        </p:nvSpPr>
        <p:spPr>
          <a:xfrm>
            <a:off x="7436390" y="402235"/>
            <a:ext cx="3734719" cy="5414963"/>
          </a:xfrm>
          <a:effectLst/>
        </p:spPr>
        <p:txBody>
          <a:bodyPr/>
          <a:lstStyle>
            <a:lvl1pPr marL="0" indent="0">
              <a:buNone/>
              <a:defRPr sz="1051"/>
            </a:lvl1pPr>
            <a:lvl2pPr marL="342883" indent="0">
              <a:buNone/>
              <a:defRPr sz="900"/>
            </a:lvl2pPr>
            <a:lvl3pPr marL="685766" indent="0">
              <a:buNone/>
              <a:defRPr sz="751"/>
            </a:lvl3pPr>
            <a:lvl4pPr marL="1028649" indent="0">
              <a:buNone/>
              <a:defRPr sz="675"/>
            </a:lvl4pPr>
            <a:lvl5pPr marL="1371532" indent="0">
              <a:buNone/>
              <a:defRPr sz="675"/>
            </a:lvl5pPr>
            <a:lvl6pPr marL="1714414" indent="0">
              <a:buNone/>
              <a:defRPr sz="675"/>
            </a:lvl6pPr>
            <a:lvl7pPr marL="2057297" indent="0">
              <a:buNone/>
              <a:defRPr sz="675"/>
            </a:lvl7pPr>
            <a:lvl8pPr marL="2400180" indent="0">
              <a:buNone/>
              <a:defRPr sz="675"/>
            </a:lvl8pPr>
            <a:lvl9pPr marL="2743063" indent="0">
              <a:buNone/>
              <a:defRPr sz="675"/>
            </a:lvl9pPr>
          </a:lstStyle>
          <a:p>
            <a:pPr lvl="0"/>
            <a:r>
              <a:rPr lang="en-US"/>
              <a:t>Click to edit Master text styles</a:t>
            </a:r>
          </a:p>
        </p:txBody>
      </p:sp>
      <p:sp>
        <p:nvSpPr>
          <p:cNvPr id="8" name="Text Placeholder 3"/>
          <p:cNvSpPr>
            <a:spLocks noGrp="1"/>
          </p:cNvSpPr>
          <p:nvPr>
            <p:ph type="body" sz="half" idx="12"/>
          </p:nvPr>
        </p:nvSpPr>
        <p:spPr>
          <a:xfrm>
            <a:off x="1175661" y="522518"/>
            <a:ext cx="3346103" cy="1497205"/>
          </a:xfrm>
          <a:effectLst/>
        </p:spPr>
        <p:txBody>
          <a:bodyPr>
            <a:noAutofit/>
          </a:bodyPr>
          <a:lstStyle>
            <a:lvl1pPr marL="0" indent="0">
              <a:buNone/>
              <a:defRPr sz="2400" b="0" i="0">
                <a:solidFill>
                  <a:srgbClr val="022F4F"/>
                </a:solidFill>
                <a:latin typeface="Roboto Thin" charset="0"/>
                <a:ea typeface="Roboto Thin" charset="0"/>
                <a:cs typeface="Roboto Thin" charset="0"/>
              </a:defRPr>
            </a:lvl1pPr>
            <a:lvl2pPr marL="342883" indent="0">
              <a:buNone/>
              <a:defRPr sz="900"/>
            </a:lvl2pPr>
            <a:lvl3pPr marL="685766" indent="0">
              <a:buNone/>
              <a:defRPr sz="751"/>
            </a:lvl3pPr>
            <a:lvl4pPr marL="1028649" indent="0">
              <a:buNone/>
              <a:defRPr sz="675"/>
            </a:lvl4pPr>
            <a:lvl5pPr marL="1371532" indent="0">
              <a:buNone/>
              <a:defRPr sz="675"/>
            </a:lvl5pPr>
            <a:lvl6pPr marL="1714414" indent="0">
              <a:buNone/>
              <a:defRPr sz="675"/>
            </a:lvl6pPr>
            <a:lvl7pPr marL="2057297" indent="0">
              <a:buNone/>
              <a:defRPr sz="675"/>
            </a:lvl7pPr>
            <a:lvl8pPr marL="2400180" indent="0">
              <a:buNone/>
              <a:defRPr sz="675"/>
            </a:lvl8pPr>
            <a:lvl9pPr marL="2743063" indent="0">
              <a:buNone/>
              <a:defRPr sz="675"/>
            </a:lvl9pPr>
          </a:lstStyle>
          <a:p>
            <a:pPr lvl="0"/>
            <a:r>
              <a:rPr lang="en-US"/>
              <a:t>Click to edit Master text styles</a:t>
            </a:r>
          </a:p>
        </p:txBody>
      </p:sp>
      <p:sp>
        <p:nvSpPr>
          <p:cNvPr id="11" name="Text Placeholder 3"/>
          <p:cNvSpPr>
            <a:spLocks noGrp="1"/>
          </p:cNvSpPr>
          <p:nvPr>
            <p:ph type="body" sz="half" idx="13"/>
          </p:nvPr>
        </p:nvSpPr>
        <p:spPr>
          <a:xfrm rot="16200000">
            <a:off x="3798453" y="2421824"/>
            <a:ext cx="5194999" cy="1396381"/>
          </a:xfrm>
          <a:effectLst/>
        </p:spPr>
        <p:txBody>
          <a:bodyPr>
            <a:noAutofit/>
          </a:bodyPr>
          <a:lstStyle>
            <a:lvl1pPr marL="0" indent="0">
              <a:buNone/>
              <a:defRPr sz="2400" b="0" i="0">
                <a:solidFill>
                  <a:srgbClr val="022F4F"/>
                </a:solidFill>
                <a:latin typeface="Roboto Thin" charset="0"/>
                <a:ea typeface="Roboto Thin" charset="0"/>
                <a:cs typeface="Roboto Thin" charset="0"/>
              </a:defRPr>
            </a:lvl1pPr>
            <a:lvl2pPr marL="342883" indent="0">
              <a:buNone/>
              <a:defRPr sz="900"/>
            </a:lvl2pPr>
            <a:lvl3pPr marL="685766" indent="0">
              <a:buNone/>
              <a:defRPr sz="751"/>
            </a:lvl3pPr>
            <a:lvl4pPr marL="1028649" indent="0">
              <a:buNone/>
              <a:defRPr sz="675"/>
            </a:lvl4pPr>
            <a:lvl5pPr marL="1371532" indent="0">
              <a:buNone/>
              <a:defRPr sz="675"/>
            </a:lvl5pPr>
            <a:lvl6pPr marL="1714414" indent="0">
              <a:buNone/>
              <a:defRPr sz="675"/>
            </a:lvl6pPr>
            <a:lvl7pPr marL="2057297" indent="0">
              <a:buNone/>
              <a:defRPr sz="675"/>
            </a:lvl7pPr>
            <a:lvl8pPr marL="2400180" indent="0">
              <a:buNone/>
              <a:defRPr sz="675"/>
            </a:lvl8pPr>
            <a:lvl9pPr marL="2743063" indent="0">
              <a:buNone/>
              <a:defRPr sz="675"/>
            </a:lvl9pPr>
          </a:lstStyle>
          <a:p>
            <a:pPr lvl="0"/>
            <a:r>
              <a:rPr lang="en-US"/>
              <a:t>Click to edit Master text styles</a:t>
            </a:r>
          </a:p>
        </p:txBody>
      </p:sp>
    </p:spTree>
    <p:extLst>
      <p:ext uri="{BB962C8B-B14F-4D97-AF65-F5344CB8AC3E}">
        <p14:creationId xmlns:p14="http://schemas.microsoft.com/office/powerpoint/2010/main" val="22487648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31" y="727525"/>
            <a:ext cx="4852988" cy="1617163"/>
          </a:xfrm>
          <a:prstGeom prst="rect">
            <a:avLst/>
          </a:prstGeo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051"/>
            </a:lvl1pPr>
          </a:lstStyle>
          <a:p>
            <a:r>
              <a:rPr lang="en-US"/>
              <a:t>Drag picture to placeholder or click icon to add</a:t>
            </a:r>
            <a:endParaRPr lang="en-US" dirty="0"/>
          </a:p>
        </p:txBody>
      </p:sp>
      <p:sp>
        <p:nvSpPr>
          <p:cNvPr id="4" name="Text Placeholder 3"/>
          <p:cNvSpPr>
            <a:spLocks noGrp="1"/>
          </p:cNvSpPr>
          <p:nvPr>
            <p:ph type="body" sz="half" idx="2"/>
          </p:nvPr>
        </p:nvSpPr>
        <p:spPr>
          <a:xfrm>
            <a:off x="814731" y="2344684"/>
            <a:ext cx="4852988" cy="3516365"/>
          </a:xfrm>
          <a:effectLst/>
        </p:spPr>
        <p:txBody>
          <a:bodyPr anchor="t">
            <a:normAutofit/>
          </a:bodyPr>
          <a:lstStyle>
            <a:lvl1pPr marL="0" indent="0">
              <a:buNone/>
              <a:defRPr sz="900"/>
            </a:lvl1pPr>
            <a:lvl2pPr marL="342883" indent="0">
              <a:buNone/>
              <a:defRPr sz="900"/>
            </a:lvl2pPr>
            <a:lvl3pPr marL="685766" indent="0">
              <a:buNone/>
              <a:defRPr sz="751"/>
            </a:lvl3pPr>
            <a:lvl4pPr marL="1028649" indent="0">
              <a:buNone/>
              <a:defRPr sz="675"/>
            </a:lvl4pPr>
            <a:lvl5pPr marL="1371532" indent="0">
              <a:buNone/>
              <a:defRPr sz="675"/>
            </a:lvl5pPr>
            <a:lvl6pPr marL="1714414" indent="0">
              <a:buNone/>
              <a:defRPr sz="675"/>
            </a:lvl6pPr>
            <a:lvl7pPr marL="2057297" indent="0">
              <a:buNone/>
              <a:defRPr sz="675"/>
            </a:lvl7pPr>
            <a:lvl8pPr marL="2400180" indent="0">
              <a:buNone/>
              <a:defRPr sz="675"/>
            </a:lvl8pPr>
            <a:lvl9pPr marL="2743063" indent="0">
              <a:buNone/>
              <a:defRPr sz="675"/>
            </a:lvl9pPr>
          </a:lstStyle>
          <a:p>
            <a:pPr lvl="0"/>
            <a:r>
              <a:rPr lang="en-US"/>
              <a:t>Click to edit Master text styles</a:t>
            </a:r>
          </a:p>
        </p:txBody>
      </p:sp>
      <p:sp>
        <p:nvSpPr>
          <p:cNvPr id="6" name="Footer Placeholder 5"/>
          <p:cNvSpPr>
            <a:spLocks noGrp="1"/>
          </p:cNvSpPr>
          <p:nvPr>
            <p:ph type="ftr" sz="quarter" idx="11"/>
          </p:nvPr>
        </p:nvSpPr>
        <p:spPr>
          <a:xfrm>
            <a:off x="420689" y="6310316"/>
            <a:ext cx="6979180" cy="365125"/>
          </a:xfrm>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31571957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anoramic Picture with Caption">
    <p:bg>
      <p:bgPr>
        <a:solidFill>
          <a:srgbClr val="181D2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0001" y="4800600"/>
            <a:ext cx="10561419" cy="566739"/>
          </a:xfrm>
          <a:prstGeom prst="rect">
            <a:avLst/>
          </a:prstGeom>
        </p:spPr>
        <p:txBody>
          <a:bodyPr anchor="b">
            <a:noAutofit/>
          </a:bodyPr>
          <a:lstStyle>
            <a:lvl1pPr algn="l">
              <a:defRPr sz="21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solidFill>
            <a:srgbClr val="EAEBEC"/>
          </a:solid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200"/>
            </a:lvl1pPr>
          </a:lstStyle>
          <a:p>
            <a:r>
              <a:rPr lang="en-US"/>
              <a:t>Drag picture to placeholder or click icon to add</a:t>
            </a:r>
            <a:endParaRPr lang="en-US" dirty="0"/>
          </a:p>
        </p:txBody>
      </p:sp>
      <p:sp>
        <p:nvSpPr>
          <p:cNvPr id="4" name="Text Placeholder 3"/>
          <p:cNvSpPr>
            <a:spLocks noGrp="1"/>
          </p:cNvSpPr>
          <p:nvPr>
            <p:ph type="body" sz="half" idx="2"/>
          </p:nvPr>
        </p:nvSpPr>
        <p:spPr>
          <a:xfrm>
            <a:off x="810001" y="5367339"/>
            <a:ext cx="10561419" cy="493712"/>
          </a:xfrm>
        </p:spPr>
        <p:txBody>
          <a:bodyPr>
            <a:normAutofit/>
          </a:bodyPr>
          <a:lstStyle>
            <a:lvl1pPr marL="0" indent="0">
              <a:buNone/>
              <a:defRPr sz="900"/>
            </a:lvl1pPr>
            <a:lvl2pPr marL="342883" indent="0">
              <a:buNone/>
              <a:defRPr sz="900"/>
            </a:lvl2pPr>
            <a:lvl3pPr marL="685766" indent="0">
              <a:buNone/>
              <a:defRPr sz="751"/>
            </a:lvl3pPr>
            <a:lvl4pPr marL="1028649" indent="0">
              <a:buNone/>
              <a:defRPr sz="675"/>
            </a:lvl4pPr>
            <a:lvl5pPr marL="1371532" indent="0">
              <a:buNone/>
              <a:defRPr sz="675"/>
            </a:lvl5pPr>
            <a:lvl6pPr marL="1714414" indent="0">
              <a:buNone/>
              <a:defRPr sz="675"/>
            </a:lvl6pPr>
            <a:lvl7pPr marL="2057297" indent="0">
              <a:buNone/>
              <a:defRPr sz="675"/>
            </a:lvl7pPr>
            <a:lvl8pPr marL="2400180" indent="0">
              <a:buNone/>
              <a:defRPr sz="675"/>
            </a:lvl8pPr>
            <a:lvl9pPr marL="2743063"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39844271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7"/>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3"/>
            <a:ext cx="5893840" cy="2645912"/>
          </a:xfrm>
          <a:prstGeom prst="rect">
            <a:avLst/>
          </a:prstGeom>
        </p:spPr>
        <p:txBody>
          <a:bodyPr anchor="b"/>
          <a:lstStyle>
            <a:lvl1pPr algn="l">
              <a:defRPr sz="3151" b="0" cap="none"/>
            </a:lvl1pPr>
          </a:lstStyle>
          <a:p>
            <a:r>
              <a:rPr lang="en-US"/>
              <a:t>Click to edit Master title style</a:t>
            </a:r>
            <a:endParaRPr lang="en-US" dirty="0"/>
          </a:p>
        </p:txBody>
      </p:sp>
      <p:sp>
        <p:nvSpPr>
          <p:cNvPr id="3" name="Text Placeholder 2"/>
          <p:cNvSpPr>
            <a:spLocks noGrp="1"/>
          </p:cNvSpPr>
          <p:nvPr>
            <p:ph type="body" idx="1"/>
          </p:nvPr>
        </p:nvSpPr>
        <p:spPr>
          <a:xfrm>
            <a:off x="853193" y="4443685"/>
            <a:ext cx="5891636" cy="713241"/>
          </a:xfrm>
        </p:spPr>
        <p:txBody>
          <a:bodyPr anchor="t">
            <a:noAutofit/>
          </a:bodyPr>
          <a:lstStyle>
            <a:lvl1pPr marL="0" indent="0" algn="l">
              <a:buNone/>
              <a:defRPr sz="1351">
                <a:solidFill>
                  <a:schemeClr val="tx1"/>
                </a:solidFill>
              </a:defRPr>
            </a:lvl1pPr>
            <a:lvl2pPr marL="342883" indent="0">
              <a:buNone/>
              <a:defRPr sz="1351">
                <a:solidFill>
                  <a:schemeClr val="tx1">
                    <a:tint val="75000"/>
                  </a:schemeClr>
                </a:solidFill>
              </a:defRPr>
            </a:lvl2pPr>
            <a:lvl3pPr marL="685766" indent="0">
              <a:buNone/>
              <a:defRPr sz="1200">
                <a:solidFill>
                  <a:schemeClr val="tx1">
                    <a:tint val="75000"/>
                  </a:schemeClr>
                </a:solidFill>
              </a:defRPr>
            </a:lvl3pPr>
            <a:lvl4pPr marL="1028649" indent="0">
              <a:buNone/>
              <a:defRPr sz="1051">
                <a:solidFill>
                  <a:schemeClr val="tx1">
                    <a:tint val="75000"/>
                  </a:schemeClr>
                </a:solidFill>
              </a:defRPr>
            </a:lvl4pPr>
            <a:lvl5pPr marL="1371532" indent="0">
              <a:buNone/>
              <a:defRPr sz="1051">
                <a:solidFill>
                  <a:schemeClr val="tx1">
                    <a:tint val="75000"/>
                  </a:schemeClr>
                </a:solidFill>
              </a:defRPr>
            </a:lvl5pPr>
            <a:lvl6pPr marL="1714414" indent="0">
              <a:buNone/>
              <a:defRPr sz="1051">
                <a:solidFill>
                  <a:schemeClr val="tx1">
                    <a:tint val="75000"/>
                  </a:schemeClr>
                </a:solidFill>
              </a:defRPr>
            </a:lvl6pPr>
            <a:lvl7pPr marL="2057297" indent="0">
              <a:buNone/>
              <a:defRPr sz="1051">
                <a:solidFill>
                  <a:schemeClr val="tx1">
                    <a:tint val="75000"/>
                  </a:schemeClr>
                </a:solidFill>
              </a:defRPr>
            </a:lvl7pPr>
            <a:lvl8pPr marL="2400180" indent="0">
              <a:buNone/>
              <a:defRPr sz="1051">
                <a:solidFill>
                  <a:schemeClr val="tx1">
                    <a:tint val="75000"/>
                  </a:schemeClr>
                </a:solidFill>
              </a:defRPr>
            </a:lvl8pPr>
            <a:lvl9pPr marL="2743063" indent="0">
              <a:buNone/>
              <a:defRPr sz="1051">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6" y="1081461"/>
            <a:ext cx="3810001" cy="4075465"/>
          </a:xfrm>
        </p:spPr>
        <p:txBody>
          <a:bodyPr anchor="t"/>
          <a:lstStyle>
            <a:lvl1pPr marL="0" indent="0">
              <a:buFontTx/>
              <a:buNone/>
              <a:defRPr/>
            </a:lvl1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33910437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5" y="2286586"/>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solidFill>
            <a:srgbClr val="E6E7E7"/>
          </a:solidFill>
          <a:ln>
            <a:no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266093" y="2435960"/>
            <a:ext cx="4642339" cy="2007789"/>
          </a:xfrm>
          <a:prstGeom prst="rect">
            <a:avLst/>
          </a:prstGeom>
        </p:spPr>
        <p:txBody>
          <a:bodyPr/>
          <a:lstStyle>
            <a:lvl1pPr>
              <a:defRPr sz="2400">
                <a:solidFill>
                  <a:srgbClr val="022F4F"/>
                </a:solidFill>
              </a:defRPr>
            </a:lvl1pPr>
          </a:lstStyle>
          <a:p>
            <a:r>
              <a:rPr lang="en-US"/>
              <a:t>Click to edit Master title style</a:t>
            </a:r>
            <a:endParaRPr lang="en-US" dirty="0"/>
          </a:p>
        </p:txBody>
      </p:sp>
      <p:sp>
        <p:nvSpPr>
          <p:cNvPr id="6" name="Text Placeholder 5"/>
          <p:cNvSpPr>
            <a:spLocks noGrp="1"/>
          </p:cNvSpPr>
          <p:nvPr>
            <p:ph type="body" sz="quarter" idx="16"/>
          </p:nvPr>
        </p:nvSpPr>
        <p:spPr>
          <a:xfrm>
            <a:off x="6156003" y="2286004"/>
            <a:ext cx="4880300" cy="2295525"/>
          </a:xfrm>
        </p:spPr>
        <p:txBody>
          <a:bodyPr anchor="t"/>
          <a:lstStyle>
            <a:lvl1pPr marL="0" indent="0">
              <a:buFontTx/>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29539865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1"/>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3" y="447188"/>
            <a:ext cx="10571999" cy="970451"/>
          </a:xfrm>
          <a:prstGeom prst="rect">
            <a:avLst/>
          </a:prstGeom>
        </p:spPr>
        <p:txBody>
          <a:bodyPr/>
          <a:lstStyle>
            <a:lvl1pPr>
              <a:defRPr>
                <a:solidFill>
                  <a:srgbClr val="022F4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rot="16200000">
            <a:off x="4189559" y="-1193572"/>
            <a:ext cx="3812880" cy="10571999"/>
          </a:xfrm>
          <a:effectLst/>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24568294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7" name="Freeform 6"/>
          <p:cNvSpPr/>
          <p:nvPr/>
        </p:nvSpPr>
        <p:spPr bwMode="auto">
          <a:xfrm rot="10800000">
            <a:off x="0" y="4672013"/>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sz="1351" dirty="0"/>
          </a:p>
        </p:txBody>
      </p:sp>
      <p:sp>
        <p:nvSpPr>
          <p:cNvPr id="2" name="Title 1"/>
          <p:cNvSpPr>
            <a:spLocks noGrp="1"/>
          </p:cNvSpPr>
          <p:nvPr>
            <p:ph type="title"/>
          </p:nvPr>
        </p:nvSpPr>
        <p:spPr>
          <a:xfrm>
            <a:off x="810003" y="5224577"/>
            <a:ext cx="10571999" cy="970451"/>
          </a:xfrm>
          <a:prstGeom prst="rect">
            <a:avLst/>
          </a:prstGeom>
        </p:spPr>
        <p:txBody>
          <a:bodyPr/>
          <a:lstStyle>
            <a:lvl1pPr>
              <a:defRPr>
                <a:solidFill>
                  <a:srgbClr val="022F4F"/>
                </a:solidFill>
              </a:defRPr>
            </a:lvl1pPr>
          </a:lstStyle>
          <a:p>
            <a:r>
              <a:rPr lang="en-US"/>
              <a:t>Click to edit Master title style</a:t>
            </a:r>
            <a:endParaRPr lang="en-US" dirty="0"/>
          </a:p>
        </p:txBody>
      </p:sp>
      <p:sp>
        <p:nvSpPr>
          <p:cNvPr id="5" name="Footer Placeholder 4"/>
          <p:cNvSpPr>
            <a:spLocks noGrp="1"/>
          </p:cNvSpPr>
          <p:nvPr>
            <p:ph type="ftr" sz="quarter" idx="11"/>
          </p:nvPr>
        </p:nvSpPr>
        <p:spPr/>
        <p:txBody>
          <a:bodyPr/>
          <a:lstStyle>
            <a:lvl1pPr>
              <a:defRPr>
                <a:solidFill>
                  <a:srgbClr val="022F4F"/>
                </a:solidFill>
              </a:defRPr>
            </a:lvl1p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39815033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2" y="446089"/>
            <a:ext cx="4522349" cy="5414963"/>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rot="16200000">
            <a:off x="7459656" y="1129192"/>
            <a:ext cx="5244761" cy="4052465"/>
          </a:xfrm>
          <a:prstGeom prst="rect">
            <a:avLst/>
          </a:prstGeom>
        </p:spPr>
        <p:txBody>
          <a:bodyPr vert="eaVert"/>
          <a:lstStyle>
            <a:lvl1pPr>
              <a:defRPr>
                <a:solidFill>
                  <a:srgbClr val="022F4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rot="16200000">
            <a:off x="1482685" y="-51853"/>
            <a:ext cx="5414963" cy="6410849"/>
          </a:xfrm>
          <a:effectLst/>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2937491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1/23/20</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10003" y="447188"/>
            <a:ext cx="10571999" cy="970451"/>
          </a:xfrm>
          <a:prstGeom prst="rect">
            <a:avLst/>
          </a:prstGeo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20028277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flipH="1">
            <a:off x="0" y="446089"/>
            <a:ext cx="4522349" cy="5414963"/>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rot="16200000">
            <a:off x="-502414" y="1145517"/>
            <a:ext cx="5205051" cy="3999241"/>
          </a:xfrm>
          <a:prstGeom prst="rect">
            <a:avLst/>
          </a:prstGeom>
        </p:spPr>
        <p:txBody>
          <a:bodyPr vert="eaVert"/>
          <a:lstStyle>
            <a:lvl1pPr>
              <a:defRPr>
                <a:solidFill>
                  <a:srgbClr val="022F4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rot="16200000">
            <a:off x="5567298" y="-312142"/>
            <a:ext cx="5414967" cy="6931419"/>
          </a:xfrm>
          <a:effectLst/>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8062371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2_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flipH="1">
            <a:off x="-2" y="446089"/>
            <a:ext cx="2480443" cy="5414963"/>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solidFill>
            <a:srgbClr val="E6E7E7"/>
          </a:solidFill>
          <a:ln>
            <a:noFill/>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rot="16200000">
            <a:off x="-1446959" y="2080009"/>
            <a:ext cx="5245240" cy="2130251"/>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rot="16200000">
            <a:off x="4574558" y="-1304884"/>
            <a:ext cx="5414967" cy="8916903"/>
          </a:xfrm>
          <a:effectLst/>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TRACE ANALYTICS, LLC | ERIN ZIMMERMAN| SALES@AIRCHECKLAB.COM |512-263-0000 X 5</a:t>
            </a:r>
            <a:endParaRPr lang="en-US" dirty="0"/>
          </a:p>
        </p:txBody>
      </p:sp>
    </p:spTree>
    <p:extLst>
      <p:ext uri="{BB962C8B-B14F-4D97-AF65-F5344CB8AC3E}">
        <p14:creationId xmlns:p14="http://schemas.microsoft.com/office/powerpoint/2010/main" val="417159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1/23/20</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4" name="Grafik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61442" name="Rectangle 2"/>
          <p:cNvSpPr>
            <a:spLocks noGrp="1" noChangeArrowheads="1"/>
          </p:cNvSpPr>
          <p:nvPr>
            <p:ph type="ctrTitle"/>
          </p:nvPr>
        </p:nvSpPr>
        <p:spPr>
          <a:xfrm>
            <a:off x="3098801" y="1706463"/>
            <a:ext cx="8720016" cy="2226593"/>
          </a:xfrm>
        </p:spPr>
        <p:txBody>
          <a:bodyPr/>
          <a:lstStyle>
            <a:lvl1pPr>
              <a:lnSpc>
                <a:spcPts val="3800"/>
              </a:lnSpc>
              <a:defRPr sz="3200"/>
            </a:lvl1pPr>
          </a:lstStyle>
          <a:p>
            <a:pPr lvl="0"/>
            <a:r>
              <a:rPr lang="en-US" altLang="de-DE" noProof="0"/>
              <a:t>Click to edit Master title style</a:t>
            </a:r>
            <a:endParaRPr lang="de-DE" altLang="de-DE" noProof="0" dirty="0"/>
          </a:p>
        </p:txBody>
      </p:sp>
    </p:spTree>
    <p:extLst>
      <p:ext uri="{BB962C8B-B14F-4D97-AF65-F5344CB8AC3E}">
        <p14:creationId xmlns:p14="http://schemas.microsoft.com/office/powerpoint/2010/main" val="116668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13863" y="392114"/>
            <a:ext cx="8442569" cy="676275"/>
          </a:xfrm>
        </p:spPr>
        <p:txBody>
          <a:bodyPr/>
          <a:lstStyle/>
          <a:p>
            <a:r>
              <a:rPr lang="en-US"/>
              <a:t>Click to edit Master title style</a:t>
            </a:r>
            <a:endParaRPr lang="de-DE" dirty="0"/>
          </a:p>
        </p:txBody>
      </p:sp>
      <p:sp>
        <p:nvSpPr>
          <p:cNvPr id="3" name="Inhaltsplatzhalter 2"/>
          <p:cNvSpPr>
            <a:spLocks noGrp="1"/>
          </p:cNvSpPr>
          <p:nvPr>
            <p:ph idx="1"/>
          </p:nvPr>
        </p:nvSpPr>
        <p:spPr/>
        <p:txBody>
          <a:bodyPr/>
          <a:lstStyle>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Fußzeilenplatzhalter 3"/>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5" name="Datumsplatzhalter 4"/>
          <p:cNvSpPr>
            <a:spLocks noGrp="1"/>
          </p:cNvSpPr>
          <p:nvPr>
            <p:ph type="dt" sz="half" idx="11"/>
          </p:nvPr>
        </p:nvSpPr>
        <p:spPr>
          <a:xfrm>
            <a:off x="500188" y="53975"/>
            <a:ext cx="1031631" cy="247650"/>
          </a:xfrm>
        </p:spPr>
        <p:txBody>
          <a:bodyPr/>
          <a:lstStyle>
            <a:lvl1pPr>
              <a:defRPr/>
            </a:lvl1pPr>
          </a:lstStyle>
          <a:p>
            <a:fld id="{F0EC06D8-E6F9-40F3-A987-274326EDCDF8}" type="datetime1">
              <a:rPr lang="de-DE" altLang="de-DE" smtClean="0"/>
              <a:t>23.01.20</a:t>
            </a:fld>
            <a:endParaRPr lang="de-DE" altLang="de-DE"/>
          </a:p>
        </p:txBody>
      </p:sp>
      <p:sp>
        <p:nvSpPr>
          <p:cNvPr id="6" name="Foliennummernplatzhalter 5"/>
          <p:cNvSpPr>
            <a:spLocks noGrp="1"/>
          </p:cNvSpPr>
          <p:nvPr>
            <p:ph type="sldNum" sz="quarter" idx="12"/>
          </p:nvPr>
        </p:nvSpPr>
        <p:spPr/>
        <p:txBody>
          <a:bodyPr/>
          <a:lstStyle>
            <a:lvl1pPr>
              <a:defRPr/>
            </a:lvl1pPr>
          </a:lstStyle>
          <a:p>
            <a:r>
              <a:rPr lang="de-DE" altLang="de-DE"/>
              <a:t>/ Slide </a:t>
            </a:r>
            <a:fld id="{EFD5BD89-C318-4C7B-A309-47A0A9D28B80}" type="slidenum">
              <a:rPr lang="de-DE" altLang="de-DE"/>
              <a:pPr/>
              <a:t>‹#›</a:t>
            </a:fld>
            <a:endParaRPr lang="de-DE" altLang="de-DE"/>
          </a:p>
        </p:txBody>
      </p:sp>
    </p:spTree>
    <p:extLst>
      <p:ext uri="{BB962C8B-B14F-4D97-AF65-F5344CB8AC3E}">
        <p14:creationId xmlns:p14="http://schemas.microsoft.com/office/powerpoint/2010/main" val="243738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e-DE"/>
          </a:p>
        </p:txBody>
      </p:sp>
      <p:sp>
        <p:nvSpPr>
          <p:cNvPr id="3" name="Inhaltsplatzhalter 2"/>
          <p:cNvSpPr>
            <a:spLocks noGrp="1"/>
          </p:cNvSpPr>
          <p:nvPr>
            <p:ph sz="half" idx="1"/>
          </p:nvPr>
        </p:nvSpPr>
        <p:spPr>
          <a:xfrm>
            <a:off x="504093" y="1268414"/>
            <a:ext cx="5500078" cy="5329237"/>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Inhaltsplatzhalter 3"/>
          <p:cNvSpPr>
            <a:spLocks noGrp="1"/>
          </p:cNvSpPr>
          <p:nvPr>
            <p:ph sz="half" idx="2"/>
          </p:nvPr>
        </p:nvSpPr>
        <p:spPr>
          <a:xfrm>
            <a:off x="6273801" y="1268414"/>
            <a:ext cx="5535246" cy="5040313"/>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5" name="Fußzeilenplatzhalter 4"/>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6" name="Datumsplatzhalter 5"/>
          <p:cNvSpPr>
            <a:spLocks noGrp="1"/>
          </p:cNvSpPr>
          <p:nvPr>
            <p:ph type="dt" sz="half" idx="11"/>
          </p:nvPr>
        </p:nvSpPr>
        <p:spPr/>
        <p:txBody>
          <a:bodyPr/>
          <a:lstStyle>
            <a:lvl1pPr>
              <a:defRPr/>
            </a:lvl1pPr>
          </a:lstStyle>
          <a:p>
            <a:fld id="{33D1531A-F982-45FF-8E0E-F0F1CB8BFDB8}" type="datetime1">
              <a:rPr lang="de-DE" altLang="de-DE" smtClean="0"/>
              <a:t>23.01.20</a:t>
            </a:fld>
            <a:endParaRPr lang="de-DE" altLang="de-DE"/>
          </a:p>
        </p:txBody>
      </p:sp>
      <p:sp>
        <p:nvSpPr>
          <p:cNvPr id="7" name="Foliennummernplatzhalter 6"/>
          <p:cNvSpPr>
            <a:spLocks noGrp="1"/>
          </p:cNvSpPr>
          <p:nvPr>
            <p:ph type="sldNum" sz="quarter" idx="12"/>
          </p:nvPr>
        </p:nvSpPr>
        <p:spPr/>
        <p:txBody>
          <a:bodyPr/>
          <a:lstStyle>
            <a:lvl1pPr>
              <a:defRPr/>
            </a:lvl1pPr>
          </a:lstStyle>
          <a:p>
            <a:r>
              <a:rPr lang="de-DE" altLang="de-DE"/>
              <a:t>/ Slide </a:t>
            </a:r>
            <a:fld id="{5402DD44-BB57-432D-A5BA-3AC47EF166F9}" type="slidenum">
              <a:rPr lang="de-DE" altLang="de-DE"/>
              <a:pPr/>
              <a:t>‹#›</a:t>
            </a:fld>
            <a:endParaRPr lang="de-DE" altLang="de-DE"/>
          </a:p>
        </p:txBody>
      </p:sp>
    </p:spTree>
    <p:extLst>
      <p:ext uri="{BB962C8B-B14F-4D97-AF65-F5344CB8AC3E}">
        <p14:creationId xmlns:p14="http://schemas.microsoft.com/office/powerpoint/2010/main" val="847958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hyperlink" Target="http://www.airbestpractices.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6.jpe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3.png"/><Relationship Id="rId5" Type="http://schemas.openxmlformats.org/officeDocument/2006/relationships/slideLayout" Target="../slideLayouts/slideLayout18.xml"/><Relationship Id="rId10" Type="http://schemas.openxmlformats.org/officeDocument/2006/relationships/hyperlink" Target="http://www.airbestpractices.com/" TargetMode="Externa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9"/>
            <a:extLst>
              <a:ext uri="{FF2B5EF4-FFF2-40B4-BE49-F238E27FC236}">
                <a16:creationId xmlns:a16="http://schemas.microsoft.com/office/drawing/2014/main" id="{7FB9DA1F-96FB-449A-82BB-2FA8DD06FB0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6" name="Picture 5">
            <a:extLst>
              <a:ext uri="{FF2B5EF4-FFF2-40B4-BE49-F238E27FC236}">
                <a16:creationId xmlns:a16="http://schemas.microsoft.com/office/drawing/2014/main" id="{B39F4B63-D43C-4BE3-859F-A76B43FE3CE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372600" y="5791200"/>
            <a:ext cx="2425246" cy="827562"/>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Grafik 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60419" name="Rectangle 3"/>
          <p:cNvSpPr>
            <a:spLocks noGrp="1" noChangeArrowheads="1"/>
          </p:cNvSpPr>
          <p:nvPr>
            <p:ph type="body" idx="1"/>
          </p:nvPr>
        </p:nvSpPr>
        <p:spPr bwMode="auto">
          <a:xfrm>
            <a:off x="504093" y="1268414"/>
            <a:ext cx="11304954" cy="504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de-DE" altLang="de-DE" dirty="0"/>
              <a:t>Textmasterformate durch Klicken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60421" name="Rectangle 5"/>
          <p:cNvSpPr>
            <a:spLocks noGrp="1" noChangeArrowheads="1"/>
          </p:cNvSpPr>
          <p:nvPr>
            <p:ph type="ftr" sz="quarter" idx="3"/>
          </p:nvPr>
        </p:nvSpPr>
        <p:spPr bwMode="auto">
          <a:xfrm>
            <a:off x="3374293" y="53975"/>
            <a:ext cx="5531338"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algn="l" eaLnBrk="1" hangingPunct="1">
              <a:lnSpc>
                <a:spcPts val="1000"/>
              </a:lnSpc>
              <a:buFontTx/>
              <a:buNone/>
              <a:defRPr sz="800">
                <a:solidFill>
                  <a:schemeClr val="bg2"/>
                </a:solidFill>
              </a:defRPr>
            </a:lvl1pPr>
          </a:lstStyle>
          <a:p>
            <a:r>
              <a:rPr lang="en-GB" altLang="de-DE"/>
              <a:t>template for new presentation. Change text here (View --&gt; header)</a:t>
            </a:r>
            <a:endParaRPr lang="de-DE" altLang="de-DE"/>
          </a:p>
        </p:txBody>
      </p:sp>
      <p:sp>
        <p:nvSpPr>
          <p:cNvPr id="60418" name="Rectangle 2"/>
          <p:cNvSpPr>
            <a:spLocks noGrp="1" noChangeArrowheads="1"/>
          </p:cNvSpPr>
          <p:nvPr>
            <p:ph type="title"/>
          </p:nvPr>
        </p:nvSpPr>
        <p:spPr bwMode="auto">
          <a:xfrm>
            <a:off x="513863" y="392114"/>
            <a:ext cx="8442569"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de-DE" altLang="de-DE" dirty="0"/>
              <a:t>Titelmasterformat durch Klicken bearbeiten</a:t>
            </a:r>
          </a:p>
        </p:txBody>
      </p:sp>
      <p:sp>
        <p:nvSpPr>
          <p:cNvPr id="60445" name="Rectangle 29"/>
          <p:cNvSpPr>
            <a:spLocks noGrp="1" noChangeArrowheads="1"/>
          </p:cNvSpPr>
          <p:nvPr>
            <p:ph type="dt" sz="half" idx="2"/>
          </p:nvPr>
        </p:nvSpPr>
        <p:spPr bwMode="auto">
          <a:xfrm>
            <a:off x="508944" y="57150"/>
            <a:ext cx="1031631"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algn="l" eaLnBrk="1" hangingPunct="1">
              <a:lnSpc>
                <a:spcPts val="1000"/>
              </a:lnSpc>
              <a:buFontTx/>
              <a:buNone/>
              <a:defRPr sz="800">
                <a:solidFill>
                  <a:schemeClr val="bg2"/>
                </a:solidFill>
              </a:defRPr>
            </a:lvl1pPr>
          </a:lstStyle>
          <a:p>
            <a:fld id="{E8F49229-1938-4683-8818-52856D103907}" type="datetime1">
              <a:rPr lang="de-DE" altLang="de-DE" smtClean="0"/>
              <a:t>23.01.20</a:t>
            </a:fld>
            <a:endParaRPr lang="de-DE" altLang="de-DE"/>
          </a:p>
        </p:txBody>
      </p:sp>
      <p:sp>
        <p:nvSpPr>
          <p:cNvPr id="60446" name="Rectangle 30"/>
          <p:cNvSpPr>
            <a:spLocks noGrp="1" noChangeArrowheads="1"/>
          </p:cNvSpPr>
          <p:nvPr>
            <p:ph type="sldNum" sz="quarter" idx="4"/>
          </p:nvPr>
        </p:nvSpPr>
        <p:spPr bwMode="auto">
          <a:xfrm>
            <a:off x="1779955" y="53975"/>
            <a:ext cx="740507"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algn="l" eaLnBrk="1" hangingPunct="1">
              <a:lnSpc>
                <a:spcPts val="1000"/>
              </a:lnSpc>
              <a:buFontTx/>
              <a:buNone/>
              <a:defRPr sz="800">
                <a:solidFill>
                  <a:schemeClr val="bg2"/>
                </a:solidFill>
              </a:defRPr>
            </a:lvl1pPr>
          </a:lstStyle>
          <a:p>
            <a:r>
              <a:rPr lang="de-DE" altLang="de-DE"/>
              <a:t>/ Slide </a:t>
            </a:r>
            <a:fld id="{4EE98901-D46B-48FA-B94A-46D0CB94B3D8}" type="slidenum">
              <a:rPr lang="de-DE" altLang="de-DE"/>
              <a:pPr/>
              <a:t>‹#›</a:t>
            </a:fld>
            <a:endParaRPr lang="de-DE" altLang="de-DE"/>
          </a:p>
        </p:txBody>
      </p:sp>
    </p:spTree>
    <p:extLst>
      <p:ext uri="{BB962C8B-B14F-4D97-AF65-F5344CB8AC3E}">
        <p14:creationId xmlns:p14="http://schemas.microsoft.com/office/powerpoint/2010/main" val="4032081290"/>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Lst>
  <p:hf hdr="0"/>
  <p:txStyles>
    <p:titleStyle>
      <a:lvl1pPr algn="l" rtl="0" eaLnBrk="1" fontAlgn="base" hangingPunct="1">
        <a:spcBef>
          <a:spcPct val="0"/>
        </a:spcBef>
        <a:spcAft>
          <a:spcPct val="0"/>
        </a:spcAft>
        <a:defRPr sz="2000">
          <a:solidFill>
            <a:schemeClr val="tx2"/>
          </a:solidFill>
          <a:latin typeface="+mj-lt"/>
          <a:ea typeface="+mj-ea"/>
          <a:cs typeface="+mj-cs"/>
        </a:defRPr>
      </a:lvl1pPr>
      <a:lvl2pPr algn="l" rtl="0" eaLnBrk="1" fontAlgn="base" hangingPunct="1">
        <a:spcBef>
          <a:spcPct val="0"/>
        </a:spcBef>
        <a:spcAft>
          <a:spcPct val="0"/>
        </a:spcAft>
        <a:defRPr sz="2000">
          <a:solidFill>
            <a:schemeClr val="tx2"/>
          </a:solidFill>
          <a:latin typeface="Arial" charset="0"/>
        </a:defRPr>
      </a:lvl2pPr>
      <a:lvl3pPr algn="l" rtl="0" eaLnBrk="1" fontAlgn="base" hangingPunct="1">
        <a:spcBef>
          <a:spcPct val="0"/>
        </a:spcBef>
        <a:spcAft>
          <a:spcPct val="0"/>
        </a:spcAft>
        <a:defRPr sz="2000">
          <a:solidFill>
            <a:schemeClr val="tx2"/>
          </a:solidFill>
          <a:latin typeface="Arial" charset="0"/>
        </a:defRPr>
      </a:lvl3pPr>
      <a:lvl4pPr algn="l" rtl="0" eaLnBrk="1" fontAlgn="base" hangingPunct="1">
        <a:spcBef>
          <a:spcPct val="0"/>
        </a:spcBef>
        <a:spcAft>
          <a:spcPct val="0"/>
        </a:spcAft>
        <a:defRPr sz="2000">
          <a:solidFill>
            <a:schemeClr val="tx2"/>
          </a:solidFill>
          <a:latin typeface="Arial" charset="0"/>
        </a:defRPr>
      </a:lvl4pPr>
      <a:lvl5pPr algn="l" rtl="0" eaLnBrk="1" fontAlgn="base" hangingPunct="1">
        <a:spcBef>
          <a:spcPct val="0"/>
        </a:spcBef>
        <a:spcAft>
          <a:spcPct val="0"/>
        </a:spcAft>
        <a:defRPr sz="2000">
          <a:solidFill>
            <a:schemeClr val="tx2"/>
          </a:solidFill>
          <a:latin typeface="Arial" charset="0"/>
        </a:defRPr>
      </a:lvl5pPr>
      <a:lvl6pPr marL="457200" algn="l" rtl="0" eaLnBrk="1" fontAlgn="base" hangingPunct="1">
        <a:spcBef>
          <a:spcPct val="0"/>
        </a:spcBef>
        <a:spcAft>
          <a:spcPct val="0"/>
        </a:spcAft>
        <a:defRPr sz="2000">
          <a:solidFill>
            <a:schemeClr val="tx2"/>
          </a:solidFill>
          <a:latin typeface="Arial" charset="0"/>
        </a:defRPr>
      </a:lvl6pPr>
      <a:lvl7pPr marL="914400" algn="l" rtl="0" eaLnBrk="1" fontAlgn="base" hangingPunct="1">
        <a:spcBef>
          <a:spcPct val="0"/>
        </a:spcBef>
        <a:spcAft>
          <a:spcPct val="0"/>
        </a:spcAft>
        <a:defRPr sz="2000">
          <a:solidFill>
            <a:schemeClr val="tx2"/>
          </a:solidFill>
          <a:latin typeface="Arial" charset="0"/>
        </a:defRPr>
      </a:lvl7pPr>
      <a:lvl8pPr marL="1371600" algn="l" rtl="0" eaLnBrk="1" fontAlgn="base" hangingPunct="1">
        <a:spcBef>
          <a:spcPct val="0"/>
        </a:spcBef>
        <a:spcAft>
          <a:spcPct val="0"/>
        </a:spcAft>
        <a:defRPr sz="2000">
          <a:solidFill>
            <a:schemeClr val="tx2"/>
          </a:solidFill>
          <a:latin typeface="Arial" charset="0"/>
        </a:defRPr>
      </a:lvl8pPr>
      <a:lvl9pPr marL="1828800" algn="l" rtl="0" eaLnBrk="1" fontAlgn="base" hangingPunct="1">
        <a:spcBef>
          <a:spcPct val="0"/>
        </a:spcBef>
        <a:spcAft>
          <a:spcPct val="0"/>
        </a:spcAft>
        <a:defRPr sz="2000">
          <a:solidFill>
            <a:schemeClr val="tx2"/>
          </a:solidFill>
          <a:latin typeface="Arial" charset="0"/>
        </a:defRPr>
      </a:lvl9pPr>
    </p:titleStyle>
    <p:bodyStyle>
      <a:lvl1pPr algn="l" rtl="0" eaLnBrk="1" fontAlgn="base" hangingPunct="1">
        <a:lnSpc>
          <a:spcPts val="2000"/>
        </a:lnSpc>
        <a:spcBef>
          <a:spcPct val="0"/>
        </a:spcBef>
        <a:spcAft>
          <a:spcPct val="0"/>
        </a:spcAft>
        <a:buFont typeface="Times" pitchFamily="18" charset="0"/>
        <a:defRPr sz="1600">
          <a:solidFill>
            <a:schemeClr val="tx1"/>
          </a:solidFill>
          <a:latin typeface="+mn-lt"/>
          <a:ea typeface="+mn-ea"/>
          <a:cs typeface="+mn-cs"/>
        </a:defRPr>
      </a:lvl1pPr>
      <a:lvl2pPr marL="360363" indent="-180975"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2pPr>
      <a:lvl3pPr marL="719138" indent="-179388"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3pPr>
      <a:lvl4pPr marL="1077913" indent="-179388"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4pPr>
      <a:lvl5pPr marL="1439863" indent="-180975"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5pPr>
      <a:lvl6pPr marL="1897063" indent="-180975" algn="l" rtl="0" eaLnBrk="1" fontAlgn="base" hangingPunct="1">
        <a:spcBef>
          <a:spcPct val="20000"/>
        </a:spcBef>
        <a:spcAft>
          <a:spcPct val="0"/>
        </a:spcAft>
        <a:buChar char="•"/>
        <a:defRPr sz="1600">
          <a:solidFill>
            <a:schemeClr val="tx1"/>
          </a:solidFill>
          <a:latin typeface="+mn-lt"/>
          <a:ea typeface="+mn-ea"/>
          <a:cs typeface="+mn-cs"/>
        </a:defRPr>
      </a:lvl6pPr>
      <a:lvl7pPr marL="2354263" indent="-180975" algn="l" rtl="0" eaLnBrk="1" fontAlgn="base" hangingPunct="1">
        <a:spcBef>
          <a:spcPct val="20000"/>
        </a:spcBef>
        <a:spcAft>
          <a:spcPct val="0"/>
        </a:spcAft>
        <a:buChar char="•"/>
        <a:defRPr sz="1600">
          <a:solidFill>
            <a:schemeClr val="tx1"/>
          </a:solidFill>
          <a:latin typeface="+mn-lt"/>
          <a:ea typeface="+mn-ea"/>
          <a:cs typeface="+mn-cs"/>
        </a:defRPr>
      </a:lvl7pPr>
      <a:lvl8pPr marL="2811463" indent="-180975" algn="l" rtl="0" eaLnBrk="1" fontAlgn="base" hangingPunct="1">
        <a:spcBef>
          <a:spcPct val="20000"/>
        </a:spcBef>
        <a:spcAft>
          <a:spcPct val="0"/>
        </a:spcAft>
        <a:buChar char="•"/>
        <a:defRPr sz="1600">
          <a:solidFill>
            <a:schemeClr val="tx1"/>
          </a:solidFill>
          <a:latin typeface="+mn-lt"/>
          <a:ea typeface="+mn-ea"/>
          <a:cs typeface="+mn-cs"/>
        </a:defRPr>
      </a:lvl8pPr>
      <a:lvl9pPr marL="3268663" indent="-180975" algn="l" rtl="0" eaLnBrk="1" fontAlgn="base" hangingPunct="1">
        <a:spcBef>
          <a:spcPct val="20000"/>
        </a:spcBef>
        <a:spcAft>
          <a:spcPct val="0"/>
        </a:spcAft>
        <a:buChar char="•"/>
        <a:defRPr sz="16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10"/>
            <a:extLst>
              <a:ext uri="{FF2B5EF4-FFF2-40B4-BE49-F238E27FC236}">
                <a16:creationId xmlns:a16="http://schemas.microsoft.com/office/drawing/2014/main" id="{7FB9DA1F-96FB-449A-82BB-2FA8DD06FB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6" name="Picture 5">
            <a:extLst>
              <a:ext uri="{FF2B5EF4-FFF2-40B4-BE49-F238E27FC236}">
                <a16:creationId xmlns:a16="http://schemas.microsoft.com/office/drawing/2014/main" id="{B39F4B63-D43C-4BE3-859F-A76B43FE3CE1}"/>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372600" y="5791200"/>
            <a:ext cx="2425246" cy="827562"/>
          </a:xfrm>
          <a:prstGeom prst="rect">
            <a:avLst/>
          </a:prstGeom>
        </p:spPr>
      </p:pic>
    </p:spTree>
    <p:extLst>
      <p:ext uri="{BB962C8B-B14F-4D97-AF65-F5344CB8AC3E}">
        <p14:creationId xmlns:p14="http://schemas.microsoft.com/office/powerpoint/2010/main" val="25166532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D69F1E-B450-4410-A75A-8901CB1880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4DA3E6-B608-43F2-9184-80E5FD4AAE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435C9D-7C0A-4948-AEEE-02E43B26A6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96C496-532B-4B27-833E-DC1179BB682E}" type="datetimeFigureOut">
              <a:rPr lang="en-US" smtClean="0"/>
              <a:t>1/23/20</a:t>
            </a:fld>
            <a:endParaRPr lang="en-US"/>
          </a:p>
        </p:txBody>
      </p:sp>
      <p:sp>
        <p:nvSpPr>
          <p:cNvPr id="5" name="Footer Placeholder 4">
            <a:extLst>
              <a:ext uri="{FF2B5EF4-FFF2-40B4-BE49-F238E27FC236}">
                <a16:creationId xmlns:a16="http://schemas.microsoft.com/office/drawing/2014/main" id="{14640826-8478-4D13-BB16-340B1CBEBC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7C6CBC-5C98-4EAE-9832-628F2E307E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23F20E-F675-44D6-BB72-1CE521354FEF}" type="slidenum">
              <a:rPr lang="en-US" smtClean="0"/>
              <a:t>‹#›</a:t>
            </a:fld>
            <a:endParaRPr lang="en-US"/>
          </a:p>
        </p:txBody>
      </p:sp>
    </p:spTree>
    <p:extLst>
      <p:ext uri="{BB962C8B-B14F-4D97-AF65-F5344CB8AC3E}">
        <p14:creationId xmlns:p14="http://schemas.microsoft.com/office/powerpoint/2010/main" val="2219312804"/>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181D20"/>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10000" y="2184404"/>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5" y="6331744"/>
            <a:ext cx="8644320" cy="365125"/>
          </a:xfrm>
          <a:prstGeom prst="rect">
            <a:avLst/>
          </a:prstGeom>
        </p:spPr>
        <p:txBody>
          <a:bodyPr vert="horz" lIns="91440" tIns="45720" rIns="91440" bIns="45720" rtlCol="0" anchor="b"/>
          <a:lstStyle>
            <a:lvl1pPr algn="l">
              <a:defRPr sz="900">
                <a:solidFill>
                  <a:schemeClr val="tx1"/>
                </a:solidFill>
              </a:defRPr>
            </a:lvl1pPr>
          </a:lstStyle>
          <a:p>
            <a:r>
              <a:rPr lang="en-US"/>
              <a:t>TRACE ANALYTICS, LLC | ERIN ZIMMERMAN| SALES@AIRCHECKLAB.COM |512-263-0000 X 5</a:t>
            </a:r>
            <a:endParaRPr lang="en-US" dirty="0"/>
          </a:p>
        </p:txBody>
      </p:sp>
      <p:sp>
        <p:nvSpPr>
          <p:cNvPr id="8" name="Title Placeholder 7"/>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098851653"/>
      </p:ext>
    </p:extLst>
  </p:cSld>
  <p:clrMap bg1="dk1" tx1="lt1" bg2="dk2"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Lst>
  <p:hf sldNum="0" hdr="0" dt="0"/>
  <p:txStyles>
    <p:titleStyle>
      <a:lvl1pPr algn="l" defTabSz="342883" rtl="0" eaLnBrk="1" latinLnBrk="0" hangingPunct="1">
        <a:spcBef>
          <a:spcPct val="0"/>
        </a:spcBef>
        <a:buNone/>
        <a:defRPr sz="3300" b="0" i="0" kern="1200">
          <a:solidFill>
            <a:srgbClr val="FEFEFE"/>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62" indent="-257162" algn="l" defTabSz="342883" rtl="0" eaLnBrk="1" latinLnBrk="0" hangingPunct="1">
        <a:spcBef>
          <a:spcPct val="20000"/>
        </a:spcBef>
        <a:spcAft>
          <a:spcPts val="451"/>
        </a:spcAft>
        <a:buClr>
          <a:schemeClr val="accent1"/>
        </a:buClr>
        <a:buFont typeface="Wingdings 2" charset="2"/>
        <a:buChar char=""/>
        <a:defRPr sz="1351" kern="1200">
          <a:solidFill>
            <a:schemeClr val="tx1"/>
          </a:solidFill>
          <a:latin typeface="Roboto" charset="0"/>
          <a:ea typeface="Roboto" charset="0"/>
          <a:cs typeface="Roboto" charset="0"/>
        </a:defRPr>
      </a:lvl1pPr>
      <a:lvl2pPr marL="557185" indent="-214303" algn="l" defTabSz="342883" rtl="0" eaLnBrk="1" latinLnBrk="0" hangingPunct="1">
        <a:spcBef>
          <a:spcPct val="20000"/>
        </a:spcBef>
        <a:spcAft>
          <a:spcPts val="451"/>
        </a:spcAft>
        <a:buClr>
          <a:schemeClr val="accent1"/>
        </a:buClr>
        <a:buFont typeface="Wingdings 2" charset="2"/>
        <a:buChar char=""/>
        <a:defRPr sz="1200" kern="1200">
          <a:solidFill>
            <a:schemeClr val="tx1"/>
          </a:solidFill>
          <a:latin typeface="Roboto" charset="0"/>
          <a:ea typeface="Roboto" charset="0"/>
          <a:cs typeface="Roboto" charset="0"/>
        </a:defRPr>
      </a:lvl2pPr>
      <a:lvl3pPr marL="857207" indent="-171442" algn="l" defTabSz="342883" rtl="0" eaLnBrk="1" latinLnBrk="0" hangingPunct="1">
        <a:spcBef>
          <a:spcPct val="20000"/>
        </a:spcBef>
        <a:spcAft>
          <a:spcPts val="451"/>
        </a:spcAft>
        <a:buClr>
          <a:schemeClr val="accent1"/>
        </a:buClr>
        <a:buFont typeface="Wingdings 2" charset="2"/>
        <a:buChar char=""/>
        <a:defRPr sz="1051" kern="1200">
          <a:solidFill>
            <a:schemeClr val="tx1"/>
          </a:solidFill>
          <a:latin typeface="Roboto" charset="0"/>
          <a:ea typeface="Roboto" charset="0"/>
          <a:cs typeface="Roboto" charset="0"/>
        </a:defRPr>
      </a:lvl3pPr>
      <a:lvl4pPr marL="1200090" indent="-171442" algn="l" defTabSz="342883" rtl="0" eaLnBrk="1" latinLnBrk="0" hangingPunct="1">
        <a:spcBef>
          <a:spcPct val="20000"/>
        </a:spcBef>
        <a:spcAft>
          <a:spcPts val="451"/>
        </a:spcAft>
        <a:buClr>
          <a:schemeClr val="accent1"/>
        </a:buClr>
        <a:buFont typeface="Wingdings 2" charset="2"/>
        <a:buChar char=""/>
        <a:defRPr sz="900" kern="1200">
          <a:solidFill>
            <a:schemeClr val="tx1"/>
          </a:solidFill>
          <a:latin typeface="Roboto" charset="0"/>
          <a:ea typeface="Roboto" charset="0"/>
          <a:cs typeface="Roboto" charset="0"/>
        </a:defRPr>
      </a:lvl4pPr>
      <a:lvl5pPr marL="1542973" indent="-171442" algn="l" defTabSz="342883" rtl="0" eaLnBrk="1" latinLnBrk="0" hangingPunct="1">
        <a:spcBef>
          <a:spcPct val="20000"/>
        </a:spcBef>
        <a:spcAft>
          <a:spcPts val="451"/>
        </a:spcAft>
        <a:buClr>
          <a:schemeClr val="accent1"/>
        </a:buClr>
        <a:buFont typeface="Wingdings 2" charset="2"/>
        <a:buChar char=""/>
        <a:defRPr sz="900" kern="1200">
          <a:solidFill>
            <a:schemeClr val="tx1"/>
          </a:solidFill>
          <a:latin typeface="Roboto" charset="0"/>
          <a:ea typeface="Roboto" charset="0"/>
          <a:cs typeface="Roboto" charset="0"/>
        </a:defRPr>
      </a:lvl5pPr>
      <a:lvl6pPr marL="1799910" indent="-171442" algn="l" defTabSz="342883" rtl="0" eaLnBrk="1" latinLnBrk="0" hangingPunct="1">
        <a:spcBef>
          <a:spcPct val="20000"/>
        </a:spcBef>
        <a:spcAft>
          <a:spcPts val="451"/>
        </a:spcAft>
        <a:buClr>
          <a:schemeClr val="accent1"/>
        </a:buClr>
        <a:buFont typeface="Wingdings 2" charset="2"/>
        <a:buChar char=""/>
        <a:defRPr sz="900" kern="1200">
          <a:solidFill>
            <a:schemeClr val="tx1"/>
          </a:solidFill>
          <a:latin typeface="+mn-lt"/>
          <a:ea typeface="+mn-ea"/>
          <a:cs typeface="+mn-cs"/>
        </a:defRPr>
      </a:lvl6pPr>
      <a:lvl7pPr marL="2099896" indent="-171442" algn="l" defTabSz="342883" rtl="0" eaLnBrk="1" latinLnBrk="0" hangingPunct="1">
        <a:spcBef>
          <a:spcPct val="20000"/>
        </a:spcBef>
        <a:spcAft>
          <a:spcPts val="451"/>
        </a:spcAft>
        <a:buClr>
          <a:schemeClr val="accent1"/>
        </a:buClr>
        <a:buFont typeface="Wingdings 2" charset="2"/>
        <a:buChar char=""/>
        <a:defRPr sz="900" kern="1200">
          <a:solidFill>
            <a:schemeClr val="tx1"/>
          </a:solidFill>
          <a:latin typeface="+mn-lt"/>
          <a:ea typeface="+mn-ea"/>
          <a:cs typeface="+mn-cs"/>
        </a:defRPr>
      </a:lvl7pPr>
      <a:lvl8pPr marL="2399880" indent="-171442" algn="l" defTabSz="342883" rtl="0" eaLnBrk="1" latinLnBrk="0" hangingPunct="1">
        <a:spcBef>
          <a:spcPct val="20000"/>
        </a:spcBef>
        <a:spcAft>
          <a:spcPts val="451"/>
        </a:spcAft>
        <a:buClr>
          <a:schemeClr val="accent1"/>
        </a:buClr>
        <a:buFont typeface="Wingdings 2" charset="2"/>
        <a:buChar char=""/>
        <a:defRPr sz="900" kern="1200">
          <a:solidFill>
            <a:schemeClr val="tx1"/>
          </a:solidFill>
          <a:latin typeface="+mn-lt"/>
          <a:ea typeface="+mn-ea"/>
          <a:cs typeface="+mn-cs"/>
        </a:defRPr>
      </a:lvl8pPr>
      <a:lvl9pPr marL="2699866" indent="-171442" algn="l" defTabSz="342883" rtl="0" eaLnBrk="1" latinLnBrk="0" hangingPunct="1">
        <a:spcBef>
          <a:spcPct val="20000"/>
        </a:spcBef>
        <a:spcAft>
          <a:spcPts val="451"/>
        </a:spcAft>
        <a:buClr>
          <a:schemeClr val="accent1"/>
        </a:buClr>
        <a:buFont typeface="Wingdings 2" charset="2"/>
        <a:buChar char=""/>
        <a:defRPr sz="900" kern="1200">
          <a:solidFill>
            <a:schemeClr val="tx1"/>
          </a:solidFill>
          <a:latin typeface="+mn-lt"/>
          <a:ea typeface="+mn-ea"/>
          <a:cs typeface="+mn-cs"/>
        </a:defRPr>
      </a:lvl9pPr>
    </p:bodyStyle>
    <p:otherStyle>
      <a:defPPr>
        <a:defRPr lang="en-US"/>
      </a:defPPr>
      <a:lvl1pPr marL="0" algn="l" defTabSz="342883" rtl="0" eaLnBrk="1" latinLnBrk="0" hangingPunct="1">
        <a:defRPr sz="1351" kern="1200">
          <a:solidFill>
            <a:schemeClr val="tx1"/>
          </a:solidFill>
          <a:latin typeface="+mn-lt"/>
          <a:ea typeface="+mn-ea"/>
          <a:cs typeface="+mn-cs"/>
        </a:defRPr>
      </a:lvl1pPr>
      <a:lvl2pPr marL="342883" algn="l" defTabSz="342883" rtl="0" eaLnBrk="1" latinLnBrk="0" hangingPunct="1">
        <a:defRPr sz="1351" kern="1200">
          <a:solidFill>
            <a:schemeClr val="tx1"/>
          </a:solidFill>
          <a:latin typeface="+mn-lt"/>
          <a:ea typeface="+mn-ea"/>
          <a:cs typeface="+mn-cs"/>
        </a:defRPr>
      </a:lvl2pPr>
      <a:lvl3pPr marL="685766" algn="l" defTabSz="342883" rtl="0" eaLnBrk="1" latinLnBrk="0" hangingPunct="1">
        <a:defRPr sz="1351" kern="1200">
          <a:solidFill>
            <a:schemeClr val="tx1"/>
          </a:solidFill>
          <a:latin typeface="+mn-lt"/>
          <a:ea typeface="+mn-ea"/>
          <a:cs typeface="+mn-cs"/>
        </a:defRPr>
      </a:lvl3pPr>
      <a:lvl4pPr marL="1028649" algn="l" defTabSz="342883" rtl="0" eaLnBrk="1" latinLnBrk="0" hangingPunct="1">
        <a:defRPr sz="1351" kern="1200">
          <a:solidFill>
            <a:schemeClr val="tx1"/>
          </a:solidFill>
          <a:latin typeface="+mn-lt"/>
          <a:ea typeface="+mn-ea"/>
          <a:cs typeface="+mn-cs"/>
        </a:defRPr>
      </a:lvl4pPr>
      <a:lvl5pPr marL="1371532" algn="l" defTabSz="342883" rtl="0" eaLnBrk="1" latinLnBrk="0" hangingPunct="1">
        <a:defRPr sz="1351" kern="1200">
          <a:solidFill>
            <a:schemeClr val="tx1"/>
          </a:solidFill>
          <a:latin typeface="+mn-lt"/>
          <a:ea typeface="+mn-ea"/>
          <a:cs typeface="+mn-cs"/>
        </a:defRPr>
      </a:lvl5pPr>
      <a:lvl6pPr marL="1714414" algn="l" defTabSz="342883" rtl="0" eaLnBrk="1" latinLnBrk="0" hangingPunct="1">
        <a:defRPr sz="1351" kern="1200">
          <a:solidFill>
            <a:schemeClr val="tx1"/>
          </a:solidFill>
          <a:latin typeface="+mn-lt"/>
          <a:ea typeface="+mn-ea"/>
          <a:cs typeface="+mn-cs"/>
        </a:defRPr>
      </a:lvl6pPr>
      <a:lvl7pPr marL="2057297" algn="l" defTabSz="342883" rtl="0" eaLnBrk="1" latinLnBrk="0" hangingPunct="1">
        <a:defRPr sz="1351" kern="1200">
          <a:solidFill>
            <a:schemeClr val="tx1"/>
          </a:solidFill>
          <a:latin typeface="+mn-lt"/>
          <a:ea typeface="+mn-ea"/>
          <a:cs typeface="+mn-cs"/>
        </a:defRPr>
      </a:lvl7pPr>
      <a:lvl8pPr marL="2400180" algn="l" defTabSz="342883" rtl="0" eaLnBrk="1" latinLnBrk="0" hangingPunct="1">
        <a:defRPr sz="1351" kern="1200">
          <a:solidFill>
            <a:schemeClr val="tx1"/>
          </a:solidFill>
          <a:latin typeface="+mn-lt"/>
          <a:ea typeface="+mn-ea"/>
          <a:cs typeface="+mn-cs"/>
        </a:defRPr>
      </a:lvl8pPr>
      <a:lvl9pPr marL="2743063" algn="l" defTabSz="3428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compressedairchallenge.org/" TargetMode="Externa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compressedairchallenge.org/data/sites/1/media/library/factsheets/factsheet07.pdf" TargetMode="External"/><Relationship Id="rId2" Type="http://schemas.openxmlformats.org/officeDocument/2006/relationships/hyperlink" Target="https://www.compressedairchallenge.org/data/sites/1/media/library/tipsheets/tipsheet03.pdf" TargetMode="Externa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5.tiff"/><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1.xml"/><Relationship Id="rId5" Type="http://schemas.openxmlformats.org/officeDocument/2006/relationships/image" Target="../media/image50.pn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image" Target="../media/image15.emf"/></Relationships>
</file>

<file path=ppt/slides/_rels/slide30.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51.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8.xml"/><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xml"/><Relationship Id="rId1" Type="http://schemas.openxmlformats.org/officeDocument/2006/relationships/slideLayout" Target="../slideLayouts/slideLayout38.xml"/><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32.xml"/><Relationship Id="rId5" Type="http://schemas.openxmlformats.org/officeDocument/2006/relationships/image" Target="../media/image68.png"/><Relationship Id="rId4" Type="http://schemas.openxmlformats.org/officeDocument/2006/relationships/image" Target="../media/image6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g"/><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2.jp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2.jpg"/><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2.jpg"/><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7.jp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tiff"/></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3707429" y="2800787"/>
            <a:ext cx="4777142" cy="947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lnSpc>
                <a:spcPts val="1680"/>
              </a:lnSpc>
              <a:spcBef>
                <a:spcPct val="0"/>
              </a:spcBef>
              <a:spcAft>
                <a:spcPct val="0"/>
              </a:spcAft>
              <a:defRPr/>
            </a:pPr>
            <a:r>
              <a:rPr lang="en-US" altLang="en-US" sz="1300" kern="0" dirty="0">
                <a:solidFill>
                  <a:prstClr val="black"/>
                </a:solidFill>
                <a:latin typeface="+mj-lt"/>
                <a:cs typeface="Calibri" panose="020F0502020204030204" pitchFamily="34" charset="0"/>
              </a:rPr>
              <a:t>The recording and slides of this webinar will be made available to attendees via email within one day.</a:t>
            </a:r>
          </a:p>
          <a:p>
            <a:pPr algn="ctr" eaLnBrk="0" fontAlgn="base" hangingPunct="0">
              <a:lnSpc>
                <a:spcPts val="1680"/>
              </a:lnSpc>
              <a:spcBef>
                <a:spcPct val="0"/>
              </a:spcBef>
              <a:spcAft>
                <a:spcPct val="0"/>
              </a:spcAft>
              <a:defRPr/>
            </a:pPr>
            <a:endParaRPr lang="en-US" altLang="en-US" sz="1300" kern="0" dirty="0">
              <a:solidFill>
                <a:prstClr val="black"/>
              </a:solidFill>
              <a:latin typeface="+mj-lt"/>
              <a:cs typeface="Calibri" panose="020F0502020204030204" pitchFamily="34" charset="0"/>
            </a:endParaRPr>
          </a:p>
          <a:p>
            <a:pPr algn="ctr" eaLnBrk="0" fontAlgn="base" hangingPunct="0">
              <a:lnSpc>
                <a:spcPts val="1680"/>
              </a:lnSpc>
              <a:spcBef>
                <a:spcPct val="0"/>
              </a:spcBef>
              <a:spcAft>
                <a:spcPct val="0"/>
              </a:spcAft>
              <a:defRPr/>
            </a:pPr>
            <a:r>
              <a:rPr lang="en-US" altLang="en-US" sz="1300" kern="0" dirty="0">
                <a:solidFill>
                  <a:prstClr val="black"/>
                </a:solidFill>
                <a:latin typeface="+mj-lt"/>
                <a:cs typeface="Calibri" panose="020F0502020204030204" pitchFamily="34" charset="0"/>
              </a:rPr>
              <a:t>PDH Certificates will be e-mailed to attendees within two days.</a:t>
            </a:r>
            <a:endParaRPr lang="en-US" altLang="en-US" sz="1300" b="1" kern="0" dirty="0">
              <a:solidFill>
                <a:prstClr val="black"/>
              </a:solidFill>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1771647" y="1324524"/>
            <a:ext cx="86487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000" b="1" dirty="0">
                <a:solidFill>
                  <a:schemeClr val="accent4"/>
                </a:solidFill>
              </a:rPr>
              <a:t>Compressed Air Leak Management Best Practices</a:t>
            </a:r>
          </a:p>
        </p:txBody>
      </p:sp>
      <p:sp>
        <p:nvSpPr>
          <p:cNvPr id="23" name="object 3">
            <a:extLst>
              <a:ext uri="{FF2B5EF4-FFF2-40B4-BE49-F238E27FC236}">
                <a16:creationId xmlns:a16="http://schemas.microsoft.com/office/drawing/2014/main" id="{DD6E8466-892C-4836-B71C-1D12F3F42E0F}"/>
              </a:ext>
            </a:extLst>
          </p:cNvPr>
          <p:cNvSpPr txBox="1"/>
          <p:nvPr/>
        </p:nvSpPr>
        <p:spPr>
          <a:xfrm>
            <a:off x="3096964" y="1993851"/>
            <a:ext cx="5998067" cy="615553"/>
          </a:xfrm>
          <a:prstGeom prst="rect">
            <a:avLst/>
          </a:prstGeom>
        </p:spPr>
        <p:txBody>
          <a:bodyPr vert="horz" wrap="square" lIns="0" tIns="0" rIns="0" bIns="0" rtlCol="0">
            <a:spAutoFit/>
          </a:bodyPr>
          <a:lstStyle/>
          <a:p>
            <a:pPr marL="9525" algn="ctr" eaLnBrk="0" fontAlgn="base" hangingPunct="0">
              <a:spcBef>
                <a:spcPct val="0"/>
              </a:spcBef>
              <a:spcAft>
                <a:spcPct val="0"/>
              </a:spcAft>
              <a:defRPr/>
            </a:pPr>
            <a:r>
              <a:rPr lang="en-US" sz="2000" spc="-15" dirty="0">
                <a:solidFill>
                  <a:prstClr val="black"/>
                </a:solidFill>
                <a:latin typeface="+mj-lt"/>
                <a:cs typeface="Calibri"/>
              </a:rPr>
              <a:t>Ron Marshall, Marshall Compressed Air Consulting</a:t>
            </a:r>
            <a:endParaRPr lang="en-US" sz="2000" i="1" spc="-15" dirty="0">
              <a:solidFill>
                <a:prstClr val="black"/>
              </a:solidFill>
              <a:latin typeface="+mj-lt"/>
              <a:cs typeface="Calibri"/>
            </a:endParaRPr>
          </a:p>
          <a:p>
            <a:pPr marL="9525" algn="ctr" eaLnBrk="0" fontAlgn="base" hangingPunct="0">
              <a:spcBef>
                <a:spcPct val="0"/>
              </a:spcBef>
              <a:spcAft>
                <a:spcPct val="0"/>
              </a:spcAft>
              <a:defRPr/>
            </a:pPr>
            <a:r>
              <a:rPr lang="en-US" sz="2000" i="1" spc="-15" dirty="0">
                <a:solidFill>
                  <a:prstClr val="black"/>
                </a:solidFill>
                <a:latin typeface="+mj-lt"/>
                <a:cs typeface="Calibri"/>
              </a:rPr>
              <a:t>Keynote Speaker</a:t>
            </a:r>
            <a:endParaRPr sz="2000" i="1" dirty="0">
              <a:solidFill>
                <a:prstClr val="black"/>
              </a:solidFill>
              <a:latin typeface="+mj-lt"/>
              <a:cs typeface="Calibri"/>
            </a:endParaRPr>
          </a:p>
        </p:txBody>
      </p:sp>
      <p:sp>
        <p:nvSpPr>
          <p:cNvPr id="5" name="TextBox 4">
            <a:extLst>
              <a:ext uri="{FF2B5EF4-FFF2-40B4-BE49-F238E27FC236}">
                <a16:creationId xmlns:a16="http://schemas.microsoft.com/office/drawing/2014/main" id="{422B3337-564F-42B7-9716-535CE518A54C}"/>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2" name="Picture 1">
            <a:extLst>
              <a:ext uri="{FF2B5EF4-FFF2-40B4-BE49-F238E27FC236}">
                <a16:creationId xmlns:a16="http://schemas.microsoft.com/office/drawing/2014/main" id="{91016952-15E5-5D43-ABD4-A5B3FAC94A97}"/>
              </a:ext>
            </a:extLst>
          </p:cNvPr>
          <p:cNvPicPr>
            <a:picLocks noChangeAspect="1"/>
          </p:cNvPicPr>
          <p:nvPr/>
        </p:nvPicPr>
        <p:blipFill>
          <a:blip r:embed="rId2"/>
          <a:stretch>
            <a:fillRect/>
          </a:stretch>
        </p:blipFill>
        <p:spPr>
          <a:xfrm>
            <a:off x="9732083" y="3840240"/>
            <a:ext cx="1746552" cy="873276"/>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4D44D9ED-1653-ED48-A287-0451FD648A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2083" y="4744186"/>
            <a:ext cx="1746552" cy="888419"/>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normAutofit/>
          </a:bodyPr>
          <a:lstStyle/>
          <a:p>
            <a:r>
              <a:rPr lang="en-US" dirty="0"/>
              <a:t>Typical Plant Situation</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p:txBody>
          <a:bodyPr/>
          <a:lstStyle/>
          <a:p>
            <a:r>
              <a:rPr lang="en-US" dirty="0"/>
              <a:t>Leakage Big Portion of Demand</a:t>
            </a:r>
          </a:p>
          <a:p>
            <a:r>
              <a:rPr lang="en-US" dirty="0"/>
              <a:t>Basic Leakage Repair Program</a:t>
            </a:r>
          </a:p>
          <a:p>
            <a:r>
              <a:rPr lang="en-US" dirty="0"/>
              <a:t>Only Breakdown Maintenance</a:t>
            </a:r>
          </a:p>
          <a:p>
            <a:r>
              <a:rPr lang="en-US" dirty="0"/>
              <a:t>Funding Shortages</a:t>
            </a:r>
          </a:p>
          <a:p>
            <a:r>
              <a:rPr lang="en-US" dirty="0"/>
              <a:t>Lack of Employee Awareness</a:t>
            </a:r>
          </a:p>
          <a:p>
            <a:r>
              <a:rPr lang="en-US" dirty="0"/>
              <a:t>No Leakage Measurement System</a:t>
            </a:r>
          </a:p>
          <a:p>
            <a:r>
              <a:rPr lang="en-US" dirty="0"/>
              <a:t>High System Pressure</a:t>
            </a:r>
          </a:p>
          <a:p>
            <a:r>
              <a:rPr lang="en-US" dirty="0"/>
              <a:t>Poor Compressor Turndown</a:t>
            </a:r>
          </a:p>
        </p:txBody>
      </p:sp>
      <p:pic>
        <p:nvPicPr>
          <p:cNvPr id="4" name="Picture 3">
            <a:extLst>
              <a:ext uri="{FF2B5EF4-FFF2-40B4-BE49-F238E27FC236}">
                <a16:creationId xmlns:a16="http://schemas.microsoft.com/office/drawing/2014/main" id="{7ED1D474-D992-4734-A26B-89EC992DA42D}"/>
              </a:ext>
            </a:extLst>
          </p:cNvPr>
          <p:cNvPicPr>
            <a:picLocks noChangeAspect="1"/>
          </p:cNvPicPr>
          <p:nvPr/>
        </p:nvPicPr>
        <p:blipFill>
          <a:blip r:embed="rId2"/>
          <a:stretch>
            <a:fillRect/>
          </a:stretch>
        </p:blipFill>
        <p:spPr>
          <a:xfrm>
            <a:off x="5791200" y="1095256"/>
            <a:ext cx="6334341" cy="3476744"/>
          </a:xfrm>
          <a:prstGeom prst="rect">
            <a:avLst/>
          </a:prstGeom>
        </p:spPr>
      </p:pic>
      <p:sp>
        <p:nvSpPr>
          <p:cNvPr id="5" name="TextBox 4">
            <a:extLst>
              <a:ext uri="{FF2B5EF4-FFF2-40B4-BE49-F238E27FC236}">
                <a16:creationId xmlns:a16="http://schemas.microsoft.com/office/drawing/2014/main" id="{084391FB-7D52-4299-B48D-8A8458744DCF}"/>
              </a:ext>
            </a:extLst>
          </p:cNvPr>
          <p:cNvSpPr txBox="1"/>
          <p:nvPr/>
        </p:nvSpPr>
        <p:spPr>
          <a:xfrm>
            <a:off x="8153400" y="4613701"/>
            <a:ext cx="2628900" cy="276999"/>
          </a:xfrm>
          <a:prstGeom prst="rect">
            <a:avLst/>
          </a:prstGeom>
          <a:noFill/>
        </p:spPr>
        <p:txBody>
          <a:bodyPr wrap="square" rtlCol="0">
            <a:spAutoFit/>
          </a:bodyPr>
          <a:lstStyle/>
          <a:p>
            <a:r>
              <a:rPr lang="en-US" sz="1200" dirty="0"/>
              <a:t>Source: Compressed Air Challenge</a:t>
            </a:r>
          </a:p>
        </p:txBody>
      </p:sp>
      <p:sp>
        <p:nvSpPr>
          <p:cNvPr id="6" name="TextBox 5">
            <a:extLst>
              <a:ext uri="{FF2B5EF4-FFF2-40B4-BE49-F238E27FC236}">
                <a16:creationId xmlns:a16="http://schemas.microsoft.com/office/drawing/2014/main" id="{CCDDF1B9-8B14-4B79-A7A6-D3E4B00B7830}"/>
              </a:ext>
            </a:extLst>
          </p:cNvPr>
          <p:cNvSpPr txBox="1"/>
          <p:nvPr/>
        </p:nvSpPr>
        <p:spPr>
          <a:xfrm>
            <a:off x="9433983" y="1981200"/>
            <a:ext cx="1295400" cy="646331"/>
          </a:xfrm>
          <a:prstGeom prst="rect">
            <a:avLst/>
          </a:prstGeom>
          <a:noFill/>
        </p:spPr>
        <p:txBody>
          <a:bodyPr wrap="square" rtlCol="0">
            <a:spAutoFit/>
          </a:bodyPr>
          <a:lstStyle/>
          <a:p>
            <a:r>
              <a:rPr lang="en-US" dirty="0">
                <a:solidFill>
                  <a:srgbClr val="FF0000"/>
                </a:solidFill>
              </a:rPr>
              <a:t>Average 20 to 30%</a:t>
            </a:r>
          </a:p>
        </p:txBody>
      </p:sp>
    </p:spTree>
    <p:extLst>
      <p:ext uri="{BB962C8B-B14F-4D97-AF65-F5344CB8AC3E}">
        <p14:creationId xmlns:p14="http://schemas.microsoft.com/office/powerpoint/2010/main" val="1552271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A6960-0842-492C-A702-2E2A3DB014B1}"/>
              </a:ext>
            </a:extLst>
          </p:cNvPr>
          <p:cNvSpPr>
            <a:spLocks noGrp="1"/>
          </p:cNvSpPr>
          <p:nvPr>
            <p:ph type="title"/>
          </p:nvPr>
        </p:nvSpPr>
        <p:spPr/>
        <p:txBody>
          <a:bodyPr>
            <a:normAutofit/>
          </a:bodyPr>
          <a:lstStyle/>
          <a:p>
            <a:r>
              <a:rPr lang="en-US" dirty="0"/>
              <a:t>Cost of Leakage</a:t>
            </a:r>
          </a:p>
        </p:txBody>
      </p:sp>
      <p:pic>
        <p:nvPicPr>
          <p:cNvPr id="4" name="Content Placeholder 3">
            <a:extLst>
              <a:ext uri="{FF2B5EF4-FFF2-40B4-BE49-F238E27FC236}">
                <a16:creationId xmlns:a16="http://schemas.microsoft.com/office/drawing/2014/main" id="{D055143F-6C94-4C3B-A056-9EA156BCB40C}"/>
              </a:ext>
            </a:extLst>
          </p:cNvPr>
          <p:cNvPicPr>
            <a:picLocks noGrp="1" noChangeAspect="1"/>
          </p:cNvPicPr>
          <p:nvPr>
            <p:ph sz="quarter" idx="1"/>
          </p:nvPr>
        </p:nvPicPr>
        <p:blipFill>
          <a:blip r:embed="rId2"/>
          <a:stretch>
            <a:fillRect/>
          </a:stretch>
        </p:blipFill>
        <p:spPr>
          <a:xfrm>
            <a:off x="5553194" y="1031269"/>
            <a:ext cx="6181606" cy="1693881"/>
          </a:xfrm>
          <a:prstGeom prst="rect">
            <a:avLst/>
          </a:prstGeom>
        </p:spPr>
      </p:pic>
      <p:pic>
        <p:nvPicPr>
          <p:cNvPr id="5" name="Picture 4">
            <a:extLst>
              <a:ext uri="{FF2B5EF4-FFF2-40B4-BE49-F238E27FC236}">
                <a16:creationId xmlns:a16="http://schemas.microsoft.com/office/drawing/2014/main" id="{2297721E-927B-4D6E-AE1A-D9039E25D148}"/>
              </a:ext>
            </a:extLst>
          </p:cNvPr>
          <p:cNvPicPr>
            <a:picLocks noChangeAspect="1"/>
          </p:cNvPicPr>
          <p:nvPr/>
        </p:nvPicPr>
        <p:blipFill>
          <a:blip r:embed="rId3"/>
          <a:stretch>
            <a:fillRect/>
          </a:stretch>
        </p:blipFill>
        <p:spPr>
          <a:xfrm>
            <a:off x="6096000" y="3096878"/>
            <a:ext cx="5562600" cy="1889544"/>
          </a:xfrm>
          <a:prstGeom prst="rect">
            <a:avLst/>
          </a:prstGeom>
        </p:spPr>
      </p:pic>
      <p:sp>
        <p:nvSpPr>
          <p:cNvPr id="6" name="TextBox 5">
            <a:extLst>
              <a:ext uri="{FF2B5EF4-FFF2-40B4-BE49-F238E27FC236}">
                <a16:creationId xmlns:a16="http://schemas.microsoft.com/office/drawing/2014/main" id="{3232454D-DA57-4D3E-B7FC-07F15CD10A5D}"/>
              </a:ext>
            </a:extLst>
          </p:cNvPr>
          <p:cNvSpPr txBox="1"/>
          <p:nvPr/>
        </p:nvSpPr>
        <p:spPr>
          <a:xfrm>
            <a:off x="6477000" y="2638701"/>
            <a:ext cx="4648200" cy="338554"/>
          </a:xfrm>
          <a:prstGeom prst="rect">
            <a:avLst/>
          </a:prstGeom>
          <a:noFill/>
        </p:spPr>
        <p:txBody>
          <a:bodyPr wrap="square" rtlCol="0">
            <a:spAutoFit/>
          </a:bodyPr>
          <a:lstStyle/>
          <a:p>
            <a:pPr algn="ctr"/>
            <a:r>
              <a:rPr lang="en-US" sz="1600" dirty="0"/>
              <a:t>Cost for Leaks 10 cents per kWh full time</a:t>
            </a:r>
          </a:p>
        </p:txBody>
      </p:sp>
      <p:sp>
        <p:nvSpPr>
          <p:cNvPr id="7" name="TextBox 6">
            <a:extLst>
              <a:ext uri="{FF2B5EF4-FFF2-40B4-BE49-F238E27FC236}">
                <a16:creationId xmlns:a16="http://schemas.microsoft.com/office/drawing/2014/main" id="{2181531B-F6E6-4835-BCCC-9103E840CD23}"/>
              </a:ext>
            </a:extLst>
          </p:cNvPr>
          <p:cNvSpPr txBox="1"/>
          <p:nvPr/>
        </p:nvSpPr>
        <p:spPr>
          <a:xfrm>
            <a:off x="6553200" y="4986422"/>
            <a:ext cx="4648200" cy="338554"/>
          </a:xfrm>
          <a:prstGeom prst="rect">
            <a:avLst/>
          </a:prstGeom>
          <a:noFill/>
        </p:spPr>
        <p:txBody>
          <a:bodyPr wrap="square" rtlCol="0">
            <a:spAutoFit/>
          </a:bodyPr>
          <a:lstStyle/>
          <a:p>
            <a:pPr algn="ctr"/>
            <a:r>
              <a:rPr lang="en-US" sz="1600" dirty="0"/>
              <a:t>Leak flow changes with pressure</a:t>
            </a:r>
          </a:p>
        </p:txBody>
      </p:sp>
      <p:sp>
        <p:nvSpPr>
          <p:cNvPr id="8" name="TextBox 7">
            <a:extLst>
              <a:ext uri="{FF2B5EF4-FFF2-40B4-BE49-F238E27FC236}">
                <a16:creationId xmlns:a16="http://schemas.microsoft.com/office/drawing/2014/main" id="{592C2292-6200-493C-B1A7-D2D29BA2208D}"/>
              </a:ext>
            </a:extLst>
          </p:cNvPr>
          <p:cNvSpPr txBox="1"/>
          <p:nvPr/>
        </p:nvSpPr>
        <p:spPr>
          <a:xfrm>
            <a:off x="7467600" y="5347900"/>
            <a:ext cx="2628900" cy="276999"/>
          </a:xfrm>
          <a:prstGeom prst="rect">
            <a:avLst/>
          </a:prstGeom>
          <a:noFill/>
        </p:spPr>
        <p:txBody>
          <a:bodyPr wrap="square" rtlCol="0">
            <a:spAutoFit/>
          </a:bodyPr>
          <a:lstStyle/>
          <a:p>
            <a:r>
              <a:rPr lang="en-US" sz="1200" dirty="0"/>
              <a:t>Source: Compressed Air Challenge</a:t>
            </a:r>
          </a:p>
        </p:txBody>
      </p:sp>
      <p:sp>
        <p:nvSpPr>
          <p:cNvPr id="9" name="Content Placeholder 2">
            <a:extLst>
              <a:ext uri="{FF2B5EF4-FFF2-40B4-BE49-F238E27FC236}">
                <a16:creationId xmlns:a16="http://schemas.microsoft.com/office/drawing/2014/main" id="{288C559C-42E2-4F30-9FD5-5966F45ED79A}"/>
              </a:ext>
            </a:extLst>
          </p:cNvPr>
          <p:cNvSpPr txBox="1">
            <a:spLocks/>
          </p:cNvSpPr>
          <p:nvPr/>
        </p:nvSpPr>
        <p:spPr>
          <a:xfrm>
            <a:off x="609600" y="1600200"/>
            <a:ext cx="4943594" cy="38862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en-US" dirty="0"/>
              <a:t>Even small leaks can be costly</a:t>
            </a:r>
          </a:p>
          <a:p>
            <a:r>
              <a:rPr lang="en-US" dirty="0"/>
              <a:t>Less efficient compressors have higher costs (hint!)</a:t>
            </a:r>
          </a:p>
          <a:p>
            <a:r>
              <a:rPr lang="en-US" dirty="0"/>
              <a:t>Higher system pressures have higher costs (hint!)</a:t>
            </a:r>
          </a:p>
          <a:p>
            <a:r>
              <a:rPr lang="en-US" dirty="0"/>
              <a:t>For systems that shut down nights and weekends the leakage costs are lower (hint!)</a:t>
            </a:r>
          </a:p>
        </p:txBody>
      </p:sp>
    </p:spTree>
    <p:extLst>
      <p:ext uri="{BB962C8B-B14F-4D97-AF65-F5344CB8AC3E}">
        <p14:creationId xmlns:p14="http://schemas.microsoft.com/office/powerpoint/2010/main" val="832012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A6960-0842-492C-A702-2E2A3DB014B1}"/>
              </a:ext>
            </a:extLst>
          </p:cNvPr>
          <p:cNvSpPr>
            <a:spLocks noGrp="1"/>
          </p:cNvSpPr>
          <p:nvPr>
            <p:ph type="title"/>
          </p:nvPr>
        </p:nvSpPr>
        <p:spPr/>
        <p:txBody>
          <a:bodyPr>
            <a:normAutofit/>
          </a:bodyPr>
          <a:lstStyle/>
          <a:p>
            <a:r>
              <a:rPr lang="en-US" dirty="0"/>
              <a:t>Leakage Repair Savings</a:t>
            </a:r>
          </a:p>
        </p:txBody>
      </p:sp>
      <p:sp>
        <p:nvSpPr>
          <p:cNvPr id="7" name="TextBox 6">
            <a:extLst>
              <a:ext uri="{FF2B5EF4-FFF2-40B4-BE49-F238E27FC236}">
                <a16:creationId xmlns:a16="http://schemas.microsoft.com/office/drawing/2014/main" id="{2181531B-F6E6-4835-BCCC-9103E840CD23}"/>
              </a:ext>
            </a:extLst>
          </p:cNvPr>
          <p:cNvSpPr txBox="1"/>
          <p:nvPr/>
        </p:nvSpPr>
        <p:spPr>
          <a:xfrm>
            <a:off x="6553200" y="4800600"/>
            <a:ext cx="4648200" cy="338554"/>
          </a:xfrm>
          <a:prstGeom prst="rect">
            <a:avLst/>
          </a:prstGeom>
          <a:noFill/>
        </p:spPr>
        <p:txBody>
          <a:bodyPr wrap="square" rtlCol="0">
            <a:spAutoFit/>
          </a:bodyPr>
          <a:lstStyle/>
          <a:p>
            <a:pPr algn="ctr"/>
            <a:r>
              <a:rPr lang="en-US" sz="1600" dirty="0"/>
              <a:t>Savings Change with Control Mode</a:t>
            </a:r>
          </a:p>
        </p:txBody>
      </p:sp>
      <p:sp>
        <p:nvSpPr>
          <p:cNvPr id="9" name="Content Placeholder 2">
            <a:extLst>
              <a:ext uri="{FF2B5EF4-FFF2-40B4-BE49-F238E27FC236}">
                <a16:creationId xmlns:a16="http://schemas.microsoft.com/office/drawing/2014/main" id="{288C559C-42E2-4F30-9FD5-5966F45ED79A}"/>
              </a:ext>
            </a:extLst>
          </p:cNvPr>
          <p:cNvSpPr txBox="1">
            <a:spLocks/>
          </p:cNvSpPr>
          <p:nvPr/>
        </p:nvSpPr>
        <p:spPr>
          <a:xfrm>
            <a:off x="609600" y="1600200"/>
            <a:ext cx="4943594" cy="38862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en-US" dirty="0"/>
              <a:t>Savings depends on system turn-down</a:t>
            </a:r>
          </a:p>
          <a:p>
            <a:r>
              <a:rPr lang="en-US" dirty="0"/>
              <a:t>Poor control = Poor savings</a:t>
            </a:r>
          </a:p>
          <a:p>
            <a:r>
              <a:rPr lang="en-US" dirty="0"/>
              <a:t>Good control = Good savings</a:t>
            </a:r>
          </a:p>
          <a:p>
            <a:r>
              <a:rPr lang="en-US" dirty="0"/>
              <a:t>Leakage will return, savings may not be sustained without good follow up</a:t>
            </a:r>
          </a:p>
        </p:txBody>
      </p:sp>
      <p:pic>
        <p:nvPicPr>
          <p:cNvPr id="11" name="Picture 10">
            <a:extLst>
              <a:ext uri="{FF2B5EF4-FFF2-40B4-BE49-F238E27FC236}">
                <a16:creationId xmlns:a16="http://schemas.microsoft.com/office/drawing/2014/main" id="{D8F319FE-416B-43EF-9EB1-7044217C6969}"/>
              </a:ext>
            </a:extLst>
          </p:cNvPr>
          <p:cNvPicPr>
            <a:picLocks noChangeAspect="1"/>
          </p:cNvPicPr>
          <p:nvPr/>
        </p:nvPicPr>
        <p:blipFill>
          <a:blip r:embed="rId2"/>
          <a:stretch>
            <a:fillRect/>
          </a:stretch>
        </p:blipFill>
        <p:spPr>
          <a:xfrm>
            <a:off x="5486400" y="1066800"/>
            <a:ext cx="6567223" cy="3657600"/>
          </a:xfrm>
          <a:prstGeom prst="rect">
            <a:avLst/>
          </a:prstGeom>
        </p:spPr>
      </p:pic>
    </p:spTree>
    <p:extLst>
      <p:ext uri="{BB962C8B-B14F-4D97-AF65-F5344CB8AC3E}">
        <p14:creationId xmlns:p14="http://schemas.microsoft.com/office/powerpoint/2010/main" val="1040016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424DE-3D25-4ABE-97CC-76D494CBB65B}"/>
              </a:ext>
            </a:extLst>
          </p:cNvPr>
          <p:cNvSpPr>
            <a:spLocks noGrp="1"/>
          </p:cNvSpPr>
          <p:nvPr>
            <p:ph type="title"/>
          </p:nvPr>
        </p:nvSpPr>
        <p:spPr/>
        <p:txBody>
          <a:bodyPr>
            <a:normAutofit/>
          </a:bodyPr>
          <a:lstStyle/>
          <a:p>
            <a:r>
              <a:rPr lang="en-US" dirty="0"/>
              <a:t>Common Challenges Preventing Results</a:t>
            </a:r>
          </a:p>
        </p:txBody>
      </p:sp>
      <p:sp>
        <p:nvSpPr>
          <p:cNvPr id="3" name="Content Placeholder 2">
            <a:extLst>
              <a:ext uri="{FF2B5EF4-FFF2-40B4-BE49-F238E27FC236}">
                <a16:creationId xmlns:a16="http://schemas.microsoft.com/office/drawing/2014/main" id="{19FB58CD-AC72-4263-9881-C5405B765556}"/>
              </a:ext>
            </a:extLst>
          </p:cNvPr>
          <p:cNvSpPr>
            <a:spLocks noGrp="1"/>
          </p:cNvSpPr>
          <p:nvPr>
            <p:ph sz="quarter" idx="1"/>
          </p:nvPr>
        </p:nvSpPr>
        <p:spPr>
          <a:xfrm>
            <a:off x="609600" y="1143000"/>
            <a:ext cx="10972800" cy="4572000"/>
          </a:xfrm>
        </p:spPr>
        <p:txBody>
          <a:bodyPr>
            <a:normAutofit fontScale="92500" lnSpcReduction="10000"/>
          </a:bodyPr>
          <a:lstStyle/>
          <a:p>
            <a:r>
              <a:rPr lang="en-US" dirty="0"/>
              <a:t>From a recent leak assessment client:</a:t>
            </a:r>
          </a:p>
          <a:p>
            <a:pPr lvl="1"/>
            <a:r>
              <a:rPr lang="en-US" dirty="0"/>
              <a:t>Q: Did you repair any of the leaks I found in your plant?</a:t>
            </a:r>
          </a:p>
          <a:p>
            <a:pPr lvl="1"/>
            <a:r>
              <a:rPr lang="en-US" dirty="0"/>
              <a:t>A: </a:t>
            </a:r>
            <a:r>
              <a:rPr lang="en-US" dirty="0">
                <a:solidFill>
                  <a:srgbClr val="FF0000"/>
                </a:solidFill>
              </a:rPr>
              <a:t>“NO, not even one…”</a:t>
            </a:r>
          </a:p>
          <a:p>
            <a:pPr lvl="1"/>
            <a:r>
              <a:rPr lang="en-US" dirty="0"/>
              <a:t>Q: What is the biggest barrier?</a:t>
            </a:r>
          </a:p>
          <a:p>
            <a:pPr lvl="1"/>
            <a:r>
              <a:rPr lang="en-US" dirty="0"/>
              <a:t>A: </a:t>
            </a:r>
            <a:r>
              <a:rPr lang="en-US" dirty="0">
                <a:solidFill>
                  <a:srgbClr val="FF0000"/>
                </a:solidFill>
              </a:rPr>
              <a:t>“Scheduling work, overloaded people, and overspend budget money issues. The question came up “Does it cost more money to fix it than it is worth?”</a:t>
            </a:r>
          </a:p>
          <a:p>
            <a:r>
              <a:rPr lang="en-US" dirty="0"/>
              <a:t>From a leak assessment professional</a:t>
            </a:r>
          </a:p>
          <a:p>
            <a:pPr lvl="1"/>
            <a:r>
              <a:rPr lang="en-AU" dirty="0"/>
              <a:t>Q: What’s the biggest barrier to leakage repair?</a:t>
            </a:r>
          </a:p>
          <a:p>
            <a:pPr lvl="1"/>
            <a:r>
              <a:rPr lang="en-AU" dirty="0"/>
              <a:t>A: </a:t>
            </a:r>
            <a:r>
              <a:rPr lang="en-AU" dirty="0">
                <a:solidFill>
                  <a:srgbClr val="FF0000"/>
                </a:solidFill>
              </a:rPr>
              <a:t>“Don’t get me started on f***</a:t>
            </a:r>
            <a:r>
              <a:rPr lang="en-AU" dirty="0" err="1">
                <a:solidFill>
                  <a:srgbClr val="FF0000"/>
                </a:solidFill>
              </a:rPr>
              <a:t>ing</a:t>
            </a:r>
            <a:r>
              <a:rPr lang="en-AU" dirty="0">
                <a:solidFill>
                  <a:srgbClr val="FF0000"/>
                </a:solidFill>
              </a:rPr>
              <a:t> repairs! We’ve had some spectacular success</a:t>
            </a:r>
            <a:r>
              <a:rPr lang="en-US" dirty="0">
                <a:solidFill>
                  <a:srgbClr val="FF0000"/>
                </a:solidFill>
              </a:rPr>
              <a:t>…</a:t>
            </a:r>
            <a:r>
              <a:rPr lang="en-AU" dirty="0">
                <a:solidFill>
                  <a:srgbClr val="FF0000"/>
                </a:solidFill>
              </a:rPr>
              <a:t>because we took responsibility for the leakage survey. We’ve also had some spectacular failures.</a:t>
            </a:r>
          </a:p>
          <a:p>
            <a:pPr lvl="2"/>
            <a:r>
              <a:rPr lang="en-US" dirty="0">
                <a:solidFill>
                  <a:srgbClr val="FF0000"/>
                </a:solidFill>
              </a:rPr>
              <a:t>By far the biggest issue is that there is almost never any money allocated to the end user maintenance budgets for leakage surveys or repairs.</a:t>
            </a:r>
          </a:p>
          <a:p>
            <a:pPr lvl="2"/>
            <a:r>
              <a:rPr lang="en-US" dirty="0">
                <a:solidFill>
                  <a:srgbClr val="FF0000"/>
                </a:solidFill>
              </a:rPr>
              <a:t>And if assessments are done the repairs will always be much more costly than the leakage survey,  but with no allocated budget there will be few or no repairs done.”</a:t>
            </a:r>
          </a:p>
          <a:p>
            <a:pPr lvl="1"/>
            <a:endParaRPr lang="en-US" dirty="0"/>
          </a:p>
        </p:txBody>
      </p:sp>
    </p:spTree>
    <p:extLst>
      <p:ext uri="{BB962C8B-B14F-4D97-AF65-F5344CB8AC3E}">
        <p14:creationId xmlns:p14="http://schemas.microsoft.com/office/powerpoint/2010/main" val="3125593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765A8-1713-4A36-8E0A-86124CF61849}"/>
              </a:ext>
            </a:extLst>
          </p:cNvPr>
          <p:cNvSpPr>
            <a:spLocks noGrp="1"/>
          </p:cNvSpPr>
          <p:nvPr>
            <p:ph type="title"/>
          </p:nvPr>
        </p:nvSpPr>
        <p:spPr/>
        <p:txBody>
          <a:bodyPr/>
          <a:lstStyle/>
          <a:p>
            <a:r>
              <a:rPr lang="en-US" dirty="0"/>
              <a:t>Common Challenges Preventing Results</a:t>
            </a:r>
          </a:p>
        </p:txBody>
      </p:sp>
      <p:sp>
        <p:nvSpPr>
          <p:cNvPr id="3" name="Content Placeholder 2">
            <a:extLst>
              <a:ext uri="{FF2B5EF4-FFF2-40B4-BE49-F238E27FC236}">
                <a16:creationId xmlns:a16="http://schemas.microsoft.com/office/drawing/2014/main" id="{E968AC3C-F552-46FC-BE15-01353DF238E7}"/>
              </a:ext>
            </a:extLst>
          </p:cNvPr>
          <p:cNvSpPr>
            <a:spLocks noGrp="1"/>
          </p:cNvSpPr>
          <p:nvPr>
            <p:ph sz="quarter" idx="1"/>
          </p:nvPr>
        </p:nvSpPr>
        <p:spPr/>
        <p:txBody>
          <a:bodyPr/>
          <a:lstStyle/>
          <a:p>
            <a:r>
              <a:rPr lang="en-US" dirty="0"/>
              <a:t>Lack of employee and management awareness</a:t>
            </a:r>
          </a:p>
          <a:p>
            <a:r>
              <a:rPr lang="en-US" dirty="0"/>
              <a:t>Unknown costs</a:t>
            </a:r>
          </a:p>
          <a:p>
            <a:r>
              <a:rPr lang="en-US" dirty="0"/>
              <a:t>Unsure of the savings</a:t>
            </a:r>
          </a:p>
          <a:p>
            <a:r>
              <a:rPr lang="en-US" dirty="0"/>
              <a:t>No money to DIY</a:t>
            </a:r>
          </a:p>
          <a:p>
            <a:r>
              <a:rPr lang="en-US" dirty="0"/>
              <a:t>No appropriate tools</a:t>
            </a:r>
          </a:p>
          <a:p>
            <a:r>
              <a:rPr lang="en-US" dirty="0"/>
              <a:t>No staff to fix</a:t>
            </a:r>
          </a:p>
          <a:p>
            <a:r>
              <a:rPr lang="en-US" dirty="0"/>
              <a:t>Poor management commitment</a:t>
            </a:r>
          </a:p>
        </p:txBody>
      </p:sp>
      <p:pic>
        <p:nvPicPr>
          <p:cNvPr id="4" name="Picture 3">
            <a:extLst>
              <a:ext uri="{FF2B5EF4-FFF2-40B4-BE49-F238E27FC236}">
                <a16:creationId xmlns:a16="http://schemas.microsoft.com/office/drawing/2014/main" id="{8B1C0C9F-E66A-4ABA-A3EF-E012882BA47D}"/>
              </a:ext>
            </a:extLst>
          </p:cNvPr>
          <p:cNvPicPr>
            <a:picLocks noChangeAspect="1"/>
          </p:cNvPicPr>
          <p:nvPr/>
        </p:nvPicPr>
        <p:blipFill>
          <a:blip r:embed="rId2"/>
          <a:stretch>
            <a:fillRect/>
          </a:stretch>
        </p:blipFill>
        <p:spPr>
          <a:xfrm>
            <a:off x="6172200" y="2314575"/>
            <a:ext cx="4359992" cy="2457450"/>
          </a:xfrm>
          <a:prstGeom prst="rect">
            <a:avLst/>
          </a:prstGeom>
        </p:spPr>
      </p:pic>
    </p:spTree>
    <p:extLst>
      <p:ext uri="{BB962C8B-B14F-4D97-AF65-F5344CB8AC3E}">
        <p14:creationId xmlns:p14="http://schemas.microsoft.com/office/powerpoint/2010/main" val="2156505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DAF4D-23C3-47CB-811F-6FE37F257DB0}"/>
              </a:ext>
            </a:extLst>
          </p:cNvPr>
          <p:cNvSpPr>
            <a:spLocks noGrp="1"/>
          </p:cNvSpPr>
          <p:nvPr>
            <p:ph type="title"/>
          </p:nvPr>
        </p:nvSpPr>
        <p:spPr/>
        <p:txBody>
          <a:bodyPr>
            <a:normAutofit/>
          </a:bodyPr>
          <a:lstStyle/>
          <a:p>
            <a:r>
              <a:rPr lang="en-US" dirty="0"/>
              <a:t>Leakage Assessments - Step 1 - Getting a Baseline</a:t>
            </a:r>
          </a:p>
        </p:txBody>
      </p:sp>
      <p:sp>
        <p:nvSpPr>
          <p:cNvPr id="3" name="Content Placeholder 2">
            <a:extLst>
              <a:ext uri="{FF2B5EF4-FFF2-40B4-BE49-F238E27FC236}">
                <a16:creationId xmlns:a16="http://schemas.microsoft.com/office/drawing/2014/main" id="{205D8E50-5E4F-427B-AB3B-E20E904DFFD5}"/>
              </a:ext>
            </a:extLst>
          </p:cNvPr>
          <p:cNvSpPr>
            <a:spLocks noGrp="1"/>
          </p:cNvSpPr>
          <p:nvPr>
            <p:ph sz="quarter" idx="1"/>
          </p:nvPr>
        </p:nvSpPr>
        <p:spPr>
          <a:xfrm>
            <a:off x="609600" y="1600200"/>
            <a:ext cx="5486400" cy="4191000"/>
          </a:xfrm>
        </p:spPr>
        <p:txBody>
          <a:bodyPr>
            <a:normAutofit lnSpcReduction="10000"/>
          </a:bodyPr>
          <a:lstStyle/>
          <a:p>
            <a:r>
              <a:rPr lang="en-US" dirty="0"/>
              <a:t>It is important to know the existing costs, </a:t>
            </a:r>
            <a:r>
              <a:rPr lang="en-US" dirty="0">
                <a:solidFill>
                  <a:srgbClr val="FF0000"/>
                </a:solidFill>
              </a:rPr>
              <a:t>very important to management</a:t>
            </a:r>
          </a:p>
          <a:p>
            <a:r>
              <a:rPr lang="en-US" dirty="0"/>
              <a:t>Leakage in shift-oriented plants can be detected by flow meter</a:t>
            </a:r>
          </a:p>
          <a:p>
            <a:r>
              <a:rPr lang="en-US" dirty="0"/>
              <a:t>Do compressor duty tests if no meter</a:t>
            </a:r>
          </a:p>
          <a:p>
            <a:r>
              <a:rPr lang="en-US" dirty="0"/>
              <a:t>Receiver draw down tests if in modulation mode</a:t>
            </a:r>
          </a:p>
          <a:p>
            <a:r>
              <a:rPr lang="en-US" dirty="0"/>
              <a:t>See how in Fact Sheet #7 at </a:t>
            </a:r>
            <a:r>
              <a:rPr lang="en-US" dirty="0">
                <a:hlinkClick r:id="rId2"/>
              </a:rPr>
              <a:t>www.compressedairchallenge.org</a:t>
            </a:r>
            <a:r>
              <a:rPr lang="en-US" dirty="0"/>
              <a:t> </a:t>
            </a:r>
          </a:p>
          <a:p>
            <a:r>
              <a:rPr lang="en-US" dirty="0"/>
              <a:t>Large plants more difficult if no shutdown hours</a:t>
            </a:r>
          </a:p>
        </p:txBody>
      </p:sp>
      <p:pic>
        <p:nvPicPr>
          <p:cNvPr id="4" name="Picture 3">
            <a:extLst>
              <a:ext uri="{FF2B5EF4-FFF2-40B4-BE49-F238E27FC236}">
                <a16:creationId xmlns:a16="http://schemas.microsoft.com/office/drawing/2014/main" id="{7498FE7F-F6CC-4B92-9CF6-AC3035E985EB}"/>
              </a:ext>
            </a:extLst>
          </p:cNvPr>
          <p:cNvPicPr>
            <a:picLocks noChangeAspect="1"/>
          </p:cNvPicPr>
          <p:nvPr/>
        </p:nvPicPr>
        <p:blipFill>
          <a:blip r:embed="rId3"/>
          <a:stretch>
            <a:fillRect/>
          </a:stretch>
        </p:blipFill>
        <p:spPr>
          <a:xfrm>
            <a:off x="6248400" y="1066800"/>
            <a:ext cx="5045646" cy="2446743"/>
          </a:xfrm>
          <a:prstGeom prst="rect">
            <a:avLst/>
          </a:prstGeom>
        </p:spPr>
      </p:pic>
      <p:pic>
        <p:nvPicPr>
          <p:cNvPr id="5" name="Picture 4">
            <a:extLst>
              <a:ext uri="{FF2B5EF4-FFF2-40B4-BE49-F238E27FC236}">
                <a16:creationId xmlns:a16="http://schemas.microsoft.com/office/drawing/2014/main" id="{070260F8-B34E-4A3D-98E6-7D4B72B3ECEE}"/>
              </a:ext>
            </a:extLst>
          </p:cNvPr>
          <p:cNvPicPr>
            <a:picLocks noChangeAspect="1"/>
          </p:cNvPicPr>
          <p:nvPr/>
        </p:nvPicPr>
        <p:blipFill>
          <a:blip r:embed="rId4"/>
          <a:stretch>
            <a:fillRect/>
          </a:stretch>
        </p:blipFill>
        <p:spPr>
          <a:xfrm>
            <a:off x="7162800" y="3513543"/>
            <a:ext cx="2057400" cy="2513323"/>
          </a:xfrm>
          <a:prstGeom prst="rect">
            <a:avLst/>
          </a:prstGeom>
        </p:spPr>
      </p:pic>
      <p:sp>
        <p:nvSpPr>
          <p:cNvPr id="6" name="TextBox 5">
            <a:extLst>
              <a:ext uri="{FF2B5EF4-FFF2-40B4-BE49-F238E27FC236}">
                <a16:creationId xmlns:a16="http://schemas.microsoft.com/office/drawing/2014/main" id="{1EF69F25-53DE-4FEF-A9BA-527B2AC7E794}"/>
              </a:ext>
            </a:extLst>
          </p:cNvPr>
          <p:cNvSpPr txBox="1"/>
          <p:nvPr/>
        </p:nvSpPr>
        <p:spPr>
          <a:xfrm>
            <a:off x="7620000" y="6019800"/>
            <a:ext cx="1447800" cy="200055"/>
          </a:xfrm>
          <a:prstGeom prst="rect">
            <a:avLst/>
          </a:prstGeom>
          <a:noFill/>
        </p:spPr>
        <p:txBody>
          <a:bodyPr wrap="square" rtlCol="0">
            <a:spAutoFit/>
          </a:bodyPr>
          <a:lstStyle/>
          <a:p>
            <a:r>
              <a:rPr lang="en-US" sz="700" dirty="0"/>
              <a:t>Source www.calms.eu</a:t>
            </a:r>
          </a:p>
        </p:txBody>
      </p:sp>
    </p:spTree>
    <p:extLst>
      <p:ext uri="{BB962C8B-B14F-4D97-AF65-F5344CB8AC3E}">
        <p14:creationId xmlns:p14="http://schemas.microsoft.com/office/powerpoint/2010/main" val="2296857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22E0D-14BA-46F2-AE65-842BABB34A62}"/>
              </a:ext>
            </a:extLst>
          </p:cNvPr>
          <p:cNvSpPr>
            <a:spLocks noGrp="1"/>
          </p:cNvSpPr>
          <p:nvPr>
            <p:ph type="title"/>
          </p:nvPr>
        </p:nvSpPr>
        <p:spPr/>
        <p:txBody>
          <a:bodyPr>
            <a:normAutofit fontScale="90000"/>
          </a:bodyPr>
          <a:lstStyle/>
          <a:p>
            <a:r>
              <a:rPr lang="en-US" dirty="0"/>
              <a:t>Leakage Assessments - Step 2 - Get the Required Tools for the Job</a:t>
            </a:r>
          </a:p>
        </p:txBody>
      </p:sp>
      <p:sp>
        <p:nvSpPr>
          <p:cNvPr id="3" name="Content Placeholder 2">
            <a:extLst>
              <a:ext uri="{FF2B5EF4-FFF2-40B4-BE49-F238E27FC236}">
                <a16:creationId xmlns:a16="http://schemas.microsoft.com/office/drawing/2014/main" id="{3B0C7E13-D054-431A-B38B-D02B7FE4B717}"/>
              </a:ext>
            </a:extLst>
          </p:cNvPr>
          <p:cNvSpPr>
            <a:spLocks noGrp="1"/>
          </p:cNvSpPr>
          <p:nvPr>
            <p:ph sz="quarter" idx="1"/>
          </p:nvPr>
        </p:nvSpPr>
        <p:spPr>
          <a:xfrm>
            <a:off x="685800" y="1219200"/>
            <a:ext cx="5410200" cy="3886200"/>
          </a:xfrm>
        </p:spPr>
        <p:txBody>
          <a:bodyPr>
            <a:normAutofit fontScale="85000" lnSpcReduction="20000"/>
          </a:bodyPr>
          <a:lstStyle/>
          <a:p>
            <a:r>
              <a:rPr lang="en-US" dirty="0"/>
              <a:t>Large leaks can be heard by ear, but sensitivity varies with ambient noise</a:t>
            </a:r>
          </a:p>
          <a:p>
            <a:r>
              <a:rPr lang="en-US" dirty="0"/>
              <a:t>Best to use ultrasonic leak detection</a:t>
            </a:r>
          </a:p>
          <a:p>
            <a:r>
              <a:rPr lang="en-US" dirty="0"/>
              <a:t>Large variety of leak detectors available</a:t>
            </a:r>
          </a:p>
          <a:p>
            <a:r>
              <a:rPr lang="en-US" dirty="0"/>
              <a:t>If budget is limited some low-cost units are acceptable – Less than $1k</a:t>
            </a:r>
          </a:p>
          <a:p>
            <a:r>
              <a:rPr lang="en-US" dirty="0"/>
              <a:t>Generally for basic leakage detection the simpler the better</a:t>
            </a:r>
          </a:p>
          <a:p>
            <a:r>
              <a:rPr lang="en-US" dirty="0"/>
              <a:t>Some estimation and documentation system is recommended – free apps and spreadsheets available</a:t>
            </a:r>
          </a:p>
          <a:p>
            <a:r>
              <a:rPr lang="en-US" dirty="0"/>
              <a:t>Some high cost detectors have detector, camera, database all in one</a:t>
            </a:r>
          </a:p>
        </p:txBody>
      </p:sp>
      <p:pic>
        <p:nvPicPr>
          <p:cNvPr id="5" name="Picture 4" descr="A picture containing indoor, sitting, items, table&#10;&#10;Description automatically generated">
            <a:extLst>
              <a:ext uri="{FF2B5EF4-FFF2-40B4-BE49-F238E27FC236}">
                <a16:creationId xmlns:a16="http://schemas.microsoft.com/office/drawing/2014/main" id="{50DCF23D-2CD9-4E5F-BCE0-04BBC9742E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452892" y="2066625"/>
            <a:ext cx="3731400" cy="2798550"/>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DF9F6794-6C8F-487B-AEF0-294725849D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1752600"/>
            <a:ext cx="2097863" cy="3731400"/>
          </a:xfrm>
          <a:prstGeom prst="rect">
            <a:avLst/>
          </a:prstGeom>
          <a:effectLst/>
        </p:spPr>
      </p:pic>
    </p:spTree>
    <p:extLst>
      <p:ext uri="{BB962C8B-B14F-4D97-AF65-F5344CB8AC3E}">
        <p14:creationId xmlns:p14="http://schemas.microsoft.com/office/powerpoint/2010/main" val="151658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B5511-72BE-4C16-8BF0-93464B31866E}"/>
              </a:ext>
            </a:extLst>
          </p:cNvPr>
          <p:cNvSpPr>
            <a:spLocks noGrp="1"/>
          </p:cNvSpPr>
          <p:nvPr>
            <p:ph type="title"/>
          </p:nvPr>
        </p:nvSpPr>
        <p:spPr/>
        <p:txBody>
          <a:bodyPr>
            <a:normAutofit/>
          </a:bodyPr>
          <a:lstStyle/>
          <a:p>
            <a:r>
              <a:rPr lang="en-US" dirty="0"/>
              <a:t>Leakage Assessments - Step 3 – Find, Document and Fix</a:t>
            </a:r>
          </a:p>
        </p:txBody>
      </p:sp>
      <p:sp>
        <p:nvSpPr>
          <p:cNvPr id="3" name="Content Placeholder 2">
            <a:extLst>
              <a:ext uri="{FF2B5EF4-FFF2-40B4-BE49-F238E27FC236}">
                <a16:creationId xmlns:a16="http://schemas.microsoft.com/office/drawing/2014/main" id="{D6194E5A-6F39-47EE-B58A-51AA751B909D}"/>
              </a:ext>
            </a:extLst>
          </p:cNvPr>
          <p:cNvSpPr>
            <a:spLocks noGrp="1"/>
          </p:cNvSpPr>
          <p:nvPr>
            <p:ph sz="quarter" idx="1"/>
          </p:nvPr>
        </p:nvSpPr>
        <p:spPr>
          <a:xfrm>
            <a:off x="609600" y="1600200"/>
            <a:ext cx="5562600" cy="3886200"/>
          </a:xfrm>
        </p:spPr>
        <p:txBody>
          <a:bodyPr>
            <a:normAutofit fontScale="92500"/>
          </a:bodyPr>
          <a:lstStyle/>
          <a:p>
            <a:r>
              <a:rPr lang="en-US" dirty="0"/>
              <a:t>Thoroughly detect and tag</a:t>
            </a:r>
          </a:p>
          <a:p>
            <a:r>
              <a:rPr lang="en-US" dirty="0"/>
              <a:t>Get training and become familiar with sound level detection procedures</a:t>
            </a:r>
          </a:p>
          <a:p>
            <a:r>
              <a:rPr lang="en-US" dirty="0"/>
              <a:t>Document location so leaks can be found for repair</a:t>
            </a:r>
          </a:p>
          <a:p>
            <a:r>
              <a:rPr lang="en-US" dirty="0"/>
              <a:t>Take two photographs of location </a:t>
            </a:r>
          </a:p>
          <a:p>
            <a:r>
              <a:rPr lang="en-US" dirty="0"/>
              <a:t>Repeat as necessary after major repairs – large leaks mask small ones</a:t>
            </a:r>
          </a:p>
          <a:p>
            <a:r>
              <a:rPr lang="en-US" dirty="0"/>
              <a:t>Use of database system that can track repair and progress recommended</a:t>
            </a:r>
          </a:p>
          <a:p>
            <a:endParaRPr lang="en-US" dirty="0"/>
          </a:p>
          <a:p>
            <a:endParaRPr lang="en-US" dirty="0"/>
          </a:p>
        </p:txBody>
      </p:sp>
      <p:pic>
        <p:nvPicPr>
          <p:cNvPr id="7" name="Picture 6">
            <a:extLst>
              <a:ext uri="{FF2B5EF4-FFF2-40B4-BE49-F238E27FC236}">
                <a16:creationId xmlns:a16="http://schemas.microsoft.com/office/drawing/2014/main" id="{13B780FD-30DA-4D0E-953F-657F5C41A025}"/>
              </a:ext>
            </a:extLst>
          </p:cNvPr>
          <p:cNvPicPr>
            <a:picLocks noChangeAspect="1"/>
          </p:cNvPicPr>
          <p:nvPr/>
        </p:nvPicPr>
        <p:blipFill>
          <a:blip r:embed="rId2"/>
          <a:stretch>
            <a:fillRect/>
          </a:stretch>
        </p:blipFill>
        <p:spPr>
          <a:xfrm>
            <a:off x="6705600" y="990600"/>
            <a:ext cx="4343400" cy="4822139"/>
          </a:xfrm>
          <a:prstGeom prst="rect">
            <a:avLst/>
          </a:prstGeom>
        </p:spPr>
      </p:pic>
      <p:sp>
        <p:nvSpPr>
          <p:cNvPr id="8" name="Rectangle 7">
            <a:extLst>
              <a:ext uri="{FF2B5EF4-FFF2-40B4-BE49-F238E27FC236}">
                <a16:creationId xmlns:a16="http://schemas.microsoft.com/office/drawing/2014/main" id="{95EEEDCC-CC30-4E56-B0CE-895145E0FD80}"/>
              </a:ext>
            </a:extLst>
          </p:cNvPr>
          <p:cNvSpPr/>
          <p:nvPr/>
        </p:nvSpPr>
        <p:spPr>
          <a:xfrm>
            <a:off x="7391400" y="5787827"/>
            <a:ext cx="1386918" cy="215444"/>
          </a:xfrm>
          <a:prstGeom prst="rect">
            <a:avLst/>
          </a:prstGeom>
        </p:spPr>
        <p:txBody>
          <a:bodyPr wrap="none">
            <a:spAutoFit/>
          </a:bodyPr>
          <a:lstStyle/>
          <a:p>
            <a:r>
              <a:rPr lang="en-US" sz="800" dirty="0"/>
              <a:t>Source: www.bvrg.com.au</a:t>
            </a:r>
          </a:p>
        </p:txBody>
      </p:sp>
    </p:spTree>
    <p:extLst>
      <p:ext uri="{BB962C8B-B14F-4D97-AF65-F5344CB8AC3E}">
        <p14:creationId xmlns:p14="http://schemas.microsoft.com/office/powerpoint/2010/main" val="2781758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B5511-72BE-4C16-8BF0-93464B31866E}"/>
              </a:ext>
            </a:extLst>
          </p:cNvPr>
          <p:cNvSpPr>
            <a:spLocks noGrp="1"/>
          </p:cNvSpPr>
          <p:nvPr>
            <p:ph type="title"/>
          </p:nvPr>
        </p:nvSpPr>
        <p:spPr/>
        <p:txBody>
          <a:bodyPr>
            <a:normAutofit/>
          </a:bodyPr>
          <a:lstStyle/>
          <a:p>
            <a:r>
              <a:rPr lang="en-US" dirty="0"/>
              <a:t>Leakage Assessments - Step 3 – Find, Document and Fix</a:t>
            </a:r>
          </a:p>
        </p:txBody>
      </p:sp>
      <p:sp>
        <p:nvSpPr>
          <p:cNvPr id="3" name="Content Placeholder 2">
            <a:extLst>
              <a:ext uri="{FF2B5EF4-FFF2-40B4-BE49-F238E27FC236}">
                <a16:creationId xmlns:a16="http://schemas.microsoft.com/office/drawing/2014/main" id="{D6194E5A-6F39-47EE-B58A-51AA751B909D}"/>
              </a:ext>
            </a:extLst>
          </p:cNvPr>
          <p:cNvSpPr>
            <a:spLocks noGrp="1"/>
          </p:cNvSpPr>
          <p:nvPr>
            <p:ph sz="quarter" idx="1"/>
          </p:nvPr>
        </p:nvSpPr>
        <p:spPr>
          <a:xfrm>
            <a:off x="609600" y="1600200"/>
            <a:ext cx="5562600" cy="3886200"/>
          </a:xfrm>
        </p:spPr>
        <p:txBody>
          <a:bodyPr>
            <a:normAutofit fontScale="92500"/>
          </a:bodyPr>
          <a:lstStyle/>
          <a:p>
            <a:r>
              <a:rPr lang="en-US" dirty="0"/>
              <a:t>Warning: it is very easy to overestimate leakage flow</a:t>
            </a:r>
          </a:p>
          <a:p>
            <a:r>
              <a:rPr lang="en-US" dirty="0"/>
              <a:t>Estimating by </a:t>
            </a:r>
            <a:r>
              <a:rPr lang="en-US" dirty="0" err="1"/>
              <a:t>db</a:t>
            </a:r>
            <a:r>
              <a:rPr lang="en-US" dirty="0"/>
              <a:t> readings is not an exact science</a:t>
            </a:r>
          </a:p>
          <a:p>
            <a:r>
              <a:rPr lang="en-US" dirty="0"/>
              <a:t>Test leaks with flow meter when possible</a:t>
            </a:r>
          </a:p>
          <a:p>
            <a:r>
              <a:rPr lang="en-US" dirty="0"/>
              <a:t>Compare total flow against main flow meter</a:t>
            </a:r>
          </a:p>
          <a:p>
            <a:r>
              <a:rPr lang="en-US" dirty="0"/>
              <a:t>If there is more estimated leakage flow than shows on the flow meter, reevaluate </a:t>
            </a:r>
          </a:p>
          <a:p>
            <a:endParaRPr lang="en-US" dirty="0"/>
          </a:p>
          <a:p>
            <a:endParaRPr lang="en-US" dirty="0"/>
          </a:p>
        </p:txBody>
      </p:sp>
      <p:pic>
        <p:nvPicPr>
          <p:cNvPr id="5" name="Picture 4">
            <a:extLst>
              <a:ext uri="{FF2B5EF4-FFF2-40B4-BE49-F238E27FC236}">
                <a16:creationId xmlns:a16="http://schemas.microsoft.com/office/drawing/2014/main" id="{8113FB3E-1450-4627-B8D7-CD082D336D19}"/>
              </a:ext>
            </a:extLst>
          </p:cNvPr>
          <p:cNvPicPr>
            <a:picLocks noChangeAspect="1"/>
          </p:cNvPicPr>
          <p:nvPr/>
        </p:nvPicPr>
        <p:blipFill>
          <a:blip r:embed="rId2"/>
          <a:stretch>
            <a:fillRect/>
          </a:stretch>
        </p:blipFill>
        <p:spPr>
          <a:xfrm>
            <a:off x="6206116" y="1219201"/>
            <a:ext cx="5833484" cy="4543636"/>
          </a:xfrm>
          <a:prstGeom prst="rect">
            <a:avLst/>
          </a:prstGeom>
        </p:spPr>
      </p:pic>
      <p:sp>
        <p:nvSpPr>
          <p:cNvPr id="6" name="TextBox 5">
            <a:extLst>
              <a:ext uri="{FF2B5EF4-FFF2-40B4-BE49-F238E27FC236}">
                <a16:creationId xmlns:a16="http://schemas.microsoft.com/office/drawing/2014/main" id="{CF8C8BE1-73B2-47CB-ADDF-580391016282}"/>
              </a:ext>
            </a:extLst>
          </p:cNvPr>
          <p:cNvSpPr txBox="1"/>
          <p:nvPr/>
        </p:nvSpPr>
        <p:spPr>
          <a:xfrm>
            <a:off x="7239000" y="5823465"/>
            <a:ext cx="1447800" cy="200055"/>
          </a:xfrm>
          <a:prstGeom prst="rect">
            <a:avLst/>
          </a:prstGeom>
          <a:noFill/>
        </p:spPr>
        <p:txBody>
          <a:bodyPr wrap="square" rtlCol="0">
            <a:spAutoFit/>
          </a:bodyPr>
          <a:lstStyle/>
          <a:p>
            <a:r>
              <a:rPr lang="en-US" sz="700" dirty="0"/>
              <a:t>Source www.calms.eu</a:t>
            </a:r>
          </a:p>
        </p:txBody>
      </p:sp>
    </p:spTree>
    <p:extLst>
      <p:ext uri="{BB962C8B-B14F-4D97-AF65-F5344CB8AC3E}">
        <p14:creationId xmlns:p14="http://schemas.microsoft.com/office/powerpoint/2010/main" val="37178395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E427E-A4BD-4BA0-99A4-1E675F9F3622}"/>
              </a:ext>
            </a:extLst>
          </p:cNvPr>
          <p:cNvSpPr>
            <a:spLocks noGrp="1"/>
          </p:cNvSpPr>
          <p:nvPr>
            <p:ph type="title"/>
          </p:nvPr>
        </p:nvSpPr>
        <p:spPr/>
        <p:txBody>
          <a:bodyPr>
            <a:normAutofit/>
          </a:bodyPr>
          <a:lstStyle/>
          <a:p>
            <a:r>
              <a:rPr lang="en-US" dirty="0"/>
              <a:t>Leakage Assessments - Step 4 - Verifying Results</a:t>
            </a:r>
          </a:p>
        </p:txBody>
      </p:sp>
      <p:sp>
        <p:nvSpPr>
          <p:cNvPr id="3" name="Content Placeholder 2">
            <a:extLst>
              <a:ext uri="{FF2B5EF4-FFF2-40B4-BE49-F238E27FC236}">
                <a16:creationId xmlns:a16="http://schemas.microsoft.com/office/drawing/2014/main" id="{C30474D8-32C6-4B70-82E2-B5EB32D6DED9}"/>
              </a:ext>
            </a:extLst>
          </p:cNvPr>
          <p:cNvSpPr>
            <a:spLocks noGrp="1"/>
          </p:cNvSpPr>
          <p:nvPr>
            <p:ph sz="quarter" idx="1"/>
          </p:nvPr>
        </p:nvSpPr>
        <p:spPr>
          <a:xfrm>
            <a:off x="609600" y="1600200"/>
            <a:ext cx="5638800" cy="3886200"/>
          </a:xfrm>
        </p:spPr>
        <p:txBody>
          <a:bodyPr>
            <a:normAutofit/>
          </a:bodyPr>
          <a:lstStyle/>
          <a:p>
            <a:r>
              <a:rPr lang="en-US" dirty="0"/>
              <a:t>Very important to track success</a:t>
            </a:r>
          </a:p>
          <a:p>
            <a:r>
              <a:rPr lang="en-US" dirty="0"/>
              <a:t>Compare new level against baseline flow (and power if possible)</a:t>
            </a:r>
          </a:p>
          <a:p>
            <a:r>
              <a:rPr lang="en-US" dirty="0"/>
              <a:t>Report the results to management</a:t>
            </a:r>
          </a:p>
          <a:p>
            <a:r>
              <a:rPr lang="en-US" dirty="0"/>
              <a:t>Keep track of the new level and constantly monitor</a:t>
            </a:r>
          </a:p>
          <a:p>
            <a:r>
              <a:rPr lang="en-US" dirty="0"/>
              <a:t>Initiate leakage detection and repair if low level increases above a target value</a:t>
            </a:r>
          </a:p>
          <a:p>
            <a:endParaRPr lang="en-US" dirty="0"/>
          </a:p>
        </p:txBody>
      </p:sp>
      <p:pic>
        <p:nvPicPr>
          <p:cNvPr id="4" name="Picture 3">
            <a:extLst>
              <a:ext uri="{FF2B5EF4-FFF2-40B4-BE49-F238E27FC236}">
                <a16:creationId xmlns:a16="http://schemas.microsoft.com/office/drawing/2014/main" id="{71BBF991-DB65-473F-9738-F093893146B9}"/>
              </a:ext>
            </a:extLst>
          </p:cNvPr>
          <p:cNvPicPr>
            <a:picLocks noChangeAspect="1"/>
          </p:cNvPicPr>
          <p:nvPr/>
        </p:nvPicPr>
        <p:blipFill>
          <a:blip r:embed="rId2"/>
          <a:stretch>
            <a:fillRect/>
          </a:stretch>
        </p:blipFill>
        <p:spPr>
          <a:xfrm>
            <a:off x="6248400" y="1066800"/>
            <a:ext cx="5045646" cy="2446743"/>
          </a:xfrm>
          <a:prstGeom prst="rect">
            <a:avLst/>
          </a:prstGeom>
        </p:spPr>
      </p:pic>
      <p:pic>
        <p:nvPicPr>
          <p:cNvPr id="5" name="Picture 4">
            <a:extLst>
              <a:ext uri="{FF2B5EF4-FFF2-40B4-BE49-F238E27FC236}">
                <a16:creationId xmlns:a16="http://schemas.microsoft.com/office/drawing/2014/main" id="{70FB7C1D-2A55-4E53-B2E4-0A62F8AE4D31}"/>
              </a:ext>
            </a:extLst>
          </p:cNvPr>
          <p:cNvPicPr>
            <a:picLocks noChangeAspect="1"/>
          </p:cNvPicPr>
          <p:nvPr/>
        </p:nvPicPr>
        <p:blipFill>
          <a:blip r:embed="rId3"/>
          <a:stretch>
            <a:fillRect/>
          </a:stretch>
        </p:blipFill>
        <p:spPr>
          <a:xfrm>
            <a:off x="6738735" y="3192186"/>
            <a:ext cx="2127546" cy="2599014"/>
          </a:xfrm>
          <a:prstGeom prst="rect">
            <a:avLst/>
          </a:prstGeom>
        </p:spPr>
      </p:pic>
      <p:pic>
        <p:nvPicPr>
          <p:cNvPr id="6" name="Picture 5">
            <a:extLst>
              <a:ext uri="{FF2B5EF4-FFF2-40B4-BE49-F238E27FC236}">
                <a16:creationId xmlns:a16="http://schemas.microsoft.com/office/drawing/2014/main" id="{5F5D45C1-304D-4CCE-9C40-75BC9982E9DA}"/>
              </a:ext>
            </a:extLst>
          </p:cNvPr>
          <p:cNvPicPr>
            <a:picLocks noChangeAspect="1"/>
          </p:cNvPicPr>
          <p:nvPr/>
        </p:nvPicPr>
        <p:blipFill>
          <a:blip r:embed="rId4"/>
          <a:stretch>
            <a:fillRect/>
          </a:stretch>
        </p:blipFill>
        <p:spPr>
          <a:xfrm>
            <a:off x="9906000" y="3192186"/>
            <a:ext cx="1937245" cy="2599014"/>
          </a:xfrm>
          <a:prstGeom prst="rect">
            <a:avLst/>
          </a:prstGeom>
        </p:spPr>
      </p:pic>
      <p:sp>
        <p:nvSpPr>
          <p:cNvPr id="7" name="TextBox 6">
            <a:extLst>
              <a:ext uri="{FF2B5EF4-FFF2-40B4-BE49-F238E27FC236}">
                <a16:creationId xmlns:a16="http://schemas.microsoft.com/office/drawing/2014/main" id="{605993EC-BF4C-4CFF-9989-C69195508B0D}"/>
              </a:ext>
            </a:extLst>
          </p:cNvPr>
          <p:cNvSpPr txBox="1"/>
          <p:nvPr/>
        </p:nvSpPr>
        <p:spPr>
          <a:xfrm>
            <a:off x="7239000" y="5823465"/>
            <a:ext cx="1447800" cy="200055"/>
          </a:xfrm>
          <a:prstGeom prst="rect">
            <a:avLst/>
          </a:prstGeom>
          <a:noFill/>
        </p:spPr>
        <p:txBody>
          <a:bodyPr wrap="square" rtlCol="0">
            <a:spAutoFit/>
          </a:bodyPr>
          <a:lstStyle/>
          <a:p>
            <a:r>
              <a:rPr lang="en-US" sz="700" dirty="0"/>
              <a:t>Source www.calms.eu</a:t>
            </a:r>
          </a:p>
        </p:txBody>
      </p:sp>
      <p:sp>
        <p:nvSpPr>
          <p:cNvPr id="8" name="TextBox 7">
            <a:extLst>
              <a:ext uri="{FF2B5EF4-FFF2-40B4-BE49-F238E27FC236}">
                <a16:creationId xmlns:a16="http://schemas.microsoft.com/office/drawing/2014/main" id="{CE68A5C6-42E2-480E-A277-A579CD570886}"/>
              </a:ext>
            </a:extLst>
          </p:cNvPr>
          <p:cNvSpPr txBox="1"/>
          <p:nvPr/>
        </p:nvSpPr>
        <p:spPr>
          <a:xfrm>
            <a:off x="8832577" y="4343400"/>
            <a:ext cx="1039719" cy="646331"/>
          </a:xfrm>
          <a:prstGeom prst="rect">
            <a:avLst/>
          </a:prstGeom>
          <a:noFill/>
        </p:spPr>
        <p:txBody>
          <a:bodyPr wrap="square" rtlCol="0">
            <a:spAutoFit/>
          </a:bodyPr>
          <a:lstStyle/>
          <a:p>
            <a:pPr algn="ctr"/>
            <a:r>
              <a:rPr lang="en-US" dirty="0"/>
              <a:t>Saved $12,400</a:t>
            </a:r>
          </a:p>
        </p:txBody>
      </p:sp>
    </p:spTree>
    <p:extLst>
      <p:ext uri="{BB962C8B-B14F-4D97-AF65-F5344CB8AC3E}">
        <p14:creationId xmlns:p14="http://schemas.microsoft.com/office/powerpoint/2010/main" val="522843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17072" y="1066800"/>
            <a:ext cx="3048000" cy="4034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4526440" y="1198232"/>
            <a:ext cx="5206027"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1600" kern="0" dirty="0">
                <a:solidFill>
                  <a:prstClr val="black"/>
                </a:solidFill>
                <a:latin typeface="+mj-lt"/>
              </a:rPr>
              <a:t> Panelists will answer your questions during the Q&amp;A session at the end of the Webinar.</a:t>
            </a:r>
          </a:p>
          <a:p>
            <a:pPr>
              <a:buFont typeface="Arial" panose="020B0604020202020204" pitchFamily="34" charset="0"/>
              <a:buChar char="•"/>
              <a:defRPr/>
            </a:pPr>
            <a:endParaRPr lang="en-US" altLang="en-US" sz="1600" kern="0" dirty="0">
              <a:solidFill>
                <a:prstClr val="black"/>
              </a:solidFill>
              <a:latin typeface="+mj-lt"/>
            </a:endParaRPr>
          </a:p>
          <a:p>
            <a:pPr>
              <a:buFont typeface="Arial" panose="020B0604020202020204" pitchFamily="34" charset="0"/>
              <a:buChar char="•"/>
              <a:defRPr/>
            </a:pPr>
            <a:r>
              <a:rPr lang="en-US" altLang="en-US" sz="1600" kern="0" dirty="0">
                <a:solidFill>
                  <a:prstClr val="black"/>
                </a:solidFill>
                <a:latin typeface="+mj-lt"/>
              </a:rPr>
              <a:t> Please post your questions in the Questions Window in your GoToWebinar interface.</a:t>
            </a:r>
          </a:p>
          <a:p>
            <a:pPr>
              <a:buFont typeface="Arial" panose="020B0604020202020204" pitchFamily="34" charset="0"/>
              <a:buChar char="•"/>
              <a:defRPr/>
            </a:pPr>
            <a:endParaRPr lang="en-US" altLang="en-US" sz="1600" kern="0" dirty="0">
              <a:solidFill>
                <a:prstClr val="black"/>
              </a:solidFill>
              <a:latin typeface="+mj-lt"/>
            </a:endParaRPr>
          </a:p>
          <a:p>
            <a:pPr>
              <a:buFont typeface="Arial" panose="020B0604020202020204" pitchFamily="34" charset="0"/>
              <a:buChar char="•"/>
              <a:defRPr/>
            </a:pPr>
            <a:r>
              <a:rPr lang="en-US" altLang="en-US" sz="1600" kern="0" dirty="0">
                <a:solidFill>
                  <a:prstClr val="black"/>
                </a:solidFill>
                <a:latin typeface="+mj-lt"/>
              </a:rPr>
              <a:t> Direct all questions to Compressed Air Best Practices</a:t>
            </a:r>
            <a:r>
              <a:rPr lang="en-US" altLang="en-US" sz="1600" dirty="0">
                <a:latin typeface="+mj-lt"/>
                <a:cs typeface="Arial" panose="020B0604020202020204" pitchFamily="34" charset="0"/>
              </a:rPr>
              <a:t>®</a:t>
            </a:r>
            <a:r>
              <a:rPr lang="en-US" altLang="en-US" sz="1600" kern="0" dirty="0">
                <a:solidFill>
                  <a:prstClr val="black"/>
                </a:solidFill>
                <a:latin typeface="+mj-lt"/>
              </a:rPr>
              <a:t> Magazine</a:t>
            </a:r>
          </a:p>
          <a:p>
            <a:pPr>
              <a:defRPr/>
            </a:pPr>
            <a:endParaRPr lang="en-US" altLang="en-US" sz="1400" kern="0" dirty="0">
              <a:solidFill>
                <a:prstClr val="black"/>
              </a:solidFill>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11" name="TextBox 10">
            <a:extLst>
              <a:ext uri="{FF2B5EF4-FFF2-40B4-BE49-F238E27FC236}">
                <a16:creationId xmlns:a16="http://schemas.microsoft.com/office/drawing/2014/main" id="{09AFE096-3599-47D6-B71A-9DC6A0FF0B58}"/>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8" name="Picture 7">
            <a:extLst>
              <a:ext uri="{FF2B5EF4-FFF2-40B4-BE49-F238E27FC236}">
                <a16:creationId xmlns:a16="http://schemas.microsoft.com/office/drawing/2014/main" id="{48535EC9-463E-9343-8A52-DAC8A7984FDD}"/>
              </a:ext>
            </a:extLst>
          </p:cNvPr>
          <p:cNvPicPr>
            <a:picLocks noChangeAspect="1"/>
          </p:cNvPicPr>
          <p:nvPr/>
        </p:nvPicPr>
        <p:blipFill>
          <a:blip r:embed="rId3"/>
          <a:stretch>
            <a:fillRect/>
          </a:stretch>
        </p:blipFill>
        <p:spPr>
          <a:xfrm>
            <a:off x="9732083" y="3840240"/>
            <a:ext cx="1746552" cy="873276"/>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C95E9C82-21CA-0C41-996A-6346007EC7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2083" y="4744186"/>
            <a:ext cx="1746552" cy="888419"/>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5C82-B23F-42BE-B295-3424FA035029}"/>
              </a:ext>
            </a:extLst>
          </p:cNvPr>
          <p:cNvSpPr>
            <a:spLocks noGrp="1"/>
          </p:cNvSpPr>
          <p:nvPr>
            <p:ph type="title"/>
          </p:nvPr>
        </p:nvSpPr>
        <p:spPr/>
        <p:txBody>
          <a:bodyPr>
            <a:normAutofit/>
          </a:bodyPr>
          <a:lstStyle/>
          <a:p>
            <a:pPr lvl="1"/>
            <a:r>
              <a:rPr lang="en-CA" sz="3000" kern="1200" dirty="0">
                <a:solidFill>
                  <a:schemeClr val="accent4"/>
                </a:solidFill>
                <a:latin typeface="+mj-lt"/>
                <a:ea typeface="+mj-ea"/>
                <a:cs typeface="+mj-cs"/>
              </a:rPr>
              <a:t>Examples of Best Practices - </a:t>
            </a:r>
            <a:r>
              <a:rPr lang="en-US" sz="3000" kern="1200" dirty="0">
                <a:solidFill>
                  <a:schemeClr val="accent4"/>
                </a:solidFill>
                <a:latin typeface="+mj-lt"/>
                <a:ea typeface="+mj-ea"/>
                <a:cs typeface="+mj-cs"/>
              </a:rPr>
              <a:t>Employee Awareness</a:t>
            </a:r>
          </a:p>
        </p:txBody>
      </p:sp>
      <p:sp>
        <p:nvSpPr>
          <p:cNvPr id="3" name="Content Placeholder 2">
            <a:extLst>
              <a:ext uri="{FF2B5EF4-FFF2-40B4-BE49-F238E27FC236}">
                <a16:creationId xmlns:a16="http://schemas.microsoft.com/office/drawing/2014/main" id="{D2865282-D53E-47EC-8589-F0B058EEACDD}"/>
              </a:ext>
            </a:extLst>
          </p:cNvPr>
          <p:cNvSpPr>
            <a:spLocks noGrp="1"/>
          </p:cNvSpPr>
          <p:nvPr>
            <p:ph sz="quarter" idx="1"/>
          </p:nvPr>
        </p:nvSpPr>
        <p:spPr>
          <a:xfrm>
            <a:off x="609600" y="1485900"/>
            <a:ext cx="5562600" cy="3886200"/>
          </a:xfrm>
        </p:spPr>
        <p:txBody>
          <a:bodyPr>
            <a:normAutofit fontScale="92500" lnSpcReduction="10000"/>
          </a:bodyPr>
          <a:lstStyle/>
          <a:p>
            <a:r>
              <a:rPr lang="en-US" dirty="0"/>
              <a:t>Train employees on the cost of compressed air leakage and what to do about it</a:t>
            </a:r>
          </a:p>
          <a:p>
            <a:r>
              <a:rPr lang="en-US" dirty="0"/>
              <a:t>Example CABP New Gold article: </a:t>
            </a:r>
            <a:r>
              <a:rPr lang="en-US" sz="2000" dirty="0"/>
              <a:t>“Compressed Air Training – It’s a Gold Mine”</a:t>
            </a:r>
          </a:p>
          <a:p>
            <a:r>
              <a:rPr lang="en-US" dirty="0"/>
              <a:t>Implement leak tag system</a:t>
            </a:r>
          </a:p>
          <a:p>
            <a:r>
              <a:rPr lang="en-US" dirty="0"/>
              <a:t>Make sure employees are recognized for success</a:t>
            </a:r>
          </a:p>
          <a:p>
            <a:r>
              <a:rPr lang="en-US" dirty="0"/>
              <a:t>Compressed Air Challenge has new awareness training:</a:t>
            </a:r>
          </a:p>
          <a:p>
            <a:pPr marL="0" indent="0">
              <a:buNone/>
            </a:pPr>
            <a:r>
              <a:rPr lang="en-US" sz="2100" dirty="0"/>
              <a:t>       “Compressed Air: It Isn’t Free”</a:t>
            </a:r>
          </a:p>
          <a:p>
            <a:pPr marL="0" indent="0">
              <a:buNone/>
            </a:pPr>
            <a:endParaRPr lang="en-US" sz="2100" dirty="0"/>
          </a:p>
          <a:p>
            <a:endParaRPr lang="en-US" dirty="0"/>
          </a:p>
        </p:txBody>
      </p:sp>
      <p:pic>
        <p:nvPicPr>
          <p:cNvPr id="4" name="Picture 3">
            <a:extLst>
              <a:ext uri="{FF2B5EF4-FFF2-40B4-BE49-F238E27FC236}">
                <a16:creationId xmlns:a16="http://schemas.microsoft.com/office/drawing/2014/main" id="{039D50AD-8D03-4FA7-9450-CD9D8AC799B6}"/>
              </a:ext>
            </a:extLst>
          </p:cNvPr>
          <p:cNvPicPr>
            <a:picLocks noChangeAspect="1"/>
          </p:cNvPicPr>
          <p:nvPr/>
        </p:nvPicPr>
        <p:blipFill>
          <a:blip r:embed="rId2"/>
          <a:stretch>
            <a:fillRect/>
          </a:stretch>
        </p:blipFill>
        <p:spPr>
          <a:xfrm>
            <a:off x="6295316" y="1759104"/>
            <a:ext cx="5776673" cy="3270096"/>
          </a:xfrm>
          <a:prstGeom prst="rect">
            <a:avLst/>
          </a:prstGeom>
        </p:spPr>
      </p:pic>
    </p:spTree>
    <p:extLst>
      <p:ext uri="{BB962C8B-B14F-4D97-AF65-F5344CB8AC3E}">
        <p14:creationId xmlns:p14="http://schemas.microsoft.com/office/powerpoint/2010/main" val="3673912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5C82-B23F-42BE-B295-3424FA035029}"/>
              </a:ext>
            </a:extLst>
          </p:cNvPr>
          <p:cNvSpPr>
            <a:spLocks noGrp="1"/>
          </p:cNvSpPr>
          <p:nvPr>
            <p:ph type="title"/>
          </p:nvPr>
        </p:nvSpPr>
        <p:spPr/>
        <p:txBody>
          <a:bodyPr>
            <a:normAutofit/>
          </a:bodyPr>
          <a:lstStyle/>
          <a:p>
            <a:pPr lvl="1"/>
            <a:r>
              <a:rPr lang="en-CA" sz="3000" kern="1200" dirty="0">
                <a:solidFill>
                  <a:schemeClr val="accent4"/>
                </a:solidFill>
                <a:latin typeface="+mj-lt"/>
                <a:ea typeface="+mj-ea"/>
                <a:cs typeface="+mj-cs"/>
              </a:rPr>
              <a:t>Examples of Best Practices - </a:t>
            </a:r>
            <a:r>
              <a:rPr lang="en-US" sz="3000" kern="1200" dirty="0">
                <a:solidFill>
                  <a:schemeClr val="accent4"/>
                </a:solidFill>
                <a:latin typeface="+mj-lt"/>
                <a:ea typeface="+mj-ea"/>
                <a:cs typeface="+mj-cs"/>
              </a:rPr>
              <a:t>Management Support</a:t>
            </a:r>
          </a:p>
        </p:txBody>
      </p:sp>
      <p:sp>
        <p:nvSpPr>
          <p:cNvPr id="3" name="Content Placeholder 2">
            <a:extLst>
              <a:ext uri="{FF2B5EF4-FFF2-40B4-BE49-F238E27FC236}">
                <a16:creationId xmlns:a16="http://schemas.microsoft.com/office/drawing/2014/main" id="{D2865282-D53E-47EC-8589-F0B058EEACDD}"/>
              </a:ext>
            </a:extLst>
          </p:cNvPr>
          <p:cNvSpPr>
            <a:spLocks noGrp="1"/>
          </p:cNvSpPr>
          <p:nvPr>
            <p:ph sz="quarter" idx="1"/>
          </p:nvPr>
        </p:nvSpPr>
        <p:spPr>
          <a:xfrm>
            <a:off x="533400" y="1066800"/>
            <a:ext cx="6019800" cy="4800600"/>
          </a:xfrm>
        </p:spPr>
        <p:txBody>
          <a:bodyPr>
            <a:normAutofit fontScale="92500" lnSpcReduction="10000"/>
          </a:bodyPr>
          <a:lstStyle/>
          <a:p>
            <a:pPr marL="0" indent="0">
              <a:buNone/>
            </a:pPr>
            <a:r>
              <a:rPr lang="en-US" sz="1600" dirty="0"/>
              <a:t>Very important key to success is having support of management.</a:t>
            </a:r>
          </a:p>
          <a:p>
            <a:r>
              <a:rPr lang="en-US" sz="1600" dirty="0"/>
              <a:t>Best Practices: Monarch Industries, Canada</a:t>
            </a:r>
          </a:p>
          <a:p>
            <a:pPr lvl="1"/>
            <a:r>
              <a:rPr lang="en-US" sz="1400" dirty="0"/>
              <a:t>Monthly auto-generated workorder to audit the facility. (using ultrasonic) </a:t>
            </a:r>
          </a:p>
          <a:p>
            <a:pPr lvl="1"/>
            <a:r>
              <a:rPr lang="en-US" sz="1400" dirty="0"/>
              <a:t>Identify leak locations are with red tags and assign responsibility to repair. </a:t>
            </a:r>
          </a:p>
          <a:p>
            <a:pPr lvl="1"/>
            <a:r>
              <a:rPr lang="en-US" sz="1400" dirty="0"/>
              <a:t>Supply lines to all equipment distribution points are hard-plumbed with shutoff valves. (prevent main supply leaks) </a:t>
            </a:r>
          </a:p>
          <a:p>
            <a:pPr lvl="1"/>
            <a:r>
              <a:rPr lang="en-US" sz="1400" dirty="0"/>
              <a:t>Machine operators are encouraged to report leaks. </a:t>
            </a:r>
          </a:p>
          <a:p>
            <a:pPr lvl="1"/>
            <a:r>
              <a:rPr lang="en-US" sz="1400" dirty="0"/>
              <a:t>Eliminate quick couplers where possible (crimp fittings only) </a:t>
            </a:r>
          </a:p>
          <a:p>
            <a:pPr lvl="1"/>
            <a:r>
              <a:rPr lang="en-US" sz="1400" dirty="0"/>
              <a:t>Eliminate all ratchet type hose clamps. </a:t>
            </a:r>
          </a:p>
          <a:p>
            <a:pPr lvl="1"/>
            <a:r>
              <a:rPr lang="en-US" sz="1400" dirty="0"/>
              <a:t>Better quality air line/hose. </a:t>
            </a:r>
          </a:p>
          <a:p>
            <a:pPr lvl="1"/>
            <a:r>
              <a:rPr lang="en-US" sz="1400" dirty="0"/>
              <a:t>Remove leaking air tools and blow guns from service for repair/replacement. (spares in stock) </a:t>
            </a:r>
          </a:p>
          <a:p>
            <a:pPr lvl="1"/>
            <a:r>
              <a:rPr lang="en-US" sz="1400" dirty="0"/>
              <a:t>Regularly reinforce awareness and importance with maintenance staff </a:t>
            </a:r>
          </a:p>
          <a:p>
            <a:pPr marL="0" indent="0">
              <a:buNone/>
            </a:pPr>
            <a:r>
              <a:rPr lang="en-US" sz="1600" dirty="0"/>
              <a:t>Manager Quote: “And most importantly, express extreme displeasure when leaks are not dealt with as soon as detected. Most are simple fixes and there is no excuse to ignore them. </a:t>
            </a:r>
          </a:p>
          <a:p>
            <a:pPr marL="0" indent="0">
              <a:buNone/>
            </a:pPr>
            <a:r>
              <a:rPr lang="en-US" sz="1600" dirty="0"/>
              <a:t>I expect our total facility leakage at any given time to be no greater than 50cfm. I occasionally verify this when I am in the building during off hours.”</a:t>
            </a:r>
          </a:p>
        </p:txBody>
      </p:sp>
      <p:pic>
        <p:nvPicPr>
          <p:cNvPr id="4" name="Picture 3">
            <a:extLst>
              <a:ext uri="{FF2B5EF4-FFF2-40B4-BE49-F238E27FC236}">
                <a16:creationId xmlns:a16="http://schemas.microsoft.com/office/drawing/2014/main" id="{AB7AF5D4-7143-4E14-9376-AB451D68D5B1}"/>
              </a:ext>
            </a:extLst>
          </p:cNvPr>
          <p:cNvPicPr>
            <a:picLocks noChangeAspect="1"/>
          </p:cNvPicPr>
          <p:nvPr/>
        </p:nvPicPr>
        <p:blipFill>
          <a:blip r:embed="rId2"/>
          <a:stretch>
            <a:fillRect/>
          </a:stretch>
        </p:blipFill>
        <p:spPr>
          <a:xfrm>
            <a:off x="6858000" y="1447800"/>
            <a:ext cx="4924094" cy="3698494"/>
          </a:xfrm>
          <a:prstGeom prst="rect">
            <a:avLst/>
          </a:prstGeom>
        </p:spPr>
      </p:pic>
    </p:spTree>
    <p:extLst>
      <p:ext uri="{BB962C8B-B14F-4D97-AF65-F5344CB8AC3E}">
        <p14:creationId xmlns:p14="http://schemas.microsoft.com/office/powerpoint/2010/main" val="107548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5C82-B23F-42BE-B295-3424FA035029}"/>
              </a:ext>
            </a:extLst>
          </p:cNvPr>
          <p:cNvSpPr>
            <a:spLocks noGrp="1"/>
          </p:cNvSpPr>
          <p:nvPr>
            <p:ph type="title"/>
          </p:nvPr>
        </p:nvSpPr>
        <p:spPr/>
        <p:txBody>
          <a:bodyPr>
            <a:normAutofit fontScale="90000"/>
          </a:bodyPr>
          <a:lstStyle/>
          <a:p>
            <a:pPr lvl="1"/>
            <a:r>
              <a:rPr lang="en-CA" sz="3000" kern="1200" dirty="0">
                <a:solidFill>
                  <a:schemeClr val="accent4"/>
                </a:solidFill>
                <a:latin typeface="+mj-lt"/>
                <a:ea typeface="+mj-ea"/>
                <a:cs typeface="+mj-cs"/>
              </a:rPr>
              <a:t>Examples of Best Practices - </a:t>
            </a:r>
            <a:r>
              <a:rPr lang="en-US" sz="3300" kern="1200" dirty="0">
                <a:solidFill>
                  <a:schemeClr val="accent4"/>
                </a:solidFill>
                <a:latin typeface="+mj-lt"/>
                <a:ea typeface="+mj-ea"/>
                <a:cs typeface="+mj-cs"/>
              </a:rPr>
              <a:t>Teaming with plant employees</a:t>
            </a:r>
          </a:p>
        </p:txBody>
      </p:sp>
      <p:sp>
        <p:nvSpPr>
          <p:cNvPr id="3" name="Content Placeholder 2">
            <a:extLst>
              <a:ext uri="{FF2B5EF4-FFF2-40B4-BE49-F238E27FC236}">
                <a16:creationId xmlns:a16="http://schemas.microsoft.com/office/drawing/2014/main" id="{D2865282-D53E-47EC-8589-F0B058EEACDD}"/>
              </a:ext>
            </a:extLst>
          </p:cNvPr>
          <p:cNvSpPr>
            <a:spLocks noGrp="1"/>
          </p:cNvSpPr>
          <p:nvPr>
            <p:ph sz="quarter" idx="1"/>
          </p:nvPr>
        </p:nvSpPr>
        <p:spPr>
          <a:xfrm>
            <a:off x="609600" y="1600200"/>
            <a:ext cx="5867400" cy="3886200"/>
          </a:xfrm>
        </p:spPr>
        <p:txBody>
          <a:bodyPr>
            <a:normAutofit fontScale="77500" lnSpcReduction="20000"/>
          </a:bodyPr>
          <a:lstStyle/>
          <a:p>
            <a:r>
              <a:rPr lang="en-US" dirty="0"/>
              <a:t>One seasoned auditor: </a:t>
            </a:r>
          </a:p>
          <a:p>
            <a:pPr marL="0" indent="0">
              <a:buNone/>
            </a:pPr>
            <a:r>
              <a:rPr lang="en-US" sz="2000" dirty="0">
                <a:solidFill>
                  <a:srgbClr val="0070C0"/>
                </a:solidFill>
              </a:rPr>
              <a:t>“When I do my audits, I insist on always having at least one employee with me with tools.  Many times when we find a leak, we can fix it right away.  This saves everyone time and money. – Chris Beals”</a:t>
            </a:r>
          </a:p>
          <a:p>
            <a:r>
              <a:rPr lang="en-US" dirty="0"/>
              <a:t>The best assessments are often DIY and involve trained and motivated employees</a:t>
            </a:r>
          </a:p>
          <a:p>
            <a:r>
              <a:rPr lang="en-US" dirty="0"/>
              <a:t>Experience auditors can assist and have the benefit of lots of experience</a:t>
            </a:r>
          </a:p>
          <a:p>
            <a:r>
              <a:rPr lang="en-US" dirty="0"/>
              <a:t>Employees know the plant and can help find leakage and inappropriate uses</a:t>
            </a:r>
          </a:p>
          <a:p>
            <a:r>
              <a:rPr lang="en-US" dirty="0"/>
              <a:t>Management support is important, especially for repairs</a:t>
            </a:r>
          </a:p>
          <a:p>
            <a:r>
              <a:rPr lang="en-US" dirty="0"/>
              <a:t>Very good results can be gained using the treasure hunt approach</a:t>
            </a:r>
          </a:p>
          <a:p>
            <a:endParaRPr lang="en-US" dirty="0"/>
          </a:p>
          <a:p>
            <a:pPr marL="0" indent="0">
              <a:buNone/>
            </a:pPr>
            <a:endParaRPr lang="en-US" dirty="0"/>
          </a:p>
        </p:txBody>
      </p:sp>
      <p:pic>
        <p:nvPicPr>
          <p:cNvPr id="4" name="Picture 3">
            <a:extLst>
              <a:ext uri="{FF2B5EF4-FFF2-40B4-BE49-F238E27FC236}">
                <a16:creationId xmlns:a16="http://schemas.microsoft.com/office/drawing/2014/main" id="{902EFD46-5CB2-4B2D-BF7F-243E099427D6}"/>
              </a:ext>
            </a:extLst>
          </p:cNvPr>
          <p:cNvPicPr>
            <a:picLocks noChangeAspect="1"/>
          </p:cNvPicPr>
          <p:nvPr/>
        </p:nvPicPr>
        <p:blipFill>
          <a:blip r:embed="rId2"/>
          <a:stretch>
            <a:fillRect/>
          </a:stretch>
        </p:blipFill>
        <p:spPr>
          <a:xfrm>
            <a:off x="6477000" y="1295400"/>
            <a:ext cx="5404850" cy="4047468"/>
          </a:xfrm>
          <a:prstGeom prst="rect">
            <a:avLst/>
          </a:prstGeom>
        </p:spPr>
      </p:pic>
      <p:sp>
        <p:nvSpPr>
          <p:cNvPr id="5" name="TextBox 4">
            <a:extLst>
              <a:ext uri="{FF2B5EF4-FFF2-40B4-BE49-F238E27FC236}">
                <a16:creationId xmlns:a16="http://schemas.microsoft.com/office/drawing/2014/main" id="{51113588-B1C1-476C-911B-00EA66D603BA}"/>
              </a:ext>
            </a:extLst>
          </p:cNvPr>
          <p:cNvSpPr txBox="1"/>
          <p:nvPr/>
        </p:nvSpPr>
        <p:spPr>
          <a:xfrm>
            <a:off x="6477000" y="5347264"/>
            <a:ext cx="5404850" cy="307777"/>
          </a:xfrm>
          <a:prstGeom prst="rect">
            <a:avLst/>
          </a:prstGeom>
          <a:noFill/>
        </p:spPr>
        <p:txBody>
          <a:bodyPr wrap="square" rtlCol="0">
            <a:spAutoFit/>
          </a:bodyPr>
          <a:lstStyle/>
          <a:p>
            <a:pPr algn="ctr"/>
            <a:r>
              <a:rPr lang="en-US" sz="1400" dirty="0"/>
              <a:t>Andrew Cooper, Award winning Energy Manager at New Gold</a:t>
            </a:r>
          </a:p>
        </p:txBody>
      </p:sp>
    </p:spTree>
    <p:extLst>
      <p:ext uri="{BB962C8B-B14F-4D97-AF65-F5344CB8AC3E}">
        <p14:creationId xmlns:p14="http://schemas.microsoft.com/office/powerpoint/2010/main" val="1526191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5C82-B23F-42BE-B295-3424FA035029}"/>
              </a:ext>
            </a:extLst>
          </p:cNvPr>
          <p:cNvSpPr>
            <a:spLocks noGrp="1"/>
          </p:cNvSpPr>
          <p:nvPr>
            <p:ph type="title"/>
          </p:nvPr>
        </p:nvSpPr>
        <p:spPr/>
        <p:txBody>
          <a:bodyPr>
            <a:normAutofit/>
          </a:bodyPr>
          <a:lstStyle/>
          <a:p>
            <a:pPr lvl="1"/>
            <a:r>
              <a:rPr lang="en-CA" sz="2700" kern="1200" dirty="0">
                <a:solidFill>
                  <a:schemeClr val="accent4"/>
                </a:solidFill>
                <a:latin typeface="+mj-lt"/>
                <a:ea typeface="+mj-ea"/>
                <a:cs typeface="+mj-cs"/>
              </a:rPr>
              <a:t>Best Practices – </a:t>
            </a:r>
            <a:r>
              <a:rPr lang="en-US" sz="2700" kern="1200" dirty="0">
                <a:solidFill>
                  <a:schemeClr val="accent4"/>
                </a:solidFill>
                <a:latin typeface="+mj-lt"/>
                <a:ea typeface="+mj-ea"/>
                <a:cs typeface="+mj-cs"/>
              </a:rPr>
              <a:t>Optimizing Leakage Efforts</a:t>
            </a:r>
          </a:p>
        </p:txBody>
      </p:sp>
      <p:sp>
        <p:nvSpPr>
          <p:cNvPr id="3" name="Content Placeholder 2">
            <a:extLst>
              <a:ext uri="{FF2B5EF4-FFF2-40B4-BE49-F238E27FC236}">
                <a16:creationId xmlns:a16="http://schemas.microsoft.com/office/drawing/2014/main" id="{D2865282-D53E-47EC-8589-F0B058EEACDD}"/>
              </a:ext>
            </a:extLst>
          </p:cNvPr>
          <p:cNvSpPr>
            <a:spLocks noGrp="1"/>
          </p:cNvSpPr>
          <p:nvPr>
            <p:ph sz="quarter" idx="1"/>
          </p:nvPr>
        </p:nvSpPr>
        <p:spPr>
          <a:xfrm>
            <a:off x="609600" y="1600200"/>
            <a:ext cx="5867400" cy="3886200"/>
          </a:xfrm>
        </p:spPr>
        <p:txBody>
          <a:bodyPr>
            <a:normAutofit fontScale="92500" lnSpcReduction="20000"/>
          </a:bodyPr>
          <a:lstStyle/>
          <a:p>
            <a:pPr marL="0" indent="0">
              <a:buNone/>
            </a:pPr>
            <a:r>
              <a:rPr lang="en-US" dirty="0"/>
              <a:t>Things that can be done to maximize leakage efforts:</a:t>
            </a:r>
          </a:p>
          <a:p>
            <a:r>
              <a:rPr lang="en-US" dirty="0"/>
              <a:t>Make sure your compressors have good power turndown.</a:t>
            </a:r>
          </a:p>
          <a:p>
            <a:r>
              <a:rPr lang="en-US" dirty="0"/>
              <a:t>Lower the pressure (double savings)</a:t>
            </a:r>
          </a:p>
          <a:p>
            <a:r>
              <a:rPr lang="en-US" dirty="0"/>
              <a:t>Turn your system off at night and on weekends.</a:t>
            </a:r>
          </a:p>
          <a:p>
            <a:r>
              <a:rPr lang="en-US" dirty="0"/>
              <a:t>Fix the biggest leaks first</a:t>
            </a:r>
          </a:p>
          <a:p>
            <a:r>
              <a:rPr lang="en-US" dirty="0"/>
              <a:t>Continuously monitor leakage levels</a:t>
            </a:r>
          </a:p>
          <a:p>
            <a:r>
              <a:rPr lang="en-US" dirty="0"/>
              <a:t>Make sure found leaks get repaired using maintenance work order system</a:t>
            </a:r>
          </a:p>
          <a:p>
            <a:r>
              <a:rPr lang="en-US" dirty="0"/>
              <a:t>Track the savings and report</a:t>
            </a:r>
          </a:p>
          <a:p>
            <a:pPr marL="0" indent="0">
              <a:buNone/>
            </a:pPr>
            <a:endParaRPr lang="en-US" dirty="0"/>
          </a:p>
        </p:txBody>
      </p:sp>
      <p:pic>
        <p:nvPicPr>
          <p:cNvPr id="9" name="Picture 8">
            <a:extLst>
              <a:ext uri="{FF2B5EF4-FFF2-40B4-BE49-F238E27FC236}">
                <a16:creationId xmlns:a16="http://schemas.microsoft.com/office/drawing/2014/main" id="{47597C8B-253B-4377-8A27-7067D1315694}"/>
              </a:ext>
            </a:extLst>
          </p:cNvPr>
          <p:cNvPicPr>
            <a:picLocks noChangeAspect="1"/>
          </p:cNvPicPr>
          <p:nvPr/>
        </p:nvPicPr>
        <p:blipFill>
          <a:blip r:embed="rId2"/>
          <a:stretch>
            <a:fillRect/>
          </a:stretch>
        </p:blipFill>
        <p:spPr>
          <a:xfrm>
            <a:off x="6617532" y="3151351"/>
            <a:ext cx="5485284" cy="2639849"/>
          </a:xfrm>
          <a:prstGeom prst="rect">
            <a:avLst/>
          </a:prstGeom>
        </p:spPr>
      </p:pic>
      <p:pic>
        <p:nvPicPr>
          <p:cNvPr id="10" name="Picture 9">
            <a:extLst>
              <a:ext uri="{FF2B5EF4-FFF2-40B4-BE49-F238E27FC236}">
                <a16:creationId xmlns:a16="http://schemas.microsoft.com/office/drawing/2014/main" id="{C053BB18-5369-4640-95F7-7B85C1906F7A}"/>
              </a:ext>
            </a:extLst>
          </p:cNvPr>
          <p:cNvPicPr>
            <a:picLocks noChangeAspect="1"/>
          </p:cNvPicPr>
          <p:nvPr/>
        </p:nvPicPr>
        <p:blipFill>
          <a:blip r:embed="rId3"/>
          <a:stretch>
            <a:fillRect/>
          </a:stretch>
        </p:blipFill>
        <p:spPr>
          <a:xfrm>
            <a:off x="6617532" y="914400"/>
            <a:ext cx="5485283" cy="2395528"/>
          </a:xfrm>
          <a:prstGeom prst="rect">
            <a:avLst/>
          </a:prstGeom>
        </p:spPr>
      </p:pic>
    </p:spTree>
    <p:extLst>
      <p:ext uri="{BB962C8B-B14F-4D97-AF65-F5344CB8AC3E}">
        <p14:creationId xmlns:p14="http://schemas.microsoft.com/office/powerpoint/2010/main" val="3354207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5C865-DEFB-479E-A24E-9CCF53B8D8B5}"/>
              </a:ext>
            </a:extLst>
          </p:cNvPr>
          <p:cNvSpPr>
            <a:spLocks noGrp="1"/>
          </p:cNvSpPr>
          <p:nvPr>
            <p:ph type="title"/>
          </p:nvPr>
        </p:nvSpPr>
        <p:spPr/>
        <p:txBody>
          <a:bodyPr>
            <a:normAutofit/>
          </a:bodyPr>
          <a:lstStyle/>
          <a:p>
            <a:r>
              <a:rPr lang="en-US" dirty="0"/>
              <a:t>Getting Help</a:t>
            </a:r>
          </a:p>
        </p:txBody>
      </p:sp>
      <p:sp>
        <p:nvSpPr>
          <p:cNvPr id="3" name="Content Placeholder 2">
            <a:extLst>
              <a:ext uri="{FF2B5EF4-FFF2-40B4-BE49-F238E27FC236}">
                <a16:creationId xmlns:a16="http://schemas.microsoft.com/office/drawing/2014/main" id="{608C63BB-7A3E-4591-A3BB-445C5CAC9937}"/>
              </a:ext>
            </a:extLst>
          </p:cNvPr>
          <p:cNvSpPr>
            <a:spLocks noGrp="1"/>
          </p:cNvSpPr>
          <p:nvPr>
            <p:ph sz="quarter" idx="1"/>
          </p:nvPr>
        </p:nvSpPr>
        <p:spPr>
          <a:xfrm>
            <a:off x="609600" y="1600200"/>
            <a:ext cx="5638800" cy="3886200"/>
          </a:xfrm>
        </p:spPr>
        <p:txBody>
          <a:bodyPr>
            <a:normAutofit fontScale="92500" lnSpcReduction="10000"/>
          </a:bodyPr>
          <a:lstStyle/>
          <a:p>
            <a:r>
              <a:rPr lang="en-US" dirty="0"/>
              <a:t>Compressed Air Service Providers</a:t>
            </a:r>
          </a:p>
          <a:p>
            <a:r>
              <a:rPr lang="en-US" dirty="0"/>
              <a:t>Monitoring and Control System Vendors</a:t>
            </a:r>
          </a:p>
          <a:p>
            <a:r>
              <a:rPr lang="en-US" dirty="0"/>
              <a:t>Leak Detection Equipment Manufacturers</a:t>
            </a:r>
          </a:p>
          <a:p>
            <a:r>
              <a:rPr lang="en-US" dirty="0"/>
              <a:t>Independent Auditors</a:t>
            </a:r>
          </a:p>
          <a:p>
            <a:r>
              <a:rPr lang="en-US" dirty="0"/>
              <a:t>Power Utilities</a:t>
            </a:r>
          </a:p>
          <a:p>
            <a:pPr lvl="1"/>
            <a:r>
              <a:rPr lang="en-US" dirty="0"/>
              <a:t>Incentive Programs</a:t>
            </a:r>
          </a:p>
          <a:p>
            <a:pPr lvl="1"/>
            <a:r>
              <a:rPr lang="en-US" dirty="0"/>
              <a:t>Equipment Lending</a:t>
            </a:r>
          </a:p>
          <a:p>
            <a:pPr lvl="1"/>
            <a:r>
              <a:rPr lang="en-US" dirty="0"/>
              <a:t>Energy Manager Programs</a:t>
            </a:r>
          </a:p>
          <a:p>
            <a:r>
              <a:rPr lang="en-US" dirty="0"/>
              <a:t>Energy Efficiency Programs</a:t>
            </a:r>
          </a:p>
          <a:p>
            <a:r>
              <a:rPr lang="en-US" dirty="0"/>
              <a:t>Compressed Air Challenge</a:t>
            </a:r>
          </a:p>
        </p:txBody>
      </p:sp>
      <p:pic>
        <p:nvPicPr>
          <p:cNvPr id="4" name="Picture 3">
            <a:extLst>
              <a:ext uri="{FF2B5EF4-FFF2-40B4-BE49-F238E27FC236}">
                <a16:creationId xmlns:a16="http://schemas.microsoft.com/office/drawing/2014/main" id="{12EAA0F0-C643-47BE-88B9-8064849DB5F2}"/>
              </a:ext>
            </a:extLst>
          </p:cNvPr>
          <p:cNvPicPr>
            <a:picLocks noChangeAspect="1"/>
          </p:cNvPicPr>
          <p:nvPr/>
        </p:nvPicPr>
        <p:blipFill>
          <a:blip r:embed="rId2"/>
          <a:stretch>
            <a:fillRect/>
          </a:stretch>
        </p:blipFill>
        <p:spPr>
          <a:xfrm>
            <a:off x="6705600" y="1447800"/>
            <a:ext cx="4998267" cy="2596322"/>
          </a:xfrm>
          <a:prstGeom prst="rect">
            <a:avLst/>
          </a:prstGeom>
        </p:spPr>
      </p:pic>
      <p:pic>
        <p:nvPicPr>
          <p:cNvPr id="5" name="Picture 4">
            <a:extLst>
              <a:ext uri="{FF2B5EF4-FFF2-40B4-BE49-F238E27FC236}">
                <a16:creationId xmlns:a16="http://schemas.microsoft.com/office/drawing/2014/main" id="{8AA41418-6816-4B3F-9604-61B650177B8F}"/>
              </a:ext>
            </a:extLst>
          </p:cNvPr>
          <p:cNvPicPr>
            <a:picLocks noChangeAspect="1"/>
          </p:cNvPicPr>
          <p:nvPr/>
        </p:nvPicPr>
        <p:blipFill>
          <a:blip r:embed="rId3"/>
          <a:stretch>
            <a:fillRect/>
          </a:stretch>
        </p:blipFill>
        <p:spPr>
          <a:xfrm>
            <a:off x="9525000" y="3581400"/>
            <a:ext cx="2011238" cy="401130"/>
          </a:xfrm>
          <a:prstGeom prst="rect">
            <a:avLst/>
          </a:prstGeom>
        </p:spPr>
      </p:pic>
    </p:spTree>
    <p:extLst>
      <p:ext uri="{BB962C8B-B14F-4D97-AF65-F5344CB8AC3E}">
        <p14:creationId xmlns:p14="http://schemas.microsoft.com/office/powerpoint/2010/main" val="3597687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B81F6-2C86-447C-8F9C-3E9854AA3893}"/>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DB551650-A0D6-4322-95F7-BEAC87488789}"/>
              </a:ext>
            </a:extLst>
          </p:cNvPr>
          <p:cNvSpPr>
            <a:spLocks noGrp="1"/>
          </p:cNvSpPr>
          <p:nvPr>
            <p:ph sz="quarter" idx="1"/>
          </p:nvPr>
        </p:nvSpPr>
        <p:spPr>
          <a:xfrm>
            <a:off x="609600" y="1143000"/>
            <a:ext cx="5486400" cy="4648200"/>
          </a:xfrm>
        </p:spPr>
        <p:txBody>
          <a:bodyPr>
            <a:normAutofit fontScale="55000" lnSpcReduction="20000"/>
          </a:bodyPr>
          <a:lstStyle/>
          <a:p>
            <a:r>
              <a:rPr lang="en-US" dirty="0"/>
              <a:t>Leakage is a constant ongoing cost</a:t>
            </a:r>
          </a:p>
          <a:p>
            <a:r>
              <a:rPr lang="en-US" dirty="0"/>
              <a:t>Average leakage 20 to 30 percent</a:t>
            </a:r>
          </a:p>
          <a:p>
            <a:r>
              <a:rPr lang="en-US" dirty="0"/>
              <a:t>Lower pressure less leaks</a:t>
            </a:r>
          </a:p>
          <a:p>
            <a:r>
              <a:rPr lang="en-US" dirty="0"/>
              <a:t>Better compressor control more savings</a:t>
            </a:r>
          </a:p>
          <a:p>
            <a:r>
              <a:rPr lang="en-US" dirty="0"/>
              <a:t>When doing assessments</a:t>
            </a:r>
          </a:p>
          <a:p>
            <a:pPr lvl="1"/>
            <a:r>
              <a:rPr lang="en-US" dirty="0"/>
              <a:t>Get a baseline for comparison</a:t>
            </a:r>
          </a:p>
          <a:p>
            <a:pPr lvl="1"/>
            <a:r>
              <a:rPr lang="en-US" dirty="0"/>
              <a:t>Use high quality tools and software</a:t>
            </a:r>
          </a:p>
          <a:p>
            <a:pPr lvl="1"/>
            <a:r>
              <a:rPr lang="en-US" dirty="0"/>
              <a:t>Find, document and fix</a:t>
            </a:r>
          </a:p>
          <a:p>
            <a:pPr lvl="1"/>
            <a:r>
              <a:rPr lang="en-US" dirty="0"/>
              <a:t>Verify to measure your success</a:t>
            </a:r>
          </a:p>
          <a:p>
            <a:r>
              <a:rPr lang="en-US" dirty="0"/>
              <a:t>Best Practices</a:t>
            </a:r>
          </a:p>
          <a:p>
            <a:pPr lvl="1"/>
            <a:r>
              <a:rPr lang="en-US" dirty="0"/>
              <a:t>Employee awareness important</a:t>
            </a:r>
          </a:p>
          <a:p>
            <a:pPr lvl="1"/>
            <a:r>
              <a:rPr lang="en-US" dirty="0"/>
              <a:t>Good management support essential</a:t>
            </a:r>
          </a:p>
          <a:p>
            <a:pPr lvl="1"/>
            <a:r>
              <a:rPr lang="en-US" dirty="0"/>
              <a:t>Team with plant staff for best results</a:t>
            </a:r>
          </a:p>
          <a:p>
            <a:pPr lvl="1"/>
            <a:r>
              <a:rPr lang="en-US" dirty="0"/>
              <a:t>Turn it off to save more</a:t>
            </a:r>
          </a:p>
          <a:p>
            <a:pPr lvl="1"/>
            <a:r>
              <a:rPr lang="en-US" dirty="0"/>
              <a:t>Monitor constantly to ensure sustainability</a:t>
            </a:r>
          </a:p>
          <a:p>
            <a:pPr lvl="1"/>
            <a:r>
              <a:rPr lang="en-US" dirty="0"/>
              <a:t>Use a good repair system to make sure leaks are fixed</a:t>
            </a:r>
          </a:p>
          <a:p>
            <a:pPr lvl="1"/>
            <a:r>
              <a:rPr lang="en-US" dirty="0"/>
              <a:t>Report your success to management</a:t>
            </a:r>
          </a:p>
          <a:p>
            <a:r>
              <a:rPr lang="en-US" dirty="0"/>
              <a:t>Get help and training</a:t>
            </a:r>
          </a:p>
          <a:p>
            <a:pPr lvl="1"/>
            <a:r>
              <a:rPr lang="en-US" dirty="0">
                <a:hlinkClick r:id="rId2"/>
              </a:rPr>
              <a:t>https://www.compressedairchallenge.org/data/sites/1/media/library/tipsheets/tipsheet03.pdf</a:t>
            </a:r>
            <a:endParaRPr lang="en-US" dirty="0"/>
          </a:p>
          <a:p>
            <a:pPr lvl="1"/>
            <a:r>
              <a:rPr lang="en-US" dirty="0">
                <a:hlinkClick r:id="rId3"/>
              </a:rPr>
              <a:t>https://www.compressedairchallenge.org/data/sites/1/media/library/factsheets/factsheet07.pdf</a:t>
            </a:r>
            <a:r>
              <a:rPr lang="en-US" dirty="0"/>
              <a:t> </a:t>
            </a:r>
          </a:p>
          <a:p>
            <a:pPr lvl="1"/>
            <a:endParaRPr lang="en-US" dirty="0"/>
          </a:p>
          <a:p>
            <a:endParaRPr lang="en-US" dirty="0"/>
          </a:p>
          <a:p>
            <a:endParaRPr lang="en-US" dirty="0"/>
          </a:p>
        </p:txBody>
      </p:sp>
      <p:pic>
        <p:nvPicPr>
          <p:cNvPr id="4" name="Picture 3">
            <a:extLst>
              <a:ext uri="{FF2B5EF4-FFF2-40B4-BE49-F238E27FC236}">
                <a16:creationId xmlns:a16="http://schemas.microsoft.com/office/drawing/2014/main" id="{074F984F-C7F0-4653-9368-53FACCD7518D}"/>
              </a:ext>
            </a:extLst>
          </p:cNvPr>
          <p:cNvPicPr>
            <a:picLocks noChangeAspect="1"/>
          </p:cNvPicPr>
          <p:nvPr/>
        </p:nvPicPr>
        <p:blipFill>
          <a:blip r:embed="rId4"/>
          <a:stretch>
            <a:fillRect/>
          </a:stretch>
        </p:blipFill>
        <p:spPr>
          <a:xfrm>
            <a:off x="6019800" y="1602512"/>
            <a:ext cx="6068934" cy="3652976"/>
          </a:xfrm>
          <a:prstGeom prst="rect">
            <a:avLst/>
          </a:prstGeom>
        </p:spPr>
      </p:pic>
      <p:sp>
        <p:nvSpPr>
          <p:cNvPr id="5" name="TextBox 4">
            <a:extLst>
              <a:ext uri="{FF2B5EF4-FFF2-40B4-BE49-F238E27FC236}">
                <a16:creationId xmlns:a16="http://schemas.microsoft.com/office/drawing/2014/main" id="{F0201939-3C0C-49EF-A2B4-E026FE863219}"/>
              </a:ext>
            </a:extLst>
          </p:cNvPr>
          <p:cNvSpPr txBox="1"/>
          <p:nvPr/>
        </p:nvSpPr>
        <p:spPr>
          <a:xfrm>
            <a:off x="7239000" y="5323288"/>
            <a:ext cx="1447800" cy="200055"/>
          </a:xfrm>
          <a:prstGeom prst="rect">
            <a:avLst/>
          </a:prstGeom>
          <a:noFill/>
        </p:spPr>
        <p:txBody>
          <a:bodyPr wrap="square" rtlCol="0">
            <a:spAutoFit/>
          </a:bodyPr>
          <a:lstStyle/>
          <a:p>
            <a:r>
              <a:rPr lang="en-US" sz="700" dirty="0"/>
              <a:t>Source: www.bvrg.com.au</a:t>
            </a:r>
          </a:p>
        </p:txBody>
      </p:sp>
    </p:spTree>
    <p:extLst>
      <p:ext uri="{BB962C8B-B14F-4D97-AF65-F5344CB8AC3E}">
        <p14:creationId xmlns:p14="http://schemas.microsoft.com/office/powerpoint/2010/main" val="18837337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114800" y="1539572"/>
            <a:ext cx="51816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1400" dirty="0">
                <a:solidFill>
                  <a:prstClr val="black"/>
                </a:solidFill>
                <a:latin typeface="+mj-lt"/>
              </a:rPr>
              <a:t> Customer Service and Sales Manager, Trace Analytics</a:t>
            </a:r>
          </a:p>
          <a:p>
            <a:pPr>
              <a:buFont typeface="Arial" panose="020B0604020202020204" pitchFamily="34" charset="0"/>
              <a:buChar cha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Experienced in customer service with a passion for problem solving</a:t>
            </a:r>
          </a:p>
          <a:p>
            <a:pPr>
              <a:buFont typeface="Arial" panose="020B0604020202020204" pitchFamily="34" charset="0"/>
              <a:buChar cha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 HACCP Certified</a:t>
            </a:r>
          </a:p>
          <a:p>
            <a:pPr>
              <a:buFont typeface="Arial" panose="020B0604020202020204" pitchFamily="34" charset="0"/>
              <a:buChar cha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Trace Analytics is an A2LA accredited laboratory specializing in compressed air and gas testing</a:t>
            </a:r>
            <a:endParaRPr lang="en-US" altLang="en-US" dirty="0">
              <a:solidFill>
                <a:prstClr val="black"/>
              </a:solidFill>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13" name="TextBox 12">
            <a:extLst>
              <a:ext uri="{FF2B5EF4-FFF2-40B4-BE49-F238E27FC236}">
                <a16:creationId xmlns:a16="http://schemas.microsoft.com/office/drawing/2014/main" id="{AF37F5AB-4ECC-43EA-9643-97C2B87263AD}"/>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sp>
        <p:nvSpPr>
          <p:cNvPr id="23" name="Rectangle 22">
            <a:extLst>
              <a:ext uri="{FF2B5EF4-FFF2-40B4-BE49-F238E27FC236}">
                <a16:creationId xmlns:a16="http://schemas.microsoft.com/office/drawing/2014/main" id="{0F2CB317-197B-4F21-A67C-BE4378867D09}"/>
              </a:ext>
            </a:extLst>
          </p:cNvPr>
          <p:cNvSpPr/>
          <p:nvPr/>
        </p:nvSpPr>
        <p:spPr>
          <a:xfrm>
            <a:off x="1632942" y="1378270"/>
            <a:ext cx="2368057" cy="1733080"/>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2" name="Picture 1">
            <a:extLst>
              <a:ext uri="{FF2B5EF4-FFF2-40B4-BE49-F238E27FC236}">
                <a16:creationId xmlns:a16="http://schemas.microsoft.com/office/drawing/2014/main" id="{BC8FBB09-1F0D-0345-99AD-DD664C81DB38}"/>
              </a:ext>
            </a:extLst>
          </p:cNvPr>
          <p:cNvPicPr>
            <a:picLocks noChangeAspect="1"/>
          </p:cNvPicPr>
          <p:nvPr/>
        </p:nvPicPr>
        <p:blipFill>
          <a:blip r:embed="rId2"/>
          <a:stretch>
            <a:fillRect/>
          </a:stretch>
        </p:blipFill>
        <p:spPr>
          <a:xfrm>
            <a:off x="2240398" y="1539572"/>
            <a:ext cx="1153143" cy="1622218"/>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1632942" y="3021650"/>
            <a:ext cx="2368057" cy="949504"/>
            <a:chOff x="1249394" y="1756545"/>
            <a:chExt cx="3080761" cy="794482"/>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1600" b="1" dirty="0"/>
                <a:t>Erin Zimmerman</a:t>
              </a:r>
            </a:p>
            <a:p>
              <a:pPr algn="ctr" defTabSz="800100">
                <a:spcBef>
                  <a:spcPct val="0"/>
                </a:spcBef>
              </a:pPr>
              <a:r>
                <a:rPr lang="en-US" sz="1300" dirty="0"/>
                <a:t>Trace Analytics</a:t>
              </a:r>
            </a:p>
          </p:txBody>
        </p:sp>
      </p:grpSp>
      <p:pic>
        <p:nvPicPr>
          <p:cNvPr id="15" name="Picture 14">
            <a:extLst>
              <a:ext uri="{FF2B5EF4-FFF2-40B4-BE49-F238E27FC236}">
                <a16:creationId xmlns:a16="http://schemas.microsoft.com/office/drawing/2014/main" id="{8D46670A-EF0E-2E49-9F2D-3F4A26A99764}"/>
              </a:ext>
            </a:extLst>
          </p:cNvPr>
          <p:cNvPicPr>
            <a:picLocks noChangeAspect="1"/>
          </p:cNvPicPr>
          <p:nvPr/>
        </p:nvPicPr>
        <p:blipFill>
          <a:blip r:embed="rId3"/>
          <a:stretch>
            <a:fillRect/>
          </a:stretch>
        </p:blipFill>
        <p:spPr>
          <a:xfrm>
            <a:off x="9732083" y="3840240"/>
            <a:ext cx="1746552" cy="873276"/>
          </a:xfrm>
          <a:prstGeom prst="rect">
            <a:avLst/>
          </a:prstGeom>
        </p:spPr>
      </p:pic>
      <p:pic>
        <p:nvPicPr>
          <p:cNvPr id="16" name="Picture 15" descr="A picture containing drawing&#10;&#10;Description automatically generated">
            <a:extLst>
              <a:ext uri="{FF2B5EF4-FFF2-40B4-BE49-F238E27FC236}">
                <a16:creationId xmlns:a16="http://schemas.microsoft.com/office/drawing/2014/main" id="{4C962C87-353A-9F4F-BE49-43A35CFB25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2083" y="4744186"/>
            <a:ext cx="1746552" cy="888419"/>
          </a:xfrm>
          <a:prstGeom prst="rect">
            <a:avLst/>
          </a:prstGeom>
        </p:spPr>
      </p:pic>
    </p:spTree>
    <p:extLst>
      <p:ext uri="{BB962C8B-B14F-4D97-AF65-F5344CB8AC3E}">
        <p14:creationId xmlns:p14="http://schemas.microsoft.com/office/powerpoint/2010/main" val="856910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57387" y="5416212"/>
            <a:ext cx="9371909" cy="458965"/>
          </a:xfrm>
          <a:effectLst/>
        </p:spPr>
        <p:txBody>
          <a:bodyPr>
            <a:noAutofit/>
          </a:bodyPr>
          <a:lstStyle/>
          <a:p>
            <a:pPr algn="ctr"/>
            <a:r>
              <a:rPr lang="en-US" sz="2800" dirty="0">
                <a:solidFill>
                  <a:srgbClr val="181D20"/>
                </a:solidFill>
                <a:latin typeface="Arial" panose="020B0604020202020204" pitchFamily="34" charset="0"/>
                <a:cs typeface="Arial" panose="020B0604020202020204" pitchFamily="34" charset="0"/>
              </a:rPr>
              <a:t>Compressed Air Testing </a:t>
            </a:r>
            <a:r>
              <a:rPr lang="mr-IN" sz="2800" dirty="0">
                <a:solidFill>
                  <a:srgbClr val="181D20"/>
                </a:solidFill>
                <a:latin typeface="Arial" panose="020B0604020202020204" pitchFamily="34" charset="0"/>
                <a:cs typeface="Arial" panose="020B0604020202020204" pitchFamily="34" charset="0"/>
              </a:rPr>
              <a:t>–</a:t>
            </a:r>
            <a:r>
              <a:rPr lang="en-US" sz="2800" dirty="0">
                <a:solidFill>
                  <a:srgbClr val="181D20"/>
                </a:solidFill>
                <a:latin typeface="Arial" panose="020B0604020202020204" pitchFamily="34" charset="0"/>
                <a:cs typeface="Arial" panose="020B0604020202020204" pitchFamily="34" charset="0"/>
              </a:rPr>
              <a:t> Particles, Water, Oil, and Micro</a:t>
            </a:r>
          </a:p>
        </p:txBody>
      </p:sp>
      <p:sp>
        <p:nvSpPr>
          <p:cNvPr id="5" name="TextBox 4"/>
          <p:cNvSpPr txBox="1"/>
          <p:nvPr/>
        </p:nvSpPr>
        <p:spPr>
          <a:xfrm>
            <a:off x="821991" y="6260931"/>
            <a:ext cx="10442703" cy="323165"/>
          </a:xfrm>
          <a:prstGeom prst="rect">
            <a:avLst/>
          </a:prstGeom>
          <a:noFill/>
        </p:spPr>
        <p:txBody>
          <a:bodyPr wrap="square" rtlCol="0">
            <a:spAutoFit/>
          </a:bodyPr>
          <a:lstStyle/>
          <a:p>
            <a:pPr algn="ctr" defTabSz="609585"/>
            <a:r>
              <a:rPr lang="en-US" sz="1500" dirty="0">
                <a:solidFill>
                  <a:srgbClr val="181D20"/>
                </a:solidFill>
                <a:latin typeface="Roboto Light" charset="0"/>
                <a:ea typeface="Roboto Light" charset="0"/>
                <a:cs typeface="Roboto Light" charset="0"/>
              </a:rPr>
              <a:t>Erin Zimmerman | Customer Service and Sales Manager | 512-263-0000 ext. 3 | sales@airchecklab.com</a:t>
            </a:r>
          </a:p>
        </p:txBody>
      </p:sp>
      <p:sp>
        <p:nvSpPr>
          <p:cNvPr id="7" name="Rectangle 6"/>
          <p:cNvSpPr/>
          <p:nvPr/>
        </p:nvSpPr>
        <p:spPr>
          <a:xfrm rot="18900000">
            <a:off x="5457091" y="4015631"/>
            <a:ext cx="1277819" cy="1197365"/>
          </a:xfrm>
          <a:custGeom>
            <a:avLst/>
            <a:gdLst>
              <a:gd name="connsiteX0" fmla="*/ 0 w 1057255"/>
              <a:gd name="connsiteY0" fmla="*/ 0 h 1057255"/>
              <a:gd name="connsiteX1" fmla="*/ 1057255 w 1057255"/>
              <a:gd name="connsiteY1" fmla="*/ 0 h 1057255"/>
              <a:gd name="connsiteX2" fmla="*/ 1057255 w 1057255"/>
              <a:gd name="connsiteY2" fmla="*/ 1057255 h 1057255"/>
              <a:gd name="connsiteX3" fmla="*/ 0 w 1057255"/>
              <a:gd name="connsiteY3" fmla="*/ 1057255 h 1057255"/>
              <a:gd name="connsiteX4" fmla="*/ 0 w 1057255"/>
              <a:gd name="connsiteY4" fmla="*/ 0 h 1057255"/>
              <a:gd name="connsiteX0" fmla="*/ 0 w 1057255"/>
              <a:gd name="connsiteY0" fmla="*/ 0 h 1230873"/>
              <a:gd name="connsiteX1" fmla="*/ 1057255 w 1057255"/>
              <a:gd name="connsiteY1" fmla="*/ 0 h 1230873"/>
              <a:gd name="connsiteX2" fmla="*/ 979426 w 1057255"/>
              <a:gd name="connsiteY2" fmla="*/ 1230873 h 1230873"/>
              <a:gd name="connsiteX3" fmla="*/ 0 w 1057255"/>
              <a:gd name="connsiteY3" fmla="*/ 1057255 h 1230873"/>
              <a:gd name="connsiteX4" fmla="*/ 0 w 1057255"/>
              <a:gd name="connsiteY4" fmla="*/ 0 h 1230873"/>
              <a:gd name="connsiteX0" fmla="*/ 0 w 1218900"/>
              <a:gd name="connsiteY0" fmla="*/ 161645 h 1230873"/>
              <a:gd name="connsiteX1" fmla="*/ 1218900 w 1218900"/>
              <a:gd name="connsiteY1" fmla="*/ 0 h 1230873"/>
              <a:gd name="connsiteX2" fmla="*/ 1141071 w 1218900"/>
              <a:gd name="connsiteY2" fmla="*/ 1230873 h 1230873"/>
              <a:gd name="connsiteX3" fmla="*/ 161645 w 1218900"/>
              <a:gd name="connsiteY3" fmla="*/ 1057255 h 1230873"/>
              <a:gd name="connsiteX4" fmla="*/ 0 w 1218900"/>
              <a:gd name="connsiteY4" fmla="*/ 161645 h 1230873"/>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0 w 1141071"/>
              <a:gd name="connsiteY4"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143301 w 1141071"/>
              <a:gd name="connsiteY4" fmla="*/ 770271 h 1069228"/>
              <a:gd name="connsiteX5" fmla="*/ 0 w 1141071"/>
              <a:gd name="connsiteY5"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98959 w 1141071"/>
              <a:gd name="connsiteY3" fmla="*/ 937903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830139 h 1069228"/>
              <a:gd name="connsiteX6" fmla="*/ 0 w 1141071"/>
              <a:gd name="connsiteY6" fmla="*/ 0 h 1069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071" h="1069228">
                <a:moveTo>
                  <a:pt x="0" y="0"/>
                </a:moveTo>
                <a:lnTo>
                  <a:pt x="632190" y="425065"/>
                </a:lnTo>
                <a:lnTo>
                  <a:pt x="1141071" y="1069228"/>
                </a:lnTo>
                <a:lnTo>
                  <a:pt x="203169" y="925929"/>
                </a:lnTo>
                <a:lnTo>
                  <a:pt x="161645" y="895610"/>
                </a:lnTo>
                <a:lnTo>
                  <a:pt x="143301" y="830139"/>
                </a:lnTo>
                <a:lnTo>
                  <a:pt x="0" y="0"/>
                </a:lnTo>
                <a:close/>
              </a:path>
            </a:pathLst>
          </a:custGeom>
          <a:solidFill>
            <a:srgbClr val="181D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1351">
              <a:solidFill>
                <a:prstClr val="white"/>
              </a:solidFill>
              <a:latin typeface="Century Gothic" panose="020B0502020202020204"/>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9665" y="2019351"/>
            <a:ext cx="8747359" cy="1273180"/>
          </a:xfrm>
          <a:prstGeom prst="rect">
            <a:avLst/>
          </a:prstGeom>
        </p:spPr>
      </p:pic>
      <p:sp>
        <p:nvSpPr>
          <p:cNvPr id="6" name="TextBox 5"/>
          <p:cNvSpPr txBox="1"/>
          <p:nvPr/>
        </p:nvSpPr>
        <p:spPr>
          <a:xfrm>
            <a:off x="1055674" y="3405382"/>
            <a:ext cx="10254935" cy="830997"/>
          </a:xfrm>
          <a:prstGeom prst="rect">
            <a:avLst/>
          </a:prstGeom>
          <a:noFill/>
        </p:spPr>
        <p:txBody>
          <a:bodyPr wrap="square" rtlCol="0">
            <a:spAutoFit/>
          </a:bodyPr>
          <a:lstStyle/>
          <a:p>
            <a:pPr algn="ctr" defTabSz="609585"/>
            <a:r>
              <a:rPr lang="en-US" sz="4800" spc="225" dirty="0">
                <a:solidFill>
                  <a:srgbClr val="9FD4E0"/>
                </a:solidFill>
                <a:latin typeface="Arial" panose="020B0604020202020204" pitchFamily="34" charset="0"/>
                <a:ea typeface="Akzidenz-Grotesk BQ Medium Condensed" charset="0"/>
                <a:cs typeface="Arial" panose="020B0604020202020204" pitchFamily="34" charset="0"/>
              </a:rPr>
              <a:t>The AirCheck Laboratory</a:t>
            </a:r>
          </a:p>
        </p:txBody>
      </p:sp>
    </p:spTree>
    <p:extLst>
      <p:ext uri="{BB962C8B-B14F-4D97-AF65-F5344CB8AC3E}">
        <p14:creationId xmlns:p14="http://schemas.microsoft.com/office/powerpoint/2010/main" val="3429660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ertical Title 4"/>
          <p:cNvSpPr>
            <a:spLocks noGrp="1"/>
          </p:cNvSpPr>
          <p:nvPr>
            <p:ph type="title" orient="vert"/>
          </p:nvPr>
        </p:nvSpPr>
        <p:spPr/>
        <p:txBody>
          <a:bodyPr/>
          <a:lstStyle/>
          <a:p>
            <a:r>
              <a:rPr lang="en-US" b="1" dirty="0">
                <a:solidFill>
                  <a:schemeClr val="bg1"/>
                </a:solidFill>
              </a:rPr>
              <a:t>How Leaks Cause Contamination:</a:t>
            </a:r>
          </a:p>
        </p:txBody>
      </p:sp>
      <p:sp>
        <p:nvSpPr>
          <p:cNvPr id="6" name="Vertical Text Placeholder 5"/>
          <p:cNvSpPr>
            <a:spLocks noGrp="1"/>
          </p:cNvSpPr>
          <p:nvPr>
            <p:ph type="body" orient="vert" idx="1"/>
          </p:nvPr>
        </p:nvSpPr>
        <p:spPr/>
        <p:txBody>
          <a:bodyPr>
            <a:normAutofit/>
          </a:bodyPr>
          <a:lstStyle/>
          <a:p>
            <a:pPr marL="0" indent="0">
              <a:buNone/>
            </a:pPr>
            <a:r>
              <a:rPr lang="en-US" sz="2000" dirty="0"/>
              <a:t>If a line has a leak, when it is depressurized, ambient air can be sucked into the line.</a:t>
            </a:r>
          </a:p>
          <a:p>
            <a:endParaRPr lang="en-US" dirty="0"/>
          </a:p>
          <a:p>
            <a:r>
              <a:rPr lang="en-US" sz="1400" dirty="0"/>
              <a:t>Typical Ambient Air:</a:t>
            </a:r>
          </a:p>
          <a:p>
            <a:pPr lvl="1"/>
            <a:r>
              <a:rPr lang="en-US" sz="1400" dirty="0"/>
              <a:t>Particles: 0.1 - 0.5 microns: 910 million / cubic meter</a:t>
            </a:r>
          </a:p>
          <a:p>
            <a:pPr lvl="1"/>
            <a:r>
              <a:rPr lang="en-US" sz="1400" dirty="0"/>
              <a:t>Particles: 0.5 - 1.0 microns: 67 million / cubic meter</a:t>
            </a:r>
          </a:p>
          <a:p>
            <a:pPr lvl="1"/>
            <a:r>
              <a:rPr lang="en-US" sz="1400" dirty="0"/>
              <a:t>Particles: 1.0 </a:t>
            </a:r>
            <a:r>
              <a:rPr lang="mr-IN" sz="1400" dirty="0"/>
              <a:t>–</a:t>
            </a:r>
            <a:r>
              <a:rPr lang="en-US" sz="1400" dirty="0"/>
              <a:t> 5.0 microns: 13 million / cubic meter</a:t>
            </a:r>
          </a:p>
          <a:p>
            <a:pPr lvl="1"/>
            <a:endParaRPr lang="en-US" sz="1400" dirty="0"/>
          </a:p>
          <a:p>
            <a:pPr lvl="1"/>
            <a:r>
              <a:rPr lang="en-US" sz="1400" dirty="0"/>
              <a:t>Total Volatile Hydrocarbons: 20-30 ppm</a:t>
            </a:r>
          </a:p>
          <a:p>
            <a:pPr lvl="1"/>
            <a:endParaRPr lang="en-US" sz="1400" dirty="0"/>
          </a:p>
          <a:p>
            <a:pPr lvl="1"/>
            <a:r>
              <a:rPr lang="en-US" sz="1400" dirty="0"/>
              <a:t>Microorganisms: 100 million / cubic meter</a:t>
            </a:r>
          </a:p>
          <a:p>
            <a:pPr lvl="1"/>
            <a:endParaRPr lang="en-US" sz="1400" dirty="0"/>
          </a:p>
          <a:p>
            <a:pPr lvl="1"/>
            <a:r>
              <a:rPr lang="en-US" sz="1400" dirty="0"/>
              <a:t>Water Vapor: 0-100% RH</a:t>
            </a:r>
          </a:p>
        </p:txBody>
      </p:sp>
      <p:sp>
        <p:nvSpPr>
          <p:cNvPr id="4" name="Footer Placeholder 3"/>
          <p:cNvSpPr>
            <a:spLocks noGrp="1"/>
          </p:cNvSpPr>
          <p:nvPr>
            <p:ph type="ftr" sz="quarter" idx="11"/>
          </p:nvPr>
        </p:nvSpPr>
        <p:spPr/>
        <p:txBody>
          <a:bodyPr/>
          <a:lstStyle/>
          <a:p>
            <a:pPr defTabSz="609585"/>
            <a:r>
              <a:rPr lang="en-US">
                <a:solidFill>
                  <a:prstClr val="white"/>
                </a:solidFill>
                <a:latin typeface="Century Gothic" panose="020B0502020202020204"/>
              </a:rPr>
              <a:t>TRACE ANALYTICS, LLC | ERIN ZIMMERMAN| SALES@AIRCHECKLAB.COM |512-263-0000 X 5</a:t>
            </a:r>
            <a:endParaRPr lang="en-US" dirty="0">
              <a:solidFill>
                <a:prstClr val="white"/>
              </a:solidFill>
              <a:latin typeface="Century Gothic" panose="020B0502020202020204"/>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5835" y="3671907"/>
            <a:ext cx="1727200" cy="172720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2651" y="3890440"/>
            <a:ext cx="1003909" cy="1003909"/>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6156" y="3860276"/>
            <a:ext cx="989024" cy="1019933"/>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425" y="3882429"/>
            <a:ext cx="975631" cy="975631"/>
          </a:xfrm>
          <a:prstGeom prst="rect">
            <a:avLst/>
          </a:prstGeom>
        </p:spPr>
      </p:pic>
    </p:spTree>
    <p:extLst>
      <p:ext uri="{BB962C8B-B14F-4D97-AF65-F5344CB8AC3E}">
        <p14:creationId xmlns:p14="http://schemas.microsoft.com/office/powerpoint/2010/main" val="6497169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C59ED-5E25-EE4A-8F90-4271C63F72E1}"/>
              </a:ext>
            </a:extLst>
          </p:cNvPr>
          <p:cNvSpPr>
            <a:spLocks noGrp="1"/>
          </p:cNvSpPr>
          <p:nvPr>
            <p:ph type="title"/>
          </p:nvPr>
        </p:nvSpPr>
        <p:spPr/>
        <p:txBody>
          <a:bodyPr/>
          <a:lstStyle/>
          <a:p>
            <a:r>
              <a:rPr lang="en-US" sz="5400" dirty="0">
                <a:solidFill>
                  <a:schemeClr val="bg1"/>
                </a:solidFill>
              </a:rPr>
              <a:t>Particles</a:t>
            </a:r>
            <a:endParaRPr lang="en-US" dirty="0">
              <a:solidFill>
                <a:schemeClr val="bg1"/>
              </a:solidFill>
            </a:endParaRPr>
          </a:p>
        </p:txBody>
      </p:sp>
      <p:sp>
        <p:nvSpPr>
          <p:cNvPr id="4" name="Footer Placeholder 3">
            <a:extLst>
              <a:ext uri="{FF2B5EF4-FFF2-40B4-BE49-F238E27FC236}">
                <a16:creationId xmlns:a16="http://schemas.microsoft.com/office/drawing/2014/main" id="{01B1E099-A120-DF43-ACE9-A8394F87B916}"/>
              </a:ext>
            </a:extLst>
          </p:cNvPr>
          <p:cNvSpPr>
            <a:spLocks noGrp="1"/>
          </p:cNvSpPr>
          <p:nvPr>
            <p:ph type="ftr" sz="quarter" idx="11"/>
          </p:nvPr>
        </p:nvSpPr>
        <p:spPr/>
        <p:txBody>
          <a:bodyPr/>
          <a:lstStyle/>
          <a:p>
            <a:pPr defTabSz="609585"/>
            <a:r>
              <a:rPr lang="en-US">
                <a:solidFill>
                  <a:prstClr val="white"/>
                </a:solidFill>
                <a:latin typeface="Century Gothic" panose="020B0502020202020204"/>
              </a:rPr>
              <a:t>TRACE ANALYTICS, LLC | ERIN ZIMMERMAN| SALES@AIRCHECKLAB.COM |512-263-0000 X 5</a:t>
            </a:r>
            <a:endParaRPr lang="en-US" dirty="0">
              <a:solidFill>
                <a:prstClr val="white"/>
              </a:solidFill>
              <a:latin typeface="Century Gothic" panose="020B0502020202020204"/>
            </a:endParaRPr>
          </a:p>
        </p:txBody>
      </p:sp>
      <p:sp>
        <p:nvSpPr>
          <p:cNvPr id="6" name="TextBox 5">
            <a:extLst>
              <a:ext uri="{FF2B5EF4-FFF2-40B4-BE49-F238E27FC236}">
                <a16:creationId xmlns:a16="http://schemas.microsoft.com/office/drawing/2014/main" id="{E0BB4EB1-8B7B-EE45-9F08-2F9362336FC6}"/>
              </a:ext>
            </a:extLst>
          </p:cNvPr>
          <p:cNvSpPr txBox="1"/>
          <p:nvPr/>
        </p:nvSpPr>
        <p:spPr>
          <a:xfrm>
            <a:off x="810003" y="2469933"/>
            <a:ext cx="7140845" cy="1703030"/>
          </a:xfrm>
          <a:prstGeom prst="rect">
            <a:avLst/>
          </a:prstGeom>
          <a:noFill/>
        </p:spPr>
        <p:txBody>
          <a:bodyPr wrap="square" rtlCol="0">
            <a:spAutoFit/>
          </a:bodyPr>
          <a:lstStyle/>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Improper maintenance</a:t>
            </a:r>
          </a:p>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Inadequate or damaged filters</a:t>
            </a:r>
          </a:p>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Insufficient purging after changes to existing piping</a:t>
            </a:r>
          </a:p>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Leaks</a:t>
            </a:r>
          </a:p>
        </p:txBody>
      </p:sp>
      <p:sp>
        <p:nvSpPr>
          <p:cNvPr id="3" name="Oval 2"/>
          <p:cNvSpPr/>
          <p:nvPr/>
        </p:nvSpPr>
        <p:spPr>
          <a:xfrm>
            <a:off x="8146056" y="1213974"/>
            <a:ext cx="2109653" cy="2109653"/>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a:solidFill>
                <a:prstClr val="white"/>
              </a:solidFill>
              <a:latin typeface="Century Gothic" panose="020B0502020202020204"/>
            </a:endParaRPr>
          </a:p>
        </p:txBody>
      </p:sp>
    </p:spTree>
    <p:extLst>
      <p:ext uri="{BB962C8B-B14F-4D97-AF65-F5344CB8AC3E}">
        <p14:creationId xmlns:p14="http://schemas.microsoft.com/office/powerpoint/2010/main" val="2640772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8F4DB4-0072-48FA-A091-4498611B6EB0}"/>
              </a:ext>
            </a:extLst>
          </p:cNvPr>
          <p:cNvSpPr/>
          <p:nvPr/>
        </p:nvSpPr>
        <p:spPr>
          <a:xfrm>
            <a:off x="76200" y="1371600"/>
            <a:ext cx="12039600" cy="3352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1981200" y="152400"/>
            <a:ext cx="8305800" cy="563562"/>
          </a:xfrm>
        </p:spPr>
        <p:txBody>
          <a:bodyPr/>
          <a:lstStyle/>
          <a:p>
            <a:pPr algn="ctr"/>
            <a:r>
              <a:rPr lang="en-US" dirty="0"/>
              <a:t>Handouts</a:t>
            </a:r>
          </a:p>
        </p:txBody>
      </p:sp>
      <p:pic>
        <p:nvPicPr>
          <p:cNvPr id="5" name="Picture 4">
            <a:extLst>
              <a:ext uri="{FF2B5EF4-FFF2-40B4-BE49-F238E27FC236}">
                <a16:creationId xmlns:a16="http://schemas.microsoft.com/office/drawing/2014/main" id="{B85FE295-AC84-A04A-ACD4-547F181AB5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5035" y="1618636"/>
            <a:ext cx="2225003" cy="2846695"/>
          </a:xfrm>
          <a:prstGeom prst="rect">
            <a:avLst/>
          </a:prstGeom>
        </p:spPr>
      </p:pic>
      <p:pic>
        <p:nvPicPr>
          <p:cNvPr id="10" name="Picture 9">
            <a:extLst>
              <a:ext uri="{FF2B5EF4-FFF2-40B4-BE49-F238E27FC236}">
                <a16:creationId xmlns:a16="http://schemas.microsoft.com/office/drawing/2014/main" id="{5FC5BBEB-2FE1-F04F-B885-058B67890D97}"/>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260825" y="1630669"/>
            <a:ext cx="2126395" cy="2751806"/>
          </a:xfrm>
          <a:prstGeom prst="rect">
            <a:avLst/>
          </a:prstGeom>
          <a:solidFill>
            <a:schemeClr val="bg1"/>
          </a:solidFill>
        </p:spPr>
      </p:pic>
      <p:pic>
        <p:nvPicPr>
          <p:cNvPr id="4" name="Picture 3">
            <a:extLst>
              <a:ext uri="{FF2B5EF4-FFF2-40B4-BE49-F238E27FC236}">
                <a16:creationId xmlns:a16="http://schemas.microsoft.com/office/drawing/2014/main" id="{7E944AB7-12D6-0F45-BA2E-4817892C1C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7505" y="1618636"/>
            <a:ext cx="2193189" cy="2834662"/>
          </a:xfrm>
          <a:prstGeom prst="rect">
            <a:avLst/>
          </a:prstGeom>
        </p:spPr>
      </p:pic>
      <p:pic>
        <p:nvPicPr>
          <p:cNvPr id="9" name="Picture 8" descr="A screenshot of a cell phone&#10;&#10;Description automatically generated">
            <a:extLst>
              <a:ext uri="{FF2B5EF4-FFF2-40B4-BE49-F238E27FC236}">
                <a16:creationId xmlns:a16="http://schemas.microsoft.com/office/drawing/2014/main" id="{1FF7A755-5C31-C449-9266-8769ED7896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38161" y="1606603"/>
            <a:ext cx="2148200" cy="2846695"/>
          </a:xfrm>
          <a:prstGeom prst="rect">
            <a:avLst/>
          </a:prstGeom>
          <a:solidFill>
            <a:schemeClr val="bg1"/>
          </a:solidFill>
        </p:spPr>
      </p:pic>
      <p:pic>
        <p:nvPicPr>
          <p:cNvPr id="15" name="Picture 14">
            <a:extLst>
              <a:ext uri="{FF2B5EF4-FFF2-40B4-BE49-F238E27FC236}">
                <a16:creationId xmlns:a16="http://schemas.microsoft.com/office/drawing/2014/main" id="{7EE794A4-8E34-0E4C-92A4-7FB0AD8DE3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49181" y="1618636"/>
            <a:ext cx="2181122" cy="2822629"/>
          </a:xfrm>
          <a:prstGeom prst="rect">
            <a:avLst/>
          </a:prstGeom>
          <a:solidFill>
            <a:schemeClr val="bg1"/>
          </a:solidFill>
        </p:spPr>
      </p:pic>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C59ED-5E25-EE4A-8F90-4271C63F72E1}"/>
              </a:ext>
            </a:extLst>
          </p:cNvPr>
          <p:cNvSpPr>
            <a:spLocks noGrp="1"/>
          </p:cNvSpPr>
          <p:nvPr>
            <p:ph type="title"/>
          </p:nvPr>
        </p:nvSpPr>
        <p:spPr/>
        <p:txBody>
          <a:bodyPr>
            <a:noAutofit/>
          </a:bodyPr>
          <a:lstStyle/>
          <a:p>
            <a:r>
              <a:rPr lang="en-US" sz="5400" dirty="0">
                <a:solidFill>
                  <a:schemeClr val="bg1"/>
                </a:solidFill>
              </a:rPr>
              <a:t>Water</a:t>
            </a:r>
          </a:p>
        </p:txBody>
      </p:sp>
      <p:sp>
        <p:nvSpPr>
          <p:cNvPr id="4" name="Footer Placeholder 3">
            <a:extLst>
              <a:ext uri="{FF2B5EF4-FFF2-40B4-BE49-F238E27FC236}">
                <a16:creationId xmlns:a16="http://schemas.microsoft.com/office/drawing/2014/main" id="{01B1E099-A120-DF43-ACE9-A8394F87B916}"/>
              </a:ext>
            </a:extLst>
          </p:cNvPr>
          <p:cNvSpPr>
            <a:spLocks noGrp="1"/>
          </p:cNvSpPr>
          <p:nvPr>
            <p:ph type="ftr" sz="quarter" idx="11"/>
          </p:nvPr>
        </p:nvSpPr>
        <p:spPr/>
        <p:txBody>
          <a:bodyPr/>
          <a:lstStyle/>
          <a:p>
            <a:pPr defTabSz="609585"/>
            <a:r>
              <a:rPr lang="en-US">
                <a:solidFill>
                  <a:prstClr val="white"/>
                </a:solidFill>
                <a:latin typeface="Century Gothic" panose="020B0502020202020204"/>
              </a:rPr>
              <a:t>TRACE ANALYTICS, LLC | ERIN ZIMMERMAN| SALES@AIRCHECKLAB.COM |512-263-0000 X 5</a:t>
            </a:r>
            <a:endParaRPr lang="en-US" dirty="0">
              <a:solidFill>
                <a:prstClr val="white"/>
              </a:solidFill>
              <a:latin typeface="Century Gothic" panose="020B0502020202020204"/>
            </a:endParaRPr>
          </a:p>
        </p:txBody>
      </p:sp>
      <p:sp>
        <p:nvSpPr>
          <p:cNvPr id="6" name="TextBox 5">
            <a:extLst>
              <a:ext uri="{FF2B5EF4-FFF2-40B4-BE49-F238E27FC236}">
                <a16:creationId xmlns:a16="http://schemas.microsoft.com/office/drawing/2014/main" id="{E0BB4EB1-8B7B-EE45-9F08-2F9362336FC6}"/>
              </a:ext>
            </a:extLst>
          </p:cNvPr>
          <p:cNvSpPr txBox="1"/>
          <p:nvPr/>
        </p:nvSpPr>
        <p:spPr>
          <a:xfrm>
            <a:off x="1033220" y="2398013"/>
            <a:ext cx="6814829" cy="2534027"/>
          </a:xfrm>
          <a:prstGeom prst="rect">
            <a:avLst/>
          </a:prstGeom>
          <a:noFill/>
        </p:spPr>
        <p:txBody>
          <a:bodyPr wrap="square" rtlCol="0">
            <a:spAutoFit/>
          </a:bodyPr>
          <a:lstStyle/>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Length and condition of the distribution line</a:t>
            </a:r>
          </a:p>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Piping</a:t>
            </a:r>
          </a:p>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Drops</a:t>
            </a:r>
          </a:p>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Dead ends</a:t>
            </a:r>
          </a:p>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Condensate traps</a:t>
            </a:r>
          </a:p>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Polymer tubing Leaks can allow water into the system. </a:t>
            </a:r>
          </a:p>
        </p:txBody>
      </p:sp>
      <p:sp>
        <p:nvSpPr>
          <p:cNvPr id="7" name="Oval 6"/>
          <p:cNvSpPr/>
          <p:nvPr/>
        </p:nvSpPr>
        <p:spPr>
          <a:xfrm>
            <a:off x="7950848" y="1142055"/>
            <a:ext cx="2109653" cy="2109653"/>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a:solidFill>
                <a:prstClr val="white"/>
              </a:solidFill>
              <a:latin typeface="Century Gothic" panose="020B0502020202020204"/>
            </a:endParaRPr>
          </a:p>
        </p:txBody>
      </p:sp>
    </p:spTree>
    <p:extLst>
      <p:ext uri="{BB962C8B-B14F-4D97-AF65-F5344CB8AC3E}">
        <p14:creationId xmlns:p14="http://schemas.microsoft.com/office/powerpoint/2010/main" val="11379708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C59ED-5E25-EE4A-8F90-4271C63F72E1}"/>
              </a:ext>
            </a:extLst>
          </p:cNvPr>
          <p:cNvSpPr>
            <a:spLocks noGrp="1"/>
          </p:cNvSpPr>
          <p:nvPr>
            <p:ph type="title"/>
          </p:nvPr>
        </p:nvSpPr>
        <p:spPr/>
        <p:txBody>
          <a:bodyPr/>
          <a:lstStyle/>
          <a:p>
            <a:r>
              <a:rPr lang="en-US" sz="5400" dirty="0">
                <a:solidFill>
                  <a:schemeClr val="bg1"/>
                </a:solidFill>
              </a:rPr>
              <a:t>Oil</a:t>
            </a:r>
            <a:endParaRPr lang="en-US" dirty="0">
              <a:solidFill>
                <a:schemeClr val="bg1"/>
              </a:solidFill>
            </a:endParaRPr>
          </a:p>
        </p:txBody>
      </p:sp>
      <p:sp>
        <p:nvSpPr>
          <p:cNvPr id="4" name="Footer Placeholder 3">
            <a:extLst>
              <a:ext uri="{FF2B5EF4-FFF2-40B4-BE49-F238E27FC236}">
                <a16:creationId xmlns:a16="http://schemas.microsoft.com/office/drawing/2014/main" id="{01B1E099-A120-DF43-ACE9-A8394F87B916}"/>
              </a:ext>
            </a:extLst>
          </p:cNvPr>
          <p:cNvSpPr>
            <a:spLocks noGrp="1"/>
          </p:cNvSpPr>
          <p:nvPr>
            <p:ph type="ftr" sz="quarter" idx="11"/>
          </p:nvPr>
        </p:nvSpPr>
        <p:spPr/>
        <p:txBody>
          <a:bodyPr/>
          <a:lstStyle/>
          <a:p>
            <a:pPr defTabSz="609585"/>
            <a:r>
              <a:rPr lang="en-US">
                <a:solidFill>
                  <a:prstClr val="white"/>
                </a:solidFill>
                <a:latin typeface="Century Gothic" panose="020B0502020202020204"/>
              </a:rPr>
              <a:t>TRACE ANALYTICS, LLC | ERIN ZIMMERMAN| SALES@AIRCHECKLAB.COM |512-263-0000 X 5</a:t>
            </a:r>
            <a:endParaRPr lang="en-US" dirty="0">
              <a:solidFill>
                <a:prstClr val="white"/>
              </a:solidFill>
              <a:latin typeface="Century Gothic" panose="020B0502020202020204"/>
            </a:endParaRPr>
          </a:p>
        </p:txBody>
      </p:sp>
      <p:sp>
        <p:nvSpPr>
          <p:cNvPr id="6" name="Oval 5"/>
          <p:cNvSpPr/>
          <p:nvPr/>
        </p:nvSpPr>
        <p:spPr>
          <a:xfrm>
            <a:off x="8146056" y="1213974"/>
            <a:ext cx="2109653" cy="2109653"/>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a:solidFill>
                <a:prstClr val="white"/>
              </a:solidFill>
              <a:latin typeface="Century Gothic" panose="020B0502020202020204"/>
            </a:endParaRPr>
          </a:p>
        </p:txBody>
      </p:sp>
      <p:sp>
        <p:nvSpPr>
          <p:cNvPr id="7" name="TextBox 6">
            <a:extLst>
              <a:ext uri="{FF2B5EF4-FFF2-40B4-BE49-F238E27FC236}">
                <a16:creationId xmlns:a16="http://schemas.microsoft.com/office/drawing/2014/main" id="{E0BB4EB1-8B7B-EE45-9F08-2F9362336FC6}"/>
              </a:ext>
            </a:extLst>
          </p:cNvPr>
          <p:cNvSpPr txBox="1"/>
          <p:nvPr/>
        </p:nvSpPr>
        <p:spPr>
          <a:xfrm>
            <a:off x="991892" y="2398014"/>
            <a:ext cx="6856157" cy="2118529"/>
          </a:xfrm>
          <a:prstGeom prst="rect">
            <a:avLst/>
          </a:prstGeom>
          <a:noFill/>
        </p:spPr>
        <p:txBody>
          <a:bodyPr wrap="square" rtlCol="0">
            <a:spAutoFit/>
          </a:bodyPr>
          <a:lstStyle/>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According to ISO 8573, both oil aerosol and oil vapor must be monitored to meet purity classes 1 and 2 </a:t>
            </a:r>
            <a:r>
              <a:rPr lang="mr-IN" dirty="0">
                <a:solidFill>
                  <a:prstClr val="white"/>
                </a:solidFill>
                <a:latin typeface="Roboto Light" charset="0"/>
                <a:ea typeface="Roboto Light" charset="0"/>
                <a:cs typeface="Roboto Light" charset="0"/>
              </a:rPr>
              <a:t>–</a:t>
            </a:r>
            <a:r>
              <a:rPr lang="en-US" dirty="0">
                <a:solidFill>
                  <a:prstClr val="white"/>
                </a:solidFill>
                <a:latin typeface="Roboto Light" charset="0"/>
                <a:ea typeface="Roboto Light" charset="0"/>
                <a:cs typeface="Roboto Light" charset="0"/>
              </a:rPr>
              <a:t> commonly called “Total Oil”</a:t>
            </a:r>
          </a:p>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Ambient Air</a:t>
            </a:r>
          </a:p>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Compressor itself</a:t>
            </a:r>
          </a:p>
        </p:txBody>
      </p:sp>
    </p:spTree>
    <p:extLst>
      <p:ext uri="{BB962C8B-B14F-4D97-AF65-F5344CB8AC3E}">
        <p14:creationId xmlns:p14="http://schemas.microsoft.com/office/powerpoint/2010/main" val="880302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C59ED-5E25-EE4A-8F90-4271C63F72E1}"/>
              </a:ext>
            </a:extLst>
          </p:cNvPr>
          <p:cNvSpPr>
            <a:spLocks noGrp="1"/>
          </p:cNvSpPr>
          <p:nvPr>
            <p:ph type="title"/>
          </p:nvPr>
        </p:nvSpPr>
        <p:spPr/>
        <p:txBody>
          <a:bodyPr>
            <a:noAutofit/>
          </a:bodyPr>
          <a:lstStyle/>
          <a:p>
            <a:r>
              <a:rPr lang="en-US" sz="5400" dirty="0">
                <a:solidFill>
                  <a:schemeClr val="bg1"/>
                </a:solidFill>
              </a:rPr>
              <a:t>Micro</a:t>
            </a:r>
          </a:p>
        </p:txBody>
      </p:sp>
      <p:sp>
        <p:nvSpPr>
          <p:cNvPr id="4" name="Footer Placeholder 3">
            <a:extLst>
              <a:ext uri="{FF2B5EF4-FFF2-40B4-BE49-F238E27FC236}">
                <a16:creationId xmlns:a16="http://schemas.microsoft.com/office/drawing/2014/main" id="{01B1E099-A120-DF43-ACE9-A8394F87B916}"/>
              </a:ext>
            </a:extLst>
          </p:cNvPr>
          <p:cNvSpPr>
            <a:spLocks noGrp="1"/>
          </p:cNvSpPr>
          <p:nvPr>
            <p:ph type="ftr" sz="quarter" idx="11"/>
          </p:nvPr>
        </p:nvSpPr>
        <p:spPr/>
        <p:txBody>
          <a:bodyPr/>
          <a:lstStyle/>
          <a:p>
            <a:pPr defTabSz="609585"/>
            <a:r>
              <a:rPr lang="en-US">
                <a:solidFill>
                  <a:prstClr val="white"/>
                </a:solidFill>
                <a:latin typeface="Century Gothic" panose="020B0502020202020204"/>
              </a:rPr>
              <a:t>TRACE ANALYTICS, LLC | ERIN ZIMMERMAN| SALES@AIRCHECKLAB.COM |512-263-0000 X 5</a:t>
            </a:r>
            <a:endParaRPr lang="en-US" dirty="0">
              <a:solidFill>
                <a:prstClr val="white"/>
              </a:solidFill>
              <a:latin typeface="Century Gothic" panose="020B0502020202020204"/>
            </a:endParaRPr>
          </a:p>
        </p:txBody>
      </p:sp>
      <p:sp>
        <p:nvSpPr>
          <p:cNvPr id="6" name="Oval 5"/>
          <p:cNvSpPr/>
          <p:nvPr/>
        </p:nvSpPr>
        <p:spPr>
          <a:xfrm>
            <a:off x="8146056" y="1213974"/>
            <a:ext cx="2109653" cy="2109653"/>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a:solidFill>
                <a:prstClr val="white"/>
              </a:solidFill>
              <a:latin typeface="Century Gothic" panose="020B0502020202020204"/>
            </a:endParaRPr>
          </a:p>
        </p:txBody>
      </p:sp>
      <p:sp>
        <p:nvSpPr>
          <p:cNvPr id="7" name="TextBox 6">
            <a:extLst>
              <a:ext uri="{FF2B5EF4-FFF2-40B4-BE49-F238E27FC236}">
                <a16:creationId xmlns:a16="http://schemas.microsoft.com/office/drawing/2014/main" id="{E0BB4EB1-8B7B-EE45-9F08-2F9362336FC6}"/>
              </a:ext>
            </a:extLst>
          </p:cNvPr>
          <p:cNvSpPr txBox="1"/>
          <p:nvPr/>
        </p:nvSpPr>
        <p:spPr>
          <a:xfrm>
            <a:off x="940231" y="2398013"/>
            <a:ext cx="6907819" cy="2118529"/>
          </a:xfrm>
          <a:prstGeom prst="rect">
            <a:avLst/>
          </a:prstGeom>
          <a:noFill/>
        </p:spPr>
        <p:txBody>
          <a:bodyPr wrap="square" rtlCol="0">
            <a:spAutoFit/>
          </a:bodyPr>
          <a:lstStyle/>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Excess water and oil can create an optimal breeding ground for additional contamination. </a:t>
            </a:r>
          </a:p>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Bacteria, yeast, and mold </a:t>
            </a:r>
          </a:p>
          <a:p>
            <a:pPr marL="285744" indent="-285744" defTabSz="609585">
              <a:lnSpc>
                <a:spcPct val="150000"/>
              </a:lnSpc>
              <a:buFont typeface="Arial" charset="0"/>
              <a:buChar char="•"/>
            </a:pPr>
            <a:r>
              <a:rPr lang="en-US" dirty="0">
                <a:solidFill>
                  <a:prstClr val="white"/>
                </a:solidFill>
                <a:latin typeface="Roboto Light" charset="0"/>
                <a:ea typeface="Roboto Light" charset="0"/>
                <a:cs typeface="Roboto Light" charset="0"/>
              </a:rPr>
              <a:t>ISO 8573-7 states that compressed air must be monitored for microbial growth. </a:t>
            </a:r>
          </a:p>
        </p:txBody>
      </p:sp>
    </p:spTree>
    <p:extLst>
      <p:ext uri="{BB962C8B-B14F-4D97-AF65-F5344CB8AC3E}">
        <p14:creationId xmlns:p14="http://schemas.microsoft.com/office/powerpoint/2010/main" val="33864622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alphaModFix amt="41000"/>
            <a:extLst>
              <a:ext uri="{28A0092B-C50C-407E-A947-70E740481C1C}">
                <a14:useLocalDpi xmlns:a14="http://schemas.microsoft.com/office/drawing/2010/main" val="0"/>
              </a:ext>
            </a:extLst>
          </a:blip>
          <a:stretch>
            <a:fillRect/>
          </a:stretch>
        </p:blipFill>
        <p:spPr>
          <a:xfrm>
            <a:off x="3201983" y="549258"/>
            <a:ext cx="5788036" cy="5782487"/>
          </a:xfrm>
          <a:prstGeom prst="rect">
            <a:avLst/>
          </a:prstGeom>
        </p:spPr>
      </p:pic>
      <p:sp>
        <p:nvSpPr>
          <p:cNvPr id="2" name="Title 1"/>
          <p:cNvSpPr>
            <a:spLocks noGrp="1"/>
          </p:cNvSpPr>
          <p:nvPr>
            <p:ph type="title"/>
          </p:nvPr>
        </p:nvSpPr>
        <p:spPr/>
        <p:txBody>
          <a:bodyPr>
            <a:normAutofit/>
          </a:bodyPr>
          <a:lstStyle/>
          <a:p>
            <a:pPr algn="ctr"/>
            <a:r>
              <a:rPr lang="en-US" sz="3733" dirty="0">
                <a:solidFill>
                  <a:schemeClr val="bg1"/>
                </a:solidFill>
              </a:rPr>
              <a:t>DESIGNATING ISO 8573 PURITY CLASSES</a:t>
            </a:r>
          </a:p>
        </p:txBody>
      </p:sp>
      <p:sp>
        <p:nvSpPr>
          <p:cNvPr id="4" name="Footer Placeholder 3"/>
          <p:cNvSpPr>
            <a:spLocks noGrp="1"/>
          </p:cNvSpPr>
          <p:nvPr>
            <p:ph type="ftr" sz="quarter" idx="11"/>
          </p:nvPr>
        </p:nvSpPr>
        <p:spPr/>
        <p:txBody>
          <a:bodyPr/>
          <a:lstStyle/>
          <a:p>
            <a:pPr defTabSz="609585"/>
            <a:r>
              <a:rPr lang="en-US">
                <a:solidFill>
                  <a:prstClr val="white"/>
                </a:solidFill>
                <a:latin typeface="Century Gothic" panose="020B0502020202020204"/>
              </a:rPr>
              <a:t>TRACE ANALYTICS, LLC | ERIN ZIMMERMAN| SALES@AIRCHECKLAB.COM |512-263-0000 X 5</a:t>
            </a:r>
            <a:endParaRPr lang="en-US" dirty="0">
              <a:solidFill>
                <a:prstClr val="white"/>
              </a:solidFill>
              <a:latin typeface="Century Gothic" panose="020B0502020202020204"/>
            </a:endParaRPr>
          </a:p>
        </p:txBody>
      </p:sp>
      <p:sp>
        <p:nvSpPr>
          <p:cNvPr id="6" name="Title 1"/>
          <p:cNvSpPr txBox="1">
            <a:spLocks/>
          </p:cNvSpPr>
          <p:nvPr/>
        </p:nvSpPr>
        <p:spPr>
          <a:xfrm>
            <a:off x="1785696" y="2658363"/>
            <a:ext cx="8620611" cy="1249044"/>
          </a:xfrm>
          <a:prstGeom prst="rect">
            <a:avLst/>
          </a:prstGeom>
        </p:spPr>
        <p:txBody>
          <a:bodyPr vert="horz" lIns="68580" tIns="34291" rIns="68580" bIns="34291" rtlCol="0" anchor="ctr">
            <a:noAutofit/>
          </a:bodyPr>
          <a:lstStyle>
            <a:lvl1pPr algn="l" defTabSz="457200" rtl="0" eaLnBrk="1" latinLnBrk="0" hangingPunct="1">
              <a:spcBef>
                <a:spcPct val="0"/>
              </a:spcBef>
              <a:buNone/>
              <a:defRPr sz="4000" b="0" i="0" kern="1200">
                <a:solidFill>
                  <a:srgbClr val="FEFEFE"/>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609585"/>
            <a:r>
              <a:rPr lang="en-US" sz="6000" dirty="0">
                <a:latin typeface="Roboto" charset="0"/>
                <a:ea typeface="Roboto" charset="0"/>
                <a:cs typeface="Roboto" charset="0"/>
              </a:rPr>
              <a:t>ISO 8573-1:2010 [P:W:O]</a:t>
            </a:r>
          </a:p>
        </p:txBody>
      </p:sp>
      <p:sp>
        <p:nvSpPr>
          <p:cNvPr id="7" name="Title 1"/>
          <p:cNvSpPr txBox="1">
            <a:spLocks/>
          </p:cNvSpPr>
          <p:nvPr/>
        </p:nvSpPr>
        <p:spPr>
          <a:xfrm>
            <a:off x="1868921" y="5500131"/>
            <a:ext cx="2529839" cy="727839"/>
          </a:xfrm>
          <a:prstGeom prst="rect">
            <a:avLst/>
          </a:prstGeom>
        </p:spPr>
        <p:txBody>
          <a:bodyPr vert="horz" lIns="68580" tIns="34291" rIns="68580" bIns="34291" rtlCol="0" anchor="ctr">
            <a:normAutofit/>
          </a:bodyPr>
          <a:lstStyle>
            <a:lvl1pPr algn="l" defTabSz="457200" rtl="0" eaLnBrk="1" latinLnBrk="0" hangingPunct="1">
              <a:spcBef>
                <a:spcPct val="0"/>
              </a:spcBef>
              <a:buNone/>
              <a:defRPr sz="4000" b="0" i="0" kern="1200">
                <a:solidFill>
                  <a:srgbClr val="FEFEFE"/>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609585"/>
            <a:r>
              <a:rPr lang="en-US" sz="1600" dirty="0"/>
              <a:t>direct contact: [2:2:1]</a:t>
            </a:r>
          </a:p>
        </p:txBody>
      </p:sp>
      <p:sp>
        <p:nvSpPr>
          <p:cNvPr id="8" name="Title 1"/>
          <p:cNvSpPr txBox="1">
            <a:spLocks/>
          </p:cNvSpPr>
          <p:nvPr/>
        </p:nvSpPr>
        <p:spPr>
          <a:xfrm>
            <a:off x="4741922" y="5489799"/>
            <a:ext cx="2529839" cy="727839"/>
          </a:xfrm>
          <a:prstGeom prst="rect">
            <a:avLst/>
          </a:prstGeom>
        </p:spPr>
        <p:txBody>
          <a:bodyPr vert="horz" lIns="68580" tIns="34291" rIns="68580" bIns="34291" rtlCol="0" anchor="ctr">
            <a:normAutofit/>
          </a:bodyPr>
          <a:lstStyle>
            <a:lvl1pPr algn="l" defTabSz="457200" rtl="0" eaLnBrk="1" latinLnBrk="0" hangingPunct="1">
              <a:spcBef>
                <a:spcPct val="0"/>
              </a:spcBef>
              <a:buNone/>
              <a:defRPr sz="4000" b="0" i="0" kern="1200">
                <a:solidFill>
                  <a:srgbClr val="FEFEFE"/>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609585"/>
            <a:r>
              <a:rPr lang="en-US" sz="1600" dirty="0"/>
              <a:t>indirect contact: [2:4:2]</a:t>
            </a:r>
          </a:p>
        </p:txBody>
      </p:sp>
      <p:sp>
        <p:nvSpPr>
          <p:cNvPr id="9" name="Title 1"/>
          <p:cNvSpPr txBox="1">
            <a:spLocks/>
          </p:cNvSpPr>
          <p:nvPr/>
        </p:nvSpPr>
        <p:spPr>
          <a:xfrm>
            <a:off x="7592589" y="5489799"/>
            <a:ext cx="2612871" cy="727839"/>
          </a:xfrm>
          <a:prstGeom prst="rect">
            <a:avLst/>
          </a:prstGeom>
        </p:spPr>
        <p:txBody>
          <a:bodyPr vert="horz" lIns="68580" tIns="34291" rIns="68580" bIns="34291" rtlCol="0" anchor="ctr">
            <a:normAutofit/>
          </a:bodyPr>
          <a:lstStyle>
            <a:lvl1pPr algn="l" defTabSz="457200" rtl="0" eaLnBrk="1" latinLnBrk="0" hangingPunct="1">
              <a:spcBef>
                <a:spcPct val="0"/>
              </a:spcBef>
              <a:buNone/>
              <a:defRPr sz="4000" b="0" i="0" kern="1200">
                <a:solidFill>
                  <a:srgbClr val="FEFEFE"/>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609585"/>
            <a:r>
              <a:rPr lang="en-US" sz="1600" dirty="0"/>
              <a:t>water unspecified: [2:–:1]</a:t>
            </a:r>
          </a:p>
        </p:txBody>
      </p:sp>
    </p:spTree>
    <p:extLst>
      <p:ext uri="{BB962C8B-B14F-4D97-AF65-F5344CB8AC3E}">
        <p14:creationId xmlns:p14="http://schemas.microsoft.com/office/powerpoint/2010/main" val="24702195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solidFill>
                  <a:schemeClr val="bg1"/>
                </a:solidFill>
              </a:rPr>
              <a:t>Monitoring Plans as per ISO 8573</a:t>
            </a:r>
          </a:p>
        </p:txBody>
      </p:sp>
      <p:sp>
        <p:nvSpPr>
          <p:cNvPr id="8" name="Footer Placeholder 7"/>
          <p:cNvSpPr>
            <a:spLocks noGrp="1"/>
          </p:cNvSpPr>
          <p:nvPr>
            <p:ph type="ftr" sz="quarter" idx="11"/>
          </p:nvPr>
        </p:nvSpPr>
        <p:spPr/>
        <p:txBody>
          <a:bodyPr/>
          <a:lstStyle/>
          <a:p>
            <a:pPr defTabSz="609585"/>
            <a:r>
              <a:rPr lang="en-US" dirty="0">
                <a:solidFill>
                  <a:prstClr val="white"/>
                </a:solidFill>
                <a:latin typeface="Century Gothic" panose="020B0502020202020204"/>
              </a:rPr>
              <a:t>TRACE ANALYTICS, LLC | ERIN ZIMMERMAN| SALES@AIRCHECKLAB.COM |512-263-0000 X 5</a:t>
            </a:r>
          </a:p>
        </p:txBody>
      </p:sp>
      <p:sp>
        <p:nvSpPr>
          <p:cNvPr id="9" name="TextBox 8"/>
          <p:cNvSpPr txBox="1"/>
          <p:nvPr/>
        </p:nvSpPr>
        <p:spPr>
          <a:xfrm>
            <a:off x="810003" y="2322179"/>
            <a:ext cx="998444" cy="1200329"/>
          </a:xfrm>
          <a:prstGeom prst="rect">
            <a:avLst/>
          </a:prstGeom>
          <a:noFill/>
        </p:spPr>
        <p:txBody>
          <a:bodyPr wrap="square" rtlCol="0">
            <a:spAutoFit/>
          </a:bodyPr>
          <a:lstStyle/>
          <a:p>
            <a:pPr defTabSz="609585"/>
            <a:r>
              <a:rPr lang="en-US" sz="7200" b="1" dirty="0">
                <a:solidFill>
                  <a:srgbClr val="9FD4E0">
                    <a:alpha val="40000"/>
                  </a:srgbClr>
                </a:solidFill>
                <a:latin typeface="Impact" charset="0"/>
                <a:ea typeface="Impact" charset="0"/>
                <a:cs typeface="Impact" charset="0"/>
              </a:rPr>
              <a:t>1</a:t>
            </a:r>
          </a:p>
        </p:txBody>
      </p:sp>
      <p:sp>
        <p:nvSpPr>
          <p:cNvPr id="10" name="TextBox 9"/>
          <p:cNvSpPr txBox="1"/>
          <p:nvPr/>
        </p:nvSpPr>
        <p:spPr>
          <a:xfrm>
            <a:off x="1010786" y="2691706"/>
            <a:ext cx="7393735" cy="415498"/>
          </a:xfrm>
          <a:prstGeom prst="rect">
            <a:avLst/>
          </a:prstGeom>
          <a:noFill/>
        </p:spPr>
        <p:txBody>
          <a:bodyPr wrap="square" rtlCol="0">
            <a:spAutoFit/>
          </a:bodyPr>
          <a:lstStyle/>
          <a:p>
            <a:pPr marL="214303" indent="-214303" defTabSz="685766"/>
            <a:r>
              <a:rPr lang="en-US" sz="2100" dirty="0">
                <a:solidFill>
                  <a:prstClr val="white"/>
                </a:solidFill>
                <a:latin typeface="Roboto" charset="0"/>
                <a:ea typeface="Roboto" charset="0"/>
                <a:cs typeface="Roboto" charset="0"/>
              </a:rPr>
              <a:t>Assessing your risks, system capabilities, and facility needs</a:t>
            </a:r>
          </a:p>
        </p:txBody>
      </p:sp>
      <p:sp>
        <p:nvSpPr>
          <p:cNvPr id="11" name="TextBox 10"/>
          <p:cNvSpPr txBox="1"/>
          <p:nvPr/>
        </p:nvSpPr>
        <p:spPr>
          <a:xfrm>
            <a:off x="1564041" y="3503943"/>
            <a:ext cx="7084889" cy="415498"/>
          </a:xfrm>
          <a:prstGeom prst="rect">
            <a:avLst/>
          </a:prstGeom>
          <a:noFill/>
        </p:spPr>
        <p:txBody>
          <a:bodyPr wrap="square" rtlCol="0">
            <a:spAutoFit/>
          </a:bodyPr>
          <a:lstStyle/>
          <a:p>
            <a:pPr marL="214303" indent="-214303" defTabSz="685766"/>
            <a:r>
              <a:rPr lang="en-US" sz="2100" dirty="0">
                <a:solidFill>
                  <a:prstClr val="white"/>
                </a:solidFill>
                <a:latin typeface="Roboto" charset="0"/>
                <a:ea typeface="Roboto" charset="0"/>
                <a:cs typeface="Roboto" charset="0"/>
              </a:rPr>
              <a:t>Choosing an ISO 8573 purity class</a:t>
            </a:r>
          </a:p>
        </p:txBody>
      </p:sp>
      <p:sp>
        <p:nvSpPr>
          <p:cNvPr id="12" name="TextBox 11"/>
          <p:cNvSpPr txBox="1"/>
          <p:nvPr/>
        </p:nvSpPr>
        <p:spPr>
          <a:xfrm>
            <a:off x="2261949" y="4332066"/>
            <a:ext cx="7084889" cy="415498"/>
          </a:xfrm>
          <a:prstGeom prst="rect">
            <a:avLst/>
          </a:prstGeom>
          <a:noFill/>
        </p:spPr>
        <p:txBody>
          <a:bodyPr wrap="square" rtlCol="0">
            <a:spAutoFit/>
          </a:bodyPr>
          <a:lstStyle/>
          <a:p>
            <a:pPr marL="214303" indent="-214303" defTabSz="685766"/>
            <a:r>
              <a:rPr lang="en-US" sz="2100" dirty="0">
                <a:solidFill>
                  <a:prstClr val="white"/>
                </a:solidFill>
                <a:latin typeface="Roboto" charset="0"/>
                <a:ea typeface="Roboto" charset="0"/>
                <a:cs typeface="Roboto" charset="0"/>
              </a:rPr>
              <a:t>Analyses and Packages for Your Specifications</a:t>
            </a:r>
          </a:p>
        </p:txBody>
      </p:sp>
      <p:sp>
        <p:nvSpPr>
          <p:cNvPr id="13" name="TextBox 12"/>
          <p:cNvSpPr txBox="1"/>
          <p:nvPr/>
        </p:nvSpPr>
        <p:spPr>
          <a:xfrm>
            <a:off x="1309225" y="3121103"/>
            <a:ext cx="907004" cy="1200329"/>
          </a:xfrm>
          <a:prstGeom prst="rect">
            <a:avLst/>
          </a:prstGeom>
          <a:noFill/>
        </p:spPr>
        <p:txBody>
          <a:bodyPr wrap="square" rtlCol="0">
            <a:spAutoFit/>
          </a:bodyPr>
          <a:lstStyle/>
          <a:p>
            <a:pPr defTabSz="609585"/>
            <a:r>
              <a:rPr lang="en-US" sz="7200" b="1" dirty="0">
                <a:solidFill>
                  <a:srgbClr val="9FD4E0">
                    <a:alpha val="40000"/>
                  </a:srgbClr>
                </a:solidFill>
                <a:latin typeface="Impact" charset="0"/>
                <a:ea typeface="Impact" charset="0"/>
                <a:cs typeface="Impact" charset="0"/>
              </a:rPr>
              <a:t>2</a:t>
            </a:r>
          </a:p>
        </p:txBody>
      </p:sp>
      <p:sp>
        <p:nvSpPr>
          <p:cNvPr id="14" name="TextBox 13"/>
          <p:cNvSpPr txBox="1"/>
          <p:nvPr/>
        </p:nvSpPr>
        <p:spPr>
          <a:xfrm>
            <a:off x="1919238" y="4008865"/>
            <a:ext cx="907004" cy="1200329"/>
          </a:xfrm>
          <a:prstGeom prst="rect">
            <a:avLst/>
          </a:prstGeom>
          <a:noFill/>
        </p:spPr>
        <p:txBody>
          <a:bodyPr wrap="square" rtlCol="0">
            <a:spAutoFit/>
          </a:bodyPr>
          <a:lstStyle/>
          <a:p>
            <a:pPr defTabSz="609585"/>
            <a:r>
              <a:rPr lang="en-US" sz="7200" b="1" dirty="0">
                <a:solidFill>
                  <a:srgbClr val="9FD4E0">
                    <a:alpha val="40000"/>
                  </a:srgbClr>
                </a:solidFill>
                <a:latin typeface="Impact" charset="0"/>
                <a:ea typeface="Impact" charset="0"/>
                <a:cs typeface="Impact" charset="0"/>
              </a:rPr>
              <a:t>3</a:t>
            </a:r>
          </a:p>
        </p:txBody>
      </p:sp>
      <p:sp>
        <p:nvSpPr>
          <p:cNvPr id="15" name="TextBox 14"/>
          <p:cNvSpPr txBox="1"/>
          <p:nvPr/>
        </p:nvSpPr>
        <p:spPr>
          <a:xfrm>
            <a:off x="2546011" y="4884778"/>
            <a:ext cx="907004" cy="1200329"/>
          </a:xfrm>
          <a:prstGeom prst="rect">
            <a:avLst/>
          </a:prstGeom>
          <a:noFill/>
        </p:spPr>
        <p:txBody>
          <a:bodyPr wrap="square" rtlCol="0">
            <a:spAutoFit/>
          </a:bodyPr>
          <a:lstStyle/>
          <a:p>
            <a:pPr defTabSz="609585"/>
            <a:r>
              <a:rPr lang="en-US" sz="7200" b="1" dirty="0">
                <a:solidFill>
                  <a:srgbClr val="9FD4E0">
                    <a:alpha val="40000"/>
                  </a:srgbClr>
                </a:solidFill>
                <a:latin typeface="Impact" charset="0"/>
                <a:ea typeface="Impact" charset="0"/>
                <a:cs typeface="Impact" charset="0"/>
              </a:rPr>
              <a:t>4</a:t>
            </a:r>
          </a:p>
        </p:txBody>
      </p:sp>
      <p:sp>
        <p:nvSpPr>
          <p:cNvPr id="16" name="TextBox 15"/>
          <p:cNvSpPr txBox="1"/>
          <p:nvPr/>
        </p:nvSpPr>
        <p:spPr>
          <a:xfrm>
            <a:off x="2898577" y="5263298"/>
            <a:ext cx="7084889" cy="415498"/>
          </a:xfrm>
          <a:prstGeom prst="rect">
            <a:avLst/>
          </a:prstGeom>
          <a:noFill/>
        </p:spPr>
        <p:txBody>
          <a:bodyPr wrap="square" rtlCol="0">
            <a:spAutoFit/>
          </a:bodyPr>
          <a:lstStyle/>
          <a:p>
            <a:pPr marL="214303" indent="-214303" defTabSz="685766"/>
            <a:r>
              <a:rPr lang="en-US" sz="2100" dirty="0">
                <a:solidFill>
                  <a:prstClr val="white"/>
                </a:solidFill>
                <a:latin typeface="Roboto" charset="0"/>
                <a:ea typeface="Roboto" charset="0"/>
                <a:cs typeface="Roboto" charset="0"/>
              </a:rPr>
              <a:t>Sampling Plans</a:t>
            </a:r>
          </a:p>
        </p:txBody>
      </p:sp>
    </p:spTree>
    <p:extLst>
      <p:ext uri="{BB962C8B-B14F-4D97-AF65-F5344CB8AC3E}">
        <p14:creationId xmlns:p14="http://schemas.microsoft.com/office/powerpoint/2010/main" val="22928026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orient="vert"/>
          </p:nvPr>
        </p:nvSpPr>
        <p:spPr/>
        <p:txBody>
          <a:bodyPr/>
          <a:lstStyle/>
          <a:p>
            <a:r>
              <a:rPr lang="en-US" dirty="0">
                <a:solidFill>
                  <a:schemeClr val="bg1"/>
                </a:solidFill>
              </a:rPr>
              <a:t>CONDUCT A RISK ASSESSMENT</a:t>
            </a:r>
          </a:p>
        </p:txBody>
      </p:sp>
      <p:sp>
        <p:nvSpPr>
          <p:cNvPr id="3" name="Footer Placeholder 2"/>
          <p:cNvSpPr>
            <a:spLocks noGrp="1"/>
          </p:cNvSpPr>
          <p:nvPr>
            <p:ph type="ftr" sz="quarter" idx="11"/>
          </p:nvPr>
        </p:nvSpPr>
        <p:spPr/>
        <p:txBody>
          <a:bodyPr/>
          <a:lstStyle/>
          <a:p>
            <a:pPr defTabSz="609585"/>
            <a:r>
              <a:rPr lang="en-US">
                <a:solidFill>
                  <a:prstClr val="white"/>
                </a:solidFill>
                <a:latin typeface="Century Gothic" panose="020B0502020202020204"/>
              </a:rPr>
              <a:t>TRACE ANALYTICS, LLC | ERIN ZIMMERMAN| SALES@AIRCHECKLAB.COM |512-263-0000 X 5</a:t>
            </a:r>
            <a:endParaRPr lang="en-US" dirty="0">
              <a:solidFill>
                <a:prstClr val="white"/>
              </a:solidFill>
              <a:latin typeface="Century Gothic" panose="020B0502020202020204"/>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6901"/>
          <a:stretch/>
        </p:blipFill>
        <p:spPr>
          <a:xfrm>
            <a:off x="5947717" y="254922"/>
            <a:ext cx="5242059" cy="6243935"/>
          </a:xfrm>
          <a:prstGeom prst="rect">
            <a:avLst/>
          </a:prstGeom>
        </p:spPr>
      </p:pic>
    </p:spTree>
    <p:extLst>
      <p:ext uri="{BB962C8B-B14F-4D97-AF65-F5344CB8AC3E}">
        <p14:creationId xmlns:p14="http://schemas.microsoft.com/office/powerpoint/2010/main" val="11185430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defTabSz="609585"/>
            <a:r>
              <a:rPr lang="en-US">
                <a:solidFill>
                  <a:prstClr val="white"/>
                </a:solidFill>
                <a:latin typeface="Century Gothic" panose="020B0502020202020204"/>
              </a:rPr>
              <a:t>TRACE ANALYTICS, LLC | ERIN ZIMMERMAN| SALES@AIRCHECKLAB.COM |512-263-0000 X 5</a:t>
            </a:r>
            <a:endParaRPr lang="en-US" dirty="0">
              <a:solidFill>
                <a:prstClr val="white"/>
              </a:solidFill>
              <a:latin typeface="Century Gothic" panose="020B0502020202020204"/>
            </a:endParaRPr>
          </a:p>
        </p:txBody>
      </p:sp>
      <p:sp>
        <p:nvSpPr>
          <p:cNvPr id="7" name="Title 4"/>
          <p:cNvSpPr txBox="1">
            <a:spLocks/>
          </p:cNvSpPr>
          <p:nvPr/>
        </p:nvSpPr>
        <p:spPr>
          <a:xfrm rot="16200000">
            <a:off x="1325824" y="-1155515"/>
            <a:ext cx="1656883" cy="4308532"/>
          </a:xfrm>
          <a:prstGeom prst="rect">
            <a:avLst/>
          </a:prstGeom>
        </p:spPr>
        <p:txBody>
          <a:bodyPr vert="eaVert" lIns="121920" tIns="60960" rIns="121920" bIns="60960" rtlCol="0" anchor="ctr">
            <a:normAutofit/>
          </a:bodyPr>
          <a:lstStyle>
            <a:lvl1pPr algn="l" defTabSz="257169" rtl="0" eaLnBrk="1" latinLnBrk="0" hangingPunct="1">
              <a:spcBef>
                <a:spcPct val="0"/>
              </a:spcBef>
              <a:buNone/>
              <a:defRPr sz="2475" b="0" i="0" kern="1200">
                <a:solidFill>
                  <a:srgbClr val="022F4F"/>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342883"/>
            <a:r>
              <a:rPr lang="en-US" sz="2667" dirty="0">
                <a:solidFill>
                  <a:prstClr val="black"/>
                </a:solidFill>
              </a:rPr>
              <a:t>HOW MANY SAMPLES?</a:t>
            </a:r>
          </a:p>
        </p:txBody>
      </p:sp>
      <p:sp>
        <p:nvSpPr>
          <p:cNvPr id="8" name="Text Placeholder 3"/>
          <p:cNvSpPr txBox="1">
            <a:spLocks/>
          </p:cNvSpPr>
          <p:nvPr/>
        </p:nvSpPr>
        <p:spPr>
          <a:xfrm>
            <a:off x="0" y="2804436"/>
            <a:ext cx="1894272" cy="593803"/>
          </a:xfrm>
          <a:prstGeom prst="rect">
            <a:avLst/>
          </a:prstGeom>
        </p:spPr>
        <p:txBody>
          <a:bodyP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Roboto" charset="0"/>
                <a:ea typeface="Roboto" charset="0"/>
                <a:cs typeface="Roboto"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Roboto" charset="0"/>
                <a:ea typeface="Roboto" charset="0"/>
                <a:cs typeface="Roboto"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Roboto" charset="0"/>
                <a:ea typeface="Roboto" charset="0"/>
                <a:cs typeface="Roboto"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lgn="ctr" defTabSz="609585">
              <a:spcAft>
                <a:spcPts val="800"/>
              </a:spcAft>
              <a:buClr>
                <a:srgbClr val="00C6BB"/>
              </a:buClr>
              <a:buNone/>
            </a:pPr>
            <a:r>
              <a:rPr lang="en-US" dirty="0">
                <a:solidFill>
                  <a:prstClr val="black"/>
                </a:solidFill>
                <a:latin typeface="Roboto Light" charset="0"/>
                <a:ea typeface="Roboto Light" charset="0"/>
                <a:cs typeface="Roboto Light" charset="0"/>
              </a:rPr>
              <a:t>PERCENTAGE</a:t>
            </a:r>
          </a:p>
        </p:txBody>
      </p:sp>
      <p:sp>
        <p:nvSpPr>
          <p:cNvPr id="9" name="Text Placeholder 3"/>
          <p:cNvSpPr txBox="1">
            <a:spLocks/>
          </p:cNvSpPr>
          <p:nvPr/>
        </p:nvSpPr>
        <p:spPr>
          <a:xfrm>
            <a:off x="2050028" y="2803103"/>
            <a:ext cx="1894272" cy="593803"/>
          </a:xfrm>
          <a:prstGeom prst="rect">
            <a:avLst/>
          </a:prstGeom>
        </p:spPr>
        <p:txBody>
          <a:bodyP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Roboto" charset="0"/>
                <a:ea typeface="Roboto" charset="0"/>
                <a:cs typeface="Roboto"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Roboto" charset="0"/>
                <a:ea typeface="Roboto" charset="0"/>
                <a:cs typeface="Roboto"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Roboto" charset="0"/>
                <a:ea typeface="Roboto" charset="0"/>
                <a:cs typeface="Roboto"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lgn="ctr" defTabSz="609585">
              <a:spcAft>
                <a:spcPts val="800"/>
              </a:spcAft>
              <a:buClr>
                <a:srgbClr val="00C6BB"/>
              </a:buClr>
              <a:buNone/>
            </a:pPr>
            <a:r>
              <a:rPr lang="en-US" dirty="0">
                <a:solidFill>
                  <a:prstClr val="black"/>
                </a:solidFill>
                <a:latin typeface="Roboto Light" charset="0"/>
                <a:ea typeface="Roboto Light" charset="0"/>
                <a:cs typeface="Roboto Light" charset="0"/>
              </a:rPr>
              <a:t>MAINTENANCE</a:t>
            </a:r>
          </a:p>
        </p:txBody>
      </p:sp>
      <p:sp>
        <p:nvSpPr>
          <p:cNvPr id="10" name="Text Placeholder 3"/>
          <p:cNvSpPr txBox="1">
            <a:spLocks/>
          </p:cNvSpPr>
          <p:nvPr/>
        </p:nvSpPr>
        <p:spPr>
          <a:xfrm>
            <a:off x="0" y="5209887"/>
            <a:ext cx="1894272" cy="593803"/>
          </a:xfrm>
          <a:prstGeom prst="rect">
            <a:avLst/>
          </a:prstGeom>
        </p:spPr>
        <p:txBody>
          <a:bodyP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Roboto" charset="0"/>
                <a:ea typeface="Roboto" charset="0"/>
                <a:cs typeface="Roboto"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Roboto" charset="0"/>
                <a:ea typeface="Roboto" charset="0"/>
                <a:cs typeface="Roboto"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Roboto" charset="0"/>
                <a:ea typeface="Roboto" charset="0"/>
                <a:cs typeface="Roboto"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lgn="ctr" defTabSz="609585">
              <a:spcAft>
                <a:spcPts val="800"/>
              </a:spcAft>
              <a:buClr>
                <a:srgbClr val="00C6BB"/>
              </a:buClr>
              <a:buNone/>
            </a:pPr>
            <a:r>
              <a:rPr lang="en-US" dirty="0">
                <a:solidFill>
                  <a:prstClr val="black"/>
                </a:solidFill>
                <a:latin typeface="Roboto Light" charset="0"/>
                <a:ea typeface="Roboto Light" charset="0"/>
                <a:cs typeface="Roboto Light" charset="0"/>
              </a:rPr>
              <a:t>MINIMAL</a:t>
            </a:r>
          </a:p>
        </p:txBody>
      </p:sp>
      <p:sp>
        <p:nvSpPr>
          <p:cNvPr id="11" name="Text Placeholder 3"/>
          <p:cNvSpPr txBox="1">
            <a:spLocks/>
          </p:cNvSpPr>
          <p:nvPr/>
        </p:nvSpPr>
        <p:spPr>
          <a:xfrm>
            <a:off x="2050028" y="5209887"/>
            <a:ext cx="1894272" cy="593803"/>
          </a:xfrm>
          <a:prstGeom prst="rect">
            <a:avLst/>
          </a:prstGeom>
        </p:spPr>
        <p:txBody>
          <a:bodyP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Roboto" charset="0"/>
                <a:ea typeface="Roboto" charset="0"/>
                <a:cs typeface="Roboto"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Roboto" charset="0"/>
                <a:ea typeface="Roboto" charset="0"/>
                <a:cs typeface="Roboto"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Roboto" charset="0"/>
                <a:ea typeface="Roboto" charset="0"/>
                <a:cs typeface="Roboto"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Roboto" charset="0"/>
                <a:ea typeface="Roboto" charset="0"/>
                <a:cs typeface="Roboto"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lgn="ctr" defTabSz="609585">
              <a:spcAft>
                <a:spcPts val="800"/>
              </a:spcAft>
              <a:buClr>
                <a:srgbClr val="00C6BB"/>
              </a:buClr>
              <a:buNone/>
            </a:pPr>
            <a:r>
              <a:rPr lang="en-US" dirty="0">
                <a:solidFill>
                  <a:prstClr val="black"/>
                </a:solidFill>
                <a:latin typeface="Roboto Light" charset="0"/>
                <a:ea typeface="Roboto Light" charset="0"/>
                <a:cs typeface="Roboto Light" charset="0"/>
              </a:rPr>
              <a:t>SINGLE</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283" y="1387591"/>
            <a:ext cx="1415512" cy="1415512"/>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807" y="1340267"/>
            <a:ext cx="1420716" cy="1415512"/>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5268" y="3774840"/>
            <a:ext cx="1422256" cy="1422256"/>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284" y="3776173"/>
            <a:ext cx="1420923" cy="1420923"/>
          </a:xfrm>
          <a:prstGeom prst="rect">
            <a:avLst/>
          </a:prstGeom>
        </p:spPr>
      </p:pic>
      <p:sp>
        <p:nvSpPr>
          <p:cNvPr id="16" name="Title 3"/>
          <p:cNvSpPr txBox="1">
            <a:spLocks/>
          </p:cNvSpPr>
          <p:nvPr/>
        </p:nvSpPr>
        <p:spPr>
          <a:xfrm rot="16200000">
            <a:off x="6704028" y="-1291458"/>
            <a:ext cx="1102416" cy="4686953"/>
          </a:xfrm>
          <a:prstGeom prst="rect">
            <a:avLst/>
          </a:prstGeom>
        </p:spPr>
        <p:txBody>
          <a:bodyPr vert="eaVert" lIns="121920" tIns="60960" rIns="121920" bIns="60960" rtlCol="0" anchor="ctr">
            <a:normAutofit/>
          </a:bodyPr>
          <a:lstStyle>
            <a:lvl1pPr algn="l" defTabSz="257169" rtl="0" eaLnBrk="1" latinLnBrk="0" hangingPunct="1">
              <a:spcBef>
                <a:spcPct val="0"/>
              </a:spcBef>
              <a:buNone/>
              <a:defRPr sz="2475" b="0" i="0" kern="1200">
                <a:solidFill>
                  <a:srgbClr val="022F4F"/>
                </a:solidFill>
                <a:latin typeface="Roboto Thin" charset="0"/>
                <a:ea typeface="Roboto Thin" charset="0"/>
                <a:cs typeface="Roboto Thin"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342883"/>
            <a:r>
              <a:rPr lang="en-US" sz="3200" dirty="0">
                <a:solidFill>
                  <a:prstClr val="white"/>
                </a:solidFill>
              </a:rPr>
              <a:t>HOW OFTEN TO TEST?</a:t>
            </a:r>
          </a:p>
        </p:txBody>
      </p:sp>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03087" y="3512951"/>
            <a:ext cx="3087437" cy="3183920"/>
          </a:xfrm>
          <a:prstGeom prst="rect">
            <a:avLst/>
          </a:prstGeom>
        </p:spPr>
      </p:pic>
      <p:sp>
        <p:nvSpPr>
          <p:cNvPr id="18" name="TextBox 17"/>
          <p:cNvSpPr txBox="1"/>
          <p:nvPr/>
        </p:nvSpPr>
        <p:spPr>
          <a:xfrm>
            <a:off x="5263917" y="1650089"/>
            <a:ext cx="5203233" cy="1938992"/>
          </a:xfrm>
          <a:prstGeom prst="rect">
            <a:avLst/>
          </a:prstGeom>
          <a:noFill/>
        </p:spPr>
        <p:txBody>
          <a:bodyPr wrap="square" rtlCol="0">
            <a:spAutoFit/>
          </a:bodyPr>
          <a:lstStyle/>
          <a:p>
            <a:pPr marL="457189" indent="-457189" defTabSz="609585">
              <a:buFont typeface="Arial" charset="0"/>
              <a:buChar char="•"/>
            </a:pPr>
            <a:r>
              <a:rPr lang="en-US" sz="2400" dirty="0">
                <a:solidFill>
                  <a:prstClr val="white"/>
                </a:solidFill>
                <a:latin typeface="Roboto Light" charset="0"/>
                <a:ea typeface="Roboto Light" charset="0"/>
                <a:cs typeface="Roboto Light" charset="0"/>
              </a:rPr>
              <a:t>ANNUALLY</a:t>
            </a:r>
          </a:p>
          <a:p>
            <a:pPr defTabSz="609585"/>
            <a:endParaRPr lang="en-US" sz="2400" dirty="0">
              <a:solidFill>
                <a:prstClr val="white"/>
              </a:solidFill>
              <a:latin typeface="Roboto Light" charset="0"/>
              <a:ea typeface="Roboto Light" charset="0"/>
              <a:cs typeface="Roboto Light" charset="0"/>
            </a:endParaRPr>
          </a:p>
          <a:p>
            <a:pPr marL="457189" indent="-457189" defTabSz="609585">
              <a:buFont typeface="Arial" charset="0"/>
              <a:buChar char="•"/>
            </a:pPr>
            <a:r>
              <a:rPr lang="en-US" sz="2400" dirty="0">
                <a:solidFill>
                  <a:prstClr val="white"/>
                </a:solidFill>
                <a:latin typeface="Roboto Light" charset="0"/>
                <a:ea typeface="Roboto Light" charset="0"/>
                <a:cs typeface="Roboto Light" charset="0"/>
              </a:rPr>
              <a:t>SEMI-ANNUALLY</a:t>
            </a:r>
          </a:p>
          <a:p>
            <a:pPr defTabSz="609585"/>
            <a:endParaRPr lang="en-US" sz="2400" dirty="0">
              <a:solidFill>
                <a:prstClr val="white"/>
              </a:solidFill>
              <a:latin typeface="Roboto Light" charset="0"/>
              <a:ea typeface="Roboto Light" charset="0"/>
              <a:cs typeface="Roboto Light" charset="0"/>
            </a:endParaRPr>
          </a:p>
          <a:p>
            <a:pPr marL="457189" indent="-457189" defTabSz="609585">
              <a:buFont typeface="Arial" charset="0"/>
              <a:buChar char="•"/>
            </a:pPr>
            <a:r>
              <a:rPr lang="en-US" sz="2400" dirty="0">
                <a:solidFill>
                  <a:prstClr val="white"/>
                </a:solidFill>
                <a:latin typeface="Roboto Light" charset="0"/>
                <a:ea typeface="Roboto Light" charset="0"/>
                <a:cs typeface="Roboto Light" charset="0"/>
              </a:rPr>
              <a:t>QUARTERLY</a:t>
            </a:r>
          </a:p>
        </p:txBody>
      </p:sp>
    </p:spTree>
    <p:extLst>
      <p:ext uri="{BB962C8B-B14F-4D97-AF65-F5344CB8AC3E}">
        <p14:creationId xmlns:p14="http://schemas.microsoft.com/office/powerpoint/2010/main" val="4106443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rPr>
              <a:t>Trace Analytics Packages: [P:W:O]</a:t>
            </a:r>
          </a:p>
        </p:txBody>
      </p:sp>
      <p:sp>
        <p:nvSpPr>
          <p:cNvPr id="3" name="Footer Placeholder 2"/>
          <p:cNvSpPr>
            <a:spLocks noGrp="1"/>
          </p:cNvSpPr>
          <p:nvPr>
            <p:ph type="ftr" sz="quarter" idx="11"/>
          </p:nvPr>
        </p:nvSpPr>
        <p:spPr/>
        <p:txBody>
          <a:bodyPr/>
          <a:lstStyle/>
          <a:p>
            <a:pPr defTabSz="609585"/>
            <a:r>
              <a:rPr lang="en-US">
                <a:solidFill>
                  <a:prstClr val="white"/>
                </a:solidFill>
                <a:latin typeface="Century Gothic" panose="020B0502020202020204"/>
              </a:rPr>
              <a:t>TRACE ANALYTICS, LLC | ERIN ZIMMERMAN| SALES@AIRCHECKLAB.COM |512-263-0000 X 5</a:t>
            </a:r>
            <a:endParaRPr lang="en-US" dirty="0">
              <a:solidFill>
                <a:prstClr val="white"/>
              </a:solidFill>
              <a:latin typeface="Century Gothic" panose="020B0502020202020204"/>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9161" y="2577495"/>
            <a:ext cx="2908951" cy="3031368"/>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537" y="2552909"/>
            <a:ext cx="2921361" cy="3033347"/>
          </a:xfrm>
          <a:prstGeom prst="rect">
            <a:avLst/>
          </a:prstGeom>
        </p:spPr>
      </p:pic>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3763" y="2321092"/>
            <a:ext cx="2902119" cy="3257629"/>
          </a:xfrm>
          <a:prstGeom prst="rect">
            <a:avLst/>
          </a:prstGeom>
        </p:spPr>
      </p:pic>
    </p:spTree>
    <p:extLst>
      <p:ext uri="{BB962C8B-B14F-4D97-AF65-F5344CB8AC3E}">
        <p14:creationId xmlns:p14="http://schemas.microsoft.com/office/powerpoint/2010/main" val="29137438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Trace Analytics Packages: MICRO</a:t>
            </a:r>
          </a:p>
        </p:txBody>
      </p:sp>
      <p:sp>
        <p:nvSpPr>
          <p:cNvPr id="3" name="Footer Placeholder 2"/>
          <p:cNvSpPr>
            <a:spLocks noGrp="1"/>
          </p:cNvSpPr>
          <p:nvPr>
            <p:ph type="ftr" sz="quarter" idx="11"/>
          </p:nvPr>
        </p:nvSpPr>
        <p:spPr/>
        <p:txBody>
          <a:bodyPr/>
          <a:lstStyle/>
          <a:p>
            <a:pPr defTabSz="609585"/>
            <a:r>
              <a:rPr lang="en-US">
                <a:solidFill>
                  <a:prstClr val="white"/>
                </a:solidFill>
                <a:latin typeface="Century Gothic" panose="020B0502020202020204"/>
              </a:rPr>
              <a:t>TRACE ANALYTICS, LLC | ERIN ZIMMERMAN| SALES@AIRCHECKLAB.COM |512-263-0000 X 5</a:t>
            </a:r>
            <a:endParaRPr lang="en-US" dirty="0">
              <a:solidFill>
                <a:prstClr val="white"/>
              </a:solidFill>
              <a:latin typeface="Century Gothic" panose="020B0502020202020204"/>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3319" y="2600891"/>
            <a:ext cx="2779812" cy="234315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6542" y="2600892"/>
            <a:ext cx="2781561" cy="3308899"/>
          </a:xfrm>
          <a:prstGeom prst="rect">
            <a:avLst/>
          </a:prstGeom>
        </p:spPr>
      </p:pic>
    </p:spTree>
    <p:extLst>
      <p:ext uri="{BB962C8B-B14F-4D97-AF65-F5344CB8AC3E}">
        <p14:creationId xmlns:p14="http://schemas.microsoft.com/office/powerpoint/2010/main" val="38325077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99633" y="6302592"/>
            <a:ext cx="11592732" cy="323165"/>
          </a:xfrm>
          <a:prstGeom prst="rect">
            <a:avLst/>
          </a:prstGeom>
          <a:noFill/>
        </p:spPr>
        <p:txBody>
          <a:bodyPr wrap="square" rtlCol="0">
            <a:spAutoFit/>
          </a:bodyPr>
          <a:lstStyle/>
          <a:p>
            <a:pPr algn="ctr" defTabSz="609585"/>
            <a:r>
              <a:rPr lang="en-US" sz="1500" dirty="0">
                <a:solidFill>
                  <a:srgbClr val="181D20"/>
                </a:solidFill>
                <a:latin typeface="Roboto Light" charset="0"/>
                <a:ea typeface="Roboto Light" charset="0"/>
                <a:cs typeface="Roboto Light" charset="0"/>
              </a:rPr>
              <a:t>Erin Zimmerman | Customer Service and Sales Manager | 512-263-0000 ext. 3 | sales@airchecklab.com</a:t>
            </a:r>
          </a:p>
        </p:txBody>
      </p:sp>
      <p:sp>
        <p:nvSpPr>
          <p:cNvPr id="7" name="Rectangle 6"/>
          <p:cNvSpPr/>
          <p:nvPr/>
        </p:nvSpPr>
        <p:spPr>
          <a:xfrm rot="18900000">
            <a:off x="5351597" y="3956559"/>
            <a:ext cx="1488803" cy="1395067"/>
          </a:xfrm>
          <a:custGeom>
            <a:avLst/>
            <a:gdLst>
              <a:gd name="connsiteX0" fmla="*/ 0 w 1057255"/>
              <a:gd name="connsiteY0" fmla="*/ 0 h 1057255"/>
              <a:gd name="connsiteX1" fmla="*/ 1057255 w 1057255"/>
              <a:gd name="connsiteY1" fmla="*/ 0 h 1057255"/>
              <a:gd name="connsiteX2" fmla="*/ 1057255 w 1057255"/>
              <a:gd name="connsiteY2" fmla="*/ 1057255 h 1057255"/>
              <a:gd name="connsiteX3" fmla="*/ 0 w 1057255"/>
              <a:gd name="connsiteY3" fmla="*/ 1057255 h 1057255"/>
              <a:gd name="connsiteX4" fmla="*/ 0 w 1057255"/>
              <a:gd name="connsiteY4" fmla="*/ 0 h 1057255"/>
              <a:gd name="connsiteX0" fmla="*/ 0 w 1057255"/>
              <a:gd name="connsiteY0" fmla="*/ 0 h 1230873"/>
              <a:gd name="connsiteX1" fmla="*/ 1057255 w 1057255"/>
              <a:gd name="connsiteY1" fmla="*/ 0 h 1230873"/>
              <a:gd name="connsiteX2" fmla="*/ 979426 w 1057255"/>
              <a:gd name="connsiteY2" fmla="*/ 1230873 h 1230873"/>
              <a:gd name="connsiteX3" fmla="*/ 0 w 1057255"/>
              <a:gd name="connsiteY3" fmla="*/ 1057255 h 1230873"/>
              <a:gd name="connsiteX4" fmla="*/ 0 w 1057255"/>
              <a:gd name="connsiteY4" fmla="*/ 0 h 1230873"/>
              <a:gd name="connsiteX0" fmla="*/ 0 w 1218900"/>
              <a:gd name="connsiteY0" fmla="*/ 161645 h 1230873"/>
              <a:gd name="connsiteX1" fmla="*/ 1218900 w 1218900"/>
              <a:gd name="connsiteY1" fmla="*/ 0 h 1230873"/>
              <a:gd name="connsiteX2" fmla="*/ 1141071 w 1218900"/>
              <a:gd name="connsiteY2" fmla="*/ 1230873 h 1230873"/>
              <a:gd name="connsiteX3" fmla="*/ 161645 w 1218900"/>
              <a:gd name="connsiteY3" fmla="*/ 1057255 h 1230873"/>
              <a:gd name="connsiteX4" fmla="*/ 0 w 1218900"/>
              <a:gd name="connsiteY4" fmla="*/ 161645 h 1230873"/>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0 w 1141071"/>
              <a:gd name="connsiteY4"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161645 w 1141071"/>
              <a:gd name="connsiteY3" fmla="*/ 895610 h 1069228"/>
              <a:gd name="connsiteX4" fmla="*/ 143301 w 1141071"/>
              <a:gd name="connsiteY4" fmla="*/ 770271 h 1069228"/>
              <a:gd name="connsiteX5" fmla="*/ 0 w 1141071"/>
              <a:gd name="connsiteY5"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98959 w 1141071"/>
              <a:gd name="connsiteY3" fmla="*/ 937903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770271 h 1069228"/>
              <a:gd name="connsiteX6" fmla="*/ 0 w 1141071"/>
              <a:gd name="connsiteY6" fmla="*/ 0 h 1069228"/>
              <a:gd name="connsiteX0" fmla="*/ 0 w 1141071"/>
              <a:gd name="connsiteY0" fmla="*/ 0 h 1069228"/>
              <a:gd name="connsiteX1" fmla="*/ 632190 w 1141071"/>
              <a:gd name="connsiteY1" fmla="*/ 425065 h 1069228"/>
              <a:gd name="connsiteX2" fmla="*/ 1141071 w 1141071"/>
              <a:gd name="connsiteY2" fmla="*/ 1069228 h 1069228"/>
              <a:gd name="connsiteX3" fmla="*/ 203169 w 1141071"/>
              <a:gd name="connsiteY3" fmla="*/ 925929 h 1069228"/>
              <a:gd name="connsiteX4" fmla="*/ 161645 w 1141071"/>
              <a:gd name="connsiteY4" fmla="*/ 895610 h 1069228"/>
              <a:gd name="connsiteX5" fmla="*/ 143301 w 1141071"/>
              <a:gd name="connsiteY5" fmla="*/ 830139 h 1069228"/>
              <a:gd name="connsiteX6" fmla="*/ 0 w 1141071"/>
              <a:gd name="connsiteY6" fmla="*/ 0 h 1069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071" h="1069228">
                <a:moveTo>
                  <a:pt x="0" y="0"/>
                </a:moveTo>
                <a:lnTo>
                  <a:pt x="632190" y="425065"/>
                </a:lnTo>
                <a:lnTo>
                  <a:pt x="1141071" y="1069228"/>
                </a:lnTo>
                <a:lnTo>
                  <a:pt x="203169" y="925929"/>
                </a:lnTo>
                <a:lnTo>
                  <a:pt x="161645" y="895610"/>
                </a:lnTo>
                <a:lnTo>
                  <a:pt x="143301" y="830139"/>
                </a:lnTo>
                <a:lnTo>
                  <a:pt x="0" y="0"/>
                </a:lnTo>
                <a:close/>
              </a:path>
            </a:pathLst>
          </a:custGeom>
          <a:solidFill>
            <a:srgbClr val="181D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1351">
              <a:solidFill>
                <a:prstClr val="white"/>
              </a:solidFill>
              <a:latin typeface="Century Gothic" panose="020B0502020202020204"/>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0178" y="439994"/>
            <a:ext cx="8586708" cy="1249797"/>
          </a:xfrm>
          <a:prstGeom prst="rect">
            <a:avLst/>
          </a:prstGeom>
        </p:spPr>
      </p:pic>
      <p:sp>
        <p:nvSpPr>
          <p:cNvPr id="6" name="TextBox 5"/>
          <p:cNvSpPr txBox="1"/>
          <p:nvPr/>
        </p:nvSpPr>
        <p:spPr>
          <a:xfrm>
            <a:off x="3008264" y="4192428"/>
            <a:ext cx="5990533" cy="461665"/>
          </a:xfrm>
          <a:prstGeom prst="rect">
            <a:avLst/>
          </a:prstGeom>
          <a:noFill/>
        </p:spPr>
        <p:txBody>
          <a:bodyPr wrap="square" rtlCol="0">
            <a:spAutoFit/>
          </a:bodyPr>
          <a:lstStyle/>
          <a:p>
            <a:pPr algn="ctr" defTabSz="609585"/>
            <a:r>
              <a:rPr lang="en-US" sz="2400" b="1" spc="225" dirty="0">
                <a:solidFill>
                  <a:srgbClr val="9FD4E0"/>
                </a:solidFill>
                <a:latin typeface="Akzidenz-Grotesk BQ Medium Condensed" charset="0"/>
                <a:ea typeface="Akzidenz-Grotesk BQ Medium Condensed" charset="0"/>
                <a:cs typeface="Akzidenz-Grotesk BQ Medium Condensed" charset="0"/>
              </a:rPr>
              <a:t>CONTACT US FOR MORE</a:t>
            </a:r>
          </a:p>
        </p:txBody>
      </p:sp>
      <p:sp>
        <p:nvSpPr>
          <p:cNvPr id="2" name="TextBox 1"/>
          <p:cNvSpPr txBox="1"/>
          <p:nvPr/>
        </p:nvSpPr>
        <p:spPr>
          <a:xfrm>
            <a:off x="2068528" y="1786947"/>
            <a:ext cx="7870005" cy="2222403"/>
          </a:xfrm>
          <a:prstGeom prst="rect">
            <a:avLst/>
          </a:prstGeom>
          <a:noFill/>
        </p:spPr>
        <p:txBody>
          <a:bodyPr wrap="square" rtlCol="0">
            <a:spAutoFit/>
          </a:bodyPr>
          <a:lstStyle/>
          <a:p>
            <a:pPr marL="285744" indent="-285744" defTabSz="609585">
              <a:lnSpc>
                <a:spcPct val="200000"/>
              </a:lnSpc>
              <a:buFont typeface="Arial" charset="0"/>
              <a:buChar char="•"/>
            </a:pPr>
            <a:r>
              <a:rPr lang="en-US" dirty="0">
                <a:solidFill>
                  <a:prstClr val="white"/>
                </a:solidFill>
                <a:latin typeface="Roboto Light" charset="0"/>
                <a:ea typeface="Roboto Light" charset="0"/>
                <a:cs typeface="Roboto Light" charset="0"/>
              </a:rPr>
              <a:t>Third-Party, ISO 17025 Accredited Laboratory </a:t>
            </a:r>
          </a:p>
          <a:p>
            <a:pPr marL="285744" indent="-285744" defTabSz="609585">
              <a:lnSpc>
                <a:spcPct val="200000"/>
              </a:lnSpc>
              <a:buFont typeface="Arial" charset="0"/>
              <a:buChar char="•"/>
            </a:pPr>
            <a:r>
              <a:rPr lang="en-US" dirty="0" err="1">
                <a:solidFill>
                  <a:prstClr val="white"/>
                </a:solidFill>
                <a:latin typeface="Roboto Light" charset="0"/>
                <a:ea typeface="Roboto Light" charset="0"/>
                <a:cs typeface="Roboto Light" charset="0"/>
              </a:rPr>
              <a:t>AirCheck</a:t>
            </a:r>
            <a:r>
              <a:rPr lang="en-US" dirty="0">
                <a:solidFill>
                  <a:prstClr val="white"/>
                </a:solidFill>
                <a:latin typeface="Roboto Light" charset="0"/>
                <a:ea typeface="Roboto Light" charset="0"/>
                <a:cs typeface="Roboto Light" charset="0"/>
              </a:rPr>
              <a:t> Academy and training documents available</a:t>
            </a:r>
          </a:p>
          <a:p>
            <a:pPr marL="285744" indent="-285744" defTabSz="609585">
              <a:lnSpc>
                <a:spcPct val="200000"/>
              </a:lnSpc>
              <a:buFont typeface="Arial" charset="0"/>
              <a:buChar char="•"/>
            </a:pPr>
            <a:r>
              <a:rPr lang="en-US" dirty="0">
                <a:solidFill>
                  <a:prstClr val="white"/>
                </a:solidFill>
                <a:latin typeface="Roboto Light" charset="0"/>
                <a:ea typeface="Roboto Light" charset="0"/>
                <a:cs typeface="Roboto Light" charset="0"/>
              </a:rPr>
              <a:t>HACCP certified staff and dedicated customer service</a:t>
            </a:r>
          </a:p>
          <a:p>
            <a:pPr marL="285744" indent="-285744" defTabSz="609585">
              <a:lnSpc>
                <a:spcPct val="200000"/>
              </a:lnSpc>
              <a:buFont typeface="Arial" charset="0"/>
              <a:buChar char="•"/>
            </a:pPr>
            <a:r>
              <a:rPr lang="en-US" dirty="0">
                <a:solidFill>
                  <a:prstClr val="white"/>
                </a:solidFill>
                <a:latin typeface="Roboto Light" charset="0"/>
                <a:ea typeface="Roboto Light" charset="0"/>
                <a:cs typeface="Roboto Light" charset="0"/>
              </a:rPr>
              <a:t>Full Service laboratory </a:t>
            </a:r>
            <a:r>
              <a:rPr lang="mr-IN" dirty="0">
                <a:solidFill>
                  <a:prstClr val="white"/>
                </a:solidFill>
                <a:latin typeface="Roboto Light" charset="0"/>
                <a:ea typeface="Roboto Light" charset="0"/>
                <a:cs typeface="Roboto Light" charset="0"/>
              </a:rPr>
              <a:t>–</a:t>
            </a:r>
            <a:r>
              <a:rPr lang="en-US" dirty="0">
                <a:solidFill>
                  <a:prstClr val="white"/>
                </a:solidFill>
                <a:latin typeface="Roboto Light" charset="0"/>
                <a:ea typeface="Roboto Light" charset="0"/>
                <a:cs typeface="Roboto Light" charset="0"/>
              </a:rPr>
              <a:t> Particles, Water, Total Oil, Micro, and Gases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6334" y="4933681"/>
            <a:ext cx="1124671" cy="1120099"/>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06099" y="4947545"/>
            <a:ext cx="890787" cy="1106235"/>
          </a:xfrm>
          <a:prstGeom prst="rect">
            <a:avLst/>
          </a:prstGeom>
        </p:spPr>
      </p:pic>
    </p:spTree>
    <p:extLst>
      <p:ext uri="{BB962C8B-B14F-4D97-AF65-F5344CB8AC3E}">
        <p14:creationId xmlns:p14="http://schemas.microsoft.com/office/powerpoint/2010/main" val="2248944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1540273" y="1350439"/>
            <a:ext cx="9111455"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fontAlgn="base">
              <a:spcBef>
                <a:spcPct val="0"/>
              </a:spcBef>
              <a:spcAft>
                <a:spcPct val="0"/>
              </a:spcAft>
              <a:defRPr/>
            </a:pPr>
            <a:r>
              <a:rPr lang="en-US" altLang="en-US" b="1" dirty="0">
                <a:solidFill>
                  <a:prstClr val="black"/>
                </a:solidFill>
                <a:latin typeface="+mj-lt"/>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algn="ctr" fontAlgn="base">
              <a:spcBef>
                <a:spcPct val="0"/>
              </a:spcBef>
              <a:spcAft>
                <a:spcPct val="0"/>
              </a:spcAft>
              <a:defRPr/>
            </a:pPr>
            <a:endParaRPr lang="en-US" altLang="en-US" b="1" dirty="0">
              <a:solidFill>
                <a:prstClr val="black"/>
              </a:solidFill>
              <a:latin typeface="+mj-lt"/>
            </a:endParaRPr>
          </a:p>
          <a:p>
            <a:pPr algn="ctr" fontAlgn="base">
              <a:spcBef>
                <a:spcPct val="0"/>
              </a:spcBef>
              <a:spcAft>
                <a:spcPct val="0"/>
              </a:spcAft>
              <a:defRPr/>
            </a:pPr>
            <a:r>
              <a:rPr lang="en-US" altLang="en-US" b="1" dirty="0">
                <a:solidFill>
                  <a:prstClr val="black"/>
                </a:solidFill>
                <a:latin typeface="+mj-lt"/>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1981200" y="152400"/>
            <a:ext cx="8305800" cy="563562"/>
          </a:xfrm>
        </p:spPr>
        <p:txBody>
          <a:bodyPr/>
          <a:lstStyle/>
          <a:p>
            <a:pPr algn="ctr"/>
            <a:r>
              <a:rPr lang="en-US"/>
              <a:t>Disclaimer</a:t>
            </a:r>
            <a:endParaRPr lang="en-US" dirty="0"/>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4127535" y="1539437"/>
            <a:ext cx="51054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Arial"/>
                <a:ea typeface="+mn-ea"/>
                <a:cs typeface="+mn-cs"/>
              </a:rPr>
              <a:t> Manager of US Operations, UE Systems, Inc.</a:t>
            </a:r>
          </a:p>
          <a:p>
            <a:pPr marL="0" marR="0" lvl="0" indent="0" algn="l" defTabSz="914400" rtl="0" eaLnBrk="1" fontAlgn="auto" latinLnBrk="0" hangingPunct="1">
              <a:lnSpc>
                <a:spcPct val="100000"/>
              </a:lnSpc>
              <a:spcBef>
                <a:spcPts val="0"/>
              </a:spcBef>
              <a:spcAft>
                <a:spcPts val="0"/>
              </a:spcAft>
              <a:buClrTx/>
              <a:buSzTx/>
              <a:tabLst/>
              <a:defRPr/>
            </a:pPr>
            <a:endParaRPr kumimoji="0" lang="en-US" altLang="en-US"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400" dirty="0">
                <a:solidFill>
                  <a:prstClr val="black"/>
                </a:solidFill>
                <a:latin typeface="Arial"/>
              </a:rPr>
              <a:t> Nearly17 Years of experience in airborne &amp; structure-borne instruments, software and applications</a:t>
            </a:r>
          </a:p>
          <a:p>
            <a:pPr marL="0" marR="0" lvl="0" indent="0" algn="l" defTabSz="914400" rtl="0" eaLnBrk="1" fontAlgn="auto" latinLnBrk="0" hangingPunct="1">
              <a:lnSpc>
                <a:spcPct val="100000"/>
              </a:lnSpc>
              <a:spcBef>
                <a:spcPts val="0"/>
              </a:spcBef>
              <a:spcAft>
                <a:spcPts val="0"/>
              </a:spcAft>
              <a:buClrTx/>
              <a:buSzTx/>
              <a:tabLst/>
              <a:defRPr/>
            </a:pPr>
            <a:endParaRPr lang="en-US" altLang="en-US" sz="1400" dirty="0">
              <a:solidFill>
                <a:prstClr val="black"/>
              </a:solidFill>
              <a:latin typeface="Arial"/>
            </a:endParaRPr>
          </a:p>
          <a:p>
            <a:pPr>
              <a:buFont typeface="Arial" panose="020B0604020202020204" pitchFamily="34" charset="0"/>
              <a:buChar char="•"/>
              <a:defRPr/>
            </a:pPr>
            <a:r>
              <a:rPr lang="en-US" altLang="en-US" sz="1400" dirty="0">
                <a:solidFill>
                  <a:prstClr val="black"/>
                </a:solidFill>
                <a:latin typeface="Arial"/>
              </a:rPr>
              <a:t> CMRP (Certified Maintenance &amp; Reliability Professional) through the SMRP (Society for Maintenance &amp; Reliability Professionals)</a:t>
            </a:r>
          </a:p>
          <a:p>
            <a:pPr>
              <a:defRPr/>
            </a:pPr>
            <a:endParaRPr lang="en-US" altLang="en-US" sz="1400" dirty="0">
              <a:solidFill>
                <a:prstClr val="black"/>
              </a:solidFill>
              <a:latin typeface="Arial"/>
            </a:endParaRPr>
          </a:p>
          <a:p>
            <a:pPr>
              <a:buFont typeface="Arial" panose="020B0604020202020204" pitchFamily="34" charset="0"/>
              <a:buChar char="•"/>
              <a:defRPr/>
            </a:pPr>
            <a:r>
              <a:rPr lang="en-US" altLang="en-US" sz="1400" dirty="0">
                <a:solidFill>
                  <a:prstClr val="black"/>
                </a:solidFill>
                <a:latin typeface="Arial"/>
              </a:rPr>
              <a:t> Graduate of Clemson University</a:t>
            </a:r>
          </a:p>
          <a:p>
            <a:pPr>
              <a:defRPr/>
            </a:pPr>
            <a:endParaRPr lang="en-US" altLang="en-US" sz="1400" dirty="0">
              <a:solidFill>
                <a:prstClr val="black"/>
              </a:solidFill>
              <a:latin typeface="Arial"/>
            </a:endParaRPr>
          </a:p>
          <a:p>
            <a:pPr>
              <a:buFont typeface="Arial" panose="020B0604020202020204" pitchFamily="34" charset="0"/>
              <a:buChar char="•"/>
              <a:defRPr/>
            </a:pPr>
            <a:r>
              <a:rPr lang="en-US" altLang="en-US" sz="1400" dirty="0">
                <a:solidFill>
                  <a:prstClr val="black"/>
                </a:solidFill>
                <a:latin typeface="Arial"/>
              </a:rPr>
              <a:t> Resides in Anderson, SC and enjoys spending time out on the lake with his wife and daughter</a:t>
            </a:r>
          </a:p>
          <a:p>
            <a:pPr>
              <a:buFont typeface="Arial" panose="020B0604020202020204" pitchFamily="34" charset="0"/>
              <a:buChar char="•"/>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13" name="TextBox 12">
            <a:extLst>
              <a:ext uri="{FF2B5EF4-FFF2-40B4-BE49-F238E27FC236}">
                <a16:creationId xmlns:a16="http://schemas.microsoft.com/office/drawing/2014/main" id="{AF37F5AB-4ECC-43EA-9643-97C2B87263AD}"/>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sp>
        <p:nvSpPr>
          <p:cNvPr id="23" name="Rectangle 22">
            <a:extLst>
              <a:ext uri="{FF2B5EF4-FFF2-40B4-BE49-F238E27FC236}">
                <a16:creationId xmlns:a16="http://schemas.microsoft.com/office/drawing/2014/main" id="{0F2CB317-197B-4F21-A67C-BE4378867D09}"/>
              </a:ext>
            </a:extLst>
          </p:cNvPr>
          <p:cNvSpPr/>
          <p:nvPr/>
        </p:nvSpPr>
        <p:spPr>
          <a:xfrm>
            <a:off x="1632942" y="1378270"/>
            <a:ext cx="2368057" cy="1733080"/>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5" name="Picture 14">
            <a:extLst>
              <a:ext uri="{FF2B5EF4-FFF2-40B4-BE49-F238E27FC236}">
                <a16:creationId xmlns:a16="http://schemas.microsoft.com/office/drawing/2014/main" id="{8D46670A-EF0E-2E49-9F2D-3F4A26A99764}"/>
              </a:ext>
            </a:extLst>
          </p:cNvPr>
          <p:cNvPicPr>
            <a:picLocks noChangeAspect="1"/>
          </p:cNvPicPr>
          <p:nvPr/>
        </p:nvPicPr>
        <p:blipFill>
          <a:blip r:embed="rId2"/>
          <a:stretch>
            <a:fillRect/>
          </a:stretch>
        </p:blipFill>
        <p:spPr>
          <a:xfrm>
            <a:off x="9732083" y="3840240"/>
            <a:ext cx="1746552" cy="873276"/>
          </a:xfrm>
          <a:prstGeom prst="rect">
            <a:avLst/>
          </a:prstGeom>
        </p:spPr>
      </p:pic>
      <p:pic>
        <p:nvPicPr>
          <p:cNvPr id="16" name="Picture 15" descr="A picture containing drawing&#10;&#10;Description automatically generated">
            <a:extLst>
              <a:ext uri="{FF2B5EF4-FFF2-40B4-BE49-F238E27FC236}">
                <a16:creationId xmlns:a16="http://schemas.microsoft.com/office/drawing/2014/main" id="{4C962C87-353A-9F4F-BE49-43A35CFB25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2083" y="4744186"/>
            <a:ext cx="1746552" cy="888419"/>
          </a:xfrm>
          <a:prstGeom prst="rect">
            <a:avLst/>
          </a:prstGeom>
        </p:spPr>
      </p:pic>
      <p:pic>
        <p:nvPicPr>
          <p:cNvPr id="4" name="Picture 3" descr="A person wearing a suit and tie&#10;&#10;Description automatically generated">
            <a:extLst>
              <a:ext uri="{FF2B5EF4-FFF2-40B4-BE49-F238E27FC236}">
                <a16:creationId xmlns:a16="http://schemas.microsoft.com/office/drawing/2014/main" id="{CCDE9CD2-8C56-A543-A43A-862777134C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1241" y="1499880"/>
            <a:ext cx="1386464" cy="1733079"/>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1632942" y="3021650"/>
            <a:ext cx="2368057" cy="949504"/>
            <a:chOff x="1249394" y="1756545"/>
            <a:chExt cx="3080761" cy="794482"/>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mn-cs"/>
                </a:rPr>
                <a:t>Adrian Messer</a:t>
              </a:r>
            </a:p>
            <a:p>
              <a:pPr marL="0" marR="0" lvl="0" indent="0" algn="ctr" defTabSz="800100" rtl="0" eaLnBrk="1" fontAlgn="auto" latinLnBrk="0" hangingPunct="1">
                <a:lnSpc>
                  <a:spcPct val="100000"/>
                </a:lnSpc>
                <a:spcBef>
                  <a:spcPct val="0"/>
                </a:spcBef>
                <a:spcAft>
                  <a:spcPts val="0"/>
                </a:spcAft>
                <a:buClrTx/>
                <a:buSzTx/>
                <a:buFontTx/>
                <a:buNone/>
                <a:tabLst/>
                <a:defRPr/>
              </a:pPr>
              <a:r>
                <a:rPr kumimoji="0" lang="en-US" sz="1300" b="0" i="0" u="none" strike="noStrike" kern="1200" cap="none" spc="0" normalizeH="0" baseline="0" noProof="0" dirty="0">
                  <a:ln>
                    <a:noFill/>
                  </a:ln>
                  <a:solidFill>
                    <a:prstClr val="white"/>
                  </a:solidFill>
                  <a:effectLst/>
                  <a:uLnTx/>
                  <a:uFillTx/>
                  <a:latin typeface="Arial"/>
                  <a:ea typeface="+mn-ea"/>
                  <a:cs typeface="+mn-cs"/>
                </a:rPr>
                <a:t>UE Systems, Inc.</a:t>
              </a:r>
            </a:p>
          </p:txBody>
        </p:sp>
      </p:grpSp>
    </p:spTree>
    <p:extLst>
      <p:ext uri="{BB962C8B-B14F-4D97-AF65-F5344CB8AC3E}">
        <p14:creationId xmlns:p14="http://schemas.microsoft.com/office/powerpoint/2010/main" val="108403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28BD3F-494B-4EA4-8CD5-22FC4F5C2E2E}"/>
              </a:ext>
            </a:extLst>
          </p:cNvPr>
          <p:cNvSpPr txBox="1">
            <a:spLocks/>
          </p:cNvSpPr>
          <p:nvPr/>
        </p:nvSpPr>
        <p:spPr>
          <a:xfrm>
            <a:off x="6848475" y="2396977"/>
            <a:ext cx="4781849" cy="195308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Proxima Nova Bl" panose="02000506030000020004" pitchFamily="50" charset="0"/>
                <a:ea typeface="+mj-ea"/>
                <a:cs typeface="+mj-cs"/>
              </a:rPr>
              <a:t>Compressed Air Leak Detection Using Ultrasound</a:t>
            </a:r>
            <a:endParaRPr kumimoji="0" lang="en-US" sz="2550" b="1" i="0" u="none" strike="noStrike" kern="1200" cap="none" spc="0" normalizeH="0" baseline="0" noProof="0" dirty="0">
              <a:ln>
                <a:noFill/>
              </a:ln>
              <a:solidFill>
                <a:prstClr val="white"/>
              </a:solidFill>
              <a:effectLst/>
              <a:uLnTx/>
              <a:uFillTx/>
              <a:latin typeface="Proxima Nova Bl" panose="02000506030000020004" pitchFamily="50" charset="0"/>
              <a:ea typeface="+mj-ea"/>
              <a:cs typeface="+mj-cs"/>
            </a:endParaRPr>
          </a:p>
        </p:txBody>
      </p:sp>
      <p:sp>
        <p:nvSpPr>
          <p:cNvPr id="8" name="Subtitle 2">
            <a:extLst>
              <a:ext uri="{FF2B5EF4-FFF2-40B4-BE49-F238E27FC236}">
                <a16:creationId xmlns:a16="http://schemas.microsoft.com/office/drawing/2014/main" id="{FE1F202E-8797-4B1D-B6AA-88BDED3A90DB}"/>
              </a:ext>
            </a:extLst>
          </p:cNvPr>
          <p:cNvSpPr>
            <a:spLocks noGrp="1"/>
          </p:cNvSpPr>
          <p:nvPr>
            <p:ph type="subTitle" idx="1"/>
          </p:nvPr>
        </p:nvSpPr>
        <p:spPr>
          <a:xfrm>
            <a:off x="379997" y="6211337"/>
            <a:ext cx="3460047" cy="722864"/>
          </a:xfrm>
        </p:spPr>
        <p:txBody>
          <a:bodyPr>
            <a:normAutofit/>
          </a:bodyPr>
          <a:lstStyle/>
          <a:p>
            <a:pPr algn="l">
              <a:lnSpc>
                <a:spcPts val="2600"/>
              </a:lnSpc>
              <a:spcBef>
                <a:spcPts val="0"/>
              </a:spcBef>
            </a:pP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www.uesystems.com</a:t>
            </a:r>
          </a:p>
        </p:txBody>
      </p:sp>
      <p:sp>
        <p:nvSpPr>
          <p:cNvPr id="13" name="Rectangle 12">
            <a:extLst>
              <a:ext uri="{FF2B5EF4-FFF2-40B4-BE49-F238E27FC236}">
                <a16:creationId xmlns:a16="http://schemas.microsoft.com/office/drawing/2014/main" id="{1C99AF24-C861-4476-ADE2-40603738D39A}"/>
              </a:ext>
            </a:extLst>
          </p:cNvPr>
          <p:cNvSpPr/>
          <p:nvPr/>
        </p:nvSpPr>
        <p:spPr>
          <a:xfrm>
            <a:off x="0" y="2607590"/>
            <a:ext cx="2169763" cy="1642820"/>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E72BD040-128C-4172-B287-685BB934B2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170" y="3025835"/>
            <a:ext cx="1581421" cy="806330"/>
          </a:xfrm>
          <a:prstGeom prst="rect">
            <a:avLst/>
          </a:prstGeom>
        </p:spPr>
      </p:pic>
      <p:sp>
        <p:nvSpPr>
          <p:cNvPr id="9" name="Subtitle 2">
            <a:extLst>
              <a:ext uri="{FF2B5EF4-FFF2-40B4-BE49-F238E27FC236}">
                <a16:creationId xmlns:a16="http://schemas.microsoft.com/office/drawing/2014/main" id="{FB59CDBE-4396-48AA-B52D-231816EA7DDA}"/>
              </a:ext>
            </a:extLst>
          </p:cNvPr>
          <p:cNvSpPr txBox="1">
            <a:spLocks/>
          </p:cNvSpPr>
          <p:nvPr/>
        </p:nvSpPr>
        <p:spPr>
          <a:xfrm>
            <a:off x="4804670" y="6039511"/>
            <a:ext cx="6825654" cy="89468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0" i="1"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YOUR SOURCE FOR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1"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ULTRASONIC DETECTION EQUIPMENT </a:t>
            </a:r>
            <a:r>
              <a:rPr kumimoji="0" lang="en-US" sz="1600" b="0" i="1"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AND </a:t>
            </a:r>
            <a:r>
              <a:rPr kumimoji="0" lang="en-US" sz="1600" b="1" i="1"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PLANT RELIABILITY!</a:t>
            </a:r>
          </a:p>
          <a:p>
            <a:pPr marL="0" marR="0" lvl="0" indent="0" algn="l" defTabSz="914400" rtl="0" eaLnBrk="1" fontAlgn="auto" latinLnBrk="0" hangingPunct="1">
              <a:lnSpc>
                <a:spcPts val="2600"/>
              </a:lnSpc>
              <a:spcBef>
                <a:spcPts val="0"/>
              </a:spcBef>
              <a:spcAft>
                <a:spcPts val="0"/>
              </a:spcAft>
              <a:buClrTx/>
              <a:buSzTx/>
              <a:buFont typeface="Arial" panose="020B0604020202020204" pitchFamily="34" charset="0"/>
              <a:buNone/>
              <a:tabLst/>
              <a:defRPr/>
            </a:pPr>
            <a:endParaRPr kumimoji="0" lang="en-US" sz="2000" b="0" i="1" u="none" strike="noStrike" kern="1200" cap="none" spc="0" normalizeH="0" baseline="0" noProof="0" dirty="0">
              <a:ln>
                <a:noFill/>
              </a:ln>
              <a:solidFill>
                <a:srgbClr val="231F2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38090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CBA5A9D-E07C-4043-BF0E-8C51A74A9109}"/>
              </a:ext>
            </a:extLst>
          </p:cNvPr>
          <p:cNvSpPr>
            <a:spLocks noGrp="1"/>
          </p:cNvSpPr>
          <p:nvPr>
            <p:ph type="title"/>
          </p:nvPr>
        </p:nvSpPr>
        <p:spPr/>
        <p:txBody>
          <a:bodyPr>
            <a:normAutofit/>
          </a:bodyPr>
          <a:lstStyle/>
          <a:p>
            <a:r>
              <a:rPr lang="en-US" sz="3600" dirty="0"/>
              <a:t>Compressed Air Leak Detection Using Ultrasound:</a:t>
            </a:r>
            <a:br>
              <a:rPr lang="en-US" dirty="0"/>
            </a:br>
            <a:r>
              <a:rPr lang="en-US" sz="2800" b="1" dirty="0"/>
              <a:t>Creating Awareness</a:t>
            </a:r>
          </a:p>
        </p:txBody>
      </p:sp>
      <p:pic>
        <p:nvPicPr>
          <p:cNvPr id="8" name="Content Placeholder 7">
            <a:extLst>
              <a:ext uri="{FF2B5EF4-FFF2-40B4-BE49-F238E27FC236}">
                <a16:creationId xmlns:a16="http://schemas.microsoft.com/office/drawing/2014/main" id="{96090817-A7F6-4E69-A632-3ED8E528820E}"/>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946205" y="1825625"/>
            <a:ext cx="4965589" cy="4351338"/>
          </a:xfrm>
        </p:spPr>
      </p:pic>
      <p:sp>
        <p:nvSpPr>
          <p:cNvPr id="6" name="Content Placeholder 5">
            <a:extLst>
              <a:ext uri="{FF2B5EF4-FFF2-40B4-BE49-F238E27FC236}">
                <a16:creationId xmlns:a16="http://schemas.microsoft.com/office/drawing/2014/main" id="{DFA2EE1E-C8B3-4DBB-B9F6-D63350A48127}"/>
              </a:ext>
            </a:extLst>
          </p:cNvPr>
          <p:cNvSpPr>
            <a:spLocks noGrp="1"/>
          </p:cNvSpPr>
          <p:nvPr>
            <p:ph sz="half" idx="2"/>
          </p:nvPr>
        </p:nvSpPr>
        <p:spPr/>
        <p:txBody>
          <a:bodyPr/>
          <a:lstStyle/>
          <a:p>
            <a:r>
              <a:rPr lang="en-US" dirty="0"/>
              <a:t>Compressed air is considered the most expensive utility to a plant/facility</a:t>
            </a:r>
          </a:p>
          <a:p>
            <a:r>
              <a:rPr lang="en-US" dirty="0"/>
              <a:t>Identify areas where compressed air is misused &amp; look for other methods</a:t>
            </a:r>
          </a:p>
          <a:p>
            <a:r>
              <a:rPr lang="en-US" dirty="0"/>
              <a:t>Improve overall compressed air system maintenance</a:t>
            </a:r>
          </a:p>
          <a:p>
            <a:r>
              <a:rPr lang="en-US" dirty="0"/>
              <a:t>Utilize ultrasound’s ease of use for locating compressed air leaks</a:t>
            </a:r>
          </a:p>
        </p:txBody>
      </p:sp>
    </p:spTree>
    <p:extLst>
      <p:ext uri="{BB962C8B-B14F-4D97-AF65-F5344CB8AC3E}">
        <p14:creationId xmlns:p14="http://schemas.microsoft.com/office/powerpoint/2010/main" val="1998476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BC03F-9996-45E5-A2BC-1D7B5A2870BB}"/>
              </a:ext>
            </a:extLst>
          </p:cNvPr>
          <p:cNvSpPr>
            <a:spLocks noGrp="1"/>
          </p:cNvSpPr>
          <p:nvPr>
            <p:ph type="title"/>
          </p:nvPr>
        </p:nvSpPr>
        <p:spPr>
          <a:xfrm>
            <a:off x="838200" y="365125"/>
            <a:ext cx="10515600" cy="1325563"/>
          </a:xfrm>
        </p:spPr>
        <p:txBody>
          <a:bodyPr>
            <a:normAutofit/>
          </a:bodyPr>
          <a:lstStyle/>
          <a:p>
            <a:r>
              <a:rPr lang="en-US" sz="3600" dirty="0"/>
              <a:t>Compressed Air Leak Detection Using Ultrasound:</a:t>
            </a:r>
            <a:br>
              <a:rPr lang="en-US" dirty="0"/>
            </a:br>
            <a:r>
              <a:rPr lang="en-US" sz="2800" b="1" dirty="0"/>
              <a:t>Creating A Plan</a:t>
            </a:r>
            <a:endParaRPr lang="en-US" sz="2800" dirty="0"/>
          </a:p>
        </p:txBody>
      </p:sp>
      <p:sp>
        <p:nvSpPr>
          <p:cNvPr id="4" name="Content Placeholder 3">
            <a:extLst>
              <a:ext uri="{FF2B5EF4-FFF2-40B4-BE49-F238E27FC236}">
                <a16:creationId xmlns:a16="http://schemas.microsoft.com/office/drawing/2014/main" id="{C49466CB-E021-48C7-AA44-9679ABCF9A7A}"/>
              </a:ext>
            </a:extLst>
          </p:cNvPr>
          <p:cNvSpPr>
            <a:spLocks noGrp="1"/>
          </p:cNvSpPr>
          <p:nvPr>
            <p:ph sz="half" idx="1"/>
          </p:nvPr>
        </p:nvSpPr>
        <p:spPr>
          <a:xfrm>
            <a:off x="838199" y="1825624"/>
            <a:ext cx="5424577" cy="4402647"/>
          </a:xfrm>
        </p:spPr>
        <p:txBody>
          <a:bodyPr>
            <a:normAutofit/>
          </a:bodyPr>
          <a:lstStyle/>
          <a:p>
            <a:r>
              <a:rPr lang="en-US" dirty="0"/>
              <a:t>Review compressed air applications, blueprints, and piping</a:t>
            </a:r>
          </a:p>
          <a:p>
            <a:r>
              <a:rPr lang="en-US" dirty="0"/>
              <a:t>Prioritize equipment location</a:t>
            </a:r>
          </a:p>
          <a:p>
            <a:r>
              <a:rPr lang="en-US" dirty="0"/>
              <a:t>Schedule the survey during peak operating times</a:t>
            </a:r>
          </a:p>
          <a:p>
            <a:r>
              <a:rPr lang="en-US" dirty="0"/>
              <a:t>Select a trained &amp; qualified person</a:t>
            </a:r>
          </a:p>
          <a:p>
            <a:r>
              <a:rPr lang="en-US" dirty="0"/>
              <a:t>Have your ultrasound instrument charged, tags, hangers, PPE</a:t>
            </a:r>
          </a:p>
        </p:txBody>
      </p:sp>
      <p:pic>
        <p:nvPicPr>
          <p:cNvPr id="7" name="Content Placeholder 6">
            <a:extLst>
              <a:ext uri="{FF2B5EF4-FFF2-40B4-BE49-F238E27FC236}">
                <a16:creationId xmlns:a16="http://schemas.microsoft.com/office/drawing/2014/main" id="{75397CC1-7B23-4C00-BF7A-F03C6ABC619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918384" y="2543969"/>
            <a:ext cx="4435415" cy="2914649"/>
          </a:xfrm>
        </p:spPr>
      </p:pic>
    </p:spTree>
    <p:extLst>
      <p:ext uri="{BB962C8B-B14F-4D97-AF65-F5344CB8AC3E}">
        <p14:creationId xmlns:p14="http://schemas.microsoft.com/office/powerpoint/2010/main" val="313000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BC03F-9996-45E5-A2BC-1D7B5A2870BB}"/>
              </a:ext>
            </a:extLst>
          </p:cNvPr>
          <p:cNvSpPr>
            <a:spLocks noGrp="1"/>
          </p:cNvSpPr>
          <p:nvPr>
            <p:ph type="title"/>
          </p:nvPr>
        </p:nvSpPr>
        <p:spPr/>
        <p:txBody>
          <a:bodyPr>
            <a:normAutofit/>
          </a:bodyPr>
          <a:lstStyle/>
          <a:p>
            <a:r>
              <a:rPr lang="en-US" sz="3600" dirty="0"/>
              <a:t>Compressed Air Leak Detection Using Ultrasound</a:t>
            </a:r>
            <a:r>
              <a:rPr lang="en-US" dirty="0"/>
              <a:t>:</a:t>
            </a:r>
            <a:br>
              <a:rPr lang="en-US" dirty="0"/>
            </a:br>
            <a:r>
              <a:rPr lang="en-US" sz="2800" b="1" dirty="0"/>
              <a:t>Reporting &amp; Documentation</a:t>
            </a:r>
            <a:endParaRPr lang="en-US" sz="2800" dirty="0"/>
          </a:p>
        </p:txBody>
      </p:sp>
      <p:sp>
        <p:nvSpPr>
          <p:cNvPr id="5" name="Content Placeholder 4">
            <a:extLst>
              <a:ext uri="{FF2B5EF4-FFF2-40B4-BE49-F238E27FC236}">
                <a16:creationId xmlns:a16="http://schemas.microsoft.com/office/drawing/2014/main" id="{4C5D5FCE-33CD-4094-A323-C42756C1E08D}"/>
              </a:ext>
            </a:extLst>
          </p:cNvPr>
          <p:cNvSpPr>
            <a:spLocks noGrp="1"/>
          </p:cNvSpPr>
          <p:nvPr>
            <p:ph sz="half" idx="2"/>
          </p:nvPr>
        </p:nvSpPr>
        <p:spPr>
          <a:xfrm>
            <a:off x="3467819" y="1825625"/>
            <a:ext cx="7885981" cy="4351338"/>
          </a:xfrm>
        </p:spPr>
        <p:txBody>
          <a:bodyPr>
            <a:normAutofit/>
          </a:bodyPr>
          <a:lstStyle/>
          <a:p>
            <a:r>
              <a:rPr lang="en-US" sz="3200" dirty="0"/>
              <a:t>Quantify the dollar loss &amp; CFM loss for the air leaks</a:t>
            </a:r>
          </a:p>
          <a:p>
            <a:r>
              <a:rPr lang="en-US" sz="3200" dirty="0"/>
              <a:t>Once the location of the leak has been identified, note the dB level approximately 15” away from the leak</a:t>
            </a:r>
          </a:p>
          <a:p>
            <a:r>
              <a:rPr lang="en-US" sz="3200" dirty="0"/>
              <a:t>Use UE Systems’ Leak Survey App</a:t>
            </a:r>
          </a:p>
          <a:p>
            <a:r>
              <a:rPr lang="en-US" sz="3200" dirty="0"/>
              <a:t>Take a photo</a:t>
            </a:r>
          </a:p>
          <a:p>
            <a:r>
              <a:rPr lang="en-US" sz="3200" dirty="0"/>
              <a:t>Generate the report</a:t>
            </a:r>
          </a:p>
        </p:txBody>
      </p:sp>
      <p:pic>
        <p:nvPicPr>
          <p:cNvPr id="6" name="Picture 5">
            <a:extLst>
              <a:ext uri="{FF2B5EF4-FFF2-40B4-BE49-F238E27FC236}">
                <a16:creationId xmlns:a16="http://schemas.microsoft.com/office/drawing/2014/main" id="{DC1DB415-9898-4254-888F-38CE7400BA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596753"/>
            <a:ext cx="1855788" cy="28090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24020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BC03F-9996-45E5-A2BC-1D7B5A2870BB}"/>
              </a:ext>
            </a:extLst>
          </p:cNvPr>
          <p:cNvSpPr>
            <a:spLocks noGrp="1"/>
          </p:cNvSpPr>
          <p:nvPr>
            <p:ph type="title"/>
          </p:nvPr>
        </p:nvSpPr>
        <p:spPr/>
        <p:txBody>
          <a:bodyPr/>
          <a:lstStyle/>
          <a:p>
            <a:r>
              <a:rPr lang="en-US" dirty="0"/>
              <a:t>Reporting &amp; Documentation</a:t>
            </a:r>
          </a:p>
        </p:txBody>
      </p:sp>
      <p:pic>
        <p:nvPicPr>
          <p:cNvPr id="5" name="Picture 4">
            <a:extLst>
              <a:ext uri="{FF2B5EF4-FFF2-40B4-BE49-F238E27FC236}">
                <a16:creationId xmlns:a16="http://schemas.microsoft.com/office/drawing/2014/main" id="{09C5832C-5B11-4584-9CF0-0433AE6365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90688"/>
            <a:ext cx="12192000" cy="4305403"/>
          </a:xfrm>
          <a:prstGeom prst="rect">
            <a:avLst/>
          </a:prstGeom>
        </p:spPr>
      </p:pic>
    </p:spTree>
    <p:extLst>
      <p:ext uri="{BB962C8B-B14F-4D97-AF65-F5344CB8AC3E}">
        <p14:creationId xmlns:p14="http://schemas.microsoft.com/office/powerpoint/2010/main" val="419829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93EE9D5B-B546-4EB0-B29E-7F044494544A}"/>
              </a:ext>
            </a:extLst>
          </p:cNvPr>
          <p:cNvSpPr txBox="1">
            <a:spLocks/>
          </p:cNvSpPr>
          <p:nvPr/>
        </p:nvSpPr>
        <p:spPr>
          <a:xfrm>
            <a:off x="8387463" y="6211337"/>
            <a:ext cx="3460047" cy="5799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ts val="26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www.uesystems.com</a:t>
            </a:r>
          </a:p>
        </p:txBody>
      </p:sp>
      <p:sp>
        <p:nvSpPr>
          <p:cNvPr id="5" name="Rectangle 4">
            <a:extLst>
              <a:ext uri="{FF2B5EF4-FFF2-40B4-BE49-F238E27FC236}">
                <a16:creationId xmlns:a16="http://schemas.microsoft.com/office/drawing/2014/main" id="{3C9849E7-CF9E-42D5-88DA-AB8D789DA4A5}"/>
              </a:ext>
            </a:extLst>
          </p:cNvPr>
          <p:cNvSpPr/>
          <p:nvPr/>
        </p:nvSpPr>
        <p:spPr>
          <a:xfrm>
            <a:off x="10022237" y="2607590"/>
            <a:ext cx="2169763" cy="1642820"/>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D109A69-BCAE-4424-8BCB-E30BC9823D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6407" y="3025835"/>
            <a:ext cx="1581421" cy="806330"/>
          </a:xfrm>
          <a:prstGeom prst="rect">
            <a:avLst/>
          </a:prstGeom>
        </p:spPr>
      </p:pic>
      <p:sp>
        <p:nvSpPr>
          <p:cNvPr id="7" name="Subtitle 2">
            <a:extLst>
              <a:ext uri="{FF2B5EF4-FFF2-40B4-BE49-F238E27FC236}">
                <a16:creationId xmlns:a16="http://schemas.microsoft.com/office/drawing/2014/main" id="{7C304E40-EDA1-4678-AE26-143335A09FD7}"/>
              </a:ext>
            </a:extLst>
          </p:cNvPr>
          <p:cNvSpPr txBox="1">
            <a:spLocks/>
          </p:cNvSpPr>
          <p:nvPr/>
        </p:nvSpPr>
        <p:spPr>
          <a:xfrm>
            <a:off x="525061" y="6039512"/>
            <a:ext cx="6825654" cy="75181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0" i="1" u="none" strike="noStrike" kern="1200" cap="none" spc="0" normalizeH="0" baseline="0" noProof="0" dirty="0">
                <a:ln>
                  <a:noFill/>
                </a:ln>
                <a:solidFill>
                  <a:prstClr val="black">
                    <a:lumMod val="75000"/>
                    <a:lumOff val="25000"/>
                  </a:prst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YOUR SOURCE FOR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1"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ULTRASONIC DETECTION EQUIPMENT </a:t>
            </a:r>
            <a:r>
              <a:rPr kumimoji="0" lang="en-US" sz="1600" b="0" i="1" u="none" strike="noStrike" kern="1200" cap="none" spc="0" normalizeH="0" baseline="0" noProof="0" dirty="0">
                <a:ln>
                  <a:noFill/>
                </a:ln>
                <a:solidFill>
                  <a:prstClr val="black">
                    <a:lumMod val="75000"/>
                    <a:lumOff val="25000"/>
                  </a:prst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AND </a:t>
            </a:r>
            <a:r>
              <a:rPr kumimoji="0" lang="en-US" sz="1600" b="1" i="1"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PLANT RELIABILITY!</a:t>
            </a:r>
          </a:p>
          <a:p>
            <a:pPr marL="0" marR="0" lvl="0" indent="0" algn="l" defTabSz="914400" rtl="0" eaLnBrk="1" fontAlgn="auto" latinLnBrk="0" hangingPunct="1">
              <a:lnSpc>
                <a:spcPts val="2600"/>
              </a:lnSpc>
              <a:spcBef>
                <a:spcPts val="0"/>
              </a:spcBef>
              <a:spcAft>
                <a:spcPts val="0"/>
              </a:spcAft>
              <a:buClrTx/>
              <a:buSzTx/>
              <a:buFont typeface="Arial" panose="020B0604020202020204" pitchFamily="34" charset="0"/>
              <a:buNone/>
              <a:tabLst/>
              <a:defRPr/>
            </a:pPr>
            <a:endParaRPr kumimoji="0" lang="en-US" sz="2000" b="0" i="1" u="none" strike="noStrike" kern="1200" cap="none" spc="0" normalizeH="0" baseline="0" noProof="0" dirty="0">
              <a:ln>
                <a:noFill/>
              </a:ln>
              <a:solidFill>
                <a:srgbClr val="231F2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 name="TextBox 8">
            <a:extLst>
              <a:ext uri="{FF2B5EF4-FFF2-40B4-BE49-F238E27FC236}">
                <a16:creationId xmlns:a16="http://schemas.microsoft.com/office/drawing/2014/main" id="{40E7A112-D7FB-4B0F-A9A0-3F159763AACB}"/>
              </a:ext>
            </a:extLst>
          </p:cNvPr>
          <p:cNvSpPr txBox="1"/>
          <p:nvPr/>
        </p:nvSpPr>
        <p:spPr>
          <a:xfrm>
            <a:off x="525061" y="2018407"/>
            <a:ext cx="5666189"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75000"/>
                    <a:lumOff val="25000"/>
                  </a:prstClr>
                </a:solidFill>
                <a:effectLst/>
                <a:uLnTx/>
                <a:uFillTx/>
                <a:latin typeface="Proxima Nova Bl" panose="02000506030000020004" pitchFamily="50" charset="0"/>
                <a:ea typeface="+mn-ea"/>
                <a:cs typeface="+mn-cs"/>
              </a:rPr>
              <a:t>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75000"/>
                    <a:lumOff val="25000"/>
                  </a:prstClr>
                </a:solidFill>
                <a:effectLst/>
                <a:uLnTx/>
                <a:uFillTx/>
                <a:latin typeface="Proxima Nova Bl" panose="02000506030000020004" pitchFamily="50" charset="0"/>
                <a:ea typeface="+mn-ea"/>
                <a:cs typeface="+mn-cs"/>
              </a:rPr>
              <a:t>CONTACT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lumMod val="75000"/>
                  <a:lumOff val="25000"/>
                </a:prstClr>
              </a:solidFill>
              <a:effectLst/>
              <a:uLnTx/>
              <a:uFillTx/>
              <a:latin typeface="Proxima Nova Bl" panose="02000506030000020004"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Open Sans" panose="020B0606030504020204" pitchFamily="34" charset="0"/>
                <a:ea typeface="Open Sans" panose="020B0606030504020204" pitchFamily="34" charset="0"/>
                <a:cs typeface="Open Sans" panose="020B0606030504020204" pitchFamily="34" charset="0"/>
              </a:rPr>
              <a:t>Adrian Messer, CMRP </a:t>
            </a:r>
            <a:r>
              <a:rPr kumimoji="0" lang="en-US" sz="1600" b="0" i="0" u="none" strike="noStrike" kern="1200" cap="none" spc="0" normalizeH="0" baseline="0" noProof="0" dirty="0">
                <a:ln>
                  <a:noFill/>
                </a:ln>
                <a:solidFill>
                  <a:srgbClr val="231F20"/>
                </a:solidFill>
                <a:effectLst/>
                <a:uLnTx/>
                <a:uFillTx/>
                <a:latin typeface="Open Sans" panose="020B0606030504020204" pitchFamily="34" charset="0"/>
                <a:ea typeface="Open Sans" panose="020B0606030504020204" pitchFamily="34" charset="0"/>
                <a:cs typeface="Open Sans" panose="020B0606030504020204" pitchFamily="34" charset="0"/>
              </a:rPr>
              <a:t>- Manager of US Operations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31F20"/>
                </a:solidFill>
                <a:effectLst/>
                <a:uLnTx/>
                <a:uFillTx/>
                <a:latin typeface="Open Sans" panose="020B0606030504020204" pitchFamily="34" charset="0"/>
                <a:ea typeface="Open Sans" panose="020B0606030504020204" pitchFamily="34" charset="0"/>
                <a:cs typeface="Open Sans" panose="020B0606030504020204" pitchFamily="34" charset="0"/>
              </a:rPr>
              <a:t>adrianm@uesystems.com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lumMod val="75000"/>
                  <a:lumOff val="25000"/>
                </a:prstClr>
              </a:solidFill>
              <a:effectLst/>
              <a:uLnTx/>
              <a:uFillTx/>
              <a:latin typeface="Proxima Nova Bl" panose="02000506030000020004" pitchFamily="50" charset="0"/>
              <a:ea typeface="+mn-ea"/>
              <a:cs typeface="+mn-cs"/>
            </a:endParaRPr>
          </a:p>
        </p:txBody>
      </p:sp>
    </p:spTree>
    <p:extLst>
      <p:ext uri="{BB962C8B-B14F-4D97-AF65-F5344CB8AC3E}">
        <p14:creationId xmlns:p14="http://schemas.microsoft.com/office/powerpoint/2010/main" val="852004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839989" y="2747807"/>
            <a:ext cx="727233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dirty="0">
                <a:solidFill>
                  <a:prstClr val="black"/>
                </a:solidFill>
                <a:latin typeface="+mj-lt"/>
              </a:rPr>
              <a:t>Please submit any questions through the Question Window on your </a:t>
            </a:r>
            <a:r>
              <a:rPr lang="en-US" altLang="en-US" dirty="0" err="1">
                <a:solidFill>
                  <a:prstClr val="black"/>
                </a:solidFill>
                <a:latin typeface="+mj-lt"/>
              </a:rPr>
              <a:t>GoToWebinar</a:t>
            </a:r>
            <a:r>
              <a:rPr lang="en-US" altLang="en-US" dirty="0">
                <a:solidFill>
                  <a:prstClr val="black"/>
                </a:solidFill>
                <a:latin typeface="+mj-lt"/>
              </a:rPr>
              <a:t> interface, directing them to Compressed Air Best Practices Magazine. Our panelists will do their best to address your questions and will follow up with you on anything that goes unanswered during this session. </a:t>
            </a:r>
          </a:p>
          <a:p>
            <a:pPr fontAlgn="base">
              <a:spcBef>
                <a:spcPct val="0"/>
              </a:spcBef>
              <a:spcAft>
                <a:spcPct val="0"/>
              </a:spcAft>
              <a:defRPr/>
            </a:pPr>
            <a:r>
              <a:rPr lang="en-US" altLang="en-US" b="1" dirty="0">
                <a:solidFill>
                  <a:prstClr val="black"/>
                </a:solidFill>
                <a:latin typeface="+mj-lt"/>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5086350" y="1930717"/>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n-US" altLang="en-US" b="1" dirty="0">
                <a:solidFill>
                  <a:sysClr val="windowText" lastClr="000000"/>
                </a:solidFill>
                <a:latin typeface="Calibri" panose="020F0502020204030204"/>
              </a:rPr>
              <a:t>Q&amp;A</a:t>
            </a:r>
          </a:p>
          <a:p>
            <a:pPr>
              <a:defRPr/>
            </a:pPr>
            <a:endParaRPr lang="en-US" altLang="en-US" dirty="0">
              <a:solidFill>
                <a:sysClr val="windowText" lastClr="000000"/>
              </a:solidFill>
              <a:latin typeface="Calibri" panose="020F0502020204030204"/>
            </a:endParaRPr>
          </a:p>
        </p:txBody>
      </p:sp>
      <p:sp>
        <p:nvSpPr>
          <p:cNvPr id="7" name="Title 1">
            <a:extLst>
              <a:ext uri="{FF2B5EF4-FFF2-40B4-BE49-F238E27FC236}">
                <a16:creationId xmlns:a16="http://schemas.microsoft.com/office/drawing/2014/main" id="{8C558374-4FA9-41D8-9CF6-303C693E1729}"/>
              </a:ext>
            </a:extLst>
          </p:cNvPr>
          <p:cNvSpPr txBox="1">
            <a:spLocks/>
          </p:cNvSpPr>
          <p:nvPr/>
        </p:nvSpPr>
        <p:spPr bwMode="auto">
          <a:xfrm>
            <a:off x="1771650" y="1291516"/>
            <a:ext cx="86487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000" b="1" dirty="0">
                <a:solidFill>
                  <a:schemeClr val="accent4"/>
                </a:solidFill>
              </a:rPr>
              <a:t>Compressed Air Leak Management Best Practices</a:t>
            </a:r>
          </a:p>
        </p:txBody>
      </p:sp>
      <p:sp>
        <p:nvSpPr>
          <p:cNvPr id="8" name="TextBox 7">
            <a:extLst>
              <a:ext uri="{FF2B5EF4-FFF2-40B4-BE49-F238E27FC236}">
                <a16:creationId xmlns:a16="http://schemas.microsoft.com/office/drawing/2014/main" id="{C01755A5-3AA8-41F1-8122-17C1B40429F0}"/>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9" name="Picture 8">
            <a:extLst>
              <a:ext uri="{FF2B5EF4-FFF2-40B4-BE49-F238E27FC236}">
                <a16:creationId xmlns:a16="http://schemas.microsoft.com/office/drawing/2014/main" id="{FF675715-AAED-E245-945C-BCDE5B0F0AEA}"/>
              </a:ext>
            </a:extLst>
          </p:cNvPr>
          <p:cNvPicPr>
            <a:picLocks noChangeAspect="1"/>
          </p:cNvPicPr>
          <p:nvPr/>
        </p:nvPicPr>
        <p:blipFill>
          <a:blip r:embed="rId2"/>
          <a:stretch>
            <a:fillRect/>
          </a:stretch>
        </p:blipFill>
        <p:spPr>
          <a:xfrm>
            <a:off x="9732083" y="3840240"/>
            <a:ext cx="1746552" cy="873276"/>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FD1441A7-7255-804E-9084-69271E9427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2083" y="4744186"/>
            <a:ext cx="1746552" cy="888419"/>
          </a:xfrm>
          <a:prstGeom prst="rect">
            <a:avLst/>
          </a:prstGeom>
        </p:spPr>
      </p:pic>
    </p:spTree>
    <p:extLst>
      <p:ext uri="{BB962C8B-B14F-4D97-AF65-F5344CB8AC3E}">
        <p14:creationId xmlns:p14="http://schemas.microsoft.com/office/powerpoint/2010/main" val="33885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1859684" y="1564129"/>
            <a:ext cx="84726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defRPr/>
            </a:pPr>
            <a:r>
              <a:rPr lang="en-US" altLang="en-US" kern="0" dirty="0">
                <a:solidFill>
                  <a:prstClr val="black"/>
                </a:solidFill>
                <a:latin typeface="+mj-lt"/>
              </a:rPr>
              <a:t>The recording and slides of this webinar will be made available to attendees via email within one day. </a:t>
            </a:r>
          </a:p>
          <a:p>
            <a:pPr algn="ctr" eaLnBrk="0" fontAlgn="base" hangingPunct="0">
              <a:spcBef>
                <a:spcPct val="0"/>
              </a:spcBef>
              <a:spcAft>
                <a:spcPct val="0"/>
              </a:spcAft>
              <a:defRPr/>
            </a:pPr>
            <a:endParaRPr lang="en-US" altLang="en-US" kern="0" dirty="0">
              <a:solidFill>
                <a:prstClr val="black"/>
              </a:solidFill>
              <a:latin typeface="+mj-lt"/>
            </a:endParaRPr>
          </a:p>
          <a:p>
            <a:pPr algn="ctr" eaLnBrk="0" fontAlgn="base" hangingPunct="0">
              <a:spcBef>
                <a:spcPct val="0"/>
              </a:spcBef>
              <a:spcAft>
                <a:spcPct val="0"/>
              </a:spcAft>
              <a:defRPr/>
            </a:pPr>
            <a:r>
              <a:rPr lang="en-US" altLang="en-US" kern="0" dirty="0">
                <a:solidFill>
                  <a:prstClr val="black"/>
                </a:solidFill>
                <a:latin typeface="+mj-lt"/>
              </a:rPr>
              <a:t>PDH Certificates will be e-mailed to Attendees within two days.</a:t>
            </a:r>
            <a:endParaRPr lang="en-US" altLang="en-US" b="1" kern="0" dirty="0">
              <a:solidFill>
                <a:prstClr val="black"/>
              </a:solidFill>
              <a:latin typeface="+mj-lt"/>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1981200" y="152400"/>
            <a:ext cx="8305800" cy="563562"/>
          </a:xfrm>
        </p:spPr>
        <p:txBody>
          <a:bodyPr/>
          <a:lstStyle/>
          <a:p>
            <a:pPr algn="ctr"/>
            <a:r>
              <a:rPr lang="en-US" dirty="0"/>
              <a:t>Thank you for attending!</a:t>
            </a:r>
          </a:p>
        </p:txBody>
      </p:sp>
      <p:sp>
        <p:nvSpPr>
          <p:cNvPr id="7" name="TextBox 6">
            <a:extLst>
              <a:ext uri="{FF2B5EF4-FFF2-40B4-BE49-F238E27FC236}">
                <a16:creationId xmlns:a16="http://schemas.microsoft.com/office/drawing/2014/main" id="{A12CE4BA-38FE-4F69-9562-4CBC0EFA178B}"/>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6" name="Picture 5">
            <a:extLst>
              <a:ext uri="{FF2B5EF4-FFF2-40B4-BE49-F238E27FC236}">
                <a16:creationId xmlns:a16="http://schemas.microsoft.com/office/drawing/2014/main" id="{7A70A388-DB91-6248-B6A5-E491521E0936}"/>
              </a:ext>
            </a:extLst>
          </p:cNvPr>
          <p:cNvPicPr>
            <a:picLocks noChangeAspect="1"/>
          </p:cNvPicPr>
          <p:nvPr/>
        </p:nvPicPr>
        <p:blipFill>
          <a:blip r:embed="rId2"/>
          <a:stretch>
            <a:fillRect/>
          </a:stretch>
        </p:blipFill>
        <p:spPr>
          <a:xfrm>
            <a:off x="9732083" y="3840240"/>
            <a:ext cx="1746552" cy="873276"/>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AB8DDE88-A153-D648-9FFB-4924999C00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2083" y="4744186"/>
            <a:ext cx="1746552" cy="888419"/>
          </a:xfrm>
          <a:prstGeom prst="rect">
            <a:avLst/>
          </a:prstGeom>
        </p:spPr>
      </p:pic>
    </p:spTree>
    <p:extLst>
      <p:ext uri="{BB962C8B-B14F-4D97-AF65-F5344CB8AC3E}">
        <p14:creationId xmlns:p14="http://schemas.microsoft.com/office/powerpoint/2010/main" val="10463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2667000" y="5029200"/>
            <a:ext cx="6629399" cy="1107996"/>
          </a:xfrm>
          <a:prstGeom prst="rect">
            <a:avLst/>
          </a:prstGeom>
          <a:noFill/>
        </p:spPr>
        <p:txBody>
          <a:bodyPr wrap="square">
            <a:spAutoFit/>
          </a:bodyPr>
          <a:lstStyle/>
          <a:p>
            <a:pPr algn="ctr">
              <a:defRPr/>
            </a:pPr>
            <a:r>
              <a:rPr lang="en-US" sz="1600" b="1" kern="0" dirty="0">
                <a:solidFill>
                  <a:sysClr val="windowText" lastClr="000000"/>
                </a:solidFill>
                <a:latin typeface="Calibri" panose="020F0502020204030204"/>
              </a:rPr>
              <a:t>Thursday, February 20, 2020 – 2:00 PM EST</a:t>
            </a:r>
          </a:p>
          <a:p>
            <a:pPr algn="ctr">
              <a:defRPr/>
            </a:pPr>
            <a:r>
              <a:rPr lang="en-US" sz="1600" kern="0" dirty="0">
                <a:solidFill>
                  <a:sysClr val="windowText" lastClr="000000"/>
                </a:solidFill>
                <a:latin typeface="Calibri" panose="020F0502020204030204"/>
              </a:rPr>
              <a:t>Register for free at</a:t>
            </a:r>
          </a:p>
          <a:p>
            <a:pPr algn="ctr">
              <a:defRPr/>
            </a:pPr>
            <a:r>
              <a:rPr lang="en-US" sz="1600" kern="0" dirty="0">
                <a:solidFill>
                  <a:sysClr val="windowText" lastClr="000000"/>
                </a:solidFill>
                <a:latin typeface="Calibri" panose="020F0502020204030204"/>
                <a:hlinkClick r:id="rId2"/>
              </a:rPr>
              <a:t>www.airbestpractices.com/magazine/webinars</a:t>
            </a:r>
            <a:endParaRPr lang="en-US" sz="1600" kern="0" dirty="0">
              <a:solidFill>
                <a:sysClr val="windowText" lastClr="000000"/>
              </a:solidFill>
              <a:latin typeface="Calibri" panose="020F0502020204030204"/>
              <a:hlinkClick r:id="rId3"/>
            </a:endParaRPr>
          </a:p>
          <a:p>
            <a:pPr algn="ctr">
              <a:defRPr/>
            </a:pPr>
            <a:endParaRPr lang="en-US" kern="0" dirty="0">
              <a:solidFill>
                <a:sysClr val="windowText" lastClr="000000"/>
              </a:solidFill>
              <a:latin typeface="Calibri" panose="020F0502020204030204"/>
            </a:endParaRP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2279381" y="1331342"/>
            <a:ext cx="7633234" cy="738664"/>
          </a:xfrm>
          <a:prstGeom prst="rect">
            <a:avLst/>
          </a:prstGeom>
        </p:spPr>
        <p:txBody>
          <a:bodyPr vert="horz" rtlCol="0" anchor="b">
            <a:normAutofit fontScale="975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r>
              <a:rPr lang="en-US" sz="2000" b="1" dirty="0">
                <a:cs typeface="Arial"/>
              </a:rPr>
              <a:t>February 2020 Webinar</a:t>
            </a:r>
            <a:br>
              <a:rPr lang="en-US" sz="2400" b="1" dirty="0">
                <a:solidFill>
                  <a:srgbClr val="85214B"/>
                </a:solidFill>
                <a:cs typeface="Arial"/>
              </a:rPr>
            </a:br>
            <a:r>
              <a:rPr lang="en-US" sz="2400" b="1" dirty="0">
                <a:solidFill>
                  <a:srgbClr val="008944"/>
                </a:solidFill>
                <a:latin typeface="Arial" panose="020B0604020202020204" pitchFamily="34" charset="0"/>
              </a:rPr>
              <a:t>Verifying Blower System Energy with PTC 13</a:t>
            </a:r>
          </a:p>
          <a:p>
            <a:pPr algn="ctr">
              <a:defRPr/>
            </a:pPr>
            <a:endParaRPr lang="en-US" sz="2400" b="1" dirty="0">
              <a:solidFill>
                <a:srgbClr val="85214B"/>
              </a:solidFill>
              <a:cs typeface="Arial"/>
            </a:endParaRPr>
          </a:p>
        </p:txBody>
      </p:sp>
      <p:sp>
        <p:nvSpPr>
          <p:cNvPr id="14" name="Rectangle 13">
            <a:extLst>
              <a:ext uri="{FF2B5EF4-FFF2-40B4-BE49-F238E27FC236}">
                <a16:creationId xmlns:a16="http://schemas.microsoft.com/office/drawing/2014/main" id="{A7A1E4D1-2D07-4D10-86A4-549044B0807A}"/>
              </a:ext>
            </a:extLst>
          </p:cNvPr>
          <p:cNvSpPr/>
          <p:nvPr/>
        </p:nvSpPr>
        <p:spPr>
          <a:xfrm>
            <a:off x="4660436" y="2099509"/>
            <a:ext cx="2871127" cy="2022367"/>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2" name="Picture 1">
            <a:extLst>
              <a:ext uri="{FF2B5EF4-FFF2-40B4-BE49-F238E27FC236}">
                <a16:creationId xmlns:a16="http://schemas.microsoft.com/office/drawing/2014/main" id="{44419749-D927-564C-BB54-43A4EBD745BD}"/>
              </a:ext>
            </a:extLst>
          </p:cNvPr>
          <p:cNvPicPr>
            <a:picLocks noChangeAspect="1"/>
          </p:cNvPicPr>
          <p:nvPr/>
        </p:nvPicPr>
        <p:blipFill>
          <a:blip r:embed="rId4"/>
          <a:stretch>
            <a:fillRect/>
          </a:stretch>
        </p:blipFill>
        <p:spPr>
          <a:xfrm>
            <a:off x="5257800" y="2277723"/>
            <a:ext cx="1796968" cy="1674774"/>
          </a:xfrm>
          <a:prstGeom prst="rect">
            <a:avLst/>
          </a:prstGeom>
        </p:spPr>
      </p:pic>
      <p:grpSp>
        <p:nvGrpSpPr>
          <p:cNvPr id="16" name="Group 15">
            <a:extLst>
              <a:ext uri="{FF2B5EF4-FFF2-40B4-BE49-F238E27FC236}">
                <a16:creationId xmlns:a16="http://schemas.microsoft.com/office/drawing/2014/main" id="{725EC321-2281-4D85-810E-52814EE137C3}"/>
              </a:ext>
            </a:extLst>
          </p:cNvPr>
          <p:cNvGrpSpPr/>
          <p:nvPr/>
        </p:nvGrpSpPr>
        <p:grpSpPr>
          <a:xfrm>
            <a:off x="4660436" y="3742890"/>
            <a:ext cx="2871127" cy="1107996"/>
            <a:chOff x="1249394" y="1756545"/>
            <a:chExt cx="3080761" cy="794482"/>
          </a:xfrm>
        </p:grpSpPr>
        <p:sp>
          <p:nvSpPr>
            <p:cNvPr id="17" name="Speech Bubble: Rectangle 16">
              <a:extLst>
                <a:ext uri="{FF2B5EF4-FFF2-40B4-BE49-F238E27FC236}">
                  <a16:creationId xmlns:a16="http://schemas.microsoft.com/office/drawing/2014/main" id="{09947C91-E8D7-47CF-9DA6-61648441713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Speech Bubble: Rectangle 4">
              <a:extLst>
                <a:ext uri="{FF2B5EF4-FFF2-40B4-BE49-F238E27FC236}">
                  <a16:creationId xmlns:a16="http://schemas.microsoft.com/office/drawing/2014/main" id="{4C260CA1-E900-4400-9D30-B98BC8C21E28}"/>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b="1" dirty="0"/>
                <a:t>Tom Jenkins, P.E.</a:t>
              </a:r>
            </a:p>
            <a:p>
              <a:pPr algn="ctr" defTabSz="800100">
                <a:spcBef>
                  <a:spcPct val="0"/>
                </a:spcBef>
              </a:pPr>
              <a:r>
                <a:rPr lang="en-US" sz="1300" dirty="0"/>
                <a:t>JenTech Inc.</a:t>
              </a:r>
            </a:p>
            <a:p>
              <a:pPr algn="ctr" defTabSz="800100">
                <a:spcBef>
                  <a:spcPct val="0"/>
                </a:spcBef>
              </a:pPr>
              <a:r>
                <a:rPr lang="en-US" sz="1300" i="1" dirty="0"/>
                <a:t>Keynote Speaker</a:t>
              </a:r>
            </a:p>
          </p:txBody>
        </p:sp>
      </p:grpSp>
      <p:sp>
        <p:nvSpPr>
          <p:cNvPr id="9" name="TextBox 8">
            <a:extLst>
              <a:ext uri="{FF2B5EF4-FFF2-40B4-BE49-F238E27FC236}">
                <a16:creationId xmlns:a16="http://schemas.microsoft.com/office/drawing/2014/main" id="{274877CA-1F3C-7840-AF57-C1B21A0049F7}"/>
              </a:ext>
            </a:extLst>
          </p:cNvPr>
          <p:cNvSpPr txBox="1">
            <a:spLocks noChangeArrowheads="1"/>
          </p:cNvSpPr>
          <p:nvPr/>
        </p:nvSpPr>
        <p:spPr bwMode="auto">
          <a:xfrm>
            <a:off x="9196386" y="2841030"/>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3" name="Picture 2">
            <a:extLst>
              <a:ext uri="{FF2B5EF4-FFF2-40B4-BE49-F238E27FC236}">
                <a16:creationId xmlns:a16="http://schemas.microsoft.com/office/drawing/2014/main" id="{FA183472-3780-0641-B36D-3AD148642DBD}"/>
              </a:ext>
            </a:extLst>
          </p:cNvPr>
          <p:cNvPicPr>
            <a:picLocks noChangeAspect="1"/>
          </p:cNvPicPr>
          <p:nvPr/>
        </p:nvPicPr>
        <p:blipFill>
          <a:blip r:embed="rId5"/>
          <a:stretch>
            <a:fillRect/>
          </a:stretch>
        </p:blipFill>
        <p:spPr>
          <a:xfrm>
            <a:off x="8845954" y="3279625"/>
            <a:ext cx="2133322" cy="639997"/>
          </a:xfrm>
          <a:prstGeom prst="rect">
            <a:avLst/>
          </a:prstGeom>
        </p:spPr>
      </p:pic>
    </p:spTree>
    <p:extLst>
      <p:ext uri="{BB962C8B-B14F-4D97-AF65-F5344CB8AC3E}">
        <p14:creationId xmlns:p14="http://schemas.microsoft.com/office/powerpoint/2010/main" val="4129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3003337" y="1965133"/>
            <a:ext cx="61853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en-US" sz="2000" dirty="0">
                <a:cs typeface="Arial" panose="020B0604020202020204" pitchFamily="34" charset="0"/>
              </a:rPr>
              <a:t>Introduction</a:t>
            </a:r>
            <a:endParaRPr lang="en-US" altLang="en-US" dirty="0">
              <a:cs typeface="Arial" panose="020B0604020202020204" pitchFamily="34" charset="0"/>
            </a:endParaRPr>
          </a:p>
          <a:p>
            <a:r>
              <a:rPr lang="en-US" altLang="en-US" dirty="0">
                <a:cs typeface="Arial" panose="020B0604020202020204" pitchFamily="34" charset="0"/>
              </a:rPr>
              <a:t>Compressed Air Best Practices® Magazine</a:t>
            </a:r>
          </a:p>
          <a:p>
            <a:endParaRPr lang="en-US" altLang="en-US" sz="2800" dirty="0">
              <a:cs typeface="Arial" panose="020B0604020202020204" pitchFamily="34" charset="0"/>
            </a:endParaRPr>
          </a:p>
        </p:txBody>
      </p:sp>
      <p:sp>
        <p:nvSpPr>
          <p:cNvPr id="9" name="Title 1">
            <a:extLst>
              <a:ext uri="{FF2B5EF4-FFF2-40B4-BE49-F238E27FC236}">
                <a16:creationId xmlns:a16="http://schemas.microsoft.com/office/drawing/2014/main" id="{09C5703D-BF8E-4B32-AB16-8917DF0ECB88}"/>
              </a:ext>
            </a:extLst>
          </p:cNvPr>
          <p:cNvSpPr txBox="1">
            <a:spLocks/>
          </p:cNvSpPr>
          <p:nvPr/>
        </p:nvSpPr>
        <p:spPr bwMode="auto">
          <a:xfrm>
            <a:off x="1771650" y="1295806"/>
            <a:ext cx="86487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000" b="1" dirty="0">
                <a:solidFill>
                  <a:schemeClr val="accent4"/>
                </a:solidFill>
              </a:rPr>
              <a:t>Compressed Air Leak Management Best Practices</a:t>
            </a:r>
          </a:p>
        </p:txBody>
      </p:sp>
      <p:sp>
        <p:nvSpPr>
          <p:cNvPr id="12" name="TextBox 11">
            <a:extLst>
              <a:ext uri="{FF2B5EF4-FFF2-40B4-BE49-F238E27FC236}">
                <a16:creationId xmlns:a16="http://schemas.microsoft.com/office/drawing/2014/main" id="{AE441497-E2CC-4A3B-A261-B48F5E4EBCF7}"/>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6" name="Picture 5">
            <a:extLst>
              <a:ext uri="{FF2B5EF4-FFF2-40B4-BE49-F238E27FC236}">
                <a16:creationId xmlns:a16="http://schemas.microsoft.com/office/drawing/2014/main" id="{B0967F28-5274-3A48-9798-C8525A444D5F}"/>
              </a:ext>
            </a:extLst>
          </p:cNvPr>
          <p:cNvPicPr>
            <a:picLocks noChangeAspect="1"/>
          </p:cNvPicPr>
          <p:nvPr/>
        </p:nvPicPr>
        <p:blipFill>
          <a:blip r:embed="rId2"/>
          <a:stretch>
            <a:fillRect/>
          </a:stretch>
        </p:blipFill>
        <p:spPr>
          <a:xfrm>
            <a:off x="9732083" y="3840240"/>
            <a:ext cx="1746552" cy="873276"/>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F90CE689-2CF3-BF42-AFE6-59C3EE49BD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2083" y="4744186"/>
            <a:ext cx="1746552" cy="888419"/>
          </a:xfrm>
          <a:prstGeom prst="rect">
            <a:avLst/>
          </a:prstGeom>
        </p:spPr>
      </p:pic>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123454" y="1493405"/>
            <a:ext cx="5123763"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1400" dirty="0">
                <a:solidFill>
                  <a:prstClr val="black"/>
                </a:solidFill>
                <a:latin typeface="+mj-lt"/>
              </a:rPr>
              <a:t> Chief Auditor, Marshall Compressed Air Consulting</a:t>
            </a:r>
          </a:p>
          <a:p>
            <a:pPr>
              <a:buFont typeface="Arial" panose="020B0604020202020204" pitchFamily="34" charset="0"/>
              <a:buChar cha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 Consultant MCAC</a:t>
            </a:r>
          </a:p>
          <a:p>
            <a:pP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38 Years with Power Utility</a:t>
            </a:r>
          </a:p>
          <a:p>
            <a:pP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24 Years Technical CA Support</a:t>
            </a:r>
          </a:p>
          <a:p>
            <a:pP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CAC Level 2 Instructor</a:t>
            </a:r>
          </a:p>
          <a:p>
            <a:pP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International Trainer UNIDO</a:t>
            </a: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13" name="TextBox 12">
            <a:extLst>
              <a:ext uri="{FF2B5EF4-FFF2-40B4-BE49-F238E27FC236}">
                <a16:creationId xmlns:a16="http://schemas.microsoft.com/office/drawing/2014/main" id="{AF37F5AB-4ECC-43EA-9643-97C2B87263AD}"/>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sp>
        <p:nvSpPr>
          <p:cNvPr id="23" name="Rectangle 22">
            <a:extLst>
              <a:ext uri="{FF2B5EF4-FFF2-40B4-BE49-F238E27FC236}">
                <a16:creationId xmlns:a16="http://schemas.microsoft.com/office/drawing/2014/main" id="{0F2CB317-197B-4F21-A67C-BE4378867D09}"/>
              </a:ext>
            </a:extLst>
          </p:cNvPr>
          <p:cNvSpPr/>
          <p:nvPr/>
        </p:nvSpPr>
        <p:spPr>
          <a:xfrm>
            <a:off x="1632942" y="1378270"/>
            <a:ext cx="2368057" cy="1733080"/>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2" name="Picture 11">
            <a:extLst>
              <a:ext uri="{FF2B5EF4-FFF2-40B4-BE49-F238E27FC236}">
                <a16:creationId xmlns:a16="http://schemas.microsoft.com/office/drawing/2014/main" id="{6C654FAA-5F34-7444-A7EA-3F712806CC7E}"/>
              </a:ext>
            </a:extLst>
          </p:cNvPr>
          <p:cNvPicPr>
            <a:picLocks noChangeAspect="1"/>
          </p:cNvPicPr>
          <p:nvPr/>
        </p:nvPicPr>
        <p:blipFill>
          <a:blip r:embed="rId2"/>
          <a:stretch>
            <a:fillRect/>
          </a:stretch>
        </p:blipFill>
        <p:spPr>
          <a:xfrm>
            <a:off x="9732083" y="3840240"/>
            <a:ext cx="1746552" cy="873276"/>
          </a:xfrm>
          <a:prstGeom prst="rect">
            <a:avLst/>
          </a:prstGeom>
        </p:spPr>
      </p:pic>
      <p:pic>
        <p:nvPicPr>
          <p:cNvPr id="3" name="Picture 2" descr="A person standing in front of a curtain&#10;&#10;Description automatically generated">
            <a:extLst>
              <a:ext uri="{FF2B5EF4-FFF2-40B4-BE49-F238E27FC236}">
                <a16:creationId xmlns:a16="http://schemas.microsoft.com/office/drawing/2014/main" id="{B91167EB-B0D4-8547-ACFC-2C9DA23CE6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5397" y="1651627"/>
            <a:ext cx="2123145" cy="1415430"/>
          </a:xfrm>
          <a:prstGeom prst="rect">
            <a:avLst/>
          </a:prstGeom>
        </p:spPr>
      </p:pic>
      <p:pic>
        <p:nvPicPr>
          <p:cNvPr id="16" name="Picture 15" descr="A picture containing drawing&#10;&#10;Description automatically generated">
            <a:extLst>
              <a:ext uri="{FF2B5EF4-FFF2-40B4-BE49-F238E27FC236}">
                <a16:creationId xmlns:a16="http://schemas.microsoft.com/office/drawing/2014/main" id="{473FB488-EC51-534A-9B83-3028A31FA3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2083" y="4744186"/>
            <a:ext cx="1746552" cy="888419"/>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1632942" y="3021650"/>
            <a:ext cx="2368057" cy="949504"/>
            <a:chOff x="1249394" y="1756545"/>
            <a:chExt cx="3080761" cy="794482"/>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b="1" dirty="0"/>
                <a:t>Ron Marshall</a:t>
              </a:r>
            </a:p>
            <a:p>
              <a:pPr algn="ctr" defTabSz="800100">
                <a:spcBef>
                  <a:spcPct val="0"/>
                </a:spcBef>
              </a:pPr>
              <a:r>
                <a:rPr lang="en-US" sz="1300" dirty="0"/>
                <a:t>Marshall Compressed Air Consulting</a:t>
              </a:r>
            </a:p>
          </p:txBody>
        </p:sp>
      </p:grpSp>
      <p:pic>
        <p:nvPicPr>
          <p:cNvPr id="17" name="Picture 16">
            <a:extLst>
              <a:ext uri="{FF2B5EF4-FFF2-40B4-BE49-F238E27FC236}">
                <a16:creationId xmlns:a16="http://schemas.microsoft.com/office/drawing/2014/main" id="{A6E2F8E9-1F4B-FC44-8F40-75228DD43B58}"/>
              </a:ext>
            </a:extLst>
          </p:cNvPr>
          <p:cNvPicPr>
            <a:picLocks noChangeAspect="1"/>
          </p:cNvPicPr>
          <p:nvPr/>
        </p:nvPicPr>
        <p:blipFill>
          <a:blip r:embed="rId5"/>
          <a:stretch>
            <a:fillRect/>
          </a:stretch>
        </p:blipFill>
        <p:spPr>
          <a:xfrm>
            <a:off x="6800552" y="3649841"/>
            <a:ext cx="1416213" cy="1714754"/>
          </a:xfrm>
          <a:prstGeom prst="rect">
            <a:avLst/>
          </a:prstGeom>
        </p:spPr>
      </p:pic>
      <p:pic>
        <p:nvPicPr>
          <p:cNvPr id="19" name="Picture 18" descr="marshal.jpg">
            <a:extLst>
              <a:ext uri="{FF2B5EF4-FFF2-40B4-BE49-F238E27FC236}">
                <a16:creationId xmlns:a16="http://schemas.microsoft.com/office/drawing/2014/main" id="{A207E657-8CBC-CA4B-B293-05FAEF051E8B}"/>
              </a:ext>
            </a:extLst>
          </p:cNvPr>
          <p:cNvPicPr>
            <a:picLocks noChangeAspect="1"/>
          </p:cNvPicPr>
          <p:nvPr/>
        </p:nvPicPr>
        <p:blipFill>
          <a:blip r:embed="rId6" cstate="print"/>
          <a:stretch>
            <a:fillRect/>
          </a:stretch>
        </p:blipFill>
        <p:spPr>
          <a:xfrm>
            <a:off x="2337148" y="4119090"/>
            <a:ext cx="1222599" cy="1222599"/>
          </a:xfrm>
          <a:prstGeom prst="rect">
            <a:avLst/>
          </a:prstGeom>
        </p:spPr>
      </p:pic>
      <p:pic>
        <p:nvPicPr>
          <p:cNvPr id="20" name="Picture 19">
            <a:extLst>
              <a:ext uri="{FF2B5EF4-FFF2-40B4-BE49-F238E27FC236}">
                <a16:creationId xmlns:a16="http://schemas.microsoft.com/office/drawing/2014/main" id="{F4D30B39-013C-B341-9F39-3E9A4D44D020}"/>
              </a:ext>
            </a:extLst>
          </p:cNvPr>
          <p:cNvPicPr>
            <a:picLocks noChangeAspect="1"/>
          </p:cNvPicPr>
          <p:nvPr/>
        </p:nvPicPr>
        <p:blipFill>
          <a:blip r:embed="rId7"/>
          <a:stretch>
            <a:fillRect/>
          </a:stretch>
        </p:blipFill>
        <p:spPr>
          <a:xfrm>
            <a:off x="4000999" y="4377765"/>
            <a:ext cx="2507226" cy="732841"/>
          </a:xfrm>
          <a:prstGeom prst="rect">
            <a:avLst/>
          </a:prstGeom>
        </p:spPr>
      </p:pic>
    </p:spTree>
    <p:extLst>
      <p:ext uri="{BB962C8B-B14F-4D97-AF65-F5344CB8AC3E}">
        <p14:creationId xmlns:p14="http://schemas.microsoft.com/office/powerpoint/2010/main" val="269866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5A65B-954B-4DC3-8327-550F381D46A9}"/>
              </a:ext>
            </a:extLst>
          </p:cNvPr>
          <p:cNvSpPr>
            <a:spLocks noGrp="1"/>
          </p:cNvSpPr>
          <p:nvPr>
            <p:ph type="ctrTitle"/>
          </p:nvPr>
        </p:nvSpPr>
        <p:spPr>
          <a:xfrm>
            <a:off x="2134298" y="1637804"/>
            <a:ext cx="7772400" cy="2387600"/>
          </a:xfrm>
        </p:spPr>
        <p:txBody>
          <a:bodyPr>
            <a:normAutofit/>
          </a:bodyPr>
          <a:lstStyle/>
          <a:p>
            <a:r>
              <a:rPr lang="en-US" dirty="0"/>
              <a:t>Compressed Air Leak Management Best Practices</a:t>
            </a:r>
          </a:p>
        </p:txBody>
      </p:sp>
      <p:sp>
        <p:nvSpPr>
          <p:cNvPr id="3" name="TextBox 2">
            <a:extLst>
              <a:ext uri="{FF2B5EF4-FFF2-40B4-BE49-F238E27FC236}">
                <a16:creationId xmlns:a16="http://schemas.microsoft.com/office/drawing/2014/main" id="{EA16CC0D-54C8-1C42-AFF7-493D820EB852}"/>
              </a:ext>
            </a:extLst>
          </p:cNvPr>
          <p:cNvSpPr txBox="1"/>
          <p:nvPr/>
        </p:nvSpPr>
        <p:spPr>
          <a:xfrm>
            <a:off x="7467600" y="5347900"/>
            <a:ext cx="2628900" cy="276999"/>
          </a:xfrm>
          <a:prstGeom prst="rect">
            <a:avLst/>
          </a:prstGeom>
          <a:noFill/>
        </p:spPr>
        <p:txBody>
          <a:bodyPr wrap="square" rtlCol="0">
            <a:spAutoFit/>
          </a:bodyPr>
          <a:lstStyle/>
          <a:p>
            <a:r>
              <a:rPr lang="en-US" sz="1200" dirty="0"/>
              <a:t>Source: Compressed Air Challenge</a:t>
            </a:r>
          </a:p>
        </p:txBody>
      </p:sp>
    </p:spTree>
    <p:extLst>
      <p:ext uri="{BB962C8B-B14F-4D97-AF65-F5344CB8AC3E}">
        <p14:creationId xmlns:p14="http://schemas.microsoft.com/office/powerpoint/2010/main" val="2778247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5CEBC-3211-4B39-9DB9-DA1210FD5830}"/>
              </a:ext>
            </a:extLst>
          </p:cNvPr>
          <p:cNvSpPr>
            <a:spLocks noGrp="1"/>
          </p:cNvSpPr>
          <p:nvPr>
            <p:ph type="title"/>
          </p:nvPr>
        </p:nvSpPr>
        <p:spPr/>
        <p:txBody>
          <a:bodyPr/>
          <a:lstStyle/>
          <a:p>
            <a:r>
              <a:rPr lang="en-CA" dirty="0"/>
              <a:t>Wanted Energy Wasters</a:t>
            </a:r>
          </a:p>
        </p:txBody>
      </p:sp>
      <p:pic>
        <p:nvPicPr>
          <p:cNvPr id="10" name="Picture 9">
            <a:extLst>
              <a:ext uri="{FF2B5EF4-FFF2-40B4-BE49-F238E27FC236}">
                <a16:creationId xmlns:a16="http://schemas.microsoft.com/office/drawing/2014/main" id="{33E78C48-05C0-44C9-8665-552687BF3F32}"/>
              </a:ext>
            </a:extLst>
          </p:cNvPr>
          <p:cNvPicPr>
            <a:picLocks noChangeAspect="1"/>
          </p:cNvPicPr>
          <p:nvPr/>
        </p:nvPicPr>
        <p:blipFill>
          <a:blip r:embed="rId2"/>
          <a:stretch>
            <a:fillRect/>
          </a:stretch>
        </p:blipFill>
        <p:spPr>
          <a:xfrm>
            <a:off x="2731454" y="978939"/>
            <a:ext cx="3364545" cy="4736062"/>
          </a:xfrm>
          <a:prstGeom prst="rect">
            <a:avLst/>
          </a:prstGeom>
        </p:spPr>
      </p:pic>
      <p:pic>
        <p:nvPicPr>
          <p:cNvPr id="11" name="Picture 10">
            <a:extLst>
              <a:ext uri="{FF2B5EF4-FFF2-40B4-BE49-F238E27FC236}">
                <a16:creationId xmlns:a16="http://schemas.microsoft.com/office/drawing/2014/main" id="{03F0F7B9-9FDE-41E5-931D-93101F61E4CA}"/>
              </a:ext>
            </a:extLst>
          </p:cNvPr>
          <p:cNvPicPr>
            <a:picLocks noChangeAspect="1"/>
          </p:cNvPicPr>
          <p:nvPr/>
        </p:nvPicPr>
        <p:blipFill>
          <a:blip r:embed="rId3"/>
          <a:stretch>
            <a:fillRect/>
          </a:stretch>
        </p:blipFill>
        <p:spPr>
          <a:xfrm>
            <a:off x="6324600" y="978939"/>
            <a:ext cx="3353009" cy="4736062"/>
          </a:xfrm>
          <a:prstGeom prst="rect">
            <a:avLst/>
          </a:prstGeom>
        </p:spPr>
      </p:pic>
    </p:spTree>
    <p:extLst>
      <p:ext uri="{BB962C8B-B14F-4D97-AF65-F5344CB8AC3E}">
        <p14:creationId xmlns:p14="http://schemas.microsoft.com/office/powerpoint/2010/main" val="1919116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CC05C-9063-4A80-BFD5-B79970EB94B8}"/>
              </a:ext>
            </a:extLst>
          </p:cNvPr>
          <p:cNvSpPr>
            <a:spLocks noGrp="1"/>
          </p:cNvSpPr>
          <p:nvPr>
            <p:ph type="title"/>
          </p:nvPr>
        </p:nvSpPr>
        <p:spPr/>
        <p:txBody>
          <a:bodyPr/>
          <a:lstStyle/>
          <a:p>
            <a:r>
              <a:rPr lang="en-CA" dirty="0"/>
              <a:t>Coming Up</a:t>
            </a:r>
          </a:p>
        </p:txBody>
      </p:sp>
      <p:sp>
        <p:nvSpPr>
          <p:cNvPr id="3" name="Content Placeholder 2">
            <a:extLst>
              <a:ext uri="{FF2B5EF4-FFF2-40B4-BE49-F238E27FC236}">
                <a16:creationId xmlns:a16="http://schemas.microsoft.com/office/drawing/2014/main" id="{44F96A60-B851-4FAE-B2F5-67C2D1BC9941}"/>
              </a:ext>
            </a:extLst>
          </p:cNvPr>
          <p:cNvSpPr>
            <a:spLocks noGrp="1"/>
          </p:cNvSpPr>
          <p:nvPr>
            <p:ph sz="quarter" idx="1"/>
          </p:nvPr>
        </p:nvSpPr>
        <p:spPr>
          <a:xfrm>
            <a:off x="533400" y="1219200"/>
            <a:ext cx="11049000" cy="4572000"/>
          </a:xfrm>
        </p:spPr>
        <p:txBody>
          <a:bodyPr>
            <a:normAutofit fontScale="55000" lnSpcReduction="20000"/>
          </a:bodyPr>
          <a:lstStyle/>
          <a:p>
            <a:r>
              <a:rPr lang="en-US" sz="4400" dirty="0"/>
              <a:t>Typical Plant Situation</a:t>
            </a:r>
          </a:p>
          <a:p>
            <a:r>
              <a:rPr lang="en-US" sz="4400" dirty="0"/>
              <a:t>Cost of Leakage</a:t>
            </a:r>
          </a:p>
          <a:p>
            <a:r>
              <a:rPr lang="en-US" sz="4400" dirty="0"/>
              <a:t>Common Challenges Preventing Results</a:t>
            </a:r>
          </a:p>
          <a:p>
            <a:r>
              <a:rPr lang="en-US" sz="4400" dirty="0"/>
              <a:t>Leakage Assessments</a:t>
            </a:r>
          </a:p>
          <a:p>
            <a:pPr lvl="1"/>
            <a:r>
              <a:rPr lang="en-US" sz="3300" dirty="0"/>
              <a:t>Step 1 - Get a Baseline</a:t>
            </a:r>
          </a:p>
          <a:p>
            <a:pPr lvl="1"/>
            <a:r>
              <a:rPr lang="en-US" sz="3300" dirty="0"/>
              <a:t>Step 2 - Get the Required Tools for the Job</a:t>
            </a:r>
          </a:p>
          <a:p>
            <a:pPr lvl="1"/>
            <a:r>
              <a:rPr lang="en-US" sz="3300" dirty="0"/>
              <a:t>Step 3 - Find, Document and Fix</a:t>
            </a:r>
          </a:p>
          <a:p>
            <a:pPr lvl="1"/>
            <a:r>
              <a:rPr lang="en-US" sz="3300" dirty="0"/>
              <a:t>Step 4 - Verify Results</a:t>
            </a:r>
          </a:p>
          <a:p>
            <a:r>
              <a:rPr lang="en-CA" sz="4400" dirty="0"/>
              <a:t>Examples of Best Practices</a:t>
            </a:r>
          </a:p>
          <a:p>
            <a:pPr lvl="1"/>
            <a:r>
              <a:rPr lang="en-US" sz="3300" dirty="0"/>
              <a:t>Employee awareness</a:t>
            </a:r>
          </a:p>
          <a:p>
            <a:pPr lvl="1"/>
            <a:r>
              <a:rPr lang="en-US" sz="3300" dirty="0"/>
              <a:t>Teaming with plant employees</a:t>
            </a:r>
          </a:p>
          <a:p>
            <a:pPr lvl="1"/>
            <a:r>
              <a:rPr lang="en-US" sz="3300" dirty="0"/>
              <a:t>Management support</a:t>
            </a:r>
          </a:p>
          <a:p>
            <a:pPr lvl="1"/>
            <a:r>
              <a:rPr lang="en-US" sz="3300" dirty="0"/>
              <a:t>Other actions</a:t>
            </a:r>
          </a:p>
          <a:p>
            <a:r>
              <a:rPr lang="en-US" sz="4400" dirty="0"/>
              <a:t>Getting Help</a:t>
            </a:r>
          </a:p>
          <a:p>
            <a:endParaRPr lang="en-US" dirty="0"/>
          </a:p>
          <a:p>
            <a:endParaRPr lang="en-CA" dirty="0"/>
          </a:p>
        </p:txBody>
      </p:sp>
    </p:spTree>
    <p:extLst>
      <p:ext uri="{BB962C8B-B14F-4D97-AF65-F5344CB8AC3E}">
        <p14:creationId xmlns:p14="http://schemas.microsoft.com/office/powerpoint/2010/main" val="15573738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Benutzerdefiniertes Design">
  <a:themeElements>
    <a:clrScheme name="KL Design">
      <a:dk1>
        <a:srgbClr val="000000"/>
      </a:dk1>
      <a:lt1>
        <a:srgbClr val="FFFFFF"/>
      </a:lt1>
      <a:dk2>
        <a:srgbClr val="000000"/>
      </a:dk2>
      <a:lt2>
        <a:srgbClr val="656567"/>
      </a:lt2>
      <a:accent1>
        <a:srgbClr val="A7A8AA"/>
      </a:accent1>
      <a:accent2>
        <a:srgbClr val="CFD0D2"/>
      </a:accent2>
      <a:accent3>
        <a:srgbClr val="FFFFFF"/>
      </a:accent3>
      <a:accent4>
        <a:srgbClr val="000000"/>
      </a:accent4>
      <a:accent5>
        <a:srgbClr val="D0D1D2"/>
      </a:accent5>
      <a:accent6>
        <a:srgbClr val="BBBCBE"/>
      </a:accent6>
      <a:hlink>
        <a:srgbClr val="646567"/>
      </a:hlink>
      <a:folHlink>
        <a:srgbClr val="FFB800"/>
      </a:folHlink>
    </a:clrScheme>
    <a:fontScheme name="Benutzerdefiniertes Design">
      <a:majorFont>
        <a:latin typeface="Arial"/>
        <a:ea typeface=""/>
        <a:cs typeface=""/>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ts val="2000"/>
          </a:lnSpc>
          <a:spcBef>
            <a:spcPct val="0"/>
          </a:spcBef>
          <a:spcAft>
            <a:spcPct val="0"/>
          </a:spcAft>
          <a:buClrTx/>
          <a:buSzTx/>
          <a:buFont typeface="Times" pitchFamily="18" charset="0"/>
          <a:buNone/>
          <a:tabLst/>
          <a:defRPr kumimoji="0" lang="de-DE" altLang="de-DE" sz="1600" b="0" i="0" u="none" strike="noStrike" cap="none" normalizeH="0" baseline="0" smtClean="0">
            <a:ln>
              <a:noFill/>
            </a:ln>
            <a:solidFill>
              <a:schemeClr val="tx1"/>
            </a:solidFill>
            <a:effectLst/>
            <a:latin typeface="Arial" charset="0"/>
            <a:ea typeface="ＭＳ Ｐゴシック" pitchFamily="34" charset="-128"/>
            <a:cs typeface="Arial"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ts val="2000"/>
          </a:lnSpc>
          <a:spcBef>
            <a:spcPct val="0"/>
          </a:spcBef>
          <a:spcAft>
            <a:spcPct val="0"/>
          </a:spcAft>
          <a:buClrTx/>
          <a:buSzTx/>
          <a:buFont typeface="Times" pitchFamily="18" charset="0"/>
          <a:buNone/>
          <a:tabLst/>
          <a:defRPr kumimoji="0" lang="de-DE" altLang="de-DE" sz="1600" b="0" i="0" u="none" strike="noStrike" cap="none" normalizeH="0" baseline="0" smtClean="0">
            <a:ln>
              <a:noFill/>
            </a:ln>
            <a:solidFill>
              <a:schemeClr val="tx1"/>
            </a:solidFill>
            <a:effectLst/>
            <a:latin typeface="Arial" charset="0"/>
            <a:ea typeface="ＭＳ Ｐゴシック" pitchFamily="34" charset="-128"/>
            <a:cs typeface="Arial" charset="0"/>
          </a:defRPr>
        </a:defPPr>
      </a:lstStyle>
    </a:lnDef>
  </a:objectDefaults>
  <a:extraClrSchemeLst>
    <a:extraClrScheme>
      <a:clrScheme name="Benutzerdefiniertes Design 1">
        <a:dk1>
          <a:srgbClr val="000000"/>
        </a:dk1>
        <a:lt1>
          <a:srgbClr val="FFFFFF"/>
        </a:lt1>
        <a:dk2>
          <a:srgbClr val="000000"/>
        </a:dk2>
        <a:lt2>
          <a:srgbClr val="656567"/>
        </a:lt2>
        <a:accent1>
          <a:srgbClr val="A7A8AA"/>
        </a:accent1>
        <a:accent2>
          <a:srgbClr val="CFD0D2"/>
        </a:accent2>
        <a:accent3>
          <a:srgbClr val="FFFFFF"/>
        </a:accent3>
        <a:accent4>
          <a:srgbClr val="000000"/>
        </a:accent4>
        <a:accent5>
          <a:srgbClr val="D0D1D2"/>
        </a:accent5>
        <a:accent6>
          <a:srgbClr val="BBBCBE"/>
        </a:accent6>
        <a:hlink>
          <a:srgbClr val="A7A8AA"/>
        </a:hlink>
        <a:folHlink>
          <a:srgbClr val="A7A8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_Presentations_A4.potx [Read-Only]" id="{A0A2E04B-85F2-434C-A3B4-2C7AE4462233}" vid="{9AAF88D3-8EE8-47B7-AFBA-EB8E4311B66C}"/>
    </a:ext>
  </a:extLst>
</a:theme>
</file>

<file path=ppt/theme/theme3.xml><?xml version="1.0" encoding="utf-8"?>
<a:theme xmlns:a="http://schemas.openxmlformats.org/drawingml/2006/main" name="1_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New-branding-power-point-presentation-template" id="{0907D2FF-DB7F-E947-B658-1939E8A76AC4}" vid="{CFFC647B-ED98-FD44-A2B1-032C32401B04}"/>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BP Expo PowerPoint Template.thmx</Template>
  <TotalTime>8059</TotalTime>
  <Words>2726</Words>
  <Application>Microsoft Macintosh PowerPoint</Application>
  <PresentationFormat>Widescreen</PresentationFormat>
  <Paragraphs>370</Paragraphs>
  <Slides>49</Slides>
  <Notes>5</Notes>
  <HiddenSlides>0</HiddenSlides>
  <MMClips>0</MMClips>
  <ScaleCrop>false</ScaleCrop>
  <HeadingPairs>
    <vt:vector size="6" baseType="variant">
      <vt:variant>
        <vt:lpstr>Fonts Used</vt:lpstr>
      </vt:variant>
      <vt:variant>
        <vt:i4>17</vt:i4>
      </vt:variant>
      <vt:variant>
        <vt:lpstr>Theme</vt:lpstr>
      </vt:variant>
      <vt:variant>
        <vt:i4>5</vt:i4>
      </vt:variant>
      <vt:variant>
        <vt:lpstr>Slide Titles</vt:lpstr>
      </vt:variant>
      <vt:variant>
        <vt:i4>49</vt:i4>
      </vt:variant>
    </vt:vector>
  </HeadingPairs>
  <TitlesOfParts>
    <vt:vector size="71" baseType="lpstr">
      <vt:lpstr>Akzidenz-Grotesk BQ Condensed</vt:lpstr>
      <vt:lpstr>Akzidenz-Grotesk BQ Light Condensed</vt:lpstr>
      <vt:lpstr>Akzidenz-Grotesk BQ Medium Condensed</vt:lpstr>
      <vt:lpstr>Arial</vt:lpstr>
      <vt:lpstr>Calibri</vt:lpstr>
      <vt:lpstr>Calibri Light</vt:lpstr>
      <vt:lpstr>Century Gothic</vt:lpstr>
      <vt:lpstr>Impact</vt:lpstr>
      <vt:lpstr>Open Sans</vt:lpstr>
      <vt:lpstr>Open Sans Light</vt:lpstr>
      <vt:lpstr>Proxima Nova Bl</vt:lpstr>
      <vt:lpstr>Roboto</vt:lpstr>
      <vt:lpstr>Roboto Light</vt:lpstr>
      <vt:lpstr>Roboto Thin</vt:lpstr>
      <vt:lpstr>Times</vt:lpstr>
      <vt:lpstr>Wingdings</vt:lpstr>
      <vt:lpstr>Wingdings 2</vt:lpstr>
      <vt:lpstr>BP Expo PowerPoint Template</vt:lpstr>
      <vt:lpstr>Benutzerdefiniertes Design</vt:lpstr>
      <vt:lpstr>1_BP Expo PowerPoint Template</vt:lpstr>
      <vt:lpstr>Office Theme</vt:lpstr>
      <vt:lpstr>Quotable</vt:lpstr>
      <vt:lpstr>PowerPoint Presentation</vt:lpstr>
      <vt:lpstr>Q&amp;A Format</vt:lpstr>
      <vt:lpstr>Handouts</vt:lpstr>
      <vt:lpstr>Disclaimer</vt:lpstr>
      <vt:lpstr>PowerPoint Presentation</vt:lpstr>
      <vt:lpstr>About the Speaker</vt:lpstr>
      <vt:lpstr>Compressed Air Leak Management Best Practices</vt:lpstr>
      <vt:lpstr>Wanted Energy Wasters</vt:lpstr>
      <vt:lpstr>Coming Up</vt:lpstr>
      <vt:lpstr>Typical Plant Situation</vt:lpstr>
      <vt:lpstr>Cost of Leakage</vt:lpstr>
      <vt:lpstr>Leakage Repair Savings</vt:lpstr>
      <vt:lpstr>Common Challenges Preventing Results</vt:lpstr>
      <vt:lpstr>Common Challenges Preventing Results</vt:lpstr>
      <vt:lpstr>Leakage Assessments - Step 1 - Getting a Baseline</vt:lpstr>
      <vt:lpstr>Leakage Assessments - Step 2 - Get the Required Tools for the Job</vt:lpstr>
      <vt:lpstr>Leakage Assessments - Step 3 – Find, Document and Fix</vt:lpstr>
      <vt:lpstr>Leakage Assessments - Step 3 – Find, Document and Fix</vt:lpstr>
      <vt:lpstr>Leakage Assessments - Step 4 - Verifying Results</vt:lpstr>
      <vt:lpstr>Examples of Best Practices - Employee Awareness</vt:lpstr>
      <vt:lpstr>Examples of Best Practices - Management Support</vt:lpstr>
      <vt:lpstr>Examples of Best Practices - Teaming with plant employees</vt:lpstr>
      <vt:lpstr>Best Practices – Optimizing Leakage Efforts</vt:lpstr>
      <vt:lpstr>Getting Help</vt:lpstr>
      <vt:lpstr>Summary</vt:lpstr>
      <vt:lpstr>About the Speaker</vt:lpstr>
      <vt:lpstr>PowerPoint Presentation</vt:lpstr>
      <vt:lpstr>How Leaks Cause Contamination:</vt:lpstr>
      <vt:lpstr>Particles</vt:lpstr>
      <vt:lpstr>Water</vt:lpstr>
      <vt:lpstr>Oil</vt:lpstr>
      <vt:lpstr>Micro</vt:lpstr>
      <vt:lpstr>DESIGNATING ISO 8573 PURITY CLASSES</vt:lpstr>
      <vt:lpstr>Monitoring Plans as per ISO 8573</vt:lpstr>
      <vt:lpstr>CONDUCT A RISK ASSESSMENT</vt:lpstr>
      <vt:lpstr>PowerPoint Presentation</vt:lpstr>
      <vt:lpstr>Trace Analytics Packages: [P:W:O]</vt:lpstr>
      <vt:lpstr>Trace Analytics Packages: MICRO</vt:lpstr>
      <vt:lpstr>PowerPoint Presentation</vt:lpstr>
      <vt:lpstr>About the Speaker</vt:lpstr>
      <vt:lpstr>PowerPoint Presentation</vt:lpstr>
      <vt:lpstr>Compressed Air Leak Detection Using Ultrasound: Creating Awareness</vt:lpstr>
      <vt:lpstr>Compressed Air Leak Detection Using Ultrasound: Creating A Plan</vt:lpstr>
      <vt:lpstr>Compressed Air Leak Detection Using Ultrasound: Reporting &amp; Documentation</vt:lpstr>
      <vt:lpstr>Reporting &amp; Documentation</vt:lpstr>
      <vt:lpstr>PowerPoint Presentation</vt:lpstr>
      <vt:lpstr>PowerPoint Presentation</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Presentation Title Date Speaker Name/Info</dc:title>
  <dc:creator>mwhitlock</dc:creator>
  <cp:lastModifiedBy>Clare Lamperski</cp:lastModifiedBy>
  <cp:revision>121</cp:revision>
  <dcterms:created xsi:type="dcterms:W3CDTF">2013-07-31T15:38:58Z</dcterms:created>
  <dcterms:modified xsi:type="dcterms:W3CDTF">2020-01-23T13:48:15Z</dcterms:modified>
</cp:coreProperties>
</file>