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Lst>
  <p:notesMasterIdLst>
    <p:notesMasterId r:id="rId41"/>
  </p:notesMasterIdLst>
  <p:handoutMasterIdLst>
    <p:handoutMasterId r:id="rId42"/>
  </p:handoutMasterIdLst>
  <p:sldIdLst>
    <p:sldId id="666" r:id="rId3"/>
    <p:sldId id="328" r:id="rId4"/>
    <p:sldId id="329" r:id="rId5"/>
    <p:sldId id="667" r:id="rId6"/>
    <p:sldId id="382" r:id="rId7"/>
    <p:sldId id="402" r:id="rId8"/>
    <p:sldId id="684" r:id="rId9"/>
    <p:sldId id="685" r:id="rId10"/>
    <p:sldId id="686" r:id="rId11"/>
    <p:sldId id="687" r:id="rId12"/>
    <p:sldId id="688" r:id="rId13"/>
    <p:sldId id="689" r:id="rId14"/>
    <p:sldId id="690" r:id="rId15"/>
    <p:sldId id="691" r:id="rId16"/>
    <p:sldId id="692" r:id="rId17"/>
    <p:sldId id="693" r:id="rId18"/>
    <p:sldId id="694" r:id="rId19"/>
    <p:sldId id="695" r:id="rId20"/>
    <p:sldId id="696" r:id="rId21"/>
    <p:sldId id="697" r:id="rId22"/>
    <p:sldId id="698" r:id="rId23"/>
    <p:sldId id="699" r:id="rId24"/>
    <p:sldId id="700" r:id="rId25"/>
    <p:sldId id="701" r:id="rId26"/>
    <p:sldId id="359" r:id="rId27"/>
    <p:sldId id="702" r:id="rId28"/>
    <p:sldId id="703" r:id="rId29"/>
    <p:sldId id="682" r:id="rId30"/>
    <p:sldId id="257" r:id="rId31"/>
    <p:sldId id="262" r:id="rId32"/>
    <p:sldId id="266" r:id="rId33"/>
    <p:sldId id="270" r:id="rId34"/>
    <p:sldId id="271" r:id="rId35"/>
    <p:sldId id="267" r:id="rId36"/>
    <p:sldId id="260" r:id="rId37"/>
    <p:sldId id="673" r:id="rId38"/>
    <p:sldId id="679" r:id="rId39"/>
    <p:sldId id="68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7B696A-E2DF-45AE-83A6-D94432175D69}">
          <p14:sldIdLst>
            <p14:sldId id="666"/>
            <p14:sldId id="328"/>
            <p14:sldId id="329"/>
            <p14:sldId id="667"/>
            <p14:sldId id="382"/>
            <p14:sldId id="402"/>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359"/>
            <p14:sldId id="702"/>
            <p14:sldId id="703"/>
            <p14:sldId id="682"/>
            <p14:sldId id="257"/>
            <p14:sldId id="262"/>
            <p14:sldId id="266"/>
            <p14:sldId id="270"/>
            <p14:sldId id="271"/>
            <p14:sldId id="267"/>
            <p14:sldId id="260"/>
          </p14:sldIdLst>
        </p14:section>
        <p14:section name="Default Section" id="{5AE0C682-F3D4-437F-8643-5F3BF4174D4E}">
          <p14:sldIdLst>
            <p14:sldId id="673"/>
            <p14:sldId id="679"/>
            <p14:sldId id="6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68" autoAdjust="0"/>
    <p:restoredTop sz="94558" autoAdjust="0"/>
  </p:normalViewPr>
  <p:slideViewPr>
    <p:cSldViewPr>
      <p:cViewPr varScale="1">
        <p:scale>
          <a:sx n="88" d="100"/>
          <a:sy n="88" d="100"/>
        </p:scale>
        <p:origin x="282" y="5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1/21/2021</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1/21/2021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17</a:t>
            </a:fld>
            <a:endParaRPr lang="en-US"/>
          </a:p>
        </p:txBody>
      </p:sp>
    </p:spTree>
    <p:extLst>
      <p:ext uri="{BB962C8B-B14F-4D97-AF65-F5344CB8AC3E}">
        <p14:creationId xmlns:p14="http://schemas.microsoft.com/office/powerpoint/2010/main" val="3913710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a:spcBef>
                <a:spcPts val="0"/>
              </a:spcBef>
              <a:spcAft>
                <a:spcPts val="0"/>
              </a:spcAft>
            </a:pPr>
            <a:r>
              <a:rPr lang="en-AU" sz="1800" dirty="0">
                <a:effectLst/>
                <a:latin typeface="Calibri" panose="020F0502020204030204" pitchFamily="34" charset="0"/>
                <a:ea typeface="Calibri" panose="020F0502020204030204" pitchFamily="34" charset="0"/>
              </a:rPr>
              <a:t>Begin with the end in mind, leakage is not about finding leaks it’s about fixing them, if you don’t have a plan from the beginning to fix them then don’t bother doing the survey as the report is just going to overwhelm you.</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Some typical numbers we work from to give customers an indicator of what they are in for (budget numbers).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We get through approximately 5000m2 of floor space per day during a survey (if you have a roof space, your floor area is effectively double)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We find between 40-60 leaks per day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A leak costs (in Australia) an average $200 to fix</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A quality survey identifies all the parts and the time required to fix each leak, if the parts are not identified the survey was pointless because someone now needs to visit each leak to work out how to fix it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Some leaks will require further investigation because you can’t get access to the exact point (we will investigate these on the repair day and repair if we have parts)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Broadly speaking I won’t take on a survey unless there is a repair plan of some format, either the customer is doing them or we are, or some combination, but if they think they can ad-hoc the repairs I’ll usually suggest they don’t bother and just rough calculate the leakage value for them (I.e. 20% of system usage)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So if you have a total floor space of 20,000m2, it will take 4 days to audit, averaging 50 leaks/day, we will find 200 leaks @ $200 each to fix, so budget price to fix is going to be $40,000. The caveat is some solenoids/actuators/cylinders can cost $2-3,000 each, so it’s just a budget price!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Typically we conduct repairs on a day we can switch the compressors off, this saves a lot of time isolating areas just to replace a push fitting. The best day for us is a high voltage ‘off’ day, when they service the local transformers (done annually here)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We need 4-6 weeks planning time to order, receive and sort parts, so we typically plan the audit for 10 weeks prior to the ‘repair’ day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On the repair day we have all the parts sorted and bagged per leak</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We have planned enough labour to complete all leak repairs in an 8-12hr period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Finally – Push fittings and poor sealing account for 60% of all leaks we identify, so ONLY use full metal push fittings and ensure everything gets extra thread sealant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24</a:t>
            </a:fld>
            <a:endParaRPr lang="en-US"/>
          </a:p>
        </p:txBody>
      </p:sp>
    </p:spTree>
    <p:extLst>
      <p:ext uri="{BB962C8B-B14F-4D97-AF65-F5344CB8AC3E}">
        <p14:creationId xmlns:p14="http://schemas.microsoft.com/office/powerpoint/2010/main" val="164832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a:spcBef>
                <a:spcPts val="0"/>
              </a:spcBef>
              <a:spcAft>
                <a:spcPts val="0"/>
              </a:spcAft>
            </a:pPr>
            <a:r>
              <a:rPr lang="en-AU" sz="1800" dirty="0">
                <a:effectLst/>
                <a:latin typeface="Calibri" panose="020F0502020204030204" pitchFamily="34" charset="0"/>
                <a:ea typeface="Calibri" panose="020F0502020204030204" pitchFamily="34" charset="0"/>
              </a:rPr>
              <a:t>Begin with the end in mind, leakage is not about finding leaks it’s about fixing them, if you don’t have a plan from the beginning to fix them then don’t bother doing the survey as the report is just going to overwhelm you.</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Some typical numbers we work from to give customers an indicator of what they are in for (budget numbers).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We get through approximately 5000m2 of floor space per day during a survey (if you have a roof space, your floor area is effectively double)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We find between 40-60 leaks per day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A leak costs (in Australia) an average $200 to fix</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A quality survey identifies all the parts and the time required to fix each leak, if the parts are not identified the survey was pointless because someone now needs to visit each leak to work out how to fix it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Some leaks will require further investigation because you can’t get access to the exact point (we will investigate these on the repair day and repair if we have parts)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Broadly speaking I won’t take on a survey unless there is a repair plan of some format, either the customer is doing them or we are, or some combination, but if they think they can ad-hoc the repairs I’ll usually suggest they don’t bother and just rough calculate the leakage value for them (I.e. 20% of system usage)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So if you have a total floor space of 20,000m2, it will take 4 days to audit, averaging 50 leaks/day, we will find 200 leaks @ $200 each to fix, so budget price to fix is going to be $40,000. The caveat is some solenoids/actuators/cylinders can cost $2-3,000 each, so it’s just a budget price!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Typically we conduct repairs on a day we can switch the compressors off, this saves a lot of time isolating areas just to replace a push fitting. The best day for us is a high voltage ‘off’ day, when they service the local transformers (done annually here)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We need 4-6 weeks planning time to order, receive and sort parts, so we typically plan the audit for 10 weeks prior to the ‘repair’ day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On the repair day we have all the parts sorted and bagged per leak</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We have planned enough labour to complete all leak repairs in an 8-12hr period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ea typeface="Calibri" panose="020F0502020204030204" pitchFamily="34" charset="0"/>
              </a:rPr>
              <a:t>Finally – Push fittings and poor sealing account for 60% of all leaks we identify, so ONLY use full metal push fittings and ensure everything gets extra thread sealant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25</a:t>
            </a:fld>
            <a:endParaRPr lang="en-US"/>
          </a:p>
        </p:txBody>
      </p:sp>
    </p:spTree>
    <p:extLst>
      <p:ext uri="{BB962C8B-B14F-4D97-AF65-F5344CB8AC3E}">
        <p14:creationId xmlns:p14="http://schemas.microsoft.com/office/powerpoint/2010/main" val="4116829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900" y="2932040"/>
            <a:ext cx="9220200" cy="202799"/>
          </a:xfrm>
          <a:prstGeom prst="rect">
            <a:avLst/>
          </a:prstGeom>
        </p:spPr>
      </p:pic>
      <p:pic>
        <p:nvPicPr>
          <p:cNvPr id="9" name="Picture 8">
            <a:hlinkClick r:id="rId3"/>
            <a:extLst>
              <a:ext uri="{FF2B5EF4-FFF2-40B4-BE49-F238E27FC236}">
                <a16:creationId xmlns:a16="http://schemas.microsoft.com/office/drawing/2014/main" id="{9DA41F06-7F3B-480C-990E-C147965EC2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2" name="Picture 1">
            <a:extLst>
              <a:ext uri="{FF2B5EF4-FFF2-40B4-BE49-F238E27FC236}">
                <a16:creationId xmlns:a16="http://schemas.microsoft.com/office/drawing/2014/main" id="{45AE93FA-A512-4D4A-96CA-123199D25408}"/>
              </a:ext>
            </a:extLst>
          </p:cNvPr>
          <p:cNvPicPr>
            <a:picLocks noChangeAspect="1"/>
          </p:cNvPicPr>
          <p:nvPr userDrawn="1"/>
        </p:nvPicPr>
        <p:blipFill>
          <a:blip r:embed="rId5"/>
          <a:stretch>
            <a:fillRect/>
          </a:stretch>
        </p:blipFill>
        <p:spPr>
          <a:xfrm>
            <a:off x="9016325" y="5529833"/>
            <a:ext cx="2786113" cy="95105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567EA-B31F-48FB-B518-E6F5FF448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12644-724A-405D-B851-7623F1A313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D1FD8C-FF19-4820-B147-CE2BB6EC434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42EB49-EFA0-44DF-8D58-76ACCDB8C829}"/>
              </a:ext>
            </a:extLst>
          </p:cNvPr>
          <p:cNvSpPr>
            <a:spLocks noGrp="1"/>
          </p:cNvSpPr>
          <p:nvPr>
            <p:ph type="dt" sz="half" idx="10"/>
          </p:nvPr>
        </p:nvSpPr>
        <p:spPr/>
        <p:txBody>
          <a:bodyPr/>
          <a:lstStyle/>
          <a:p>
            <a:fld id="{9A96C496-532B-4B27-833E-DC1179BB682E}" type="datetimeFigureOut">
              <a:rPr lang="en-US" smtClean="0"/>
              <a:t>1/21/2021</a:t>
            </a:fld>
            <a:endParaRPr lang="en-US"/>
          </a:p>
        </p:txBody>
      </p:sp>
      <p:sp>
        <p:nvSpPr>
          <p:cNvPr id="6" name="Footer Placeholder 5">
            <a:extLst>
              <a:ext uri="{FF2B5EF4-FFF2-40B4-BE49-F238E27FC236}">
                <a16:creationId xmlns:a16="http://schemas.microsoft.com/office/drawing/2014/main" id="{3569D42C-E2AC-4064-9392-044C34226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982EC-64ED-4D49-B233-DDB602A9170E}"/>
              </a:ext>
            </a:extLst>
          </p:cNvPr>
          <p:cNvSpPr>
            <a:spLocks noGrp="1"/>
          </p:cNvSpPr>
          <p:nvPr>
            <p:ph type="sldNum" sz="quarter" idx="12"/>
          </p:nvPr>
        </p:nvSpPr>
        <p:spPr/>
        <p:txBody>
          <a:bodyPr/>
          <a:lstStyle/>
          <a:p>
            <a:fld id="{D323F20E-F675-44D6-BB72-1CE521354FEF}" type="slidenum">
              <a:rPr lang="en-US" smtClean="0"/>
              <a:t>‹#›</a:t>
            </a:fld>
            <a:endParaRPr lang="en-US"/>
          </a:p>
        </p:txBody>
      </p:sp>
    </p:spTree>
    <p:extLst>
      <p:ext uri="{BB962C8B-B14F-4D97-AF65-F5344CB8AC3E}">
        <p14:creationId xmlns:p14="http://schemas.microsoft.com/office/powerpoint/2010/main" val="189734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8CBC-6378-4E0A-8702-3AA9862CFF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B3B97-E640-4469-A0F0-7F023C88A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5518215-4719-4161-811A-3C0827E04B6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BA7B5-BA62-4512-B223-A855E80DDD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5756F3-6106-4791-AE01-348C8B0647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68D9C6-7723-4DC3-B06E-4727A561711C}"/>
              </a:ext>
            </a:extLst>
          </p:cNvPr>
          <p:cNvSpPr>
            <a:spLocks noGrp="1"/>
          </p:cNvSpPr>
          <p:nvPr>
            <p:ph type="dt" sz="half" idx="10"/>
          </p:nvPr>
        </p:nvSpPr>
        <p:spPr/>
        <p:txBody>
          <a:bodyPr/>
          <a:lstStyle/>
          <a:p>
            <a:fld id="{9A96C496-532B-4B27-833E-DC1179BB682E}" type="datetimeFigureOut">
              <a:rPr lang="en-US" smtClean="0"/>
              <a:t>1/21/2021</a:t>
            </a:fld>
            <a:endParaRPr lang="en-US"/>
          </a:p>
        </p:txBody>
      </p:sp>
      <p:sp>
        <p:nvSpPr>
          <p:cNvPr id="8" name="Footer Placeholder 7">
            <a:extLst>
              <a:ext uri="{FF2B5EF4-FFF2-40B4-BE49-F238E27FC236}">
                <a16:creationId xmlns:a16="http://schemas.microsoft.com/office/drawing/2014/main" id="{F01E83F2-8975-4731-A07F-B4161C21CC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EB52CF-7DFD-42C4-BA01-6FA97BE3C15A}"/>
              </a:ext>
            </a:extLst>
          </p:cNvPr>
          <p:cNvSpPr>
            <a:spLocks noGrp="1"/>
          </p:cNvSpPr>
          <p:nvPr>
            <p:ph type="sldNum" sz="quarter" idx="12"/>
          </p:nvPr>
        </p:nvSpPr>
        <p:spPr/>
        <p:txBody>
          <a:bodyPr/>
          <a:lstStyle/>
          <a:p>
            <a:fld id="{D323F20E-F675-44D6-BB72-1CE521354FEF}" type="slidenum">
              <a:rPr lang="en-US" smtClean="0"/>
              <a:t>‹#›</a:t>
            </a:fld>
            <a:endParaRPr lang="en-US"/>
          </a:p>
        </p:txBody>
      </p:sp>
    </p:spTree>
    <p:extLst>
      <p:ext uri="{BB962C8B-B14F-4D97-AF65-F5344CB8AC3E}">
        <p14:creationId xmlns:p14="http://schemas.microsoft.com/office/powerpoint/2010/main" val="78301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E800-E24B-44F1-81C6-58797FA8C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81803D-7D51-4F89-B835-1700C423CC64}"/>
              </a:ext>
            </a:extLst>
          </p:cNvPr>
          <p:cNvSpPr>
            <a:spLocks noGrp="1"/>
          </p:cNvSpPr>
          <p:nvPr>
            <p:ph type="dt" sz="half" idx="10"/>
          </p:nvPr>
        </p:nvSpPr>
        <p:spPr/>
        <p:txBody>
          <a:bodyPr/>
          <a:lstStyle/>
          <a:p>
            <a:fld id="{9A96C496-532B-4B27-833E-DC1179BB682E}" type="datetimeFigureOut">
              <a:rPr lang="en-US" smtClean="0"/>
              <a:t>1/21/2021</a:t>
            </a:fld>
            <a:endParaRPr lang="en-US"/>
          </a:p>
        </p:txBody>
      </p:sp>
      <p:sp>
        <p:nvSpPr>
          <p:cNvPr id="4" name="Footer Placeholder 3">
            <a:extLst>
              <a:ext uri="{FF2B5EF4-FFF2-40B4-BE49-F238E27FC236}">
                <a16:creationId xmlns:a16="http://schemas.microsoft.com/office/drawing/2014/main" id="{7F7D5BE3-2CEC-4744-8301-13C1AE3C71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51B0EC-88D9-4FC1-A71F-AEF62C759CEE}"/>
              </a:ext>
            </a:extLst>
          </p:cNvPr>
          <p:cNvSpPr>
            <a:spLocks noGrp="1"/>
          </p:cNvSpPr>
          <p:nvPr>
            <p:ph type="sldNum" sz="quarter" idx="12"/>
          </p:nvPr>
        </p:nvSpPr>
        <p:spPr/>
        <p:txBody>
          <a:bodyPr/>
          <a:lstStyle/>
          <a:p>
            <a:fld id="{D323F20E-F675-44D6-BB72-1CE521354FEF}" type="slidenum">
              <a:rPr lang="en-US" smtClean="0"/>
              <a:t>‹#›</a:t>
            </a:fld>
            <a:endParaRPr lang="en-US"/>
          </a:p>
        </p:txBody>
      </p:sp>
    </p:spTree>
    <p:extLst>
      <p:ext uri="{BB962C8B-B14F-4D97-AF65-F5344CB8AC3E}">
        <p14:creationId xmlns:p14="http://schemas.microsoft.com/office/powerpoint/2010/main" val="408054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35EFEE-FE5A-4C96-99C5-0D12A5F4A29C}"/>
              </a:ext>
            </a:extLst>
          </p:cNvPr>
          <p:cNvSpPr>
            <a:spLocks noGrp="1"/>
          </p:cNvSpPr>
          <p:nvPr>
            <p:ph type="dt" sz="half" idx="10"/>
          </p:nvPr>
        </p:nvSpPr>
        <p:spPr/>
        <p:txBody>
          <a:bodyPr/>
          <a:lstStyle/>
          <a:p>
            <a:fld id="{9A96C496-532B-4B27-833E-DC1179BB682E}" type="datetimeFigureOut">
              <a:rPr lang="en-US" smtClean="0"/>
              <a:t>1/21/2021</a:t>
            </a:fld>
            <a:endParaRPr lang="en-US"/>
          </a:p>
        </p:txBody>
      </p:sp>
      <p:sp>
        <p:nvSpPr>
          <p:cNvPr id="3" name="Footer Placeholder 2">
            <a:extLst>
              <a:ext uri="{FF2B5EF4-FFF2-40B4-BE49-F238E27FC236}">
                <a16:creationId xmlns:a16="http://schemas.microsoft.com/office/drawing/2014/main" id="{7EA15569-8FE2-4B15-B44A-02170B7A7D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512F2A-1065-458A-8DEB-F7267D7FECF1}"/>
              </a:ext>
            </a:extLst>
          </p:cNvPr>
          <p:cNvSpPr>
            <a:spLocks noGrp="1"/>
          </p:cNvSpPr>
          <p:nvPr>
            <p:ph type="sldNum" sz="quarter" idx="12"/>
          </p:nvPr>
        </p:nvSpPr>
        <p:spPr/>
        <p:txBody>
          <a:bodyPr/>
          <a:lstStyle/>
          <a:p>
            <a:fld id="{D323F20E-F675-44D6-BB72-1CE521354FEF}" type="slidenum">
              <a:rPr lang="en-US" smtClean="0"/>
              <a:t>‹#›</a:t>
            </a:fld>
            <a:endParaRPr lang="en-US"/>
          </a:p>
        </p:txBody>
      </p:sp>
    </p:spTree>
    <p:extLst>
      <p:ext uri="{BB962C8B-B14F-4D97-AF65-F5344CB8AC3E}">
        <p14:creationId xmlns:p14="http://schemas.microsoft.com/office/powerpoint/2010/main" val="3754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06A51-0FA0-48A0-A2E9-014A355014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97A94A-D6AD-4176-A487-CB6A85EA65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EB5B4E-AB8F-43A2-976F-738B77EDE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A5E5BC-1BBE-4F68-B162-A1B97E8B3456}"/>
              </a:ext>
            </a:extLst>
          </p:cNvPr>
          <p:cNvSpPr>
            <a:spLocks noGrp="1"/>
          </p:cNvSpPr>
          <p:nvPr>
            <p:ph type="dt" sz="half" idx="10"/>
          </p:nvPr>
        </p:nvSpPr>
        <p:spPr/>
        <p:txBody>
          <a:bodyPr/>
          <a:lstStyle/>
          <a:p>
            <a:fld id="{9A96C496-532B-4B27-833E-DC1179BB682E}" type="datetimeFigureOut">
              <a:rPr lang="en-US" smtClean="0"/>
              <a:t>1/21/2021</a:t>
            </a:fld>
            <a:endParaRPr lang="en-US"/>
          </a:p>
        </p:txBody>
      </p:sp>
      <p:sp>
        <p:nvSpPr>
          <p:cNvPr id="6" name="Footer Placeholder 5">
            <a:extLst>
              <a:ext uri="{FF2B5EF4-FFF2-40B4-BE49-F238E27FC236}">
                <a16:creationId xmlns:a16="http://schemas.microsoft.com/office/drawing/2014/main" id="{88E6CE40-AAA9-4E6D-963D-F87AC8A91C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A5EC09-9C96-4485-A15F-79516333AE08}"/>
              </a:ext>
            </a:extLst>
          </p:cNvPr>
          <p:cNvSpPr>
            <a:spLocks noGrp="1"/>
          </p:cNvSpPr>
          <p:nvPr>
            <p:ph type="sldNum" sz="quarter" idx="12"/>
          </p:nvPr>
        </p:nvSpPr>
        <p:spPr/>
        <p:txBody>
          <a:bodyPr/>
          <a:lstStyle/>
          <a:p>
            <a:fld id="{D323F20E-F675-44D6-BB72-1CE521354FEF}" type="slidenum">
              <a:rPr lang="en-US" smtClean="0"/>
              <a:t>‹#›</a:t>
            </a:fld>
            <a:endParaRPr lang="en-US"/>
          </a:p>
        </p:txBody>
      </p:sp>
    </p:spTree>
    <p:extLst>
      <p:ext uri="{BB962C8B-B14F-4D97-AF65-F5344CB8AC3E}">
        <p14:creationId xmlns:p14="http://schemas.microsoft.com/office/powerpoint/2010/main" val="172548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D9230-83C6-4123-81B9-4A2E39B875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B39E23-048C-42BF-B0B6-C776C4061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BB4599-66AD-4407-A298-C71CD75A3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8C7CFE-77B9-48A7-BF55-A6E9A983FB58}"/>
              </a:ext>
            </a:extLst>
          </p:cNvPr>
          <p:cNvSpPr>
            <a:spLocks noGrp="1"/>
          </p:cNvSpPr>
          <p:nvPr>
            <p:ph type="dt" sz="half" idx="10"/>
          </p:nvPr>
        </p:nvSpPr>
        <p:spPr/>
        <p:txBody>
          <a:bodyPr/>
          <a:lstStyle/>
          <a:p>
            <a:fld id="{9A96C496-532B-4B27-833E-DC1179BB682E}" type="datetimeFigureOut">
              <a:rPr lang="en-US" smtClean="0"/>
              <a:t>1/21/2021</a:t>
            </a:fld>
            <a:endParaRPr lang="en-US"/>
          </a:p>
        </p:txBody>
      </p:sp>
      <p:sp>
        <p:nvSpPr>
          <p:cNvPr id="6" name="Footer Placeholder 5">
            <a:extLst>
              <a:ext uri="{FF2B5EF4-FFF2-40B4-BE49-F238E27FC236}">
                <a16:creationId xmlns:a16="http://schemas.microsoft.com/office/drawing/2014/main" id="{ABD82270-8A78-4657-8E22-A12AE523C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82530F-67E4-4C82-8F77-36A44E03BC5F}"/>
              </a:ext>
            </a:extLst>
          </p:cNvPr>
          <p:cNvSpPr>
            <a:spLocks noGrp="1"/>
          </p:cNvSpPr>
          <p:nvPr>
            <p:ph type="sldNum" sz="quarter" idx="12"/>
          </p:nvPr>
        </p:nvSpPr>
        <p:spPr/>
        <p:txBody>
          <a:bodyPr/>
          <a:lstStyle/>
          <a:p>
            <a:fld id="{D323F20E-F675-44D6-BB72-1CE521354FEF}" type="slidenum">
              <a:rPr lang="en-US" smtClean="0"/>
              <a:t>‹#›</a:t>
            </a:fld>
            <a:endParaRPr lang="en-US"/>
          </a:p>
        </p:txBody>
      </p:sp>
    </p:spTree>
    <p:extLst>
      <p:ext uri="{BB962C8B-B14F-4D97-AF65-F5344CB8AC3E}">
        <p14:creationId xmlns:p14="http://schemas.microsoft.com/office/powerpoint/2010/main" val="153190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DE2A-AAEA-4BD1-8CDA-CED1461A2B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A09EEC-50E9-412F-9912-588C75248E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C3911-6B49-4A59-953A-ACF2A9DD68AC}"/>
              </a:ext>
            </a:extLst>
          </p:cNvPr>
          <p:cNvSpPr>
            <a:spLocks noGrp="1"/>
          </p:cNvSpPr>
          <p:nvPr>
            <p:ph type="dt" sz="half" idx="10"/>
          </p:nvPr>
        </p:nvSpPr>
        <p:spPr/>
        <p:txBody>
          <a:bodyPr/>
          <a:lstStyle/>
          <a:p>
            <a:fld id="{9A96C496-532B-4B27-833E-DC1179BB682E}" type="datetimeFigureOut">
              <a:rPr lang="en-US" smtClean="0"/>
              <a:t>1/21/2021</a:t>
            </a:fld>
            <a:endParaRPr lang="en-US"/>
          </a:p>
        </p:txBody>
      </p:sp>
      <p:sp>
        <p:nvSpPr>
          <p:cNvPr id="5" name="Footer Placeholder 4">
            <a:extLst>
              <a:ext uri="{FF2B5EF4-FFF2-40B4-BE49-F238E27FC236}">
                <a16:creationId xmlns:a16="http://schemas.microsoft.com/office/drawing/2014/main" id="{325E5684-2D25-4C8C-9C5A-1AE81A903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18E16-0236-428C-8B48-951F5921FD3F}"/>
              </a:ext>
            </a:extLst>
          </p:cNvPr>
          <p:cNvSpPr>
            <a:spLocks noGrp="1"/>
          </p:cNvSpPr>
          <p:nvPr>
            <p:ph type="sldNum" sz="quarter" idx="12"/>
          </p:nvPr>
        </p:nvSpPr>
        <p:spPr/>
        <p:txBody>
          <a:bodyPr/>
          <a:lstStyle/>
          <a:p>
            <a:fld id="{D323F20E-F675-44D6-BB72-1CE521354FEF}" type="slidenum">
              <a:rPr lang="en-US" smtClean="0"/>
              <a:t>‹#›</a:t>
            </a:fld>
            <a:endParaRPr lang="en-US"/>
          </a:p>
        </p:txBody>
      </p:sp>
    </p:spTree>
    <p:extLst>
      <p:ext uri="{BB962C8B-B14F-4D97-AF65-F5344CB8AC3E}">
        <p14:creationId xmlns:p14="http://schemas.microsoft.com/office/powerpoint/2010/main" val="159400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871DE-599F-49A8-AAA7-3E507DD10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AA24D9-D80C-4826-A172-84A5719A89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04123-DAFE-437C-B844-72FDAA0B372A}"/>
              </a:ext>
            </a:extLst>
          </p:cNvPr>
          <p:cNvSpPr>
            <a:spLocks noGrp="1"/>
          </p:cNvSpPr>
          <p:nvPr>
            <p:ph type="dt" sz="half" idx="10"/>
          </p:nvPr>
        </p:nvSpPr>
        <p:spPr/>
        <p:txBody>
          <a:bodyPr/>
          <a:lstStyle/>
          <a:p>
            <a:fld id="{9A96C496-532B-4B27-833E-DC1179BB682E}" type="datetimeFigureOut">
              <a:rPr lang="en-US" smtClean="0"/>
              <a:t>1/21/2021</a:t>
            </a:fld>
            <a:endParaRPr lang="en-US"/>
          </a:p>
        </p:txBody>
      </p:sp>
      <p:sp>
        <p:nvSpPr>
          <p:cNvPr id="5" name="Footer Placeholder 4">
            <a:extLst>
              <a:ext uri="{FF2B5EF4-FFF2-40B4-BE49-F238E27FC236}">
                <a16:creationId xmlns:a16="http://schemas.microsoft.com/office/drawing/2014/main" id="{3C6282D1-4289-4922-8D90-B2B2FD228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A0EBC-0B3D-4584-A850-AA9928B28A84}"/>
              </a:ext>
            </a:extLst>
          </p:cNvPr>
          <p:cNvSpPr>
            <a:spLocks noGrp="1"/>
          </p:cNvSpPr>
          <p:nvPr>
            <p:ph type="sldNum" sz="quarter" idx="12"/>
          </p:nvPr>
        </p:nvSpPr>
        <p:spPr/>
        <p:txBody>
          <a:bodyPr/>
          <a:lstStyle/>
          <a:p>
            <a:fld id="{D323F20E-F675-44D6-BB72-1CE521354FEF}" type="slidenum">
              <a:rPr lang="en-US" smtClean="0"/>
              <a:t>‹#›</a:t>
            </a:fld>
            <a:endParaRPr lang="en-US"/>
          </a:p>
        </p:txBody>
      </p:sp>
    </p:spTree>
    <p:extLst>
      <p:ext uri="{BB962C8B-B14F-4D97-AF65-F5344CB8AC3E}">
        <p14:creationId xmlns:p14="http://schemas.microsoft.com/office/powerpoint/2010/main" val="47649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1/21/2021</a:t>
            </a:fld>
            <a:endParaRPr lang="en-US"/>
          </a:p>
        </p:txBody>
      </p:sp>
      <p:sp>
        <p:nvSpPr>
          <p:cNvPr id="6" name="Footer Placeholder 5"/>
          <p:cNvSpPr>
            <a:spLocks noGrp="1"/>
          </p:cNvSpPr>
          <p:nvPr>
            <p:ph type="ftr" sz="quarter" idx="11"/>
          </p:nvPr>
        </p:nvSpPr>
        <p:spPr>
          <a:xfrm rot="5400000">
            <a:off x="9560560" y="3642360"/>
            <a:ext cx="4572000" cy="487680"/>
          </a:xfrm>
          <a:prstGeom prst="rect">
            <a:avLst/>
          </a:prstGeom>
        </p:spPr>
        <p:txBody>
          <a:bodyPr/>
          <a:lstStyle/>
          <a:p>
            <a:endParaRPr lang="en-US" dirty="0"/>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1/21/2021</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1/21/2021</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1/21/2021</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58CD0-C0AE-4DF1-B9B2-6B0E963CE2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3D61E-8CD7-45D2-A2CC-C93096725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44550C-47A4-405E-818D-DF3C6600461B}"/>
              </a:ext>
            </a:extLst>
          </p:cNvPr>
          <p:cNvSpPr>
            <a:spLocks noGrp="1"/>
          </p:cNvSpPr>
          <p:nvPr>
            <p:ph type="dt" sz="half" idx="10"/>
          </p:nvPr>
        </p:nvSpPr>
        <p:spPr/>
        <p:txBody>
          <a:bodyPr/>
          <a:lstStyle/>
          <a:p>
            <a:fld id="{9A96C496-532B-4B27-833E-DC1179BB682E}" type="datetimeFigureOut">
              <a:rPr lang="en-US" smtClean="0"/>
              <a:t>1/21/2021</a:t>
            </a:fld>
            <a:endParaRPr lang="en-US"/>
          </a:p>
        </p:txBody>
      </p:sp>
      <p:sp>
        <p:nvSpPr>
          <p:cNvPr id="5" name="Footer Placeholder 4">
            <a:extLst>
              <a:ext uri="{FF2B5EF4-FFF2-40B4-BE49-F238E27FC236}">
                <a16:creationId xmlns:a16="http://schemas.microsoft.com/office/drawing/2014/main" id="{51CECC24-BBEF-4CED-8A52-3D1D28E67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A3045-97F4-4675-AFAA-22FF8C025259}"/>
              </a:ext>
            </a:extLst>
          </p:cNvPr>
          <p:cNvSpPr>
            <a:spLocks noGrp="1"/>
          </p:cNvSpPr>
          <p:nvPr>
            <p:ph type="sldNum" sz="quarter" idx="12"/>
          </p:nvPr>
        </p:nvSpPr>
        <p:spPr/>
        <p:txBody>
          <a:bodyPr/>
          <a:lstStyle/>
          <a:p>
            <a:fld id="{D323F20E-F675-44D6-BB72-1CE521354FEF}" type="slidenum">
              <a:rPr lang="en-US" smtClean="0"/>
              <a:t>‹#›</a:t>
            </a:fld>
            <a:endParaRPr lang="en-US"/>
          </a:p>
        </p:txBody>
      </p:sp>
    </p:spTree>
    <p:extLst>
      <p:ext uri="{BB962C8B-B14F-4D97-AF65-F5344CB8AC3E}">
        <p14:creationId xmlns:p14="http://schemas.microsoft.com/office/powerpoint/2010/main" val="146136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0A1D-A5BC-47F6-90C0-B954DB7DC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514BC-76D5-4470-B205-1F28B0AE2D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EE9F6-F2DC-4F81-B178-3ED91762663D}"/>
              </a:ext>
            </a:extLst>
          </p:cNvPr>
          <p:cNvSpPr>
            <a:spLocks noGrp="1"/>
          </p:cNvSpPr>
          <p:nvPr>
            <p:ph type="dt" sz="half" idx="10"/>
          </p:nvPr>
        </p:nvSpPr>
        <p:spPr/>
        <p:txBody>
          <a:bodyPr/>
          <a:lstStyle/>
          <a:p>
            <a:fld id="{9A96C496-532B-4B27-833E-DC1179BB682E}" type="datetimeFigureOut">
              <a:rPr lang="en-US" smtClean="0"/>
              <a:t>1/21/2021</a:t>
            </a:fld>
            <a:endParaRPr lang="en-US"/>
          </a:p>
        </p:txBody>
      </p:sp>
      <p:sp>
        <p:nvSpPr>
          <p:cNvPr id="5" name="Footer Placeholder 4">
            <a:extLst>
              <a:ext uri="{FF2B5EF4-FFF2-40B4-BE49-F238E27FC236}">
                <a16:creationId xmlns:a16="http://schemas.microsoft.com/office/drawing/2014/main" id="{C4958DDD-E059-42E0-A9E3-3A439E54C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E6A07-0D61-4947-AE8B-4A3686354A0B}"/>
              </a:ext>
            </a:extLst>
          </p:cNvPr>
          <p:cNvSpPr>
            <a:spLocks noGrp="1"/>
          </p:cNvSpPr>
          <p:nvPr>
            <p:ph type="sldNum" sz="quarter" idx="12"/>
          </p:nvPr>
        </p:nvSpPr>
        <p:spPr/>
        <p:txBody>
          <a:bodyPr/>
          <a:lstStyle/>
          <a:p>
            <a:fld id="{D323F20E-F675-44D6-BB72-1CE521354FEF}" type="slidenum">
              <a:rPr lang="en-US" smtClean="0"/>
              <a:t>‹#›</a:t>
            </a:fld>
            <a:endParaRPr lang="en-US"/>
          </a:p>
        </p:txBody>
      </p:sp>
    </p:spTree>
    <p:extLst>
      <p:ext uri="{BB962C8B-B14F-4D97-AF65-F5344CB8AC3E}">
        <p14:creationId xmlns:p14="http://schemas.microsoft.com/office/powerpoint/2010/main" val="328497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A8DF-E3BA-444F-B7FD-E9A9AF18F0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A5DC8F-BE92-468A-9113-4B60EFD238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5549BB-95FD-4F3F-BFC9-D31DCCFBE001}"/>
              </a:ext>
            </a:extLst>
          </p:cNvPr>
          <p:cNvSpPr>
            <a:spLocks noGrp="1"/>
          </p:cNvSpPr>
          <p:nvPr>
            <p:ph type="dt" sz="half" idx="10"/>
          </p:nvPr>
        </p:nvSpPr>
        <p:spPr/>
        <p:txBody>
          <a:bodyPr/>
          <a:lstStyle/>
          <a:p>
            <a:fld id="{9A96C496-532B-4B27-833E-DC1179BB682E}" type="datetimeFigureOut">
              <a:rPr lang="en-US" smtClean="0"/>
              <a:t>1/21/2021</a:t>
            </a:fld>
            <a:endParaRPr lang="en-US"/>
          </a:p>
        </p:txBody>
      </p:sp>
      <p:sp>
        <p:nvSpPr>
          <p:cNvPr id="5" name="Footer Placeholder 4">
            <a:extLst>
              <a:ext uri="{FF2B5EF4-FFF2-40B4-BE49-F238E27FC236}">
                <a16:creationId xmlns:a16="http://schemas.microsoft.com/office/drawing/2014/main" id="{67EDB67B-F844-432F-90F1-EA7219DBE2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F7D33-7B07-4456-8226-1299C386748C}"/>
              </a:ext>
            </a:extLst>
          </p:cNvPr>
          <p:cNvSpPr>
            <a:spLocks noGrp="1"/>
          </p:cNvSpPr>
          <p:nvPr>
            <p:ph type="sldNum" sz="quarter" idx="12"/>
          </p:nvPr>
        </p:nvSpPr>
        <p:spPr/>
        <p:txBody>
          <a:bodyPr/>
          <a:lstStyle/>
          <a:p>
            <a:fld id="{D323F20E-F675-44D6-BB72-1CE521354FEF}" type="slidenum">
              <a:rPr lang="en-US" smtClean="0"/>
              <a:t>‹#›</a:t>
            </a:fld>
            <a:endParaRPr lang="en-US"/>
          </a:p>
        </p:txBody>
      </p:sp>
    </p:spTree>
    <p:extLst>
      <p:ext uri="{BB962C8B-B14F-4D97-AF65-F5344CB8AC3E}">
        <p14:creationId xmlns:p14="http://schemas.microsoft.com/office/powerpoint/2010/main" val="333876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hyperlink" Target="http://www.airbestpractices.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7" name="Picture 6">
            <a:hlinkClick r:id="rId9"/>
            <a:extLst>
              <a:ext uri="{FF2B5EF4-FFF2-40B4-BE49-F238E27FC236}">
                <a16:creationId xmlns:a16="http://schemas.microsoft.com/office/drawing/2014/main" id="{7FB9DA1F-96FB-449A-82BB-2FA8DD06FB0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2" name="Picture 1">
            <a:extLst>
              <a:ext uri="{FF2B5EF4-FFF2-40B4-BE49-F238E27FC236}">
                <a16:creationId xmlns:a16="http://schemas.microsoft.com/office/drawing/2014/main" id="{BB55CAC8-E33D-43CA-B727-0AE6E801A75A}"/>
              </a:ext>
            </a:extLst>
          </p:cNvPr>
          <p:cNvPicPr>
            <a:picLocks noChangeAspect="1"/>
          </p:cNvPicPr>
          <p:nvPr userDrawn="1"/>
        </p:nvPicPr>
        <p:blipFill>
          <a:blip r:embed="rId11"/>
          <a:stretch>
            <a:fillRect/>
          </a:stretch>
        </p:blipFill>
        <p:spPr>
          <a:xfrm>
            <a:off x="9126487" y="5715000"/>
            <a:ext cx="2786113" cy="951058"/>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D69F1E-B450-4410-A75A-8901CB1880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4DA3E6-B608-43F2-9184-80E5FD4AA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35C9D-7C0A-4948-AEEE-02E43B26A6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6C496-532B-4B27-833E-DC1179BB682E}" type="datetimeFigureOut">
              <a:rPr lang="en-US" smtClean="0"/>
              <a:t>1/21/2021</a:t>
            </a:fld>
            <a:endParaRPr lang="en-US"/>
          </a:p>
        </p:txBody>
      </p:sp>
      <p:sp>
        <p:nvSpPr>
          <p:cNvPr id="5" name="Footer Placeholder 4">
            <a:extLst>
              <a:ext uri="{FF2B5EF4-FFF2-40B4-BE49-F238E27FC236}">
                <a16:creationId xmlns:a16="http://schemas.microsoft.com/office/drawing/2014/main" id="{14640826-8478-4D13-BB16-340B1CBEB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7C6CBC-5C98-4EAE-9832-628F2E307E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3F20E-F675-44D6-BB72-1CE521354FEF}" type="slidenum">
              <a:rPr lang="en-US" smtClean="0"/>
              <a:t>‹#›</a:t>
            </a:fld>
            <a:endParaRPr lang="en-US"/>
          </a:p>
        </p:txBody>
      </p:sp>
    </p:spTree>
    <p:extLst>
      <p:ext uri="{BB962C8B-B14F-4D97-AF65-F5344CB8AC3E}">
        <p14:creationId xmlns:p14="http://schemas.microsoft.com/office/powerpoint/2010/main" val="30268777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compressedairchallenge.org/"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3962400" y="3756570"/>
            <a:ext cx="4777142" cy="118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The recording and slides of this webinar will be made available to attendees via email later today.</a:t>
            </a:r>
          </a:p>
          <a:p>
            <a:pPr algn="ctr" eaLnBrk="0" fontAlgn="base" hangingPunct="0">
              <a:lnSpc>
                <a:spcPts val="1680"/>
              </a:lnSpc>
              <a:spcBef>
                <a:spcPct val="0"/>
              </a:spcBef>
              <a:spcAft>
                <a:spcPct val="0"/>
              </a:spcAft>
              <a:defRPr/>
            </a:pPr>
            <a:endParaRPr lang="en-US" altLang="en-US" sz="1600" kern="0" dirty="0">
              <a:solidFill>
                <a:prstClr val="black"/>
              </a:solidFill>
              <a:latin typeface="+mj-lt"/>
              <a:cs typeface="Calibri" panose="020F0502020204030204" pitchFamily="34" charset="0"/>
            </a:endParaRPr>
          </a:p>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PDH Certificates will be e-mailed to attendees on within 2 days.</a:t>
            </a:r>
            <a:endParaRPr lang="en-US" altLang="en-US" sz="1600" b="1" kern="0" dirty="0">
              <a:solidFill>
                <a:prstClr val="black"/>
              </a:solidFill>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990596" y="1543053"/>
            <a:ext cx="10210799" cy="64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600" b="1" dirty="0">
                <a:solidFill>
                  <a:schemeClr val="accent4"/>
                </a:solidFill>
              </a:rPr>
              <a:t>Finding, Fixing and Monitoring Compressed Air Leaks</a:t>
            </a:r>
          </a:p>
        </p:txBody>
      </p:sp>
      <p:sp>
        <p:nvSpPr>
          <p:cNvPr id="23" name="object 3">
            <a:extLst>
              <a:ext uri="{FF2B5EF4-FFF2-40B4-BE49-F238E27FC236}">
                <a16:creationId xmlns:a16="http://schemas.microsoft.com/office/drawing/2014/main" id="{DD6E8466-892C-4836-B71C-1D12F3F42E0F}"/>
              </a:ext>
            </a:extLst>
          </p:cNvPr>
          <p:cNvSpPr txBox="1"/>
          <p:nvPr/>
        </p:nvSpPr>
        <p:spPr>
          <a:xfrm>
            <a:off x="3096963" y="2203772"/>
            <a:ext cx="5998067" cy="1292662"/>
          </a:xfrm>
          <a:prstGeom prst="rect">
            <a:avLst/>
          </a:prstGeom>
        </p:spPr>
        <p:txBody>
          <a:bodyPr vert="horz" wrap="square" lIns="0" tIns="0" rIns="0" bIns="0" rtlCol="0">
            <a:spAutoFit/>
          </a:bodyPr>
          <a:lstStyle/>
          <a:p>
            <a:pPr marL="9525" algn="ctr" eaLnBrk="0" fontAlgn="base" hangingPunct="0">
              <a:spcBef>
                <a:spcPct val="0"/>
              </a:spcBef>
              <a:spcAft>
                <a:spcPct val="0"/>
              </a:spcAft>
              <a:defRPr/>
            </a:pPr>
            <a:r>
              <a:rPr lang="en-US" sz="2800" spc="-15" dirty="0">
                <a:solidFill>
                  <a:prstClr val="black"/>
                </a:solidFill>
                <a:latin typeface="+mj-lt"/>
                <a:cs typeface="Calibri"/>
              </a:rPr>
              <a:t>Ron Marshall, Marshall Compressed Air Consulting</a:t>
            </a:r>
            <a:endParaRPr lang="en-US" sz="2800" i="1" spc="-15" dirty="0">
              <a:solidFill>
                <a:prstClr val="black"/>
              </a:solidFill>
              <a:latin typeface="+mj-lt"/>
              <a:cs typeface="Calibri"/>
            </a:endParaRPr>
          </a:p>
          <a:p>
            <a:pPr marL="9525" algn="ctr" eaLnBrk="0" fontAlgn="base" hangingPunct="0">
              <a:spcBef>
                <a:spcPct val="0"/>
              </a:spcBef>
              <a:spcAft>
                <a:spcPct val="0"/>
              </a:spcAft>
              <a:defRPr/>
            </a:pPr>
            <a:r>
              <a:rPr lang="en-US" sz="2800" i="1" spc="-15" dirty="0">
                <a:solidFill>
                  <a:prstClr val="black"/>
                </a:solidFill>
                <a:latin typeface="+mj-lt"/>
                <a:cs typeface="Calibri"/>
              </a:rPr>
              <a:t>Keynote Speaker</a:t>
            </a:r>
            <a:endParaRPr sz="2800" i="1" dirty="0">
              <a:solidFill>
                <a:prstClr val="black"/>
              </a:solidFill>
              <a:latin typeface="+mj-lt"/>
              <a:cs typeface="Calibri"/>
            </a:endParaRPr>
          </a:p>
        </p:txBody>
      </p:sp>
      <p:sp>
        <p:nvSpPr>
          <p:cNvPr id="2" name="TextBox 1">
            <a:extLst>
              <a:ext uri="{FF2B5EF4-FFF2-40B4-BE49-F238E27FC236}">
                <a16:creationId xmlns:a16="http://schemas.microsoft.com/office/drawing/2014/main" id="{FD0B5D6E-9CEA-4857-A25A-9DBED62C5A67}"/>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7" descr="A picture containing drawing&#10;&#10;Description automatically generated">
            <a:extLst>
              <a:ext uri="{FF2B5EF4-FFF2-40B4-BE49-F238E27FC236}">
                <a16:creationId xmlns:a16="http://schemas.microsoft.com/office/drawing/2014/main" id="{8F79A219-CB8F-4DC4-B41C-0F1C89128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0199" y="4050526"/>
            <a:ext cx="1746552" cy="888419"/>
          </a:xfrm>
          <a:prstGeom prst="rect">
            <a:avLst/>
          </a:prstGeom>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Check your system turn down?</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09600" y="1676400"/>
            <a:ext cx="5715000" cy="3810000"/>
          </a:xfrm>
        </p:spPr>
        <p:txBody>
          <a:bodyPr>
            <a:normAutofit lnSpcReduction="10000"/>
          </a:bodyPr>
          <a:lstStyle/>
          <a:p>
            <a:r>
              <a:rPr lang="en-US" dirty="0"/>
              <a:t>How are your compressors controlled?</a:t>
            </a:r>
          </a:p>
          <a:p>
            <a:r>
              <a:rPr lang="en-US" dirty="0"/>
              <a:t>How much does kW turn down?</a:t>
            </a:r>
          </a:p>
          <a:p>
            <a:r>
              <a:rPr lang="en-US" dirty="0"/>
              <a:t>Blow-off control poorest</a:t>
            </a:r>
          </a:p>
          <a:p>
            <a:r>
              <a:rPr lang="en-US" dirty="0"/>
              <a:t>Modulation control unsatisfactory</a:t>
            </a:r>
          </a:p>
          <a:p>
            <a:r>
              <a:rPr lang="en-US" dirty="0"/>
              <a:t>Load/Unload adequate</a:t>
            </a:r>
          </a:p>
          <a:p>
            <a:r>
              <a:rPr lang="en-US" dirty="0"/>
              <a:t>VSD or multiple control best</a:t>
            </a:r>
          </a:p>
          <a:p>
            <a:r>
              <a:rPr lang="en-US" dirty="0"/>
              <a:t>Turn down will govern results</a:t>
            </a:r>
          </a:p>
          <a:p>
            <a:r>
              <a:rPr lang="en-US" dirty="0"/>
              <a:t>Supply side assessment defines system curve</a:t>
            </a:r>
          </a:p>
        </p:txBody>
      </p:sp>
      <p:sp>
        <p:nvSpPr>
          <p:cNvPr id="5" name="TextBox 4">
            <a:extLst>
              <a:ext uri="{FF2B5EF4-FFF2-40B4-BE49-F238E27FC236}">
                <a16:creationId xmlns:a16="http://schemas.microsoft.com/office/drawing/2014/main" id="{084391FB-7D52-4299-B48D-8A8458744DCF}"/>
              </a:ext>
            </a:extLst>
          </p:cNvPr>
          <p:cNvSpPr txBox="1"/>
          <p:nvPr/>
        </p:nvSpPr>
        <p:spPr>
          <a:xfrm>
            <a:off x="8153400" y="4613701"/>
            <a:ext cx="2628900" cy="276999"/>
          </a:xfrm>
          <a:prstGeom prst="rect">
            <a:avLst/>
          </a:prstGeom>
          <a:noFill/>
        </p:spPr>
        <p:txBody>
          <a:bodyPr wrap="square" rtlCol="0">
            <a:spAutoFit/>
          </a:bodyPr>
          <a:lstStyle/>
          <a:p>
            <a:r>
              <a:rPr lang="en-US" sz="1200" dirty="0"/>
              <a:t>Source: Compressed Air Challenge</a:t>
            </a:r>
          </a:p>
        </p:txBody>
      </p:sp>
      <p:pic>
        <p:nvPicPr>
          <p:cNvPr id="7" name="Content Placeholder 3">
            <a:extLst>
              <a:ext uri="{FF2B5EF4-FFF2-40B4-BE49-F238E27FC236}">
                <a16:creationId xmlns:a16="http://schemas.microsoft.com/office/drawing/2014/main" id="{A90E911D-953E-4F13-AED2-273644E2FCC0}"/>
              </a:ext>
            </a:extLst>
          </p:cNvPr>
          <p:cNvPicPr>
            <a:picLocks noChangeAspect="1"/>
          </p:cNvPicPr>
          <p:nvPr/>
        </p:nvPicPr>
        <p:blipFill>
          <a:blip r:embed="rId2"/>
          <a:stretch>
            <a:fillRect/>
          </a:stretch>
        </p:blipFill>
        <p:spPr>
          <a:xfrm>
            <a:off x="5943600" y="2133600"/>
            <a:ext cx="6150184" cy="3240554"/>
          </a:xfrm>
          <a:prstGeom prst="rect">
            <a:avLst/>
          </a:prstGeom>
        </p:spPr>
      </p:pic>
    </p:spTree>
    <p:extLst>
      <p:ext uri="{BB962C8B-B14F-4D97-AF65-F5344CB8AC3E}">
        <p14:creationId xmlns:p14="http://schemas.microsoft.com/office/powerpoint/2010/main" val="324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A6960-0842-492C-A702-2E2A3DB014B1}"/>
              </a:ext>
            </a:extLst>
          </p:cNvPr>
          <p:cNvSpPr>
            <a:spLocks noGrp="1"/>
          </p:cNvSpPr>
          <p:nvPr>
            <p:ph type="title"/>
          </p:nvPr>
        </p:nvSpPr>
        <p:spPr/>
        <p:txBody>
          <a:bodyPr>
            <a:normAutofit/>
          </a:bodyPr>
          <a:lstStyle/>
          <a:p>
            <a:r>
              <a:rPr lang="en-US" dirty="0"/>
              <a:t>Cost of Leakage – Poor control could limit these savings</a:t>
            </a:r>
          </a:p>
        </p:txBody>
      </p:sp>
      <p:pic>
        <p:nvPicPr>
          <p:cNvPr id="4" name="Content Placeholder 3">
            <a:extLst>
              <a:ext uri="{FF2B5EF4-FFF2-40B4-BE49-F238E27FC236}">
                <a16:creationId xmlns:a16="http://schemas.microsoft.com/office/drawing/2014/main" id="{D055143F-6C94-4C3B-A056-9EA156BCB40C}"/>
              </a:ext>
            </a:extLst>
          </p:cNvPr>
          <p:cNvPicPr>
            <a:picLocks noGrp="1" noChangeAspect="1"/>
          </p:cNvPicPr>
          <p:nvPr>
            <p:ph sz="quarter" idx="1"/>
          </p:nvPr>
        </p:nvPicPr>
        <p:blipFill>
          <a:blip r:embed="rId2"/>
          <a:stretch>
            <a:fillRect/>
          </a:stretch>
        </p:blipFill>
        <p:spPr>
          <a:xfrm>
            <a:off x="5791200" y="2209800"/>
            <a:ext cx="6181606" cy="1693881"/>
          </a:xfrm>
          <a:prstGeom prst="rect">
            <a:avLst/>
          </a:prstGeom>
        </p:spPr>
      </p:pic>
      <p:sp>
        <p:nvSpPr>
          <p:cNvPr id="6" name="TextBox 5">
            <a:extLst>
              <a:ext uri="{FF2B5EF4-FFF2-40B4-BE49-F238E27FC236}">
                <a16:creationId xmlns:a16="http://schemas.microsoft.com/office/drawing/2014/main" id="{3232454D-DA57-4D3E-B7FC-07F15CD10A5D}"/>
              </a:ext>
            </a:extLst>
          </p:cNvPr>
          <p:cNvSpPr txBox="1"/>
          <p:nvPr/>
        </p:nvSpPr>
        <p:spPr>
          <a:xfrm>
            <a:off x="5791200" y="3857901"/>
            <a:ext cx="6096000" cy="584775"/>
          </a:xfrm>
          <a:prstGeom prst="rect">
            <a:avLst/>
          </a:prstGeom>
          <a:noFill/>
        </p:spPr>
        <p:txBody>
          <a:bodyPr wrap="square" rtlCol="0">
            <a:spAutoFit/>
          </a:bodyPr>
          <a:lstStyle/>
          <a:p>
            <a:pPr algn="ctr"/>
            <a:r>
              <a:rPr lang="en-US" sz="1600" dirty="0"/>
              <a:t>Cost for Leaks </a:t>
            </a:r>
            <a:r>
              <a:rPr lang="en-US" sz="1600" u="sng" dirty="0"/>
              <a:t>10 cents </a:t>
            </a:r>
            <a:r>
              <a:rPr lang="en-US" sz="1600" dirty="0"/>
              <a:t>per kWh </a:t>
            </a:r>
            <a:r>
              <a:rPr lang="en-US" sz="1600" u="sng" dirty="0"/>
              <a:t>full time</a:t>
            </a:r>
          </a:p>
          <a:p>
            <a:pPr algn="ctr"/>
            <a:r>
              <a:rPr lang="en-US" sz="1600" dirty="0"/>
              <a:t>Assumes </a:t>
            </a:r>
            <a:r>
              <a:rPr lang="en-US" sz="1600" u="sng" dirty="0"/>
              <a:t>fully loaded </a:t>
            </a:r>
            <a:r>
              <a:rPr lang="en-US" sz="1600" dirty="0"/>
              <a:t>compressor at </a:t>
            </a:r>
            <a:r>
              <a:rPr lang="en-US" sz="1600" u="sng" dirty="0"/>
              <a:t>17 kW/100 cfm and 100 psi</a:t>
            </a:r>
          </a:p>
        </p:txBody>
      </p:sp>
      <p:sp>
        <p:nvSpPr>
          <p:cNvPr id="9" name="Content Placeholder 2">
            <a:extLst>
              <a:ext uri="{FF2B5EF4-FFF2-40B4-BE49-F238E27FC236}">
                <a16:creationId xmlns:a16="http://schemas.microsoft.com/office/drawing/2014/main" id="{288C559C-42E2-4F30-9FD5-5966F45ED79A}"/>
              </a:ext>
            </a:extLst>
          </p:cNvPr>
          <p:cNvSpPr txBox="1">
            <a:spLocks/>
          </p:cNvSpPr>
          <p:nvPr/>
        </p:nvSpPr>
        <p:spPr>
          <a:xfrm>
            <a:off x="609600" y="1600200"/>
            <a:ext cx="4943594" cy="38862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en-US" dirty="0"/>
              <a:t>Variables that change the cost:</a:t>
            </a:r>
          </a:p>
          <a:p>
            <a:r>
              <a:rPr lang="en-US" dirty="0"/>
              <a:t>Electrical cost per kWh</a:t>
            </a:r>
          </a:p>
          <a:p>
            <a:r>
              <a:rPr lang="en-US" dirty="0"/>
              <a:t>Operating hours</a:t>
            </a:r>
          </a:p>
          <a:p>
            <a:r>
              <a:rPr lang="en-US" dirty="0"/>
              <a:t>Supply side efficiency</a:t>
            </a:r>
          </a:p>
          <a:p>
            <a:r>
              <a:rPr lang="en-US" dirty="0"/>
              <a:t>Compressor control mode</a:t>
            </a:r>
          </a:p>
          <a:p>
            <a:r>
              <a:rPr lang="en-US" dirty="0"/>
              <a:t>System pressure</a:t>
            </a:r>
          </a:p>
        </p:txBody>
      </p:sp>
    </p:spTree>
    <p:extLst>
      <p:ext uri="{BB962C8B-B14F-4D97-AF65-F5344CB8AC3E}">
        <p14:creationId xmlns:p14="http://schemas.microsoft.com/office/powerpoint/2010/main" val="1033090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DAF4D-23C3-47CB-811F-6FE37F257DB0}"/>
              </a:ext>
            </a:extLst>
          </p:cNvPr>
          <p:cNvSpPr>
            <a:spLocks noGrp="1"/>
          </p:cNvSpPr>
          <p:nvPr>
            <p:ph type="title"/>
          </p:nvPr>
        </p:nvSpPr>
        <p:spPr/>
        <p:txBody>
          <a:bodyPr>
            <a:normAutofit/>
          </a:bodyPr>
          <a:lstStyle/>
          <a:p>
            <a:r>
              <a:rPr lang="en-US" dirty="0"/>
              <a:t>Leakage Assessments - Step 1 - Getting a Baseline</a:t>
            </a:r>
          </a:p>
        </p:txBody>
      </p:sp>
      <p:sp>
        <p:nvSpPr>
          <p:cNvPr id="3" name="Content Placeholder 2">
            <a:extLst>
              <a:ext uri="{FF2B5EF4-FFF2-40B4-BE49-F238E27FC236}">
                <a16:creationId xmlns:a16="http://schemas.microsoft.com/office/drawing/2014/main" id="{205D8E50-5E4F-427B-AB3B-E20E904DFFD5}"/>
              </a:ext>
            </a:extLst>
          </p:cNvPr>
          <p:cNvSpPr>
            <a:spLocks noGrp="1"/>
          </p:cNvSpPr>
          <p:nvPr>
            <p:ph sz="quarter" idx="1"/>
          </p:nvPr>
        </p:nvSpPr>
        <p:spPr>
          <a:xfrm>
            <a:off x="609600" y="1600200"/>
            <a:ext cx="5486400" cy="4191000"/>
          </a:xfrm>
        </p:spPr>
        <p:txBody>
          <a:bodyPr>
            <a:normAutofit lnSpcReduction="10000"/>
          </a:bodyPr>
          <a:lstStyle/>
          <a:p>
            <a:r>
              <a:rPr lang="en-US" dirty="0"/>
              <a:t>It is important to know the existing costs, </a:t>
            </a:r>
            <a:r>
              <a:rPr lang="en-US" dirty="0">
                <a:solidFill>
                  <a:srgbClr val="FF0000"/>
                </a:solidFill>
              </a:rPr>
              <a:t>very important to management</a:t>
            </a:r>
          </a:p>
          <a:p>
            <a:r>
              <a:rPr lang="en-US" dirty="0"/>
              <a:t>Leakage in shift-oriented plants can be detected by flow meter</a:t>
            </a:r>
          </a:p>
          <a:p>
            <a:r>
              <a:rPr lang="en-US" dirty="0"/>
              <a:t>Duty cycle tests if no meter</a:t>
            </a:r>
          </a:p>
          <a:p>
            <a:r>
              <a:rPr lang="en-US" dirty="0"/>
              <a:t>Receiver draw down tests if in modulation mode</a:t>
            </a:r>
          </a:p>
          <a:p>
            <a:r>
              <a:rPr lang="en-US" dirty="0"/>
              <a:t>See how in Fact Sheet #7 at </a:t>
            </a:r>
            <a:r>
              <a:rPr lang="en-US" dirty="0">
                <a:hlinkClick r:id="rId2"/>
              </a:rPr>
              <a:t>www.compressedairchallenge.org</a:t>
            </a:r>
            <a:r>
              <a:rPr lang="en-US" dirty="0"/>
              <a:t> </a:t>
            </a:r>
          </a:p>
          <a:p>
            <a:r>
              <a:rPr lang="en-US" dirty="0"/>
              <a:t>Large plants more difficult if no shutdown hours</a:t>
            </a:r>
          </a:p>
        </p:txBody>
      </p:sp>
      <p:pic>
        <p:nvPicPr>
          <p:cNvPr id="4" name="Picture 3">
            <a:extLst>
              <a:ext uri="{FF2B5EF4-FFF2-40B4-BE49-F238E27FC236}">
                <a16:creationId xmlns:a16="http://schemas.microsoft.com/office/drawing/2014/main" id="{7498FE7F-F6CC-4B92-9CF6-AC3035E985EB}"/>
              </a:ext>
            </a:extLst>
          </p:cNvPr>
          <p:cNvPicPr>
            <a:picLocks noChangeAspect="1"/>
          </p:cNvPicPr>
          <p:nvPr/>
        </p:nvPicPr>
        <p:blipFill>
          <a:blip r:embed="rId3"/>
          <a:stretch>
            <a:fillRect/>
          </a:stretch>
        </p:blipFill>
        <p:spPr>
          <a:xfrm>
            <a:off x="6248400" y="1066800"/>
            <a:ext cx="5045646" cy="2446743"/>
          </a:xfrm>
          <a:prstGeom prst="rect">
            <a:avLst/>
          </a:prstGeom>
        </p:spPr>
      </p:pic>
      <p:pic>
        <p:nvPicPr>
          <p:cNvPr id="5" name="Picture 4">
            <a:extLst>
              <a:ext uri="{FF2B5EF4-FFF2-40B4-BE49-F238E27FC236}">
                <a16:creationId xmlns:a16="http://schemas.microsoft.com/office/drawing/2014/main" id="{070260F8-B34E-4A3D-98E6-7D4B72B3ECEE}"/>
              </a:ext>
            </a:extLst>
          </p:cNvPr>
          <p:cNvPicPr>
            <a:picLocks noChangeAspect="1"/>
          </p:cNvPicPr>
          <p:nvPr/>
        </p:nvPicPr>
        <p:blipFill>
          <a:blip r:embed="rId4"/>
          <a:stretch>
            <a:fillRect/>
          </a:stretch>
        </p:blipFill>
        <p:spPr>
          <a:xfrm>
            <a:off x="7043057" y="3510010"/>
            <a:ext cx="2057400" cy="2513323"/>
          </a:xfrm>
          <a:prstGeom prst="rect">
            <a:avLst/>
          </a:prstGeom>
        </p:spPr>
      </p:pic>
      <p:sp>
        <p:nvSpPr>
          <p:cNvPr id="6" name="TextBox 5">
            <a:extLst>
              <a:ext uri="{FF2B5EF4-FFF2-40B4-BE49-F238E27FC236}">
                <a16:creationId xmlns:a16="http://schemas.microsoft.com/office/drawing/2014/main" id="{1EF69F25-53DE-4FEF-A9BA-527B2AC7E794}"/>
              </a:ext>
            </a:extLst>
          </p:cNvPr>
          <p:cNvSpPr txBox="1"/>
          <p:nvPr/>
        </p:nvSpPr>
        <p:spPr>
          <a:xfrm>
            <a:off x="7620000" y="6019800"/>
            <a:ext cx="1447800" cy="200055"/>
          </a:xfrm>
          <a:prstGeom prst="rect">
            <a:avLst/>
          </a:prstGeom>
          <a:noFill/>
        </p:spPr>
        <p:txBody>
          <a:bodyPr wrap="square" rtlCol="0">
            <a:spAutoFit/>
          </a:bodyPr>
          <a:lstStyle/>
          <a:p>
            <a:r>
              <a:rPr lang="en-US" sz="700" dirty="0"/>
              <a:t>Source www.calms.eu</a:t>
            </a:r>
          </a:p>
        </p:txBody>
      </p:sp>
    </p:spTree>
    <p:extLst>
      <p:ext uri="{BB962C8B-B14F-4D97-AF65-F5344CB8AC3E}">
        <p14:creationId xmlns:p14="http://schemas.microsoft.com/office/powerpoint/2010/main" val="175293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22E0D-14BA-46F2-AE65-842BABB34A62}"/>
              </a:ext>
            </a:extLst>
          </p:cNvPr>
          <p:cNvSpPr>
            <a:spLocks noGrp="1"/>
          </p:cNvSpPr>
          <p:nvPr>
            <p:ph type="title"/>
          </p:nvPr>
        </p:nvSpPr>
        <p:spPr/>
        <p:txBody>
          <a:bodyPr>
            <a:normAutofit fontScale="90000"/>
          </a:bodyPr>
          <a:lstStyle/>
          <a:p>
            <a:r>
              <a:rPr lang="en-US" dirty="0"/>
              <a:t>Leakage Assessments - Step 2 - Get the Required Tools for the Job</a:t>
            </a:r>
          </a:p>
        </p:txBody>
      </p:sp>
      <p:sp>
        <p:nvSpPr>
          <p:cNvPr id="3" name="Content Placeholder 2">
            <a:extLst>
              <a:ext uri="{FF2B5EF4-FFF2-40B4-BE49-F238E27FC236}">
                <a16:creationId xmlns:a16="http://schemas.microsoft.com/office/drawing/2014/main" id="{3B0C7E13-D054-431A-B38B-D02B7FE4B717}"/>
              </a:ext>
            </a:extLst>
          </p:cNvPr>
          <p:cNvSpPr>
            <a:spLocks noGrp="1"/>
          </p:cNvSpPr>
          <p:nvPr>
            <p:ph sz="quarter" idx="1"/>
          </p:nvPr>
        </p:nvSpPr>
        <p:spPr>
          <a:xfrm>
            <a:off x="685800" y="1219200"/>
            <a:ext cx="5410200" cy="3886200"/>
          </a:xfrm>
        </p:spPr>
        <p:txBody>
          <a:bodyPr>
            <a:normAutofit lnSpcReduction="10000"/>
          </a:bodyPr>
          <a:lstStyle/>
          <a:p>
            <a:r>
              <a:rPr lang="en-US" dirty="0"/>
              <a:t>Large leaks can be heard by ear, but sensitivity varies with ambient noise</a:t>
            </a:r>
          </a:p>
          <a:p>
            <a:r>
              <a:rPr lang="en-US" dirty="0"/>
              <a:t>Best to use ultrasonic leak detection</a:t>
            </a:r>
          </a:p>
          <a:p>
            <a:r>
              <a:rPr lang="en-US" dirty="0"/>
              <a:t>Low-cost units available – under $1k</a:t>
            </a:r>
          </a:p>
          <a:p>
            <a:r>
              <a:rPr lang="en-US" dirty="0"/>
              <a:t>Basic detection - simpler is better</a:t>
            </a:r>
          </a:p>
          <a:p>
            <a:r>
              <a:rPr lang="en-US" dirty="0"/>
              <a:t>Documentation - free apps and spreadsheets available</a:t>
            </a:r>
          </a:p>
          <a:p>
            <a:r>
              <a:rPr lang="en-US" dirty="0"/>
              <a:t>Some high-cost detectors have detector, camera, database all in one</a:t>
            </a:r>
          </a:p>
        </p:txBody>
      </p:sp>
      <p:pic>
        <p:nvPicPr>
          <p:cNvPr id="5" name="Picture 4" descr="A picture containing indoor, sitting, items, table&#10;&#10;Description automatically generated">
            <a:extLst>
              <a:ext uri="{FF2B5EF4-FFF2-40B4-BE49-F238E27FC236}">
                <a16:creationId xmlns:a16="http://schemas.microsoft.com/office/drawing/2014/main" id="{50DCF23D-2CD9-4E5F-BCE0-04BBC9742E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452892" y="2066625"/>
            <a:ext cx="3731400" cy="279855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F9F6794-6C8F-487B-AEF0-294725849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600200"/>
            <a:ext cx="2097863" cy="37314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1483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B5511-72BE-4C16-8BF0-93464B31866E}"/>
              </a:ext>
            </a:extLst>
          </p:cNvPr>
          <p:cNvSpPr>
            <a:spLocks noGrp="1"/>
          </p:cNvSpPr>
          <p:nvPr>
            <p:ph type="title"/>
          </p:nvPr>
        </p:nvSpPr>
        <p:spPr/>
        <p:txBody>
          <a:bodyPr>
            <a:normAutofit/>
          </a:bodyPr>
          <a:lstStyle/>
          <a:p>
            <a:r>
              <a:rPr lang="en-US" dirty="0"/>
              <a:t>Leakage Assessments - Step 3 – Find, Document and Fix</a:t>
            </a:r>
          </a:p>
        </p:txBody>
      </p:sp>
      <p:sp>
        <p:nvSpPr>
          <p:cNvPr id="3" name="Content Placeholder 2">
            <a:extLst>
              <a:ext uri="{FF2B5EF4-FFF2-40B4-BE49-F238E27FC236}">
                <a16:creationId xmlns:a16="http://schemas.microsoft.com/office/drawing/2014/main" id="{D6194E5A-6F39-47EE-B58A-51AA751B909D}"/>
              </a:ext>
            </a:extLst>
          </p:cNvPr>
          <p:cNvSpPr>
            <a:spLocks noGrp="1"/>
          </p:cNvSpPr>
          <p:nvPr>
            <p:ph sz="quarter" idx="1"/>
          </p:nvPr>
        </p:nvSpPr>
        <p:spPr>
          <a:xfrm>
            <a:off x="609600" y="1600200"/>
            <a:ext cx="5943600" cy="3886200"/>
          </a:xfrm>
        </p:spPr>
        <p:txBody>
          <a:bodyPr>
            <a:normAutofit/>
          </a:bodyPr>
          <a:lstStyle/>
          <a:p>
            <a:r>
              <a:rPr lang="en-US" dirty="0"/>
              <a:t>Get training on detection procedures</a:t>
            </a:r>
          </a:p>
          <a:p>
            <a:r>
              <a:rPr lang="en-US" dirty="0"/>
              <a:t>Thoroughly detect and tag</a:t>
            </a:r>
          </a:p>
          <a:p>
            <a:r>
              <a:rPr lang="en-US" dirty="0"/>
              <a:t>Document to find again</a:t>
            </a:r>
          </a:p>
          <a:p>
            <a:r>
              <a:rPr lang="en-US" dirty="0"/>
              <a:t>Take two pictures of location </a:t>
            </a:r>
          </a:p>
          <a:p>
            <a:r>
              <a:rPr lang="en-US" dirty="0"/>
              <a:t>Best practice – fix immediately</a:t>
            </a:r>
          </a:p>
          <a:p>
            <a:r>
              <a:rPr lang="en-US" dirty="0"/>
              <a:t>Repeat– large leaks mask small ones</a:t>
            </a:r>
          </a:p>
          <a:p>
            <a:r>
              <a:rPr lang="en-US" dirty="0"/>
              <a:t>Track repair progress with database</a:t>
            </a:r>
          </a:p>
          <a:p>
            <a:r>
              <a:rPr lang="en-US" dirty="0"/>
              <a:t>Analyze database for common issues</a:t>
            </a:r>
          </a:p>
          <a:p>
            <a:endParaRPr lang="en-US" dirty="0"/>
          </a:p>
        </p:txBody>
      </p:sp>
      <p:pic>
        <p:nvPicPr>
          <p:cNvPr id="7" name="Picture 6">
            <a:extLst>
              <a:ext uri="{FF2B5EF4-FFF2-40B4-BE49-F238E27FC236}">
                <a16:creationId xmlns:a16="http://schemas.microsoft.com/office/drawing/2014/main" id="{13B780FD-30DA-4D0E-953F-657F5C41A025}"/>
              </a:ext>
            </a:extLst>
          </p:cNvPr>
          <p:cNvPicPr>
            <a:picLocks noChangeAspect="1"/>
          </p:cNvPicPr>
          <p:nvPr/>
        </p:nvPicPr>
        <p:blipFill>
          <a:blip r:embed="rId2"/>
          <a:stretch>
            <a:fillRect/>
          </a:stretch>
        </p:blipFill>
        <p:spPr>
          <a:xfrm>
            <a:off x="6096000" y="965689"/>
            <a:ext cx="4343400" cy="4749312"/>
          </a:xfrm>
          <a:prstGeom prst="rect">
            <a:avLst/>
          </a:prstGeom>
        </p:spPr>
      </p:pic>
      <p:sp>
        <p:nvSpPr>
          <p:cNvPr id="8" name="Rectangle 7">
            <a:extLst>
              <a:ext uri="{FF2B5EF4-FFF2-40B4-BE49-F238E27FC236}">
                <a16:creationId xmlns:a16="http://schemas.microsoft.com/office/drawing/2014/main" id="{95EEEDCC-CC30-4E56-B0CE-895145E0FD80}"/>
              </a:ext>
            </a:extLst>
          </p:cNvPr>
          <p:cNvSpPr/>
          <p:nvPr/>
        </p:nvSpPr>
        <p:spPr>
          <a:xfrm>
            <a:off x="7391400" y="5787827"/>
            <a:ext cx="1386918" cy="215444"/>
          </a:xfrm>
          <a:prstGeom prst="rect">
            <a:avLst/>
          </a:prstGeom>
        </p:spPr>
        <p:txBody>
          <a:bodyPr wrap="none">
            <a:spAutoFit/>
          </a:bodyPr>
          <a:lstStyle/>
          <a:p>
            <a:r>
              <a:rPr lang="en-US" sz="800" dirty="0"/>
              <a:t>Source: www.bvrg.com.au</a:t>
            </a:r>
          </a:p>
        </p:txBody>
      </p:sp>
    </p:spTree>
    <p:extLst>
      <p:ext uri="{BB962C8B-B14F-4D97-AF65-F5344CB8AC3E}">
        <p14:creationId xmlns:p14="http://schemas.microsoft.com/office/powerpoint/2010/main" val="1383507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B5511-72BE-4C16-8BF0-93464B31866E}"/>
              </a:ext>
            </a:extLst>
          </p:cNvPr>
          <p:cNvSpPr>
            <a:spLocks noGrp="1"/>
          </p:cNvSpPr>
          <p:nvPr>
            <p:ph type="title"/>
          </p:nvPr>
        </p:nvSpPr>
        <p:spPr/>
        <p:txBody>
          <a:bodyPr>
            <a:normAutofit/>
          </a:bodyPr>
          <a:lstStyle/>
          <a:p>
            <a:r>
              <a:rPr lang="en-US" dirty="0"/>
              <a:t>Leakage Assessments - Step 3 – Find, Document and Fix</a:t>
            </a:r>
          </a:p>
        </p:txBody>
      </p:sp>
      <p:sp>
        <p:nvSpPr>
          <p:cNvPr id="3" name="Content Placeholder 2">
            <a:extLst>
              <a:ext uri="{FF2B5EF4-FFF2-40B4-BE49-F238E27FC236}">
                <a16:creationId xmlns:a16="http://schemas.microsoft.com/office/drawing/2014/main" id="{D6194E5A-6F39-47EE-B58A-51AA751B909D}"/>
              </a:ext>
            </a:extLst>
          </p:cNvPr>
          <p:cNvSpPr>
            <a:spLocks noGrp="1"/>
          </p:cNvSpPr>
          <p:nvPr>
            <p:ph sz="quarter" idx="1"/>
          </p:nvPr>
        </p:nvSpPr>
        <p:spPr>
          <a:xfrm>
            <a:off x="609600" y="1600200"/>
            <a:ext cx="5562600" cy="3886200"/>
          </a:xfrm>
        </p:spPr>
        <p:txBody>
          <a:bodyPr>
            <a:normAutofit/>
          </a:bodyPr>
          <a:lstStyle/>
          <a:p>
            <a:r>
              <a:rPr lang="en-US" dirty="0"/>
              <a:t>Warning: overestimating common</a:t>
            </a:r>
          </a:p>
          <a:p>
            <a:r>
              <a:rPr lang="en-US" dirty="0" err="1"/>
              <a:t>db</a:t>
            </a:r>
            <a:r>
              <a:rPr lang="en-US" dirty="0"/>
              <a:t> to flow is not an exact science</a:t>
            </a:r>
          </a:p>
          <a:p>
            <a:r>
              <a:rPr lang="en-US" dirty="0"/>
              <a:t>Use flow meter when possible</a:t>
            </a:r>
          </a:p>
          <a:p>
            <a:r>
              <a:rPr lang="en-US" dirty="0"/>
              <a:t>Compare total cfm to main flow meter</a:t>
            </a:r>
          </a:p>
          <a:p>
            <a:r>
              <a:rPr lang="en-US" dirty="0"/>
              <a:t>If significant difference - reevaluate </a:t>
            </a:r>
          </a:p>
          <a:p>
            <a:endParaRPr lang="en-US" dirty="0"/>
          </a:p>
          <a:p>
            <a:endParaRPr lang="en-US" dirty="0"/>
          </a:p>
        </p:txBody>
      </p:sp>
      <p:pic>
        <p:nvPicPr>
          <p:cNvPr id="7" name="Picture 6">
            <a:extLst>
              <a:ext uri="{FF2B5EF4-FFF2-40B4-BE49-F238E27FC236}">
                <a16:creationId xmlns:a16="http://schemas.microsoft.com/office/drawing/2014/main" id="{7A65F32B-1657-41C3-91E6-C89FEC285E19}"/>
              </a:ext>
            </a:extLst>
          </p:cNvPr>
          <p:cNvPicPr>
            <a:picLocks noChangeAspect="1"/>
          </p:cNvPicPr>
          <p:nvPr/>
        </p:nvPicPr>
        <p:blipFill>
          <a:blip r:embed="rId2"/>
          <a:stretch>
            <a:fillRect/>
          </a:stretch>
        </p:blipFill>
        <p:spPr>
          <a:xfrm>
            <a:off x="6705600" y="2015304"/>
            <a:ext cx="5383134" cy="3240183"/>
          </a:xfrm>
          <a:prstGeom prst="rect">
            <a:avLst/>
          </a:prstGeom>
        </p:spPr>
      </p:pic>
    </p:spTree>
    <p:extLst>
      <p:ext uri="{BB962C8B-B14F-4D97-AF65-F5344CB8AC3E}">
        <p14:creationId xmlns:p14="http://schemas.microsoft.com/office/powerpoint/2010/main" val="1475043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427E-A4BD-4BA0-99A4-1E675F9F3622}"/>
              </a:ext>
            </a:extLst>
          </p:cNvPr>
          <p:cNvSpPr>
            <a:spLocks noGrp="1"/>
          </p:cNvSpPr>
          <p:nvPr>
            <p:ph type="title"/>
          </p:nvPr>
        </p:nvSpPr>
        <p:spPr/>
        <p:txBody>
          <a:bodyPr>
            <a:normAutofit/>
          </a:bodyPr>
          <a:lstStyle/>
          <a:p>
            <a:r>
              <a:rPr lang="en-US" dirty="0"/>
              <a:t>Leakage Assessments - Step 4 - Verifying Results</a:t>
            </a:r>
          </a:p>
        </p:txBody>
      </p:sp>
      <p:sp>
        <p:nvSpPr>
          <p:cNvPr id="3" name="Content Placeholder 2">
            <a:extLst>
              <a:ext uri="{FF2B5EF4-FFF2-40B4-BE49-F238E27FC236}">
                <a16:creationId xmlns:a16="http://schemas.microsoft.com/office/drawing/2014/main" id="{C30474D8-32C6-4B70-82E2-B5EB32D6DED9}"/>
              </a:ext>
            </a:extLst>
          </p:cNvPr>
          <p:cNvSpPr>
            <a:spLocks noGrp="1"/>
          </p:cNvSpPr>
          <p:nvPr>
            <p:ph sz="quarter" idx="1"/>
          </p:nvPr>
        </p:nvSpPr>
        <p:spPr>
          <a:xfrm>
            <a:off x="609600" y="1600200"/>
            <a:ext cx="5638800" cy="3886200"/>
          </a:xfrm>
        </p:spPr>
        <p:txBody>
          <a:bodyPr>
            <a:normAutofit/>
          </a:bodyPr>
          <a:lstStyle/>
          <a:p>
            <a:r>
              <a:rPr lang="en-US" dirty="0"/>
              <a:t>Very important to track success</a:t>
            </a:r>
          </a:p>
          <a:p>
            <a:r>
              <a:rPr lang="en-US" dirty="0"/>
              <a:t>Compare new level against baseline flow (and power if possible)</a:t>
            </a:r>
          </a:p>
          <a:p>
            <a:r>
              <a:rPr lang="en-US" dirty="0"/>
              <a:t>Report the results to management</a:t>
            </a:r>
          </a:p>
          <a:p>
            <a:r>
              <a:rPr lang="en-US" dirty="0"/>
              <a:t>Adjust baseline and monitor</a:t>
            </a:r>
          </a:p>
          <a:p>
            <a:r>
              <a:rPr lang="en-US" dirty="0"/>
              <a:t>Initiate leakage detection at a target</a:t>
            </a:r>
          </a:p>
        </p:txBody>
      </p:sp>
      <p:pic>
        <p:nvPicPr>
          <p:cNvPr id="4" name="Picture 3">
            <a:extLst>
              <a:ext uri="{FF2B5EF4-FFF2-40B4-BE49-F238E27FC236}">
                <a16:creationId xmlns:a16="http://schemas.microsoft.com/office/drawing/2014/main" id="{71BBF991-DB65-473F-9738-F093893146B9}"/>
              </a:ext>
            </a:extLst>
          </p:cNvPr>
          <p:cNvPicPr>
            <a:picLocks noChangeAspect="1"/>
          </p:cNvPicPr>
          <p:nvPr/>
        </p:nvPicPr>
        <p:blipFill>
          <a:blip r:embed="rId2"/>
          <a:stretch>
            <a:fillRect/>
          </a:stretch>
        </p:blipFill>
        <p:spPr>
          <a:xfrm>
            <a:off x="6248400" y="1066800"/>
            <a:ext cx="5045646" cy="2446743"/>
          </a:xfrm>
          <a:prstGeom prst="rect">
            <a:avLst/>
          </a:prstGeom>
        </p:spPr>
      </p:pic>
      <p:pic>
        <p:nvPicPr>
          <p:cNvPr id="5" name="Picture 4">
            <a:extLst>
              <a:ext uri="{FF2B5EF4-FFF2-40B4-BE49-F238E27FC236}">
                <a16:creationId xmlns:a16="http://schemas.microsoft.com/office/drawing/2014/main" id="{70FB7C1D-2A55-4E53-B2E4-0A62F8AE4D31}"/>
              </a:ext>
            </a:extLst>
          </p:cNvPr>
          <p:cNvPicPr>
            <a:picLocks noChangeAspect="1"/>
          </p:cNvPicPr>
          <p:nvPr/>
        </p:nvPicPr>
        <p:blipFill>
          <a:blip r:embed="rId3"/>
          <a:stretch>
            <a:fillRect/>
          </a:stretch>
        </p:blipFill>
        <p:spPr>
          <a:xfrm>
            <a:off x="6738735" y="3192186"/>
            <a:ext cx="2127546" cy="2599014"/>
          </a:xfrm>
          <a:prstGeom prst="rect">
            <a:avLst/>
          </a:prstGeom>
        </p:spPr>
      </p:pic>
      <p:pic>
        <p:nvPicPr>
          <p:cNvPr id="6" name="Picture 5">
            <a:extLst>
              <a:ext uri="{FF2B5EF4-FFF2-40B4-BE49-F238E27FC236}">
                <a16:creationId xmlns:a16="http://schemas.microsoft.com/office/drawing/2014/main" id="{5F5D45C1-304D-4CCE-9C40-75BC9982E9DA}"/>
              </a:ext>
            </a:extLst>
          </p:cNvPr>
          <p:cNvPicPr>
            <a:picLocks noChangeAspect="1"/>
          </p:cNvPicPr>
          <p:nvPr/>
        </p:nvPicPr>
        <p:blipFill>
          <a:blip r:embed="rId4"/>
          <a:stretch>
            <a:fillRect/>
          </a:stretch>
        </p:blipFill>
        <p:spPr>
          <a:xfrm>
            <a:off x="9906000" y="3192186"/>
            <a:ext cx="1878381" cy="2520042"/>
          </a:xfrm>
          <a:prstGeom prst="rect">
            <a:avLst/>
          </a:prstGeom>
        </p:spPr>
      </p:pic>
      <p:sp>
        <p:nvSpPr>
          <p:cNvPr id="7" name="TextBox 6">
            <a:extLst>
              <a:ext uri="{FF2B5EF4-FFF2-40B4-BE49-F238E27FC236}">
                <a16:creationId xmlns:a16="http://schemas.microsoft.com/office/drawing/2014/main" id="{605993EC-BF4C-4CFF-9989-C69195508B0D}"/>
              </a:ext>
            </a:extLst>
          </p:cNvPr>
          <p:cNvSpPr txBox="1"/>
          <p:nvPr/>
        </p:nvSpPr>
        <p:spPr>
          <a:xfrm>
            <a:off x="7239000" y="5823465"/>
            <a:ext cx="1447800" cy="200055"/>
          </a:xfrm>
          <a:prstGeom prst="rect">
            <a:avLst/>
          </a:prstGeom>
          <a:noFill/>
        </p:spPr>
        <p:txBody>
          <a:bodyPr wrap="square" rtlCol="0">
            <a:spAutoFit/>
          </a:bodyPr>
          <a:lstStyle/>
          <a:p>
            <a:r>
              <a:rPr lang="en-US" sz="700" dirty="0"/>
              <a:t>Source www.calms.eu</a:t>
            </a:r>
          </a:p>
        </p:txBody>
      </p:sp>
      <p:sp>
        <p:nvSpPr>
          <p:cNvPr id="8" name="TextBox 7">
            <a:extLst>
              <a:ext uri="{FF2B5EF4-FFF2-40B4-BE49-F238E27FC236}">
                <a16:creationId xmlns:a16="http://schemas.microsoft.com/office/drawing/2014/main" id="{CE68A5C6-42E2-480E-A277-A579CD570886}"/>
              </a:ext>
            </a:extLst>
          </p:cNvPr>
          <p:cNvSpPr txBox="1"/>
          <p:nvPr/>
        </p:nvSpPr>
        <p:spPr>
          <a:xfrm>
            <a:off x="8832577" y="4343400"/>
            <a:ext cx="1039719" cy="646331"/>
          </a:xfrm>
          <a:prstGeom prst="rect">
            <a:avLst/>
          </a:prstGeom>
          <a:noFill/>
        </p:spPr>
        <p:txBody>
          <a:bodyPr wrap="square" rtlCol="0">
            <a:spAutoFit/>
          </a:bodyPr>
          <a:lstStyle/>
          <a:p>
            <a:pPr algn="ctr"/>
            <a:r>
              <a:rPr lang="en-US" dirty="0"/>
              <a:t>Saved $12,400</a:t>
            </a:r>
          </a:p>
        </p:txBody>
      </p:sp>
    </p:spTree>
    <p:extLst>
      <p:ext uri="{BB962C8B-B14F-4D97-AF65-F5344CB8AC3E}">
        <p14:creationId xmlns:p14="http://schemas.microsoft.com/office/powerpoint/2010/main" val="4292175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Surprising Results - Foundry</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09600" y="1600200"/>
            <a:ext cx="5791200" cy="3886200"/>
          </a:xfrm>
        </p:spPr>
        <p:txBody>
          <a:bodyPr/>
          <a:lstStyle/>
          <a:p>
            <a:pPr lvl="1"/>
            <a:r>
              <a:rPr lang="en-US" sz="2400" dirty="0"/>
              <a:t>Hired contractor to repair</a:t>
            </a:r>
          </a:p>
          <a:p>
            <a:pPr lvl="1"/>
            <a:r>
              <a:rPr lang="en-US" sz="2400" dirty="0"/>
              <a:t>High level remained</a:t>
            </a:r>
          </a:p>
          <a:p>
            <a:pPr lvl="1"/>
            <a:r>
              <a:rPr lang="en-US" sz="2400" dirty="0"/>
              <a:t>Additional detection done</a:t>
            </a:r>
          </a:p>
          <a:p>
            <a:pPr lvl="1"/>
            <a:r>
              <a:rPr lang="en-US" sz="2400" dirty="0"/>
              <a:t>Found large leak very high up</a:t>
            </a:r>
          </a:p>
          <a:p>
            <a:pPr lvl="1"/>
            <a:r>
              <a:rPr lang="en-US" sz="2400" dirty="0"/>
              <a:t>Leaking one whole compressor</a:t>
            </a:r>
          </a:p>
          <a:p>
            <a:endParaRPr lang="en-US" dirty="0"/>
          </a:p>
        </p:txBody>
      </p:sp>
      <p:pic>
        <p:nvPicPr>
          <p:cNvPr id="7" name="Picture 6">
            <a:extLst>
              <a:ext uri="{FF2B5EF4-FFF2-40B4-BE49-F238E27FC236}">
                <a16:creationId xmlns:a16="http://schemas.microsoft.com/office/drawing/2014/main" id="{EE2E3CA7-4F42-4F18-8B11-AB6EF439CCA6}"/>
              </a:ext>
            </a:extLst>
          </p:cNvPr>
          <p:cNvPicPr>
            <a:picLocks noChangeAspect="1"/>
          </p:cNvPicPr>
          <p:nvPr/>
        </p:nvPicPr>
        <p:blipFill>
          <a:blip r:embed="rId3"/>
          <a:stretch>
            <a:fillRect/>
          </a:stretch>
        </p:blipFill>
        <p:spPr>
          <a:xfrm>
            <a:off x="5867400" y="1143000"/>
            <a:ext cx="5963637" cy="4453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3276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Surprising Results - Tractor Plant</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09600" y="1600200"/>
            <a:ext cx="5486400" cy="3886200"/>
          </a:xfrm>
        </p:spPr>
        <p:txBody>
          <a:bodyPr>
            <a:normAutofit/>
          </a:bodyPr>
          <a:lstStyle/>
          <a:p>
            <a:pPr lvl="1"/>
            <a:r>
              <a:rPr lang="en-US" sz="2400" dirty="0"/>
              <a:t>High non-productive flow</a:t>
            </a:r>
          </a:p>
          <a:p>
            <a:pPr lvl="1"/>
            <a:r>
              <a:rPr lang="en-US" sz="2400" dirty="0"/>
              <a:t>Large plant but small production</a:t>
            </a:r>
          </a:p>
          <a:p>
            <a:pPr lvl="1"/>
            <a:r>
              <a:rPr lang="en-US" sz="2400" dirty="0"/>
              <a:t>One main shift and one additional</a:t>
            </a:r>
          </a:p>
          <a:p>
            <a:pPr lvl="1"/>
            <a:r>
              <a:rPr lang="en-US" sz="2400" dirty="0"/>
              <a:t>No weekend production</a:t>
            </a:r>
          </a:p>
          <a:p>
            <a:pPr lvl="1"/>
            <a:r>
              <a:rPr lang="en-US" sz="2400" dirty="0"/>
              <a:t>&gt; 500 cfm leakage</a:t>
            </a:r>
          </a:p>
          <a:p>
            <a:pPr lvl="1"/>
            <a:r>
              <a:rPr lang="en-US" sz="2400" dirty="0"/>
              <a:t>&gt; 80% leakage flow</a:t>
            </a:r>
          </a:p>
          <a:p>
            <a:pPr lvl="1"/>
            <a:r>
              <a:rPr lang="en-US" sz="2400" dirty="0"/>
              <a:t>Assigned leakage champion</a:t>
            </a:r>
          </a:p>
          <a:p>
            <a:pPr lvl="1"/>
            <a:r>
              <a:rPr lang="en-US" sz="2400" dirty="0"/>
              <a:t>Turned off at night</a:t>
            </a:r>
          </a:p>
          <a:p>
            <a:pPr lvl="1"/>
            <a:endParaRPr lang="en-US" sz="2400" dirty="0"/>
          </a:p>
          <a:p>
            <a:endParaRPr lang="en-US" dirty="0"/>
          </a:p>
        </p:txBody>
      </p:sp>
      <p:pic>
        <p:nvPicPr>
          <p:cNvPr id="4" name="Picture 3">
            <a:extLst>
              <a:ext uri="{FF2B5EF4-FFF2-40B4-BE49-F238E27FC236}">
                <a16:creationId xmlns:a16="http://schemas.microsoft.com/office/drawing/2014/main" id="{94DBAE6C-43B4-4925-A451-930ECB751B75}"/>
              </a:ext>
            </a:extLst>
          </p:cNvPr>
          <p:cNvPicPr>
            <a:picLocks noChangeAspect="1"/>
          </p:cNvPicPr>
          <p:nvPr/>
        </p:nvPicPr>
        <p:blipFill>
          <a:blip r:embed="rId2"/>
          <a:stretch>
            <a:fillRect/>
          </a:stretch>
        </p:blipFill>
        <p:spPr>
          <a:xfrm>
            <a:off x="6259583" y="938645"/>
            <a:ext cx="5527937" cy="2414156"/>
          </a:xfrm>
          <a:prstGeom prst="rect">
            <a:avLst/>
          </a:prstGeom>
        </p:spPr>
      </p:pic>
      <p:pic>
        <p:nvPicPr>
          <p:cNvPr id="5" name="Picture 4">
            <a:extLst>
              <a:ext uri="{FF2B5EF4-FFF2-40B4-BE49-F238E27FC236}">
                <a16:creationId xmlns:a16="http://schemas.microsoft.com/office/drawing/2014/main" id="{54890A60-3B05-4D67-874B-BB991F6D2459}"/>
              </a:ext>
            </a:extLst>
          </p:cNvPr>
          <p:cNvPicPr>
            <a:picLocks noChangeAspect="1"/>
          </p:cNvPicPr>
          <p:nvPr/>
        </p:nvPicPr>
        <p:blipFill>
          <a:blip r:embed="rId3"/>
          <a:stretch>
            <a:fillRect/>
          </a:stretch>
        </p:blipFill>
        <p:spPr>
          <a:xfrm>
            <a:off x="5257800" y="3300067"/>
            <a:ext cx="5105400" cy="2457026"/>
          </a:xfrm>
          <a:prstGeom prst="rect">
            <a:avLst/>
          </a:prstGeom>
        </p:spPr>
      </p:pic>
    </p:spTree>
    <p:extLst>
      <p:ext uri="{BB962C8B-B14F-4D97-AF65-F5344CB8AC3E}">
        <p14:creationId xmlns:p14="http://schemas.microsoft.com/office/powerpoint/2010/main" val="3906315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Surprising Results – Legume Processor</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p:txBody>
          <a:bodyPr/>
          <a:lstStyle/>
          <a:p>
            <a:pPr lvl="1"/>
            <a:r>
              <a:rPr lang="en-US" sz="2400" dirty="0"/>
              <a:t>Calculated cfm ≠ metered cfm</a:t>
            </a:r>
          </a:p>
          <a:p>
            <a:pPr lvl="1"/>
            <a:r>
              <a:rPr lang="en-US" sz="2400" dirty="0"/>
              <a:t>Heated blower desiccant dryer</a:t>
            </a:r>
          </a:p>
          <a:p>
            <a:pPr lvl="1"/>
            <a:r>
              <a:rPr lang="en-US" sz="2400" dirty="0"/>
              <a:t>Check revealed wiring error</a:t>
            </a:r>
          </a:p>
          <a:p>
            <a:pPr lvl="1"/>
            <a:r>
              <a:rPr lang="en-US" sz="2400" dirty="0"/>
              <a:t>Very large flow during cooling</a:t>
            </a:r>
          </a:p>
          <a:p>
            <a:pPr lvl="1"/>
            <a:r>
              <a:rPr lang="en-US" sz="2400" dirty="0"/>
              <a:t>Not detectable by ultrasonic</a:t>
            </a:r>
          </a:p>
          <a:p>
            <a:pPr lvl="1"/>
            <a:r>
              <a:rPr lang="en-US" sz="2400"/>
              <a:t>Always special </a:t>
            </a:r>
            <a:r>
              <a:rPr lang="en-US" sz="2400" dirty="0"/>
              <a:t>test dryers</a:t>
            </a:r>
          </a:p>
          <a:p>
            <a:pPr marL="0" indent="0">
              <a:buNone/>
            </a:pPr>
            <a:endParaRPr lang="en-US" dirty="0"/>
          </a:p>
        </p:txBody>
      </p:sp>
      <p:pic>
        <p:nvPicPr>
          <p:cNvPr id="8" name="Picture 7">
            <a:extLst>
              <a:ext uri="{FF2B5EF4-FFF2-40B4-BE49-F238E27FC236}">
                <a16:creationId xmlns:a16="http://schemas.microsoft.com/office/drawing/2014/main" id="{1A6C6361-2BE6-4E7A-8B47-6D00189E71FF}"/>
              </a:ext>
            </a:extLst>
          </p:cNvPr>
          <p:cNvPicPr>
            <a:picLocks noChangeAspect="1"/>
          </p:cNvPicPr>
          <p:nvPr/>
        </p:nvPicPr>
        <p:blipFill>
          <a:blip r:embed="rId2"/>
          <a:stretch>
            <a:fillRect/>
          </a:stretch>
        </p:blipFill>
        <p:spPr>
          <a:xfrm>
            <a:off x="5943600" y="1066801"/>
            <a:ext cx="3441179" cy="457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4195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3374472" cy="446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4648200" y="1582340"/>
            <a:ext cx="423655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Compressed Air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3" name="TextBox 2">
            <a:extLst>
              <a:ext uri="{FF2B5EF4-FFF2-40B4-BE49-F238E27FC236}">
                <a16:creationId xmlns:a16="http://schemas.microsoft.com/office/drawing/2014/main" id="{94883D91-C66F-428F-8C5D-06BF233B3D46}"/>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9" name="Picture 8" descr="A picture containing drawing&#10;&#10;Description automatically generated">
            <a:extLst>
              <a:ext uri="{FF2B5EF4-FFF2-40B4-BE49-F238E27FC236}">
                <a16:creationId xmlns:a16="http://schemas.microsoft.com/office/drawing/2014/main" id="{CF9445B7-1085-4CE0-9602-DFE3DC4DD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199" y="4050526"/>
            <a:ext cx="1746552" cy="888419"/>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Surprising Results – Plastics Plant</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09600" y="1600200"/>
            <a:ext cx="6172200" cy="3886200"/>
          </a:xfrm>
        </p:spPr>
        <p:txBody>
          <a:bodyPr/>
          <a:lstStyle/>
          <a:p>
            <a:pPr lvl="1"/>
            <a:r>
              <a:rPr lang="en-US" sz="2400" dirty="0"/>
              <a:t>New install of VSD</a:t>
            </a:r>
          </a:p>
          <a:p>
            <a:pPr lvl="1"/>
            <a:r>
              <a:rPr lang="en-US" sz="2400" dirty="0"/>
              <a:t>Meter ≠ flow display</a:t>
            </a:r>
          </a:p>
          <a:p>
            <a:pPr lvl="1"/>
            <a:r>
              <a:rPr lang="en-US" sz="2400" dirty="0"/>
              <a:t>Tech initially skeptical</a:t>
            </a:r>
          </a:p>
          <a:p>
            <a:pPr lvl="1"/>
            <a:r>
              <a:rPr lang="en-US" sz="2400" dirty="0"/>
              <a:t>Enclosure blocked leakage sound</a:t>
            </a:r>
          </a:p>
          <a:p>
            <a:pPr lvl="1"/>
            <a:r>
              <a:rPr lang="en-US" sz="2400" dirty="0"/>
              <a:t>Found internal seal failure</a:t>
            </a:r>
          </a:p>
          <a:p>
            <a:endParaRPr lang="en-US" dirty="0"/>
          </a:p>
        </p:txBody>
      </p:sp>
      <p:pic>
        <p:nvPicPr>
          <p:cNvPr id="8" name="Picture 7">
            <a:extLst>
              <a:ext uri="{FF2B5EF4-FFF2-40B4-BE49-F238E27FC236}">
                <a16:creationId xmlns:a16="http://schemas.microsoft.com/office/drawing/2014/main" id="{19F35666-939B-4854-AC02-7F7F10E4528A}"/>
              </a:ext>
            </a:extLst>
          </p:cNvPr>
          <p:cNvPicPr>
            <a:picLocks noChangeAspect="1"/>
          </p:cNvPicPr>
          <p:nvPr/>
        </p:nvPicPr>
        <p:blipFill>
          <a:blip r:embed="rId2"/>
          <a:stretch>
            <a:fillRect/>
          </a:stretch>
        </p:blipFill>
        <p:spPr>
          <a:xfrm>
            <a:off x="6177973" y="1295400"/>
            <a:ext cx="5455309" cy="4076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1089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Surprising Results – Farm Implement Plant</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p:txBody>
          <a:bodyPr/>
          <a:lstStyle/>
          <a:p>
            <a:pPr lvl="1"/>
            <a:r>
              <a:rPr lang="en-US" sz="2400" dirty="0"/>
              <a:t>Very large plant area</a:t>
            </a:r>
          </a:p>
          <a:p>
            <a:pPr lvl="1"/>
            <a:r>
              <a:rPr lang="en-US" sz="2400" dirty="0"/>
              <a:t>Numerous radial feeds</a:t>
            </a:r>
          </a:p>
          <a:p>
            <a:pPr lvl="1"/>
            <a:r>
              <a:rPr lang="en-US" sz="2400" dirty="0"/>
              <a:t>Meter showed step increase</a:t>
            </a:r>
          </a:p>
          <a:p>
            <a:pPr lvl="1"/>
            <a:r>
              <a:rPr lang="en-US" sz="2400" dirty="0"/>
              <a:t>Newly installed submetering</a:t>
            </a:r>
          </a:p>
          <a:p>
            <a:pPr lvl="1"/>
            <a:r>
              <a:rPr lang="en-US" sz="2400" dirty="0"/>
              <a:t>One meter showed high flow</a:t>
            </a:r>
          </a:p>
          <a:p>
            <a:pPr lvl="1"/>
            <a:r>
              <a:rPr lang="en-US" sz="2400" dirty="0"/>
              <a:t>Isolated to one dust collector</a:t>
            </a:r>
          </a:p>
          <a:p>
            <a:pPr lvl="1"/>
            <a:endParaRPr lang="en-US" sz="2400" dirty="0"/>
          </a:p>
          <a:p>
            <a:endParaRPr lang="en-US" dirty="0"/>
          </a:p>
        </p:txBody>
      </p:sp>
      <p:pic>
        <p:nvPicPr>
          <p:cNvPr id="5" name="Picture 4">
            <a:extLst>
              <a:ext uri="{FF2B5EF4-FFF2-40B4-BE49-F238E27FC236}">
                <a16:creationId xmlns:a16="http://schemas.microsoft.com/office/drawing/2014/main" id="{CD152041-942A-48D1-BC20-979EBB85150A}"/>
              </a:ext>
            </a:extLst>
          </p:cNvPr>
          <p:cNvPicPr>
            <a:picLocks noChangeAspect="1"/>
          </p:cNvPicPr>
          <p:nvPr/>
        </p:nvPicPr>
        <p:blipFill>
          <a:blip r:embed="rId2"/>
          <a:stretch>
            <a:fillRect/>
          </a:stretch>
        </p:blipFill>
        <p:spPr>
          <a:xfrm>
            <a:off x="9879083" y="1139246"/>
            <a:ext cx="1120634" cy="1496296"/>
          </a:xfrm>
          <a:prstGeom prst="rect">
            <a:avLst/>
          </a:prstGeom>
        </p:spPr>
      </p:pic>
      <p:pic>
        <p:nvPicPr>
          <p:cNvPr id="7" name="Picture 6">
            <a:extLst>
              <a:ext uri="{FF2B5EF4-FFF2-40B4-BE49-F238E27FC236}">
                <a16:creationId xmlns:a16="http://schemas.microsoft.com/office/drawing/2014/main" id="{901EFFE5-E653-4AF2-A779-58B7C126FC0E}"/>
              </a:ext>
            </a:extLst>
          </p:cNvPr>
          <p:cNvPicPr>
            <a:picLocks noChangeAspect="1"/>
          </p:cNvPicPr>
          <p:nvPr/>
        </p:nvPicPr>
        <p:blipFill rotWithShape="1">
          <a:blip r:embed="rId3"/>
          <a:srcRect l="30531" r="35841"/>
          <a:stretch/>
        </p:blipFill>
        <p:spPr>
          <a:xfrm>
            <a:off x="7848600" y="1144441"/>
            <a:ext cx="1447800" cy="1355307"/>
          </a:xfrm>
          <a:prstGeom prst="rect">
            <a:avLst/>
          </a:prstGeom>
        </p:spPr>
      </p:pic>
      <p:pic>
        <p:nvPicPr>
          <p:cNvPr id="9" name="Picture 8">
            <a:extLst>
              <a:ext uri="{FF2B5EF4-FFF2-40B4-BE49-F238E27FC236}">
                <a16:creationId xmlns:a16="http://schemas.microsoft.com/office/drawing/2014/main" id="{2E930633-6A9D-452D-8DF8-0C4D0951D8BD}"/>
              </a:ext>
            </a:extLst>
          </p:cNvPr>
          <p:cNvPicPr>
            <a:picLocks noChangeAspect="1"/>
          </p:cNvPicPr>
          <p:nvPr/>
        </p:nvPicPr>
        <p:blipFill>
          <a:blip r:embed="rId4"/>
          <a:stretch>
            <a:fillRect/>
          </a:stretch>
        </p:blipFill>
        <p:spPr>
          <a:xfrm>
            <a:off x="5958184" y="2714639"/>
            <a:ext cx="6233816" cy="2920136"/>
          </a:xfrm>
          <a:prstGeom prst="rect">
            <a:avLst/>
          </a:prstGeom>
        </p:spPr>
      </p:pic>
    </p:spTree>
    <p:extLst>
      <p:ext uri="{BB962C8B-B14F-4D97-AF65-F5344CB8AC3E}">
        <p14:creationId xmlns:p14="http://schemas.microsoft.com/office/powerpoint/2010/main" val="134198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Surprising Results – Board Plant</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p:txBody>
          <a:bodyPr/>
          <a:lstStyle/>
          <a:p>
            <a:pPr lvl="1"/>
            <a:r>
              <a:rPr lang="en-US" sz="2400" dirty="0"/>
              <a:t>Shutdown only 2 time/ year</a:t>
            </a:r>
          </a:p>
          <a:p>
            <a:pPr lvl="1"/>
            <a:r>
              <a:rPr lang="en-US" sz="2400" dirty="0"/>
              <a:t>Shutdown load 73% of average</a:t>
            </a:r>
          </a:p>
          <a:p>
            <a:pPr lvl="1"/>
            <a:r>
              <a:rPr lang="en-US" sz="2400" dirty="0"/>
              <a:t>Ring system, isolation test done</a:t>
            </a:r>
          </a:p>
          <a:p>
            <a:pPr lvl="1"/>
            <a:r>
              <a:rPr lang="en-US" sz="2400" dirty="0"/>
              <a:t>Most of leakage in one location</a:t>
            </a:r>
          </a:p>
          <a:p>
            <a:pPr lvl="1"/>
            <a:r>
              <a:rPr lang="en-US" sz="2400" dirty="0"/>
              <a:t>Additional loads found</a:t>
            </a:r>
          </a:p>
          <a:p>
            <a:pPr lvl="1"/>
            <a:endParaRPr lang="en-US" sz="2400" dirty="0"/>
          </a:p>
          <a:p>
            <a:endParaRPr lang="en-US" dirty="0"/>
          </a:p>
        </p:txBody>
      </p:sp>
      <p:pic>
        <p:nvPicPr>
          <p:cNvPr id="5" name="Picture 4">
            <a:extLst>
              <a:ext uri="{FF2B5EF4-FFF2-40B4-BE49-F238E27FC236}">
                <a16:creationId xmlns:a16="http://schemas.microsoft.com/office/drawing/2014/main" id="{6131907C-BDEA-40E1-A852-0B5871E5DDCA}"/>
              </a:ext>
            </a:extLst>
          </p:cNvPr>
          <p:cNvPicPr>
            <a:picLocks noChangeAspect="1"/>
          </p:cNvPicPr>
          <p:nvPr/>
        </p:nvPicPr>
        <p:blipFill>
          <a:blip r:embed="rId2"/>
          <a:stretch>
            <a:fillRect/>
          </a:stretch>
        </p:blipFill>
        <p:spPr>
          <a:xfrm>
            <a:off x="6287577" y="3048000"/>
            <a:ext cx="5702033" cy="2705151"/>
          </a:xfrm>
          <a:prstGeom prst="rect">
            <a:avLst/>
          </a:prstGeom>
        </p:spPr>
      </p:pic>
      <p:pic>
        <p:nvPicPr>
          <p:cNvPr id="7" name="Picture 6">
            <a:extLst>
              <a:ext uri="{FF2B5EF4-FFF2-40B4-BE49-F238E27FC236}">
                <a16:creationId xmlns:a16="http://schemas.microsoft.com/office/drawing/2014/main" id="{E9DD78AE-090A-4D4D-BAC8-0CEC520E8B9F}"/>
              </a:ext>
            </a:extLst>
          </p:cNvPr>
          <p:cNvPicPr>
            <a:picLocks noChangeAspect="1"/>
          </p:cNvPicPr>
          <p:nvPr/>
        </p:nvPicPr>
        <p:blipFill>
          <a:blip r:embed="rId3"/>
          <a:stretch>
            <a:fillRect/>
          </a:stretch>
        </p:blipFill>
        <p:spPr>
          <a:xfrm>
            <a:off x="8077200" y="990600"/>
            <a:ext cx="2122789" cy="1974595"/>
          </a:xfrm>
          <a:prstGeom prst="rect">
            <a:avLst/>
          </a:prstGeom>
        </p:spPr>
      </p:pic>
    </p:spTree>
    <p:extLst>
      <p:ext uri="{BB962C8B-B14F-4D97-AF65-F5344CB8AC3E}">
        <p14:creationId xmlns:p14="http://schemas.microsoft.com/office/powerpoint/2010/main" val="3734550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5C82-B23F-42BE-B295-3424FA035029}"/>
              </a:ext>
            </a:extLst>
          </p:cNvPr>
          <p:cNvSpPr>
            <a:spLocks noGrp="1"/>
          </p:cNvSpPr>
          <p:nvPr>
            <p:ph type="title"/>
          </p:nvPr>
        </p:nvSpPr>
        <p:spPr/>
        <p:txBody>
          <a:bodyPr>
            <a:normAutofit/>
          </a:bodyPr>
          <a:lstStyle/>
          <a:p>
            <a:pPr lvl="1"/>
            <a:r>
              <a:rPr lang="en-CA" sz="3000" kern="1200" dirty="0">
                <a:solidFill>
                  <a:schemeClr val="accent4"/>
                </a:solidFill>
                <a:latin typeface="+mj-lt"/>
                <a:ea typeface="+mj-ea"/>
                <a:cs typeface="+mj-cs"/>
              </a:rPr>
              <a:t>Examples of Best Practices - </a:t>
            </a:r>
            <a:r>
              <a:rPr lang="en-US" sz="3000" kern="1200" dirty="0">
                <a:solidFill>
                  <a:schemeClr val="accent4"/>
                </a:solidFill>
                <a:latin typeface="+mj-lt"/>
                <a:ea typeface="+mj-ea"/>
                <a:cs typeface="+mj-cs"/>
              </a:rPr>
              <a:t>Management Support</a:t>
            </a:r>
          </a:p>
        </p:txBody>
      </p:sp>
      <p:sp>
        <p:nvSpPr>
          <p:cNvPr id="3" name="Content Placeholder 2">
            <a:extLst>
              <a:ext uri="{FF2B5EF4-FFF2-40B4-BE49-F238E27FC236}">
                <a16:creationId xmlns:a16="http://schemas.microsoft.com/office/drawing/2014/main" id="{D2865282-D53E-47EC-8589-F0B058EEACDD}"/>
              </a:ext>
            </a:extLst>
          </p:cNvPr>
          <p:cNvSpPr>
            <a:spLocks noGrp="1"/>
          </p:cNvSpPr>
          <p:nvPr>
            <p:ph sz="quarter" idx="1"/>
          </p:nvPr>
        </p:nvSpPr>
        <p:spPr>
          <a:xfrm>
            <a:off x="533400" y="1066800"/>
            <a:ext cx="6019800" cy="4800600"/>
          </a:xfrm>
        </p:spPr>
        <p:txBody>
          <a:bodyPr>
            <a:normAutofit fontScale="92500" lnSpcReduction="10000"/>
          </a:bodyPr>
          <a:lstStyle/>
          <a:p>
            <a:pPr marL="0" indent="0">
              <a:buNone/>
            </a:pPr>
            <a:r>
              <a:rPr lang="en-US" sz="1600" dirty="0"/>
              <a:t>Very important key to success is having support of management.</a:t>
            </a:r>
          </a:p>
          <a:p>
            <a:r>
              <a:rPr lang="en-US" sz="1600" dirty="0"/>
              <a:t>Best Practices: Monarch Industries, Canada</a:t>
            </a:r>
          </a:p>
          <a:p>
            <a:pPr lvl="1"/>
            <a:r>
              <a:rPr lang="en-US" sz="1400" dirty="0"/>
              <a:t>Monthly auto-generated workorder to audit the facility. (using ultrasonic) </a:t>
            </a:r>
          </a:p>
          <a:p>
            <a:pPr lvl="1"/>
            <a:r>
              <a:rPr lang="en-US" sz="1400" dirty="0"/>
              <a:t>Identify leak locations are with red tags, and assign responsibility to repair. </a:t>
            </a:r>
          </a:p>
          <a:p>
            <a:pPr lvl="1"/>
            <a:r>
              <a:rPr lang="en-US" sz="1400" dirty="0"/>
              <a:t>Supply lines to all equipment distribution points are hard-plumbed with shutoff valves. (prevent main supply leaks) </a:t>
            </a:r>
          </a:p>
          <a:p>
            <a:pPr lvl="1"/>
            <a:r>
              <a:rPr lang="en-US" sz="1400" dirty="0"/>
              <a:t>Machine operators are encouraged to report leaks. </a:t>
            </a:r>
          </a:p>
          <a:p>
            <a:pPr lvl="1"/>
            <a:r>
              <a:rPr lang="en-US" sz="1400" dirty="0"/>
              <a:t>Eliminate quick couplers where possible (crimp fittings only) </a:t>
            </a:r>
          </a:p>
          <a:p>
            <a:pPr lvl="1"/>
            <a:r>
              <a:rPr lang="en-US" sz="1400" dirty="0"/>
              <a:t>Eliminate all ratchet type hose clamps. </a:t>
            </a:r>
          </a:p>
          <a:p>
            <a:pPr lvl="1"/>
            <a:r>
              <a:rPr lang="en-US" sz="1400" dirty="0"/>
              <a:t>Better quality air line/hose. </a:t>
            </a:r>
          </a:p>
          <a:p>
            <a:pPr lvl="1"/>
            <a:r>
              <a:rPr lang="en-US" sz="1400" dirty="0"/>
              <a:t>Remove leaking air tools and blow guns from service for repair/replacement. (spares in stock) </a:t>
            </a:r>
          </a:p>
          <a:p>
            <a:pPr lvl="1"/>
            <a:r>
              <a:rPr lang="en-US" sz="1400" dirty="0"/>
              <a:t>Regularly reinforce awareness and importance with maintenance staff </a:t>
            </a:r>
          </a:p>
          <a:p>
            <a:pPr marL="0" indent="0">
              <a:buNone/>
            </a:pPr>
            <a:r>
              <a:rPr lang="en-US" sz="1600" dirty="0"/>
              <a:t>Manager Quote: “And most importantly, express extreme displeasure when leaks are not dealt with as soon as detected. Most are simple fixes and there is no excuse to ignore them. </a:t>
            </a:r>
          </a:p>
          <a:p>
            <a:pPr marL="0" indent="0">
              <a:buNone/>
            </a:pPr>
            <a:r>
              <a:rPr lang="en-US" sz="1600" dirty="0"/>
              <a:t>I expect our total facility leakage at any given time to be no greater than 50cfm. I occasionally verify this when I am in the building during off hours.”</a:t>
            </a:r>
          </a:p>
        </p:txBody>
      </p:sp>
      <p:pic>
        <p:nvPicPr>
          <p:cNvPr id="4" name="Picture 3">
            <a:extLst>
              <a:ext uri="{FF2B5EF4-FFF2-40B4-BE49-F238E27FC236}">
                <a16:creationId xmlns:a16="http://schemas.microsoft.com/office/drawing/2014/main" id="{AB7AF5D4-7143-4E14-9376-AB451D68D5B1}"/>
              </a:ext>
            </a:extLst>
          </p:cNvPr>
          <p:cNvPicPr>
            <a:picLocks noChangeAspect="1"/>
          </p:cNvPicPr>
          <p:nvPr/>
        </p:nvPicPr>
        <p:blipFill>
          <a:blip r:embed="rId2"/>
          <a:stretch>
            <a:fillRect/>
          </a:stretch>
        </p:blipFill>
        <p:spPr>
          <a:xfrm>
            <a:off x="6858000" y="1447800"/>
            <a:ext cx="4924094" cy="3698494"/>
          </a:xfrm>
          <a:prstGeom prst="rect">
            <a:avLst/>
          </a:prstGeom>
        </p:spPr>
      </p:pic>
    </p:spTree>
    <p:extLst>
      <p:ext uri="{BB962C8B-B14F-4D97-AF65-F5344CB8AC3E}">
        <p14:creationId xmlns:p14="http://schemas.microsoft.com/office/powerpoint/2010/main" val="2119170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5C82-B23F-42BE-B295-3424FA035029}"/>
              </a:ext>
            </a:extLst>
          </p:cNvPr>
          <p:cNvSpPr>
            <a:spLocks noGrp="1"/>
          </p:cNvSpPr>
          <p:nvPr>
            <p:ph type="title"/>
          </p:nvPr>
        </p:nvSpPr>
        <p:spPr/>
        <p:txBody>
          <a:bodyPr>
            <a:normAutofit/>
          </a:bodyPr>
          <a:lstStyle/>
          <a:p>
            <a:pPr lvl="1"/>
            <a:r>
              <a:rPr lang="en-CA" sz="3000" kern="1200" dirty="0">
                <a:solidFill>
                  <a:schemeClr val="accent4"/>
                </a:solidFill>
                <a:latin typeface="+mj-lt"/>
                <a:ea typeface="+mj-ea"/>
                <a:cs typeface="+mj-cs"/>
              </a:rPr>
              <a:t>Examples of Best Practices – </a:t>
            </a:r>
            <a:r>
              <a:rPr lang="en-US" sz="3000" kern="1200" dirty="0">
                <a:solidFill>
                  <a:schemeClr val="accent4"/>
                </a:solidFill>
                <a:latin typeface="+mj-lt"/>
                <a:ea typeface="+mj-ea"/>
                <a:cs typeface="+mj-cs"/>
              </a:rPr>
              <a:t>Contractor Repairs</a:t>
            </a:r>
          </a:p>
        </p:txBody>
      </p:sp>
      <p:sp>
        <p:nvSpPr>
          <p:cNvPr id="3" name="Content Placeholder 2">
            <a:extLst>
              <a:ext uri="{FF2B5EF4-FFF2-40B4-BE49-F238E27FC236}">
                <a16:creationId xmlns:a16="http://schemas.microsoft.com/office/drawing/2014/main" id="{D2865282-D53E-47EC-8589-F0B058EEACDD}"/>
              </a:ext>
            </a:extLst>
          </p:cNvPr>
          <p:cNvSpPr>
            <a:spLocks noGrp="1"/>
          </p:cNvSpPr>
          <p:nvPr>
            <p:ph sz="quarter" idx="1"/>
          </p:nvPr>
        </p:nvSpPr>
        <p:spPr>
          <a:xfrm>
            <a:off x="609600" y="951185"/>
            <a:ext cx="7315200" cy="5602015"/>
          </a:xfrm>
        </p:spPr>
        <p:txBody>
          <a:bodyPr>
            <a:normAutofit/>
          </a:bodyPr>
          <a:lstStyle/>
          <a:p>
            <a:pPr marL="0" marR="0" indent="0">
              <a:spcBef>
                <a:spcPts val="0"/>
              </a:spcBef>
              <a:spcAft>
                <a:spcPts val="0"/>
              </a:spcAft>
              <a:buNone/>
            </a:pPr>
            <a:r>
              <a:rPr lang="en-AU" sz="2000" dirty="0">
                <a:effectLst/>
                <a:latin typeface="Calibri" panose="020F0502020204030204" pitchFamily="34" charset="0"/>
                <a:ea typeface="Calibri" panose="020F0502020204030204" pitchFamily="34" charset="0"/>
              </a:rPr>
              <a:t>“</a:t>
            </a:r>
            <a:r>
              <a:rPr lang="en-AU" sz="2000" dirty="0">
                <a:solidFill>
                  <a:schemeClr val="accent3"/>
                </a:solidFill>
                <a:effectLst/>
                <a:latin typeface="Calibri" panose="020F0502020204030204" pitchFamily="34" charset="0"/>
                <a:ea typeface="Calibri" panose="020F0502020204030204" pitchFamily="34" charset="0"/>
              </a:rPr>
              <a:t>Begin with the end in mind, leakage is not about finding leaks it’s about fixing them, if you don’t have a plan from the beginning to fix them then don’t bother doing the survey as the report is just going to overwhelm you</a:t>
            </a:r>
            <a:r>
              <a:rPr lang="en-AU" sz="2000" dirty="0">
                <a:effectLst/>
                <a:latin typeface="Calibri" panose="020F0502020204030204" pitchFamily="34" charset="0"/>
                <a:ea typeface="Calibri" panose="020F0502020204030204" pitchFamily="34" charset="0"/>
              </a:rPr>
              <a:t>.” – Warwick Rampley – Compressed Air Alliance</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AU" sz="2400" dirty="0">
                <a:effectLst/>
                <a:latin typeface="Calibri" panose="020F0502020204030204" pitchFamily="34" charset="0"/>
                <a:ea typeface="Calibri" panose="020F0502020204030204" pitchFamily="34" charset="0"/>
              </a:rPr>
              <a:t> </a:t>
            </a:r>
            <a:endParaRPr lang="en-US" sz="2400" dirty="0">
              <a:effectLst/>
              <a:latin typeface="Calibri" panose="020F0502020204030204" pitchFamily="34" charset="0"/>
              <a:ea typeface="Calibri" panose="020F0502020204030204" pitchFamily="34" charset="0"/>
            </a:endParaRPr>
          </a:p>
          <a:p>
            <a:r>
              <a:rPr lang="en-US" sz="2000" dirty="0"/>
              <a:t>40 to 60 leaks per day, about $200 per leak to fix</a:t>
            </a:r>
          </a:p>
          <a:p>
            <a:r>
              <a:rPr lang="en-US" sz="2000" dirty="0"/>
              <a:t>About 55,000 square feet per day</a:t>
            </a:r>
          </a:p>
          <a:p>
            <a:r>
              <a:rPr lang="en-AU" sz="2000" dirty="0"/>
              <a:t>Floor space of 220,000 ft</a:t>
            </a:r>
            <a:r>
              <a:rPr lang="en-AU" sz="2000" baseline="30000" dirty="0"/>
              <a:t>2</a:t>
            </a:r>
            <a:r>
              <a:rPr lang="en-AU" sz="2000" dirty="0"/>
              <a:t>, = 4 days to audit, averaging 50 leaks/day</a:t>
            </a:r>
          </a:p>
          <a:p>
            <a:r>
              <a:rPr lang="en-US" sz="2000" dirty="0"/>
              <a:t>Bag and sort parts per leak, ready for shutdown</a:t>
            </a:r>
          </a:p>
          <a:p>
            <a:r>
              <a:rPr lang="en-US" sz="2000" dirty="0"/>
              <a:t>Push fittings and poor sealing account for 60% of all leaks we identify, so ONLY use full metal push fittings and ensure everything gets extra thread sealant</a:t>
            </a:r>
          </a:p>
          <a:p>
            <a:endParaRPr lang="en-US" dirty="0"/>
          </a:p>
          <a:p>
            <a:endParaRPr lang="en-US" dirty="0"/>
          </a:p>
          <a:p>
            <a:pPr marL="0" indent="0">
              <a:buNone/>
            </a:pPr>
            <a:endParaRPr lang="en-US" dirty="0"/>
          </a:p>
        </p:txBody>
      </p:sp>
      <p:pic>
        <p:nvPicPr>
          <p:cNvPr id="6" name="Picture 5">
            <a:extLst>
              <a:ext uri="{FF2B5EF4-FFF2-40B4-BE49-F238E27FC236}">
                <a16:creationId xmlns:a16="http://schemas.microsoft.com/office/drawing/2014/main" id="{0B62D34C-1FF2-4FC0-AFFE-2E17C5160886}"/>
              </a:ext>
            </a:extLst>
          </p:cNvPr>
          <p:cNvPicPr>
            <a:picLocks noChangeAspect="1"/>
          </p:cNvPicPr>
          <p:nvPr/>
        </p:nvPicPr>
        <p:blipFill>
          <a:blip r:embed="rId3"/>
          <a:stretch>
            <a:fillRect/>
          </a:stretch>
        </p:blipFill>
        <p:spPr>
          <a:xfrm>
            <a:off x="8077200" y="951185"/>
            <a:ext cx="3409154" cy="4751473"/>
          </a:xfrm>
          <a:prstGeom prst="rect">
            <a:avLst/>
          </a:prstGeom>
        </p:spPr>
      </p:pic>
    </p:spTree>
    <p:extLst>
      <p:ext uri="{BB962C8B-B14F-4D97-AF65-F5344CB8AC3E}">
        <p14:creationId xmlns:p14="http://schemas.microsoft.com/office/powerpoint/2010/main" val="4026095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5C82-B23F-42BE-B295-3424FA035029}"/>
              </a:ext>
            </a:extLst>
          </p:cNvPr>
          <p:cNvSpPr>
            <a:spLocks noGrp="1"/>
          </p:cNvSpPr>
          <p:nvPr>
            <p:ph type="title"/>
          </p:nvPr>
        </p:nvSpPr>
        <p:spPr/>
        <p:txBody>
          <a:bodyPr>
            <a:normAutofit/>
          </a:bodyPr>
          <a:lstStyle/>
          <a:p>
            <a:pPr lvl="1"/>
            <a:r>
              <a:rPr lang="en-CA" sz="3000" kern="1200" dirty="0">
                <a:solidFill>
                  <a:schemeClr val="accent4"/>
                </a:solidFill>
                <a:latin typeface="+mj-lt"/>
                <a:ea typeface="+mj-ea"/>
                <a:cs typeface="+mj-cs"/>
              </a:rPr>
              <a:t>Examples of Best Practices – </a:t>
            </a:r>
            <a:r>
              <a:rPr lang="en-US" sz="3000" kern="1200" dirty="0">
                <a:solidFill>
                  <a:schemeClr val="accent4"/>
                </a:solidFill>
                <a:latin typeface="+mj-lt"/>
                <a:ea typeface="+mj-ea"/>
                <a:cs typeface="+mj-cs"/>
              </a:rPr>
              <a:t>Key Statistics</a:t>
            </a:r>
          </a:p>
        </p:txBody>
      </p:sp>
      <p:pic>
        <p:nvPicPr>
          <p:cNvPr id="8" name="Picture 7">
            <a:extLst>
              <a:ext uri="{FF2B5EF4-FFF2-40B4-BE49-F238E27FC236}">
                <a16:creationId xmlns:a16="http://schemas.microsoft.com/office/drawing/2014/main" id="{D415832E-724B-4733-B366-CB695FBC99FA}"/>
              </a:ext>
            </a:extLst>
          </p:cNvPr>
          <p:cNvPicPr>
            <a:picLocks noChangeAspect="1"/>
          </p:cNvPicPr>
          <p:nvPr/>
        </p:nvPicPr>
        <p:blipFill>
          <a:blip r:embed="rId3"/>
          <a:stretch>
            <a:fillRect/>
          </a:stretch>
        </p:blipFill>
        <p:spPr>
          <a:xfrm>
            <a:off x="609600" y="1123618"/>
            <a:ext cx="8305800" cy="4610763"/>
          </a:xfrm>
          <a:prstGeom prst="rect">
            <a:avLst/>
          </a:prstGeom>
        </p:spPr>
      </p:pic>
      <p:graphicFrame>
        <p:nvGraphicFramePr>
          <p:cNvPr id="9" name="Table 8">
            <a:extLst>
              <a:ext uri="{FF2B5EF4-FFF2-40B4-BE49-F238E27FC236}">
                <a16:creationId xmlns:a16="http://schemas.microsoft.com/office/drawing/2014/main" id="{3041DC69-F5F5-4208-BCF5-006F68257AF0}"/>
              </a:ext>
            </a:extLst>
          </p:cNvPr>
          <p:cNvGraphicFramePr>
            <a:graphicFrameLocks noGrp="1"/>
          </p:cNvGraphicFramePr>
          <p:nvPr/>
        </p:nvGraphicFramePr>
        <p:xfrm>
          <a:off x="9135533" y="1295400"/>
          <a:ext cx="2527300" cy="4049123"/>
        </p:xfrm>
        <a:graphic>
          <a:graphicData uri="http://schemas.openxmlformats.org/drawingml/2006/table">
            <a:tbl>
              <a:tblPr>
                <a:tableStyleId>{5C22544A-7EE6-4342-B048-85BDC9FD1C3A}</a:tableStyleId>
              </a:tblPr>
              <a:tblGrid>
                <a:gridCol w="1778000">
                  <a:extLst>
                    <a:ext uri="{9D8B030D-6E8A-4147-A177-3AD203B41FA5}">
                      <a16:colId xmlns:a16="http://schemas.microsoft.com/office/drawing/2014/main" val="2280767884"/>
                    </a:ext>
                  </a:extLst>
                </a:gridCol>
                <a:gridCol w="368300">
                  <a:extLst>
                    <a:ext uri="{9D8B030D-6E8A-4147-A177-3AD203B41FA5}">
                      <a16:colId xmlns:a16="http://schemas.microsoft.com/office/drawing/2014/main" val="1631221599"/>
                    </a:ext>
                  </a:extLst>
                </a:gridCol>
                <a:gridCol w="381000">
                  <a:extLst>
                    <a:ext uri="{9D8B030D-6E8A-4147-A177-3AD203B41FA5}">
                      <a16:colId xmlns:a16="http://schemas.microsoft.com/office/drawing/2014/main" val="2676420006"/>
                    </a:ext>
                  </a:extLst>
                </a:gridCol>
              </a:tblGrid>
              <a:tr h="185420">
                <a:tc>
                  <a:txBody>
                    <a:bodyPr/>
                    <a:lstStyle/>
                    <a:p>
                      <a:pPr algn="ctr" fontAlgn="b"/>
                      <a:r>
                        <a:rPr lang="en-US" sz="1100" u="none" strike="noStrike">
                          <a:effectLst/>
                        </a:rPr>
                        <a:t>Part Leaking</a:t>
                      </a:r>
                      <a:endParaRPr lang="en-US" sz="1100" b="1" i="0" u="none" strike="noStrike">
                        <a:solidFill>
                          <a:srgbClr val="000000"/>
                        </a:solidFill>
                        <a:effectLst/>
                        <a:latin typeface="Calibri" panose="020F0502020204030204" pitchFamily="34" charset="0"/>
                      </a:endParaRPr>
                    </a:p>
                  </a:txBody>
                  <a:tcPr marL="5443" marR="5443" marT="5443" marB="0" anchor="b"/>
                </a:tc>
                <a:tc>
                  <a:txBody>
                    <a:bodyPr/>
                    <a:lstStyle/>
                    <a:p>
                      <a:pPr algn="ctr" fontAlgn="b"/>
                      <a:r>
                        <a:rPr lang="en-US" sz="1100" u="none" strike="noStrike">
                          <a:effectLst/>
                        </a:rPr>
                        <a:t>Total</a:t>
                      </a:r>
                      <a:endParaRPr lang="en-US" sz="1100" b="1" i="0" u="none" strike="noStrike">
                        <a:solidFill>
                          <a:srgbClr val="000000"/>
                        </a:solidFill>
                        <a:effectLst/>
                        <a:latin typeface="Calibri" panose="020F0502020204030204" pitchFamily="34" charset="0"/>
                      </a:endParaRPr>
                    </a:p>
                  </a:txBody>
                  <a:tcPr marL="5443" marR="5443" marT="5443" marB="0" anchor="b"/>
                </a:tc>
                <a:tc>
                  <a:txBody>
                    <a:bodyPr/>
                    <a:lstStyle/>
                    <a:p>
                      <a:pPr algn="ctr" fontAlgn="b"/>
                      <a:r>
                        <a:rPr lang="en-US" sz="1100" u="none" strike="noStrike">
                          <a:effectLst/>
                        </a:rPr>
                        <a:t>%</a:t>
                      </a:r>
                      <a:endParaRPr lang="en-US" sz="1100" b="1"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158281293"/>
                  </a:ext>
                </a:extLst>
              </a:tr>
              <a:tr h="185420">
                <a:tc>
                  <a:txBody>
                    <a:bodyPr/>
                    <a:lstStyle/>
                    <a:p>
                      <a:pPr algn="l" fontAlgn="b"/>
                      <a:r>
                        <a:rPr lang="en-US" sz="1100" u="none" strike="noStrike" dirty="0">
                          <a:effectLst/>
                        </a:rPr>
                        <a:t>Push Fitting</a:t>
                      </a:r>
                      <a:endParaRPr lang="en-US"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1348</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314299071"/>
                  </a:ext>
                </a:extLst>
              </a:tr>
              <a:tr h="185420">
                <a:tc>
                  <a:txBody>
                    <a:bodyPr/>
                    <a:lstStyle/>
                    <a:p>
                      <a:pPr algn="l" fontAlgn="b"/>
                      <a:r>
                        <a:rPr lang="en-US" sz="1100" u="none" strike="noStrike">
                          <a:effectLst/>
                        </a:rPr>
                        <a:t>Fitting</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468</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446232204"/>
                  </a:ext>
                </a:extLst>
              </a:tr>
              <a:tr h="185420">
                <a:tc>
                  <a:txBody>
                    <a:bodyPr/>
                    <a:lstStyle/>
                    <a:p>
                      <a:pPr algn="l" fontAlgn="b"/>
                      <a:r>
                        <a:rPr lang="en-US" sz="1100" u="none" strike="noStrike">
                          <a:effectLst/>
                        </a:rPr>
                        <a:t>Filter / Regulator / Lubricator</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362</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725009852"/>
                  </a:ext>
                </a:extLst>
              </a:tr>
              <a:tr h="185420">
                <a:tc>
                  <a:txBody>
                    <a:bodyPr/>
                    <a:lstStyle/>
                    <a:p>
                      <a:pPr algn="l" fontAlgn="b"/>
                      <a:r>
                        <a:rPr lang="en-US" sz="1100" u="none" strike="noStrike">
                          <a:effectLst/>
                        </a:rPr>
                        <a:t>Actuator / Cylinder</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281</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332354159"/>
                  </a:ext>
                </a:extLst>
              </a:tr>
              <a:tr h="185420">
                <a:tc>
                  <a:txBody>
                    <a:bodyPr/>
                    <a:lstStyle/>
                    <a:p>
                      <a:pPr algn="l" fontAlgn="b"/>
                      <a:r>
                        <a:rPr lang="en-US" sz="1100" u="none" strike="noStrike">
                          <a:effectLst/>
                        </a:rPr>
                        <a:t>Solenoid</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247</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285777427"/>
                  </a:ext>
                </a:extLst>
              </a:tr>
              <a:tr h="185420">
                <a:tc>
                  <a:txBody>
                    <a:bodyPr/>
                    <a:lstStyle/>
                    <a:p>
                      <a:pPr algn="l" fontAlgn="b"/>
                      <a:r>
                        <a:rPr lang="en-US" sz="1100" u="none" strike="noStrike">
                          <a:effectLst/>
                        </a:rPr>
                        <a:t>Valve</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231</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517953676"/>
                  </a:ext>
                </a:extLst>
              </a:tr>
              <a:tr h="185420">
                <a:tc>
                  <a:txBody>
                    <a:bodyPr/>
                    <a:lstStyle/>
                    <a:p>
                      <a:pPr algn="l" fontAlgn="b"/>
                      <a:r>
                        <a:rPr lang="en-US" sz="1100" u="none" strike="noStrike">
                          <a:effectLst/>
                        </a:rPr>
                        <a:t>Unable to access / RFI</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229</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352441491"/>
                  </a:ext>
                </a:extLst>
              </a:tr>
              <a:tr h="185420">
                <a:tc>
                  <a:txBody>
                    <a:bodyPr/>
                    <a:lstStyle/>
                    <a:p>
                      <a:pPr algn="l" fontAlgn="b"/>
                      <a:r>
                        <a:rPr lang="en-US" sz="1100" u="none" strike="noStrike" dirty="0">
                          <a:effectLst/>
                        </a:rPr>
                        <a:t>Tube</a:t>
                      </a:r>
                      <a:endParaRPr lang="en-US"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dirty="0">
                          <a:effectLst/>
                        </a:rPr>
                        <a:t>208</a:t>
                      </a:r>
                      <a:endParaRPr lang="en-US"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340774236"/>
                  </a:ext>
                </a:extLst>
              </a:tr>
              <a:tr h="185420">
                <a:tc>
                  <a:txBody>
                    <a:bodyPr/>
                    <a:lstStyle/>
                    <a:p>
                      <a:pPr algn="l" fontAlgn="b"/>
                      <a:r>
                        <a:rPr lang="en-US" sz="1100" u="none" strike="noStrike">
                          <a:effectLst/>
                        </a:rPr>
                        <a:t>Gauge</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dirty="0">
                          <a:effectLst/>
                        </a:rPr>
                        <a:t>83</a:t>
                      </a:r>
                      <a:endParaRPr lang="en-US"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639153849"/>
                  </a:ext>
                </a:extLst>
              </a:tr>
              <a:tr h="185420">
                <a:tc>
                  <a:txBody>
                    <a:bodyPr/>
                    <a:lstStyle/>
                    <a:p>
                      <a:pPr algn="l" fontAlgn="b"/>
                      <a:r>
                        <a:rPr lang="en-US" sz="1100" u="none" strike="noStrike">
                          <a:effectLst/>
                        </a:rPr>
                        <a:t>Hose</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75</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305953713"/>
                  </a:ext>
                </a:extLst>
              </a:tr>
              <a:tr h="185420">
                <a:tc>
                  <a:txBody>
                    <a:bodyPr/>
                    <a:lstStyle/>
                    <a:p>
                      <a:pPr algn="l" fontAlgn="b"/>
                      <a:r>
                        <a:rPr lang="en-US" sz="1100" u="none" strike="noStrike">
                          <a:effectLst/>
                        </a:rPr>
                        <a:t>Air Gun</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71</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274822707"/>
                  </a:ext>
                </a:extLst>
              </a:tr>
              <a:tr h="185420">
                <a:tc>
                  <a:txBody>
                    <a:bodyPr/>
                    <a:lstStyle/>
                    <a:p>
                      <a:pPr algn="l" fontAlgn="b"/>
                      <a:r>
                        <a:rPr lang="en-US" sz="1100" u="none" strike="noStrike">
                          <a:effectLst/>
                        </a:rPr>
                        <a:t>Filter</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59</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918447048"/>
                  </a:ext>
                </a:extLst>
              </a:tr>
              <a:tr h="185420">
                <a:tc>
                  <a:txBody>
                    <a:bodyPr/>
                    <a:lstStyle/>
                    <a:p>
                      <a:pPr algn="l" fontAlgn="b"/>
                      <a:r>
                        <a:rPr lang="en-US" sz="1100" u="none" strike="noStrike" dirty="0">
                          <a:effectLst/>
                        </a:rPr>
                        <a:t>Flange</a:t>
                      </a:r>
                      <a:endParaRPr lang="en-US"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34</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918116"/>
                  </a:ext>
                </a:extLst>
              </a:tr>
              <a:tr h="185420">
                <a:tc>
                  <a:txBody>
                    <a:bodyPr/>
                    <a:lstStyle/>
                    <a:p>
                      <a:pPr algn="l" fontAlgn="b"/>
                      <a:r>
                        <a:rPr lang="en-US" sz="1100" u="none" strike="noStrike">
                          <a:effectLst/>
                        </a:rPr>
                        <a:t>Regulator</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34</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585015042"/>
                  </a:ext>
                </a:extLst>
              </a:tr>
              <a:tr h="185420">
                <a:tc>
                  <a:txBody>
                    <a:bodyPr/>
                    <a:lstStyle/>
                    <a:p>
                      <a:pPr algn="l" fontAlgn="b"/>
                      <a:r>
                        <a:rPr lang="en-US" sz="1100" u="none" strike="noStrike">
                          <a:effectLst/>
                        </a:rPr>
                        <a:t>Condensate Drain</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051475064"/>
                  </a:ext>
                </a:extLst>
              </a:tr>
              <a:tr h="185420">
                <a:tc>
                  <a:txBody>
                    <a:bodyPr/>
                    <a:lstStyle/>
                    <a:p>
                      <a:pPr algn="l" fontAlgn="b"/>
                      <a:r>
                        <a:rPr lang="en-US" sz="1100" u="none" strike="noStrike">
                          <a:effectLst/>
                        </a:rPr>
                        <a:t>Pipe</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535377710"/>
                  </a:ext>
                </a:extLst>
              </a:tr>
              <a:tr h="185420">
                <a:tc>
                  <a:txBody>
                    <a:bodyPr/>
                    <a:lstStyle/>
                    <a:p>
                      <a:pPr algn="l" fontAlgn="b"/>
                      <a:r>
                        <a:rPr lang="en-US" sz="1100" u="none" strike="noStrike">
                          <a:effectLst/>
                        </a:rPr>
                        <a:t>Lubricator</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350483323"/>
                  </a:ext>
                </a:extLst>
              </a:tr>
              <a:tr h="185420">
                <a:tc>
                  <a:txBody>
                    <a:bodyPr/>
                    <a:lstStyle/>
                    <a:p>
                      <a:pPr algn="l" fontAlgn="b"/>
                      <a:r>
                        <a:rPr lang="en-US" sz="1100" u="none" strike="noStrike">
                          <a:effectLst/>
                        </a:rPr>
                        <a:t>Diaphragm</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340725379"/>
                  </a:ext>
                </a:extLst>
              </a:tr>
              <a:tr h="185420">
                <a:tc>
                  <a:txBody>
                    <a:bodyPr/>
                    <a:lstStyle/>
                    <a:p>
                      <a:pPr algn="l"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419793650"/>
                  </a:ext>
                </a:extLst>
              </a:tr>
              <a:tr h="185420">
                <a:tc>
                  <a:txBody>
                    <a:bodyPr/>
                    <a:lstStyle/>
                    <a:p>
                      <a:pPr algn="l" fontAlgn="b"/>
                      <a:r>
                        <a:rPr lang="en-US" sz="1100" u="none" strike="noStrike">
                          <a:effectLst/>
                        </a:rPr>
                        <a:t>Total number of parts leaking</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a:effectLst/>
                        </a:rPr>
                        <a:t>3828</a:t>
                      </a:r>
                      <a:endParaRPr lang="en-US"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100" u="none" strike="noStrike" dirty="0">
                          <a:effectLst/>
                        </a:rPr>
                        <a:t>100%</a:t>
                      </a:r>
                      <a:endParaRPr lang="en-US" sz="11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439958684"/>
                  </a:ext>
                </a:extLst>
              </a:tr>
            </a:tbl>
          </a:graphicData>
        </a:graphic>
      </p:graphicFrame>
    </p:spTree>
    <p:extLst>
      <p:ext uri="{BB962C8B-B14F-4D97-AF65-F5344CB8AC3E}">
        <p14:creationId xmlns:p14="http://schemas.microsoft.com/office/powerpoint/2010/main" val="2013601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C865-DEFB-479E-A24E-9CCF53B8D8B5}"/>
              </a:ext>
            </a:extLst>
          </p:cNvPr>
          <p:cNvSpPr>
            <a:spLocks noGrp="1"/>
          </p:cNvSpPr>
          <p:nvPr>
            <p:ph type="title"/>
          </p:nvPr>
        </p:nvSpPr>
        <p:spPr/>
        <p:txBody>
          <a:bodyPr>
            <a:normAutofit/>
          </a:bodyPr>
          <a:lstStyle/>
          <a:p>
            <a:r>
              <a:rPr lang="en-US" dirty="0"/>
              <a:t>Getting Help</a:t>
            </a:r>
          </a:p>
        </p:txBody>
      </p:sp>
      <p:sp>
        <p:nvSpPr>
          <p:cNvPr id="3" name="Content Placeholder 2">
            <a:extLst>
              <a:ext uri="{FF2B5EF4-FFF2-40B4-BE49-F238E27FC236}">
                <a16:creationId xmlns:a16="http://schemas.microsoft.com/office/drawing/2014/main" id="{608C63BB-7A3E-4591-A3BB-445C5CAC9937}"/>
              </a:ext>
            </a:extLst>
          </p:cNvPr>
          <p:cNvSpPr>
            <a:spLocks noGrp="1"/>
          </p:cNvSpPr>
          <p:nvPr>
            <p:ph sz="quarter" idx="1"/>
          </p:nvPr>
        </p:nvSpPr>
        <p:spPr>
          <a:xfrm>
            <a:off x="609600" y="1600200"/>
            <a:ext cx="5638800" cy="3886200"/>
          </a:xfrm>
        </p:spPr>
        <p:txBody>
          <a:bodyPr>
            <a:normAutofit fontScale="85000" lnSpcReduction="20000"/>
          </a:bodyPr>
          <a:lstStyle/>
          <a:p>
            <a:r>
              <a:rPr lang="en-US" dirty="0"/>
              <a:t>There’s an app for that!</a:t>
            </a:r>
          </a:p>
          <a:p>
            <a:r>
              <a:rPr lang="en-US" dirty="0"/>
              <a:t>Compressed Air Service Providers</a:t>
            </a:r>
          </a:p>
          <a:p>
            <a:r>
              <a:rPr lang="en-US" dirty="0"/>
              <a:t>Monitoring and Control System Vendors</a:t>
            </a:r>
          </a:p>
          <a:p>
            <a:r>
              <a:rPr lang="en-US" dirty="0"/>
              <a:t>Rental Companies</a:t>
            </a:r>
          </a:p>
          <a:p>
            <a:r>
              <a:rPr lang="en-US" dirty="0"/>
              <a:t>Leak Detection Equipment Manufacturers</a:t>
            </a:r>
          </a:p>
          <a:p>
            <a:r>
              <a:rPr lang="en-US" dirty="0"/>
              <a:t>Independent Auditors</a:t>
            </a:r>
          </a:p>
          <a:p>
            <a:r>
              <a:rPr lang="en-US" dirty="0"/>
              <a:t>Power Utilities</a:t>
            </a:r>
          </a:p>
          <a:p>
            <a:pPr lvl="1"/>
            <a:r>
              <a:rPr lang="en-US" dirty="0"/>
              <a:t>Incentive Programs</a:t>
            </a:r>
          </a:p>
          <a:p>
            <a:pPr lvl="1"/>
            <a:r>
              <a:rPr lang="en-US" dirty="0"/>
              <a:t>Equipment Lending</a:t>
            </a:r>
          </a:p>
          <a:p>
            <a:pPr lvl="1"/>
            <a:r>
              <a:rPr lang="en-US" dirty="0"/>
              <a:t>Energy Manager Programs</a:t>
            </a:r>
          </a:p>
          <a:p>
            <a:r>
              <a:rPr lang="en-US" dirty="0"/>
              <a:t>Energy Efficiency Programs</a:t>
            </a:r>
          </a:p>
          <a:p>
            <a:r>
              <a:rPr lang="en-US" dirty="0"/>
              <a:t>Compressed Air Challenge</a:t>
            </a:r>
          </a:p>
        </p:txBody>
      </p:sp>
      <p:pic>
        <p:nvPicPr>
          <p:cNvPr id="4" name="Picture 3">
            <a:extLst>
              <a:ext uri="{FF2B5EF4-FFF2-40B4-BE49-F238E27FC236}">
                <a16:creationId xmlns:a16="http://schemas.microsoft.com/office/drawing/2014/main" id="{12EAA0F0-C643-47BE-88B9-8064849DB5F2}"/>
              </a:ext>
            </a:extLst>
          </p:cNvPr>
          <p:cNvPicPr>
            <a:picLocks noChangeAspect="1"/>
          </p:cNvPicPr>
          <p:nvPr/>
        </p:nvPicPr>
        <p:blipFill>
          <a:blip r:embed="rId2"/>
          <a:stretch>
            <a:fillRect/>
          </a:stretch>
        </p:blipFill>
        <p:spPr>
          <a:xfrm>
            <a:off x="8908186" y="1676400"/>
            <a:ext cx="2636067" cy="1369290"/>
          </a:xfrm>
          <a:prstGeom prst="rect">
            <a:avLst/>
          </a:prstGeom>
        </p:spPr>
      </p:pic>
      <p:pic>
        <p:nvPicPr>
          <p:cNvPr id="5" name="Picture 4">
            <a:extLst>
              <a:ext uri="{FF2B5EF4-FFF2-40B4-BE49-F238E27FC236}">
                <a16:creationId xmlns:a16="http://schemas.microsoft.com/office/drawing/2014/main" id="{8AA41418-6816-4B3F-9604-61B650177B8F}"/>
              </a:ext>
            </a:extLst>
          </p:cNvPr>
          <p:cNvPicPr>
            <a:picLocks noChangeAspect="1"/>
          </p:cNvPicPr>
          <p:nvPr/>
        </p:nvPicPr>
        <p:blipFill>
          <a:blip r:embed="rId3"/>
          <a:stretch>
            <a:fillRect/>
          </a:stretch>
        </p:blipFill>
        <p:spPr>
          <a:xfrm>
            <a:off x="9220600" y="1199070"/>
            <a:ext cx="2011238" cy="401130"/>
          </a:xfrm>
          <a:prstGeom prst="rect">
            <a:avLst/>
          </a:prstGeom>
        </p:spPr>
      </p:pic>
      <p:pic>
        <p:nvPicPr>
          <p:cNvPr id="7" name="Picture 6">
            <a:extLst>
              <a:ext uri="{FF2B5EF4-FFF2-40B4-BE49-F238E27FC236}">
                <a16:creationId xmlns:a16="http://schemas.microsoft.com/office/drawing/2014/main" id="{FB097EE1-1C96-4640-96BD-50DE1E93369A}"/>
              </a:ext>
            </a:extLst>
          </p:cNvPr>
          <p:cNvPicPr>
            <a:picLocks noChangeAspect="1"/>
          </p:cNvPicPr>
          <p:nvPr/>
        </p:nvPicPr>
        <p:blipFill>
          <a:blip r:embed="rId4"/>
          <a:stretch>
            <a:fillRect/>
          </a:stretch>
        </p:blipFill>
        <p:spPr>
          <a:xfrm>
            <a:off x="9601200" y="3276600"/>
            <a:ext cx="1915211" cy="2462981"/>
          </a:xfrm>
          <a:prstGeom prst="rect">
            <a:avLst/>
          </a:prstGeom>
        </p:spPr>
      </p:pic>
      <p:pic>
        <p:nvPicPr>
          <p:cNvPr id="9" name="Picture 8">
            <a:extLst>
              <a:ext uri="{FF2B5EF4-FFF2-40B4-BE49-F238E27FC236}">
                <a16:creationId xmlns:a16="http://schemas.microsoft.com/office/drawing/2014/main" id="{F9EFF0CF-ECDE-43A1-B682-930362082029}"/>
              </a:ext>
            </a:extLst>
          </p:cNvPr>
          <p:cNvPicPr>
            <a:picLocks noChangeAspect="1"/>
          </p:cNvPicPr>
          <p:nvPr/>
        </p:nvPicPr>
        <p:blipFill>
          <a:blip r:embed="rId5"/>
          <a:stretch>
            <a:fillRect/>
          </a:stretch>
        </p:blipFill>
        <p:spPr>
          <a:xfrm>
            <a:off x="7010400" y="2351952"/>
            <a:ext cx="1503714" cy="3247926"/>
          </a:xfrm>
          <a:prstGeom prst="rect">
            <a:avLst/>
          </a:prstGeom>
        </p:spPr>
      </p:pic>
    </p:spTree>
    <p:extLst>
      <p:ext uri="{BB962C8B-B14F-4D97-AF65-F5344CB8AC3E}">
        <p14:creationId xmlns:p14="http://schemas.microsoft.com/office/powerpoint/2010/main" val="4169269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4075-76B4-204A-87E0-F43AB243DCE9}"/>
              </a:ext>
            </a:extLst>
          </p:cNvPr>
          <p:cNvSpPr>
            <a:spLocks noGrp="1"/>
          </p:cNvSpPr>
          <p:nvPr>
            <p:ph type="title"/>
          </p:nvPr>
        </p:nvSpPr>
        <p:spPr/>
        <p:txBody>
          <a:bodyPr/>
          <a:lstStyle/>
          <a:p>
            <a:r>
              <a:rPr lang="en-US" dirty="0"/>
              <a:t>Important Points</a:t>
            </a:r>
          </a:p>
        </p:txBody>
      </p:sp>
      <p:sp>
        <p:nvSpPr>
          <p:cNvPr id="3" name="Content Placeholder 2">
            <a:extLst>
              <a:ext uri="{FF2B5EF4-FFF2-40B4-BE49-F238E27FC236}">
                <a16:creationId xmlns:a16="http://schemas.microsoft.com/office/drawing/2014/main" id="{1527C55D-9900-EB4E-9826-BB885BF6479A}"/>
              </a:ext>
            </a:extLst>
          </p:cNvPr>
          <p:cNvSpPr>
            <a:spLocks noGrp="1"/>
          </p:cNvSpPr>
          <p:nvPr>
            <p:ph sz="quarter" idx="1"/>
          </p:nvPr>
        </p:nvSpPr>
        <p:spPr/>
        <p:txBody>
          <a:bodyPr>
            <a:normAutofit fontScale="92500" lnSpcReduction="10000"/>
          </a:bodyPr>
          <a:lstStyle/>
          <a:p>
            <a:r>
              <a:rPr lang="en-US" dirty="0"/>
              <a:t>Make sure you have good compressor control</a:t>
            </a:r>
          </a:p>
          <a:p>
            <a:r>
              <a:rPr lang="en-US" dirty="0"/>
              <a:t>Get good instruments and train your people</a:t>
            </a:r>
          </a:p>
          <a:p>
            <a:r>
              <a:rPr lang="en-US" dirty="0"/>
              <a:t>Find and document leaks</a:t>
            </a:r>
          </a:p>
          <a:p>
            <a:r>
              <a:rPr lang="en-US" dirty="0"/>
              <a:t>Fix immediately if possible</a:t>
            </a:r>
          </a:p>
          <a:p>
            <a:r>
              <a:rPr lang="en-US" dirty="0"/>
              <a:t>Validate your findings</a:t>
            </a:r>
          </a:p>
          <a:p>
            <a:r>
              <a:rPr lang="en-US" dirty="0"/>
              <a:t>Verify your results, analyze, and fix problem areas</a:t>
            </a:r>
          </a:p>
          <a:p>
            <a:r>
              <a:rPr lang="en-US" dirty="0"/>
              <a:t>Look thoroughly </a:t>
            </a:r>
            <a:r>
              <a:rPr lang="en-US"/>
              <a:t>for hidden leaks </a:t>
            </a:r>
            <a:r>
              <a:rPr lang="en-US" dirty="0"/>
              <a:t>inside equipment</a:t>
            </a:r>
          </a:p>
          <a:p>
            <a:r>
              <a:rPr lang="en-US" dirty="0"/>
              <a:t>Do special testing</a:t>
            </a:r>
          </a:p>
          <a:p>
            <a:r>
              <a:rPr lang="en-US" dirty="0"/>
              <a:t>Regularly schedule, get management support</a:t>
            </a:r>
          </a:p>
          <a:p>
            <a:r>
              <a:rPr lang="en-US" dirty="0"/>
              <a:t>Get outside help if overwhelmed</a:t>
            </a:r>
          </a:p>
          <a:p>
            <a:endParaRPr lang="en-US" dirty="0"/>
          </a:p>
          <a:p>
            <a:endParaRPr lang="en-US" dirty="0"/>
          </a:p>
          <a:p>
            <a:endParaRPr lang="en-US" dirty="0"/>
          </a:p>
        </p:txBody>
      </p:sp>
      <p:pic>
        <p:nvPicPr>
          <p:cNvPr id="5" name="Picture 4" descr="Logo&#10;&#10;Description automatically generated">
            <a:extLst>
              <a:ext uri="{FF2B5EF4-FFF2-40B4-BE49-F238E27FC236}">
                <a16:creationId xmlns:a16="http://schemas.microsoft.com/office/drawing/2014/main" id="{0646A9E4-B573-41CC-BC48-E14D516D4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200" y="1759719"/>
            <a:ext cx="2755540" cy="3338561"/>
          </a:xfrm>
          <a:prstGeom prst="rect">
            <a:avLst/>
          </a:prstGeom>
        </p:spPr>
      </p:pic>
    </p:spTree>
    <p:extLst>
      <p:ext uri="{BB962C8B-B14F-4D97-AF65-F5344CB8AC3E}">
        <p14:creationId xmlns:p14="http://schemas.microsoft.com/office/powerpoint/2010/main" val="908794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246057" y="1752600"/>
            <a:ext cx="489794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ea typeface="+mn-ea"/>
                <a:cs typeface="+mn-cs"/>
              </a:rPr>
              <a:t>Manager of US Operations, UE Systems, Inc.</a:t>
            </a:r>
          </a:p>
          <a:p>
            <a:pPr marL="0" marR="0" lvl="0" indent="0" algn="l" defTabSz="914400" rtl="0" eaLnBrk="1" fontAlgn="auto" latinLnBrk="0" hangingPunct="1">
              <a:lnSpc>
                <a:spcPct val="100000"/>
              </a:lnSpc>
              <a:spcBef>
                <a:spcPts val="0"/>
              </a:spcBef>
              <a:spcAft>
                <a:spcPts val="0"/>
              </a:spcAft>
              <a:buClrTx/>
              <a:buSzTx/>
              <a:tabLst/>
              <a:defRPr/>
            </a:pPr>
            <a:endParaRPr kumimoji="0" lang="en-US" altLang="en-US"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solidFill>
                  <a:prstClr val="black"/>
                </a:solidFill>
                <a:latin typeface="Arial"/>
              </a:rPr>
              <a:t> Nearly 17 Years of experience in airborne &amp; structure-borne instruments, software and applications</a:t>
            </a:r>
          </a:p>
          <a:p>
            <a:pPr marL="0" marR="0" lvl="0" indent="0" algn="l" defTabSz="914400" rtl="0" eaLnBrk="1" fontAlgn="auto" latinLnBrk="0" hangingPunct="1">
              <a:lnSpc>
                <a:spcPct val="100000"/>
              </a:lnSpc>
              <a:spcBef>
                <a:spcPts val="0"/>
              </a:spcBef>
              <a:spcAft>
                <a:spcPts val="0"/>
              </a:spcAft>
              <a:buClrTx/>
              <a:buSzTx/>
              <a:tabLst/>
              <a:defRPr/>
            </a:pPr>
            <a:endParaRPr lang="en-US" altLang="en-US" dirty="0">
              <a:solidFill>
                <a:prstClr val="black"/>
              </a:solidFill>
              <a:latin typeface="Arial"/>
            </a:endParaRPr>
          </a:p>
          <a:p>
            <a:pPr>
              <a:buFont typeface="Arial" panose="020B0604020202020204" pitchFamily="34" charset="0"/>
              <a:buChar char="•"/>
              <a:defRPr/>
            </a:pPr>
            <a:r>
              <a:rPr lang="en-US" altLang="en-US" dirty="0">
                <a:solidFill>
                  <a:prstClr val="black"/>
                </a:solidFill>
                <a:latin typeface="Arial"/>
              </a:rPr>
              <a:t> CMRP (Certified Maintenance &amp; Reliability Professional) through the SMRP (Society for Maintenance &amp; Reliability Professionals)</a:t>
            </a:r>
          </a:p>
          <a:p>
            <a:pPr>
              <a:defRPr/>
            </a:pPr>
            <a:endParaRPr lang="en-US" altLang="en-US" dirty="0">
              <a:solidFill>
                <a:prstClr val="black"/>
              </a:solidFill>
              <a:latin typeface="Arial"/>
            </a:endParaRPr>
          </a:p>
          <a:p>
            <a:pPr>
              <a:buFont typeface="Arial" panose="020B0604020202020204" pitchFamily="34" charset="0"/>
              <a:buChar char="•"/>
              <a:defRPr/>
            </a:pPr>
            <a:r>
              <a:rPr lang="en-US" altLang="en-US" dirty="0">
                <a:solidFill>
                  <a:prstClr val="black"/>
                </a:solidFill>
                <a:latin typeface="Arial"/>
              </a:rPr>
              <a:t> Graduate of Clemson University</a:t>
            </a:r>
          </a:p>
          <a:p>
            <a:pPr>
              <a:defRPr/>
            </a:pPr>
            <a:endParaRPr lang="en-US" altLang="en-US" dirty="0">
              <a:solidFill>
                <a:prstClr val="black"/>
              </a:solidFill>
              <a:latin typeface="Arial"/>
            </a:endParaRPr>
          </a:p>
          <a:p>
            <a:pPr>
              <a:buFont typeface="Arial" panose="020B0604020202020204" pitchFamily="34" charset="0"/>
              <a:buChar char="•"/>
              <a:defRPr/>
            </a:pPr>
            <a:r>
              <a:rPr lang="en-US" altLang="en-US" dirty="0">
                <a:solidFill>
                  <a:prstClr val="black"/>
                </a:solidFill>
                <a:latin typeface="Arial"/>
              </a:rPr>
              <a:t> Resides in Anderson, SC and enjoys spending time out on the lake with his wife and daughter</a:t>
            </a:r>
          </a:p>
          <a:p>
            <a:pPr>
              <a:buFont typeface="Arial" panose="020B0604020202020204" pitchFamily="34" charset="0"/>
              <a:buChar char="•"/>
              <a:defRPr/>
            </a:pPr>
            <a:endParaRPr lang="en-US" altLang="en-US" dirty="0">
              <a:solidFill>
                <a:prstClr val="black"/>
              </a:solidFill>
              <a:latin typeface="+mj-lt"/>
            </a:endParaRPr>
          </a:p>
          <a:p>
            <a:pPr>
              <a:buFont typeface="Arial" panose="020B0604020202020204" pitchFamily="34" charset="0"/>
              <a:buChar char="•"/>
              <a:defRPr/>
            </a:pPr>
            <a:endParaRPr lang="en-US" altLang="en-US" dirty="0">
              <a:solidFill>
                <a:prstClr val="black"/>
              </a:solidFill>
              <a:latin typeface="+mj-lt"/>
            </a:endParaRPr>
          </a:p>
          <a:p>
            <a:pPr>
              <a:buFont typeface="Arial" panose="020B0604020202020204" pitchFamily="34" charset="0"/>
              <a:buChar char="•"/>
              <a:defRPr/>
            </a:pPr>
            <a:endParaRPr lang="en-US" altLang="en-US" dirty="0">
              <a:solidFill>
                <a:prstClr val="black"/>
              </a:solidFill>
              <a:latin typeface="+mj-lt"/>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13" name="TextBox 12">
            <a:extLst>
              <a:ext uri="{FF2B5EF4-FFF2-40B4-BE49-F238E27FC236}">
                <a16:creationId xmlns:a16="http://schemas.microsoft.com/office/drawing/2014/main" id="{AF37F5AB-4ECC-43EA-9643-97C2B87263AD}"/>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sp>
        <p:nvSpPr>
          <p:cNvPr id="23" name="Rectangle 22">
            <a:extLst>
              <a:ext uri="{FF2B5EF4-FFF2-40B4-BE49-F238E27FC236}">
                <a16:creationId xmlns:a16="http://schemas.microsoft.com/office/drawing/2014/main" id="{0F2CB317-197B-4F21-A67C-BE4378867D09}"/>
              </a:ext>
            </a:extLst>
          </p:cNvPr>
          <p:cNvSpPr/>
          <p:nvPr/>
        </p:nvSpPr>
        <p:spPr>
          <a:xfrm>
            <a:off x="457200" y="1378270"/>
            <a:ext cx="3543800" cy="3269930"/>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5" name="Picture 14" descr="A person wearing a suit and tie&#10;&#10;Description automatically generated">
            <a:extLst>
              <a:ext uri="{FF2B5EF4-FFF2-40B4-BE49-F238E27FC236}">
                <a16:creationId xmlns:a16="http://schemas.microsoft.com/office/drawing/2014/main" id="{071EF992-FEA8-4477-AC2E-D97D70415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822" y="1524000"/>
            <a:ext cx="2020022" cy="2525026"/>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223866" y="3770396"/>
            <a:ext cx="3777132" cy="893752"/>
            <a:chOff x="1093522" y="1756545"/>
            <a:chExt cx="3236633" cy="794482"/>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93522" y="1822883"/>
              <a:ext cx="3080761" cy="5899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Adrian Messer</a:t>
              </a:r>
            </a:p>
            <a:p>
              <a:pPr algn="ctr" defTabSz="800100">
                <a:spcBef>
                  <a:spcPct val="0"/>
                </a:spcBef>
              </a:pPr>
              <a:r>
                <a:rPr lang="en-US" sz="1600" dirty="0"/>
                <a:t>UE Systems, Inc.</a:t>
              </a:r>
            </a:p>
          </p:txBody>
        </p:sp>
      </p:grpSp>
      <p:pic>
        <p:nvPicPr>
          <p:cNvPr id="16" name="Picture 15" descr="A picture containing drawing&#10;&#10;Description automatically generated">
            <a:extLst>
              <a:ext uri="{FF2B5EF4-FFF2-40B4-BE49-F238E27FC236}">
                <a16:creationId xmlns:a16="http://schemas.microsoft.com/office/drawing/2014/main" id="{548E8C2F-51BD-4966-8F31-E2DBCF636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199" y="4050526"/>
            <a:ext cx="1746552" cy="888419"/>
          </a:xfrm>
          <a:prstGeom prst="rect">
            <a:avLst/>
          </a:prstGeom>
        </p:spPr>
      </p:pic>
    </p:spTree>
    <p:extLst>
      <p:ext uri="{BB962C8B-B14F-4D97-AF65-F5344CB8AC3E}">
        <p14:creationId xmlns:p14="http://schemas.microsoft.com/office/powerpoint/2010/main" val="395562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28BD3F-494B-4EA4-8CD5-22FC4F5C2E2E}"/>
              </a:ext>
            </a:extLst>
          </p:cNvPr>
          <p:cNvSpPr txBox="1">
            <a:spLocks/>
          </p:cNvSpPr>
          <p:nvPr/>
        </p:nvSpPr>
        <p:spPr>
          <a:xfrm>
            <a:off x="6210300" y="2396977"/>
            <a:ext cx="5420025" cy="195308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white"/>
                </a:solidFill>
                <a:effectLst/>
                <a:uLnTx/>
                <a:uFillTx/>
                <a:latin typeface="Proxima Nova Bl" panose="02000506030000020004" pitchFamily="50" charset="0"/>
                <a:ea typeface="+mj-ea"/>
                <a:cs typeface="+mj-cs"/>
              </a:rPr>
              <a:t>Finding &amp; Repairing Compressed Air Leaks Using Ultrasound</a:t>
            </a:r>
            <a:endParaRPr kumimoji="0" lang="en-US" sz="2550" b="1" i="0" u="none" strike="noStrike" kern="1200" cap="none" spc="0" normalizeH="0" baseline="0" noProof="0" dirty="0">
              <a:ln>
                <a:noFill/>
              </a:ln>
              <a:solidFill>
                <a:prstClr val="white"/>
              </a:solidFill>
              <a:effectLst/>
              <a:uLnTx/>
              <a:uFillTx/>
              <a:latin typeface="Proxima Nova Bl" panose="02000506030000020004" pitchFamily="50" charset="0"/>
              <a:ea typeface="+mj-ea"/>
              <a:cs typeface="+mj-cs"/>
            </a:endParaRPr>
          </a:p>
        </p:txBody>
      </p:sp>
      <p:sp>
        <p:nvSpPr>
          <p:cNvPr id="8" name="Subtitle 2">
            <a:extLst>
              <a:ext uri="{FF2B5EF4-FFF2-40B4-BE49-F238E27FC236}">
                <a16:creationId xmlns:a16="http://schemas.microsoft.com/office/drawing/2014/main" id="{FE1F202E-8797-4B1D-B6AA-88BDED3A90DB}"/>
              </a:ext>
            </a:extLst>
          </p:cNvPr>
          <p:cNvSpPr>
            <a:spLocks noGrp="1"/>
          </p:cNvSpPr>
          <p:nvPr>
            <p:ph type="subTitle" idx="1"/>
          </p:nvPr>
        </p:nvSpPr>
        <p:spPr>
          <a:xfrm>
            <a:off x="379997" y="6211337"/>
            <a:ext cx="3460047" cy="722864"/>
          </a:xfrm>
        </p:spPr>
        <p:txBody>
          <a:bodyPr>
            <a:normAutofit/>
          </a:bodyPr>
          <a:lstStyle/>
          <a:p>
            <a:pPr algn="l">
              <a:lnSpc>
                <a:spcPts val="2600"/>
              </a:lnSpc>
              <a:spcBef>
                <a:spcPts val="0"/>
              </a:spcBef>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www.uesystems.com</a:t>
            </a:r>
          </a:p>
        </p:txBody>
      </p:sp>
      <p:sp>
        <p:nvSpPr>
          <p:cNvPr id="13" name="Rectangle 12">
            <a:extLst>
              <a:ext uri="{FF2B5EF4-FFF2-40B4-BE49-F238E27FC236}">
                <a16:creationId xmlns:a16="http://schemas.microsoft.com/office/drawing/2014/main" id="{1C99AF24-C861-4476-ADE2-40603738D39A}"/>
              </a:ext>
            </a:extLst>
          </p:cNvPr>
          <p:cNvSpPr/>
          <p:nvPr/>
        </p:nvSpPr>
        <p:spPr>
          <a:xfrm>
            <a:off x="0" y="2607590"/>
            <a:ext cx="2169763" cy="1642820"/>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72BD040-128C-4172-B287-685BB934B2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170" y="3025835"/>
            <a:ext cx="1581421" cy="806330"/>
          </a:xfrm>
          <a:prstGeom prst="rect">
            <a:avLst/>
          </a:prstGeom>
        </p:spPr>
      </p:pic>
      <p:sp>
        <p:nvSpPr>
          <p:cNvPr id="9" name="Subtitle 2">
            <a:extLst>
              <a:ext uri="{FF2B5EF4-FFF2-40B4-BE49-F238E27FC236}">
                <a16:creationId xmlns:a16="http://schemas.microsoft.com/office/drawing/2014/main" id="{FB59CDBE-4396-48AA-B52D-231816EA7DDA}"/>
              </a:ext>
            </a:extLst>
          </p:cNvPr>
          <p:cNvSpPr txBox="1">
            <a:spLocks/>
          </p:cNvSpPr>
          <p:nvPr/>
        </p:nvSpPr>
        <p:spPr>
          <a:xfrm>
            <a:off x="4804670" y="6039511"/>
            <a:ext cx="6825654" cy="8946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YOUR SOURCE FOR </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ULTRASONIC DETECTION EQUIPMENT </a:t>
            </a:r>
            <a:r>
              <a:rPr kumimoji="0" lang="en-US" sz="1600" b="0" i="1"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AND </a:t>
            </a:r>
            <a:r>
              <a:rPr kumimoji="0" lang="en-US" sz="1600" b="1"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PLANT RELIABILITY!</a:t>
            </a:r>
          </a:p>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en-US" sz="2000" b="0" i="1" u="none" strike="noStrike" kern="1200" cap="none" spc="0" normalizeH="0" baseline="0" noProof="0" dirty="0">
              <a:ln>
                <a:noFill/>
              </a:ln>
              <a:solidFill>
                <a:srgbClr val="231F20"/>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E9976C56-4141-4269-A761-325E85B5232C}"/>
              </a:ext>
            </a:extLst>
          </p:cNvPr>
          <p:cNvSpPr txBox="1"/>
          <p:nvPr/>
        </p:nvSpPr>
        <p:spPr>
          <a:xfrm>
            <a:off x="113194" y="4410075"/>
            <a:ext cx="306815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Adrian Messer, CMRP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adrianm@uesystems.com</a:t>
            </a:r>
          </a:p>
        </p:txBody>
      </p:sp>
    </p:spTree>
    <p:extLst>
      <p:ext uri="{BB962C8B-B14F-4D97-AF65-F5344CB8AC3E}">
        <p14:creationId xmlns:p14="http://schemas.microsoft.com/office/powerpoint/2010/main" val="409998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114300" y="1371598"/>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81200" y="152400"/>
            <a:ext cx="8305800" cy="563562"/>
          </a:xfrm>
        </p:spPr>
        <p:txBody>
          <a:bodyPr/>
          <a:lstStyle/>
          <a:p>
            <a:pPr algn="ctr"/>
            <a:r>
              <a:rPr lang="en-US" dirty="0"/>
              <a:t>Handouts</a:t>
            </a:r>
          </a:p>
        </p:txBody>
      </p:sp>
      <p:pic>
        <p:nvPicPr>
          <p:cNvPr id="9" name="Picture 8">
            <a:extLst>
              <a:ext uri="{FF2B5EF4-FFF2-40B4-BE49-F238E27FC236}">
                <a16:creationId xmlns:a16="http://schemas.microsoft.com/office/drawing/2014/main" id="{9D47E783-7039-4CD9-A270-93963A817C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720" y="1623341"/>
            <a:ext cx="2193189" cy="2834662"/>
          </a:xfrm>
          <a:prstGeom prst="rect">
            <a:avLst/>
          </a:prstGeom>
        </p:spPr>
      </p:pic>
      <p:pic>
        <p:nvPicPr>
          <p:cNvPr id="4" name="Picture 3" descr="Text&#10;&#10;Description automatically generated">
            <a:extLst>
              <a:ext uri="{FF2B5EF4-FFF2-40B4-BE49-F238E27FC236}">
                <a16:creationId xmlns:a16="http://schemas.microsoft.com/office/drawing/2014/main" id="{0144926A-E523-4BEF-9F8B-4AAD22C82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570" y="1583242"/>
            <a:ext cx="2177719" cy="2814774"/>
          </a:xfrm>
          <a:prstGeom prst="rect">
            <a:avLst/>
          </a:prstGeom>
        </p:spPr>
      </p:pic>
      <p:pic>
        <p:nvPicPr>
          <p:cNvPr id="6" name="Picture 5" descr="Graphical user interface&#10;&#10;Description automatically generated with medium confidence">
            <a:extLst>
              <a:ext uri="{FF2B5EF4-FFF2-40B4-BE49-F238E27FC236}">
                <a16:creationId xmlns:a16="http://schemas.microsoft.com/office/drawing/2014/main" id="{A7CC9887-0EAB-49B1-96BC-F95BF4B112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4146" y="1623341"/>
            <a:ext cx="2155680" cy="2778868"/>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CFF1F27B-66F5-437B-B3DA-7273BCAE7D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1396" y="1597163"/>
            <a:ext cx="2085747" cy="2805046"/>
          </a:xfrm>
          <a:prstGeom prst="rect">
            <a:avLst/>
          </a:prstGeom>
        </p:spPr>
      </p:pic>
      <p:pic>
        <p:nvPicPr>
          <p:cNvPr id="10" name="Picture 9" descr="Text&#10;&#10;Description automatically generated">
            <a:extLst>
              <a:ext uri="{FF2B5EF4-FFF2-40B4-BE49-F238E27FC236}">
                <a16:creationId xmlns:a16="http://schemas.microsoft.com/office/drawing/2014/main" id="{3D195A74-7603-4AD3-98FF-34229BE2A0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1217" y="1597163"/>
            <a:ext cx="2155680" cy="2805046"/>
          </a:xfrm>
          <a:prstGeom prst="rect">
            <a:avLst/>
          </a:prstGeom>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72B0-35B1-40CC-9958-B9488B0D1BF5}"/>
              </a:ext>
            </a:extLst>
          </p:cNvPr>
          <p:cNvSpPr>
            <a:spLocks noGrp="1"/>
          </p:cNvSpPr>
          <p:nvPr>
            <p:ph type="title"/>
          </p:nvPr>
        </p:nvSpPr>
        <p:spPr/>
        <p:txBody>
          <a:bodyPr/>
          <a:lstStyle/>
          <a:p>
            <a:r>
              <a:rPr lang="en-US" dirty="0"/>
              <a:t>5 Things An Ultrasound Technician </a:t>
            </a:r>
            <a:br>
              <a:rPr lang="en-US" dirty="0"/>
            </a:br>
            <a:r>
              <a:rPr lang="en-US" dirty="0"/>
              <a:t>Can Do In Times of COVID</a:t>
            </a:r>
          </a:p>
        </p:txBody>
      </p:sp>
      <p:sp>
        <p:nvSpPr>
          <p:cNvPr id="3" name="Content Placeholder 2">
            <a:extLst>
              <a:ext uri="{FF2B5EF4-FFF2-40B4-BE49-F238E27FC236}">
                <a16:creationId xmlns:a16="http://schemas.microsoft.com/office/drawing/2014/main" id="{B26BF898-BB1D-4944-806B-E8A99D2233FA}"/>
              </a:ext>
            </a:extLst>
          </p:cNvPr>
          <p:cNvSpPr>
            <a:spLocks noGrp="1"/>
          </p:cNvSpPr>
          <p:nvPr>
            <p:ph idx="1"/>
          </p:nvPr>
        </p:nvSpPr>
        <p:spPr>
          <a:xfrm>
            <a:off x="838200" y="2139950"/>
            <a:ext cx="10789920" cy="2879725"/>
          </a:xfrm>
        </p:spPr>
        <p:txBody>
          <a:bodyPr>
            <a:normAutofit/>
          </a:bodyPr>
          <a:lstStyle/>
          <a:p>
            <a:r>
              <a:rPr lang="en-US" sz="3200" dirty="0"/>
              <a:t>1. Focus on energy</a:t>
            </a:r>
          </a:p>
          <a:p>
            <a:r>
              <a:rPr lang="en-US" sz="3200" dirty="0"/>
              <a:t>2. Organize an energy “treasure hunt”</a:t>
            </a:r>
          </a:p>
          <a:p>
            <a:r>
              <a:rPr lang="en-US" sz="3200" dirty="0"/>
              <a:t>3. Start a “portfolio” of your </a:t>
            </a:r>
            <a:r>
              <a:rPr lang="en-US" sz="3200" dirty="0" err="1"/>
              <a:t>PdM</a:t>
            </a:r>
            <a:r>
              <a:rPr lang="en-US" sz="3200" dirty="0"/>
              <a:t> finds</a:t>
            </a:r>
          </a:p>
          <a:p>
            <a:r>
              <a:rPr lang="en-US" sz="3200" dirty="0"/>
              <a:t>4. Update &amp; clean up your ultrasound route data</a:t>
            </a:r>
          </a:p>
          <a:p>
            <a:r>
              <a:rPr lang="en-US" sz="3200" dirty="0"/>
              <a:t>5. Start doing Sensitivity Validations on your ultrasound device</a:t>
            </a:r>
          </a:p>
        </p:txBody>
      </p:sp>
    </p:spTree>
    <p:extLst>
      <p:ext uri="{BB962C8B-B14F-4D97-AF65-F5344CB8AC3E}">
        <p14:creationId xmlns:p14="http://schemas.microsoft.com/office/powerpoint/2010/main" val="387148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BC03F-9996-45E5-A2BC-1D7B5A2870BB}"/>
              </a:ext>
            </a:extLst>
          </p:cNvPr>
          <p:cNvSpPr>
            <a:spLocks noGrp="1"/>
          </p:cNvSpPr>
          <p:nvPr>
            <p:ph type="title"/>
          </p:nvPr>
        </p:nvSpPr>
        <p:spPr/>
        <p:txBody>
          <a:bodyPr/>
          <a:lstStyle/>
          <a:p>
            <a:r>
              <a:rPr lang="en-US" dirty="0"/>
              <a:t>What Equipment is Available? </a:t>
            </a:r>
          </a:p>
        </p:txBody>
      </p:sp>
      <p:pic>
        <p:nvPicPr>
          <p:cNvPr id="4" name="Picture 3" descr="A piece of luggage&#10;&#10;Description automatically generated">
            <a:extLst>
              <a:ext uri="{FF2B5EF4-FFF2-40B4-BE49-F238E27FC236}">
                <a16:creationId xmlns:a16="http://schemas.microsoft.com/office/drawing/2014/main" id="{D937F180-154E-4632-8CC2-E8BB6691D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70" y="2276475"/>
            <a:ext cx="2647950" cy="2397760"/>
          </a:xfrm>
          <a:prstGeom prst="rect">
            <a:avLst/>
          </a:prstGeom>
        </p:spPr>
      </p:pic>
      <p:pic>
        <p:nvPicPr>
          <p:cNvPr id="5" name="Picture 4" descr="A close up of a device&#10;&#10;Description automatically generated">
            <a:extLst>
              <a:ext uri="{FF2B5EF4-FFF2-40B4-BE49-F238E27FC236}">
                <a16:creationId xmlns:a16="http://schemas.microsoft.com/office/drawing/2014/main" id="{29A686EF-A010-4E8B-8733-0E49851F53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3355" y="2227580"/>
            <a:ext cx="3287395" cy="2402840"/>
          </a:xfrm>
          <a:prstGeom prst="rect">
            <a:avLst/>
          </a:prstGeom>
        </p:spPr>
      </p:pic>
      <p:pic>
        <p:nvPicPr>
          <p:cNvPr id="6" name="Picture 5" descr="A close up of a device&#10;&#10;Description automatically generated">
            <a:extLst>
              <a:ext uri="{FF2B5EF4-FFF2-40B4-BE49-F238E27FC236}">
                <a16:creationId xmlns:a16="http://schemas.microsoft.com/office/drawing/2014/main" id="{4603A8F3-183B-40A5-BA41-61C1A2EF13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1660" y="2392680"/>
            <a:ext cx="3139440" cy="2313940"/>
          </a:xfrm>
          <a:prstGeom prst="rect">
            <a:avLst/>
          </a:prstGeom>
        </p:spPr>
      </p:pic>
      <p:pic>
        <p:nvPicPr>
          <p:cNvPr id="7" name="Picture 6" descr="A close up of electronics&#10;&#10;Description automatically generated">
            <a:extLst>
              <a:ext uri="{FF2B5EF4-FFF2-40B4-BE49-F238E27FC236}">
                <a16:creationId xmlns:a16="http://schemas.microsoft.com/office/drawing/2014/main" id="{80E9C614-EFE3-4F96-887B-E68D86D56F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2870" y="2524125"/>
            <a:ext cx="2875280" cy="2182495"/>
          </a:xfrm>
          <a:prstGeom prst="rect">
            <a:avLst/>
          </a:prstGeom>
        </p:spPr>
      </p:pic>
      <p:sp>
        <p:nvSpPr>
          <p:cNvPr id="8" name="TextBox 7">
            <a:extLst>
              <a:ext uri="{FF2B5EF4-FFF2-40B4-BE49-F238E27FC236}">
                <a16:creationId xmlns:a16="http://schemas.microsoft.com/office/drawing/2014/main" id="{832205B5-D6A1-4BC3-820B-81E57ABD7720}"/>
              </a:ext>
            </a:extLst>
          </p:cNvPr>
          <p:cNvSpPr txBox="1"/>
          <p:nvPr/>
        </p:nvSpPr>
        <p:spPr>
          <a:xfrm>
            <a:off x="523875" y="4876800"/>
            <a:ext cx="21894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Ultraprobe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100</a:t>
            </a:r>
          </a:p>
        </p:txBody>
      </p:sp>
      <p:sp>
        <p:nvSpPr>
          <p:cNvPr id="9" name="TextBox 8">
            <a:extLst>
              <a:ext uri="{FF2B5EF4-FFF2-40B4-BE49-F238E27FC236}">
                <a16:creationId xmlns:a16="http://schemas.microsoft.com/office/drawing/2014/main" id="{1C159D04-D600-4A89-ADCA-3DF6E1AEE61B}"/>
              </a:ext>
            </a:extLst>
          </p:cNvPr>
          <p:cNvSpPr txBox="1"/>
          <p:nvPr/>
        </p:nvSpPr>
        <p:spPr>
          <a:xfrm>
            <a:off x="3376612" y="4867275"/>
            <a:ext cx="21894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Ultraprobe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3000</a:t>
            </a:r>
          </a:p>
        </p:txBody>
      </p:sp>
      <p:sp>
        <p:nvSpPr>
          <p:cNvPr id="10" name="TextBox 9">
            <a:extLst>
              <a:ext uri="{FF2B5EF4-FFF2-40B4-BE49-F238E27FC236}">
                <a16:creationId xmlns:a16="http://schemas.microsoft.com/office/drawing/2014/main" id="{A7CCE5E7-D241-44DF-9839-70118B8DF028}"/>
              </a:ext>
            </a:extLst>
          </p:cNvPr>
          <p:cNvSpPr txBox="1"/>
          <p:nvPr/>
        </p:nvSpPr>
        <p:spPr>
          <a:xfrm>
            <a:off x="6410325" y="4881562"/>
            <a:ext cx="21894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Ultraprobe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9000</a:t>
            </a:r>
          </a:p>
        </p:txBody>
      </p:sp>
      <p:sp>
        <p:nvSpPr>
          <p:cNvPr id="11" name="TextBox 10">
            <a:extLst>
              <a:ext uri="{FF2B5EF4-FFF2-40B4-BE49-F238E27FC236}">
                <a16:creationId xmlns:a16="http://schemas.microsoft.com/office/drawing/2014/main" id="{8852B0FC-52FA-4643-A3C8-692956CA1362}"/>
              </a:ext>
            </a:extLst>
          </p:cNvPr>
          <p:cNvSpPr txBox="1"/>
          <p:nvPr/>
        </p:nvSpPr>
        <p:spPr>
          <a:xfrm>
            <a:off x="9335770" y="4859972"/>
            <a:ext cx="21894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Ultraprobe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15000</a:t>
            </a:r>
          </a:p>
        </p:txBody>
      </p:sp>
      <p:sp>
        <p:nvSpPr>
          <p:cNvPr id="12" name="TextBox 11">
            <a:extLst>
              <a:ext uri="{FF2B5EF4-FFF2-40B4-BE49-F238E27FC236}">
                <a16:creationId xmlns:a16="http://schemas.microsoft.com/office/drawing/2014/main" id="{07975D50-A452-41CB-98FD-E5EEFBA304B7}"/>
              </a:ext>
            </a:extLst>
          </p:cNvPr>
          <p:cNvSpPr txBox="1"/>
          <p:nvPr/>
        </p:nvSpPr>
        <p:spPr>
          <a:xfrm>
            <a:off x="538163" y="5553075"/>
            <a:ext cx="111156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Calibri" panose="020F0502020204030204"/>
                <a:ea typeface="+mn-ea"/>
                <a:cs typeface="+mn-cs"/>
              </a:rPr>
              <a:t>Ultraprobe</a:t>
            </a:r>
            <a:r>
              <a:rPr kumimoji="0" lang="en-US" sz="2400" b="1" i="0" u="none" strike="noStrike" kern="1200" cap="none" spc="0" normalizeH="0" baseline="0" noProof="0" dirty="0">
                <a:ln>
                  <a:noFill/>
                </a:ln>
                <a:solidFill>
                  <a:srgbClr val="00B050"/>
                </a:solidFill>
                <a:effectLst/>
                <a:uLnTx/>
                <a:uFillTx/>
                <a:latin typeface="Calibri" panose="020F0502020204030204"/>
                <a:ea typeface="+mn-ea"/>
                <a:cs typeface="+mn-cs"/>
              </a:rPr>
              <a:t> + UE Systems’ Leak Survey App = Easy &amp; Affordable Leak Detection Arsenal</a:t>
            </a:r>
          </a:p>
        </p:txBody>
      </p:sp>
    </p:spTree>
    <p:extLst>
      <p:ext uri="{BB962C8B-B14F-4D97-AF65-F5344CB8AC3E}">
        <p14:creationId xmlns:p14="http://schemas.microsoft.com/office/powerpoint/2010/main" val="139742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BC03F-9996-45E5-A2BC-1D7B5A2870BB}"/>
              </a:ext>
            </a:extLst>
          </p:cNvPr>
          <p:cNvSpPr>
            <a:spLocks noGrp="1"/>
          </p:cNvSpPr>
          <p:nvPr>
            <p:ph type="title"/>
          </p:nvPr>
        </p:nvSpPr>
        <p:spPr/>
        <p:txBody>
          <a:bodyPr/>
          <a:lstStyle/>
          <a:p>
            <a:r>
              <a:rPr lang="en-US" dirty="0"/>
              <a:t>Planning the Survey</a:t>
            </a:r>
          </a:p>
        </p:txBody>
      </p:sp>
      <p:sp>
        <p:nvSpPr>
          <p:cNvPr id="4" name="Content Placeholder 2">
            <a:extLst>
              <a:ext uri="{FF2B5EF4-FFF2-40B4-BE49-F238E27FC236}">
                <a16:creationId xmlns:a16="http://schemas.microsoft.com/office/drawing/2014/main" id="{65EECF96-4835-46A7-8D44-B615D35D095B}"/>
              </a:ext>
            </a:extLst>
          </p:cNvPr>
          <p:cNvSpPr>
            <a:spLocks noGrp="1"/>
          </p:cNvSpPr>
          <p:nvPr>
            <p:ph idx="1"/>
          </p:nvPr>
        </p:nvSpPr>
        <p:spPr>
          <a:xfrm>
            <a:off x="838200" y="1825625"/>
            <a:ext cx="10515600" cy="4351338"/>
          </a:xfrm>
        </p:spPr>
        <p:txBody>
          <a:bodyPr/>
          <a:lstStyle/>
          <a:p>
            <a:r>
              <a:rPr lang="en-US" dirty="0"/>
              <a:t>Review compressed air applications and blueprints of piping</a:t>
            </a:r>
          </a:p>
          <a:p>
            <a:r>
              <a:rPr lang="en-US" dirty="0"/>
              <a:t>Prioritize equipment location</a:t>
            </a:r>
          </a:p>
          <a:p>
            <a:r>
              <a:rPr lang="en-US" dirty="0"/>
              <a:t>Consult with production</a:t>
            </a:r>
          </a:p>
          <a:p>
            <a:r>
              <a:rPr lang="en-US" dirty="0"/>
              <a:t>Schedule the survey during peak operating times and when demand is the greatest</a:t>
            </a:r>
          </a:p>
          <a:p>
            <a:r>
              <a:rPr lang="en-US" dirty="0"/>
              <a:t>Select the personnel</a:t>
            </a:r>
          </a:p>
          <a:p>
            <a:pPr lvl="1"/>
            <a:r>
              <a:rPr lang="en-US" dirty="0"/>
              <a:t>Trained, qualified, and have proper PPE</a:t>
            </a:r>
          </a:p>
          <a:p>
            <a:r>
              <a:rPr lang="en-US" dirty="0"/>
              <a:t>Select the equipment</a:t>
            </a:r>
          </a:p>
          <a:p>
            <a:pPr lvl="1"/>
            <a:r>
              <a:rPr lang="en-US" dirty="0"/>
              <a:t>Ultrasonic instrument, tags, hangers, etc. </a:t>
            </a:r>
          </a:p>
        </p:txBody>
      </p:sp>
    </p:spTree>
    <p:extLst>
      <p:ext uri="{BB962C8B-B14F-4D97-AF65-F5344CB8AC3E}">
        <p14:creationId xmlns:p14="http://schemas.microsoft.com/office/powerpoint/2010/main" val="24466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BC03F-9996-45E5-A2BC-1D7B5A2870BB}"/>
              </a:ext>
            </a:extLst>
          </p:cNvPr>
          <p:cNvSpPr>
            <a:spLocks noGrp="1"/>
          </p:cNvSpPr>
          <p:nvPr>
            <p:ph type="title"/>
          </p:nvPr>
        </p:nvSpPr>
        <p:spPr/>
        <p:txBody>
          <a:bodyPr/>
          <a:lstStyle/>
          <a:p>
            <a:r>
              <a:rPr lang="en-US" dirty="0"/>
              <a:t>Document the Findings</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D639FCF2-C21C-4571-A721-CCC4A0B505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080" y="1569720"/>
            <a:ext cx="11750040" cy="4754880"/>
          </a:xfrm>
        </p:spPr>
      </p:pic>
    </p:spTree>
    <p:extLst>
      <p:ext uri="{BB962C8B-B14F-4D97-AF65-F5344CB8AC3E}">
        <p14:creationId xmlns:p14="http://schemas.microsoft.com/office/powerpoint/2010/main" val="428613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F1608-8A6B-4FA4-ABE2-80CA0A477449}"/>
              </a:ext>
            </a:extLst>
          </p:cNvPr>
          <p:cNvSpPr>
            <a:spLocks noGrp="1"/>
          </p:cNvSpPr>
          <p:nvPr>
            <p:ph type="title"/>
          </p:nvPr>
        </p:nvSpPr>
        <p:spPr/>
        <p:txBody>
          <a:bodyPr/>
          <a:lstStyle/>
          <a:p>
            <a:r>
              <a:rPr lang="en-US" dirty="0"/>
              <a:t>Conclusions	</a:t>
            </a:r>
          </a:p>
        </p:txBody>
      </p:sp>
      <p:sp>
        <p:nvSpPr>
          <p:cNvPr id="3" name="Content Placeholder 2">
            <a:extLst>
              <a:ext uri="{FF2B5EF4-FFF2-40B4-BE49-F238E27FC236}">
                <a16:creationId xmlns:a16="http://schemas.microsoft.com/office/drawing/2014/main" id="{3B1E8509-1485-42DE-BA8F-2F0C2F00A726}"/>
              </a:ext>
            </a:extLst>
          </p:cNvPr>
          <p:cNvSpPr>
            <a:spLocks noGrp="1"/>
          </p:cNvSpPr>
          <p:nvPr>
            <p:ph idx="1"/>
          </p:nvPr>
        </p:nvSpPr>
        <p:spPr/>
        <p:txBody>
          <a:bodyPr/>
          <a:lstStyle/>
          <a:p>
            <a:r>
              <a:rPr lang="en-US" dirty="0"/>
              <a:t>Start small</a:t>
            </a:r>
          </a:p>
          <a:p>
            <a:r>
              <a:rPr lang="en-US" dirty="0"/>
              <a:t>Pick an area that has the greatest opportunity</a:t>
            </a:r>
          </a:p>
          <a:p>
            <a:r>
              <a:rPr lang="en-US" dirty="0"/>
              <a:t>Take before and after readings on compressor monitoring systems once the leaks have been repaired</a:t>
            </a:r>
          </a:p>
          <a:p>
            <a:r>
              <a:rPr lang="en-US" dirty="0"/>
              <a:t>Document your findings &amp; share them throughout the organization</a:t>
            </a:r>
          </a:p>
          <a:p>
            <a:r>
              <a:rPr lang="en-US" dirty="0"/>
              <a:t>Partner with a reputable compressor company and consultant for other recommendations (storage, design, piping, etc.)</a:t>
            </a:r>
          </a:p>
          <a:p>
            <a:endParaRPr lang="en-US" dirty="0"/>
          </a:p>
          <a:p>
            <a:endParaRPr lang="en-US" dirty="0"/>
          </a:p>
        </p:txBody>
      </p:sp>
    </p:spTree>
    <p:extLst>
      <p:ext uri="{BB962C8B-B14F-4D97-AF65-F5344CB8AC3E}">
        <p14:creationId xmlns:p14="http://schemas.microsoft.com/office/powerpoint/2010/main" val="330875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3EE9D5B-B546-4EB0-B29E-7F044494544A}"/>
              </a:ext>
            </a:extLst>
          </p:cNvPr>
          <p:cNvSpPr txBox="1">
            <a:spLocks/>
          </p:cNvSpPr>
          <p:nvPr/>
        </p:nvSpPr>
        <p:spPr>
          <a:xfrm>
            <a:off x="8387463" y="6211337"/>
            <a:ext cx="3460047" cy="579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www.uesystems.com</a:t>
            </a:r>
          </a:p>
        </p:txBody>
      </p:sp>
      <p:sp>
        <p:nvSpPr>
          <p:cNvPr id="5" name="Rectangle 4">
            <a:extLst>
              <a:ext uri="{FF2B5EF4-FFF2-40B4-BE49-F238E27FC236}">
                <a16:creationId xmlns:a16="http://schemas.microsoft.com/office/drawing/2014/main" id="{3C9849E7-CF9E-42D5-88DA-AB8D789DA4A5}"/>
              </a:ext>
            </a:extLst>
          </p:cNvPr>
          <p:cNvSpPr/>
          <p:nvPr/>
        </p:nvSpPr>
        <p:spPr>
          <a:xfrm>
            <a:off x="10022237" y="2607590"/>
            <a:ext cx="2169763" cy="1642820"/>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D109A69-BCAE-4424-8BCB-E30BC9823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6407" y="3025835"/>
            <a:ext cx="1581421" cy="806330"/>
          </a:xfrm>
          <a:prstGeom prst="rect">
            <a:avLst/>
          </a:prstGeom>
        </p:spPr>
      </p:pic>
      <p:sp>
        <p:nvSpPr>
          <p:cNvPr id="7" name="Subtitle 2">
            <a:extLst>
              <a:ext uri="{FF2B5EF4-FFF2-40B4-BE49-F238E27FC236}">
                <a16:creationId xmlns:a16="http://schemas.microsoft.com/office/drawing/2014/main" id="{7C304E40-EDA1-4678-AE26-143335A09FD7}"/>
              </a:ext>
            </a:extLst>
          </p:cNvPr>
          <p:cNvSpPr txBox="1">
            <a:spLocks/>
          </p:cNvSpPr>
          <p:nvPr/>
        </p:nvSpPr>
        <p:spPr>
          <a:xfrm>
            <a:off x="525061" y="6039512"/>
            <a:ext cx="6825654" cy="7518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YOUR SOURCE FOR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ULTRASONIC DETECTION EQUIPMENT </a:t>
            </a:r>
            <a:r>
              <a:rPr kumimoji="0" lang="en-US" sz="1600" b="0" i="1"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AND </a:t>
            </a:r>
            <a:r>
              <a:rPr kumimoji="0" lang="en-US" sz="1600" b="1" i="1"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PLANT RELIABILITY!</a:t>
            </a:r>
          </a:p>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en-US" sz="2000" b="0" i="1" u="none" strike="noStrike" kern="1200" cap="none" spc="0" normalizeH="0" baseline="0" noProof="0" dirty="0">
              <a:ln>
                <a:noFill/>
              </a:ln>
              <a:solidFill>
                <a:srgbClr val="231F20"/>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TextBox 8">
            <a:extLst>
              <a:ext uri="{FF2B5EF4-FFF2-40B4-BE49-F238E27FC236}">
                <a16:creationId xmlns:a16="http://schemas.microsoft.com/office/drawing/2014/main" id="{40E7A112-D7FB-4B0F-A9A0-3F159763AACB}"/>
              </a:ext>
            </a:extLst>
          </p:cNvPr>
          <p:cNvSpPr txBox="1"/>
          <p:nvPr/>
        </p:nvSpPr>
        <p:spPr>
          <a:xfrm>
            <a:off x="525061" y="2018407"/>
            <a:ext cx="566618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Proxima Nova Bl" panose="02000506030000020004" pitchFamily="50" charset="0"/>
                <a:ea typeface="+mn-ea"/>
                <a:cs typeface="+mn-cs"/>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Proxima Nova Bl" panose="02000506030000020004" pitchFamily="50" charset="0"/>
                <a:ea typeface="+mn-ea"/>
                <a:cs typeface="+mn-cs"/>
              </a:rPr>
              <a:t>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75000"/>
                  <a:lumOff val="25000"/>
                </a:prstClr>
              </a:solidFill>
              <a:effectLst/>
              <a:uLnTx/>
              <a:uFillTx/>
              <a:latin typeface="Proxima Nova Bl" panose="0200050603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Open Sans" panose="020B0606030504020204" pitchFamily="34" charset="0"/>
                <a:ea typeface="Open Sans" panose="020B0606030504020204" pitchFamily="34" charset="0"/>
                <a:cs typeface="Open Sans" panose="020B0606030504020204" pitchFamily="34" charset="0"/>
              </a:rPr>
              <a:t>Adrian Messer, CMRP </a:t>
            </a:r>
            <a:r>
              <a:rPr kumimoji="0" lang="en-US" sz="1600" b="0" i="0" u="none" strike="noStrike" kern="1200" cap="none" spc="0" normalizeH="0" baseline="0" noProof="0" dirty="0">
                <a:ln>
                  <a:noFill/>
                </a:ln>
                <a:solidFill>
                  <a:srgbClr val="231F20"/>
                </a:solidFill>
                <a:effectLst/>
                <a:uLnTx/>
                <a:uFillTx/>
                <a:latin typeface="Open Sans" panose="020B0606030504020204" pitchFamily="34" charset="0"/>
                <a:ea typeface="Open Sans" panose="020B0606030504020204" pitchFamily="34" charset="0"/>
                <a:cs typeface="Open Sans" panose="020B0606030504020204" pitchFamily="34" charset="0"/>
              </a:rPr>
              <a:t>- Director of US Operations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1F20"/>
                </a:solidFill>
                <a:effectLst/>
                <a:uLnTx/>
                <a:uFillTx/>
                <a:latin typeface="Open Sans" panose="020B0606030504020204" pitchFamily="34" charset="0"/>
                <a:ea typeface="Open Sans" panose="020B0606030504020204" pitchFamily="34" charset="0"/>
                <a:cs typeface="Open Sans" panose="020B0606030504020204" pitchFamily="34" charset="0"/>
              </a:rPr>
              <a:t>adrianm@uesystems.com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75000"/>
                  <a:lumOff val="25000"/>
                </a:prstClr>
              </a:solidFill>
              <a:effectLst/>
              <a:uLnTx/>
              <a:uFillTx/>
              <a:latin typeface="Proxima Nova Bl" panose="02000506030000020004" pitchFamily="50" charset="0"/>
              <a:ea typeface="+mn-ea"/>
              <a:cs typeface="+mn-cs"/>
            </a:endParaRPr>
          </a:p>
        </p:txBody>
      </p:sp>
    </p:spTree>
    <p:extLst>
      <p:ext uri="{BB962C8B-B14F-4D97-AF65-F5344CB8AC3E}">
        <p14:creationId xmlns:p14="http://schemas.microsoft.com/office/powerpoint/2010/main" val="252927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839989" y="3011940"/>
            <a:ext cx="7542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2000" dirty="0">
                <a:solidFill>
                  <a:prstClr val="black"/>
                </a:solidFill>
                <a:latin typeface="+mj-lt"/>
              </a:rPr>
              <a:t>Please submit any questions through the Question Window on your </a:t>
            </a:r>
            <a:r>
              <a:rPr lang="en-US" altLang="en-US" sz="2000" dirty="0" err="1">
                <a:solidFill>
                  <a:prstClr val="black"/>
                </a:solidFill>
                <a:latin typeface="+mj-lt"/>
              </a:rPr>
              <a:t>GoToWebinar</a:t>
            </a:r>
            <a:r>
              <a:rPr lang="en-US" altLang="en-US" sz="2000" dirty="0">
                <a:solidFill>
                  <a:prstClr val="black"/>
                </a:solidFill>
                <a:latin typeface="+mj-lt"/>
              </a:rPr>
              <a:t> interface, directing them to Compressed Air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sz="2000"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12670"/>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sz="2800"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1219200" y="1291516"/>
            <a:ext cx="10058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Finding, Fixing and Monitoring Compressed Air Leaks</a:t>
            </a:r>
          </a:p>
        </p:txBody>
      </p:sp>
      <p:sp>
        <p:nvSpPr>
          <p:cNvPr id="2" name="TextBox 1">
            <a:extLst>
              <a:ext uri="{FF2B5EF4-FFF2-40B4-BE49-F238E27FC236}">
                <a16:creationId xmlns:a16="http://schemas.microsoft.com/office/drawing/2014/main" id="{D5B31B15-D9F9-4DD4-B1EA-82E3226842CF}"/>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7" descr="A picture containing drawing&#10;&#10;Description automatically generated">
            <a:extLst>
              <a:ext uri="{FF2B5EF4-FFF2-40B4-BE49-F238E27FC236}">
                <a16:creationId xmlns:a16="http://schemas.microsoft.com/office/drawing/2014/main" id="{EAF60560-066F-4412-AC55-D0ABC73A9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0199" y="4050526"/>
            <a:ext cx="1746552" cy="888419"/>
          </a:xfrm>
          <a:prstGeom prst="rect">
            <a:avLst/>
          </a:prstGeom>
        </p:spPr>
      </p:pic>
    </p:spTree>
    <p:extLst>
      <p:ext uri="{BB962C8B-B14F-4D97-AF65-F5344CB8AC3E}">
        <p14:creationId xmlns:p14="http://schemas.microsoft.com/office/powerpoint/2010/main" val="33885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859684" y="1564129"/>
            <a:ext cx="84726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sz="2400"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sz="2400" kern="0" dirty="0">
              <a:solidFill>
                <a:prstClr val="black"/>
              </a:solidFill>
              <a:latin typeface="+mj-lt"/>
            </a:endParaRPr>
          </a:p>
          <a:p>
            <a:pPr algn="ctr" eaLnBrk="0" fontAlgn="base" hangingPunct="0">
              <a:spcBef>
                <a:spcPct val="0"/>
              </a:spcBef>
              <a:spcAft>
                <a:spcPct val="0"/>
              </a:spcAft>
              <a:defRPr/>
            </a:pPr>
            <a:r>
              <a:rPr lang="en-US" altLang="en-US" sz="2400" kern="0" dirty="0">
                <a:solidFill>
                  <a:prstClr val="black"/>
                </a:solidFill>
                <a:latin typeface="+mj-lt"/>
              </a:rPr>
              <a:t>PDH Certificates will be e-mailed to Attendees within 2 days.</a:t>
            </a:r>
            <a:endParaRPr lang="en-US" altLang="en-US" sz="2400"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463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2667000" y="5029200"/>
            <a:ext cx="6629399" cy="1107996"/>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Thursday, February 25, 2021 – 2:00 PM EST</a:t>
            </a:r>
          </a:p>
          <a:p>
            <a:pPr algn="ctr">
              <a:defRPr/>
            </a:pPr>
            <a:r>
              <a:rPr lang="en-US" sz="1600" kern="0" dirty="0">
                <a:solidFill>
                  <a:sysClr val="windowText" lastClr="000000"/>
                </a:solidFill>
                <a:latin typeface="Calibri" panose="020F0502020204030204"/>
              </a:rPr>
              <a:t>Register for free at</a:t>
            </a:r>
          </a:p>
          <a:p>
            <a:pPr algn="ctr">
              <a:defRPr/>
            </a:pPr>
            <a:r>
              <a:rPr lang="en-US" sz="1600" kern="0" dirty="0">
                <a:solidFill>
                  <a:sysClr val="windowText" lastClr="000000"/>
                </a:solidFill>
                <a:latin typeface="Calibri" panose="020F0502020204030204"/>
                <a:hlinkClick r:id="rId2"/>
              </a:rPr>
              <a:t>www.blowervacuumbestpractices.com/magazine/webinars</a:t>
            </a:r>
            <a:endParaRPr lang="en-US" sz="1600" kern="0" dirty="0">
              <a:solidFill>
                <a:sysClr val="windowText" lastClr="000000"/>
              </a:solidFill>
              <a:latin typeface="Calibri" panose="020F0502020204030204"/>
              <a:hlinkClick r:id="rId3"/>
            </a:endParaRPr>
          </a:p>
          <a:p>
            <a:pPr algn="ctr">
              <a:defRPr/>
            </a:pPr>
            <a:endParaRPr lang="en-US" kern="0"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2279381" y="1331342"/>
            <a:ext cx="7633234" cy="738664"/>
          </a:xfrm>
          <a:prstGeom prst="rect">
            <a:avLst/>
          </a:prstGeom>
        </p:spPr>
        <p:txBody>
          <a:bodyPr vert="horz" rtlCol="0" anchor="b">
            <a:normAutofit fontScale="82500" lnSpcReduction="100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000" b="1" dirty="0">
                <a:cs typeface="Arial"/>
              </a:rPr>
              <a:t>February 2021 Webinar</a:t>
            </a:r>
            <a:br>
              <a:rPr lang="en-US" sz="2400" b="1" dirty="0">
                <a:solidFill>
                  <a:srgbClr val="85214B"/>
                </a:solidFill>
                <a:cs typeface="Arial"/>
              </a:rPr>
            </a:br>
            <a:r>
              <a:rPr lang="en-US" sz="2400" b="1" dirty="0">
                <a:solidFill>
                  <a:srgbClr val="008944"/>
                </a:solidFill>
                <a:latin typeface="Arial" panose="020B0604020202020204" pitchFamily="34" charset="0"/>
              </a:rPr>
              <a:t>Sorting Through the Menu of Aeration Blower Technologies</a:t>
            </a:r>
          </a:p>
          <a:p>
            <a:pPr algn="ctr">
              <a:defRPr/>
            </a:pPr>
            <a:endParaRPr lang="en-US" sz="2400" b="1" dirty="0">
              <a:solidFill>
                <a:srgbClr val="85214B"/>
              </a:solidFill>
              <a:cs typeface="Arial"/>
            </a:endParaRPr>
          </a:p>
        </p:txBody>
      </p:sp>
      <p:sp>
        <p:nvSpPr>
          <p:cNvPr id="14" name="Rectangle 13">
            <a:extLst>
              <a:ext uri="{FF2B5EF4-FFF2-40B4-BE49-F238E27FC236}">
                <a16:creationId xmlns:a16="http://schemas.microsoft.com/office/drawing/2014/main" id="{A7A1E4D1-2D07-4D10-86A4-549044B0807A}"/>
              </a:ext>
            </a:extLst>
          </p:cNvPr>
          <p:cNvSpPr/>
          <p:nvPr/>
        </p:nvSpPr>
        <p:spPr>
          <a:xfrm>
            <a:off x="4660436" y="2099509"/>
            <a:ext cx="2871127" cy="202236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5" name="Picture 4" descr="A picture containing person, smiling&#10;&#10;Description automatically generated">
            <a:extLst>
              <a:ext uri="{FF2B5EF4-FFF2-40B4-BE49-F238E27FC236}">
                <a16:creationId xmlns:a16="http://schemas.microsoft.com/office/drawing/2014/main" id="{B9C1083E-FCD8-40C4-BEA4-9A02EB8FE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545" y="2221106"/>
            <a:ext cx="1752909" cy="1752909"/>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4660436" y="3742890"/>
            <a:ext cx="2871127" cy="1107996"/>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Julie </a:t>
              </a:r>
              <a:r>
                <a:rPr lang="en-US" b="1" dirty="0" err="1"/>
                <a:t>Gass</a:t>
              </a:r>
              <a:r>
                <a:rPr lang="en-US" b="1" dirty="0"/>
                <a:t>, P.E.</a:t>
              </a:r>
            </a:p>
            <a:p>
              <a:pPr algn="ctr" defTabSz="800100">
                <a:spcBef>
                  <a:spcPct val="0"/>
                </a:spcBef>
              </a:pPr>
              <a:r>
                <a:rPr lang="en-US" sz="1300" dirty="0"/>
                <a:t>Black &amp; Veatch</a:t>
              </a:r>
            </a:p>
            <a:p>
              <a:pPr algn="ctr" defTabSz="800100">
                <a:spcBef>
                  <a:spcPct val="0"/>
                </a:spcBef>
              </a:pPr>
              <a:r>
                <a:rPr lang="en-US" sz="1300" i="1" dirty="0"/>
                <a:t>Keynote Speaker</a:t>
              </a:r>
            </a:p>
          </p:txBody>
        </p:sp>
      </p:grpSp>
    </p:spTree>
    <p:extLst>
      <p:ext uri="{BB962C8B-B14F-4D97-AF65-F5344CB8AC3E}">
        <p14:creationId xmlns:p14="http://schemas.microsoft.com/office/powerpoint/2010/main" val="4129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1540273" y="1350439"/>
            <a:ext cx="9111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279437" y="2133600"/>
            <a:ext cx="76331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a:t>
            </a:r>
          </a:p>
          <a:p>
            <a:r>
              <a:rPr lang="en-US" altLang="en-US" sz="2800" dirty="0">
                <a:cs typeface="Arial" panose="020B0604020202020204" pitchFamily="34" charset="0"/>
              </a:rPr>
              <a:t>Compressed Air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1066800" y="1295806"/>
            <a:ext cx="1013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Finding, Fixing and Monitoring Compressed Air Leaks</a:t>
            </a:r>
          </a:p>
        </p:txBody>
      </p:sp>
      <p:sp>
        <p:nvSpPr>
          <p:cNvPr id="2" name="TextBox 1">
            <a:extLst>
              <a:ext uri="{FF2B5EF4-FFF2-40B4-BE49-F238E27FC236}">
                <a16:creationId xmlns:a16="http://schemas.microsoft.com/office/drawing/2014/main" id="{92381C32-EF84-473F-AED5-31A55FA68691}"/>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7" name="Picture 6" descr="A picture containing drawing&#10;&#10;Description automatically generated">
            <a:extLst>
              <a:ext uri="{FF2B5EF4-FFF2-40B4-BE49-F238E27FC236}">
                <a16:creationId xmlns:a16="http://schemas.microsoft.com/office/drawing/2014/main" id="{95246A70-A102-42BA-9A36-A79FB6D65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0199" y="4050526"/>
            <a:ext cx="1746552" cy="888419"/>
          </a:xfrm>
          <a:prstGeom prst="rect">
            <a:avLst/>
          </a:prstGeom>
        </p:spPr>
      </p:pic>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204428" y="1003365"/>
            <a:ext cx="430024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 Consultant MCAC</a:t>
            </a:r>
          </a:p>
          <a:p>
            <a:pP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38 Years with Power Utility</a:t>
            </a:r>
          </a:p>
          <a:p>
            <a:pP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24 Years Technical CA Support</a:t>
            </a:r>
          </a:p>
          <a:p>
            <a:pP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CAC Level 2 Instructor</a:t>
            </a:r>
          </a:p>
          <a:p>
            <a:pP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International Trainer UNIDO</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3" name="Picture 12" descr="A person standing in front of a curtain&#10;&#10;Description automatically generated">
            <a:extLst>
              <a:ext uri="{FF2B5EF4-FFF2-40B4-BE49-F238E27FC236}">
                <a16:creationId xmlns:a16="http://schemas.microsoft.com/office/drawing/2014/main" id="{822B0302-A09F-4243-A343-D00FC6E35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984" y="1715372"/>
            <a:ext cx="2792448" cy="1861632"/>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Ron Marshall</a:t>
              </a:r>
            </a:p>
            <a:p>
              <a:pPr algn="ctr" defTabSz="800100">
                <a:spcBef>
                  <a:spcPct val="0"/>
                </a:spcBef>
              </a:pPr>
              <a:r>
                <a:rPr lang="en-US" sz="1400" dirty="0"/>
                <a:t>Marshall Compressed Air Consulting</a:t>
              </a:r>
            </a:p>
          </p:txBody>
        </p:sp>
      </p:grpSp>
      <p:pic>
        <p:nvPicPr>
          <p:cNvPr id="15" name="Picture 14" descr="A picture containing drawing&#10;&#10;Description automatically generated">
            <a:extLst>
              <a:ext uri="{FF2B5EF4-FFF2-40B4-BE49-F238E27FC236}">
                <a16:creationId xmlns:a16="http://schemas.microsoft.com/office/drawing/2014/main" id="{46B841DB-7DF5-4E36-9879-F6AA9FA5C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199" y="4050526"/>
            <a:ext cx="1746552" cy="888419"/>
          </a:xfrm>
          <a:prstGeom prst="rect">
            <a:avLst/>
          </a:prstGeom>
        </p:spPr>
      </p:pic>
      <p:pic>
        <p:nvPicPr>
          <p:cNvPr id="2" name="Picture 1">
            <a:extLst>
              <a:ext uri="{FF2B5EF4-FFF2-40B4-BE49-F238E27FC236}">
                <a16:creationId xmlns:a16="http://schemas.microsoft.com/office/drawing/2014/main" id="{DDF806FB-2101-491B-BADC-FCD7E09D3CD5}"/>
              </a:ext>
            </a:extLst>
          </p:cNvPr>
          <p:cNvPicPr>
            <a:picLocks noChangeAspect="1"/>
          </p:cNvPicPr>
          <p:nvPr/>
        </p:nvPicPr>
        <p:blipFill>
          <a:blip r:embed="rId4"/>
          <a:stretch>
            <a:fillRect/>
          </a:stretch>
        </p:blipFill>
        <p:spPr>
          <a:xfrm>
            <a:off x="3863082" y="5002819"/>
            <a:ext cx="1095712" cy="1326005"/>
          </a:xfrm>
          <a:prstGeom prst="rect">
            <a:avLst/>
          </a:prstGeom>
        </p:spPr>
      </p:pic>
      <p:pic>
        <p:nvPicPr>
          <p:cNvPr id="3" name="Picture 2">
            <a:extLst>
              <a:ext uri="{FF2B5EF4-FFF2-40B4-BE49-F238E27FC236}">
                <a16:creationId xmlns:a16="http://schemas.microsoft.com/office/drawing/2014/main" id="{09148467-3B31-4C76-9153-0A68A44C20ED}"/>
              </a:ext>
            </a:extLst>
          </p:cNvPr>
          <p:cNvPicPr>
            <a:picLocks noChangeAspect="1"/>
          </p:cNvPicPr>
          <p:nvPr/>
        </p:nvPicPr>
        <p:blipFill>
          <a:blip r:embed="rId5"/>
          <a:stretch>
            <a:fillRect/>
          </a:stretch>
        </p:blipFill>
        <p:spPr>
          <a:xfrm>
            <a:off x="7162800" y="5005430"/>
            <a:ext cx="1249332" cy="1249332"/>
          </a:xfrm>
          <a:prstGeom prst="rect">
            <a:avLst/>
          </a:prstGeom>
        </p:spPr>
      </p:pic>
      <p:pic>
        <p:nvPicPr>
          <p:cNvPr id="4" name="Picture 3">
            <a:extLst>
              <a:ext uri="{FF2B5EF4-FFF2-40B4-BE49-F238E27FC236}">
                <a16:creationId xmlns:a16="http://schemas.microsoft.com/office/drawing/2014/main" id="{C612CD66-31CB-44C7-BB07-AD1F5D4403CE}"/>
              </a:ext>
            </a:extLst>
          </p:cNvPr>
          <p:cNvPicPr>
            <a:picLocks noChangeAspect="1"/>
          </p:cNvPicPr>
          <p:nvPr/>
        </p:nvPicPr>
        <p:blipFill>
          <a:blip r:embed="rId6"/>
          <a:stretch>
            <a:fillRect/>
          </a:stretch>
        </p:blipFill>
        <p:spPr>
          <a:xfrm>
            <a:off x="5029201" y="5251396"/>
            <a:ext cx="1895071" cy="552567"/>
          </a:xfrm>
          <a:prstGeom prst="rect">
            <a:avLst/>
          </a:prstGeom>
        </p:spPr>
      </p:pic>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CEBC-3211-4B39-9DB9-DA1210FD5830}"/>
              </a:ext>
            </a:extLst>
          </p:cNvPr>
          <p:cNvSpPr>
            <a:spLocks noGrp="1"/>
          </p:cNvSpPr>
          <p:nvPr>
            <p:ph type="title"/>
          </p:nvPr>
        </p:nvSpPr>
        <p:spPr/>
        <p:txBody>
          <a:bodyPr/>
          <a:lstStyle/>
          <a:p>
            <a:r>
              <a:rPr lang="en-CA" dirty="0"/>
              <a:t>Wanted Energy Wasters</a:t>
            </a:r>
          </a:p>
        </p:txBody>
      </p:sp>
      <p:pic>
        <p:nvPicPr>
          <p:cNvPr id="10" name="Picture 9">
            <a:extLst>
              <a:ext uri="{FF2B5EF4-FFF2-40B4-BE49-F238E27FC236}">
                <a16:creationId xmlns:a16="http://schemas.microsoft.com/office/drawing/2014/main" id="{33E78C48-05C0-44C9-8665-552687BF3F32}"/>
              </a:ext>
            </a:extLst>
          </p:cNvPr>
          <p:cNvPicPr>
            <a:picLocks noChangeAspect="1"/>
          </p:cNvPicPr>
          <p:nvPr/>
        </p:nvPicPr>
        <p:blipFill>
          <a:blip r:embed="rId2"/>
          <a:stretch>
            <a:fillRect/>
          </a:stretch>
        </p:blipFill>
        <p:spPr>
          <a:xfrm>
            <a:off x="2785586" y="978938"/>
            <a:ext cx="3310413" cy="4659863"/>
          </a:xfrm>
          <a:prstGeom prst="rect">
            <a:avLst/>
          </a:prstGeom>
        </p:spPr>
      </p:pic>
      <p:pic>
        <p:nvPicPr>
          <p:cNvPr id="11" name="Picture 10">
            <a:extLst>
              <a:ext uri="{FF2B5EF4-FFF2-40B4-BE49-F238E27FC236}">
                <a16:creationId xmlns:a16="http://schemas.microsoft.com/office/drawing/2014/main" id="{03F0F7B9-9FDE-41E5-931D-93101F61E4CA}"/>
              </a:ext>
            </a:extLst>
          </p:cNvPr>
          <p:cNvPicPr>
            <a:picLocks noChangeAspect="1"/>
          </p:cNvPicPr>
          <p:nvPr/>
        </p:nvPicPr>
        <p:blipFill>
          <a:blip r:embed="rId3"/>
          <a:stretch>
            <a:fillRect/>
          </a:stretch>
        </p:blipFill>
        <p:spPr>
          <a:xfrm>
            <a:off x="6324601" y="978939"/>
            <a:ext cx="3299062" cy="4659862"/>
          </a:xfrm>
          <a:prstGeom prst="rect">
            <a:avLst/>
          </a:prstGeom>
        </p:spPr>
      </p:pic>
    </p:spTree>
    <p:extLst>
      <p:ext uri="{BB962C8B-B14F-4D97-AF65-F5344CB8AC3E}">
        <p14:creationId xmlns:p14="http://schemas.microsoft.com/office/powerpoint/2010/main" val="2669053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CC05C-9063-4A80-BFD5-B79970EB94B8}"/>
              </a:ext>
            </a:extLst>
          </p:cNvPr>
          <p:cNvSpPr>
            <a:spLocks noGrp="1"/>
          </p:cNvSpPr>
          <p:nvPr>
            <p:ph type="title"/>
          </p:nvPr>
        </p:nvSpPr>
        <p:spPr/>
        <p:txBody>
          <a:bodyPr/>
          <a:lstStyle/>
          <a:p>
            <a:r>
              <a:rPr lang="en-CA" dirty="0"/>
              <a:t>Coming Up</a:t>
            </a:r>
          </a:p>
        </p:txBody>
      </p:sp>
      <p:sp>
        <p:nvSpPr>
          <p:cNvPr id="3" name="Content Placeholder 2">
            <a:extLst>
              <a:ext uri="{FF2B5EF4-FFF2-40B4-BE49-F238E27FC236}">
                <a16:creationId xmlns:a16="http://schemas.microsoft.com/office/drawing/2014/main" id="{44F96A60-B851-4FAE-B2F5-67C2D1BC9941}"/>
              </a:ext>
            </a:extLst>
          </p:cNvPr>
          <p:cNvSpPr>
            <a:spLocks noGrp="1"/>
          </p:cNvSpPr>
          <p:nvPr>
            <p:ph sz="quarter" idx="1"/>
          </p:nvPr>
        </p:nvSpPr>
        <p:spPr>
          <a:xfrm>
            <a:off x="533400" y="1219200"/>
            <a:ext cx="11049000" cy="4572000"/>
          </a:xfrm>
        </p:spPr>
        <p:txBody>
          <a:bodyPr>
            <a:normAutofit fontScale="55000" lnSpcReduction="20000"/>
          </a:bodyPr>
          <a:lstStyle/>
          <a:p>
            <a:r>
              <a:rPr lang="en-US" sz="4400" dirty="0"/>
              <a:t>Will you get full value from fixing leaks? – Check this first!</a:t>
            </a:r>
          </a:p>
          <a:p>
            <a:r>
              <a:rPr lang="en-US" sz="4400" dirty="0"/>
              <a:t>Starting out – Why Leaks?</a:t>
            </a:r>
          </a:p>
          <a:p>
            <a:r>
              <a:rPr lang="en-US" sz="4400" dirty="0"/>
              <a:t>Leakage Assessments</a:t>
            </a:r>
          </a:p>
          <a:p>
            <a:pPr lvl="1"/>
            <a:r>
              <a:rPr lang="en-US" sz="3300" dirty="0"/>
              <a:t>Step 1 - Get a Baseline</a:t>
            </a:r>
          </a:p>
          <a:p>
            <a:pPr lvl="1"/>
            <a:r>
              <a:rPr lang="en-US" sz="3300" dirty="0"/>
              <a:t>Step 2 - Get the Required Tools for the Job</a:t>
            </a:r>
          </a:p>
          <a:p>
            <a:pPr lvl="1"/>
            <a:r>
              <a:rPr lang="en-US" sz="3300" dirty="0"/>
              <a:t>Step 3 - Find, Document and Fix</a:t>
            </a:r>
          </a:p>
          <a:p>
            <a:pPr lvl="1"/>
            <a:r>
              <a:rPr lang="en-US" sz="3300" dirty="0"/>
              <a:t>Step 4 - Verify Results</a:t>
            </a:r>
          </a:p>
          <a:p>
            <a:r>
              <a:rPr lang="en-CA" sz="4400" dirty="0"/>
              <a:t>Surprising results</a:t>
            </a:r>
          </a:p>
          <a:p>
            <a:pPr lvl="1"/>
            <a:r>
              <a:rPr lang="en-US" sz="3300" dirty="0"/>
              <a:t>Foundry</a:t>
            </a:r>
          </a:p>
          <a:p>
            <a:pPr lvl="1"/>
            <a:r>
              <a:rPr lang="en-US" sz="3300" dirty="0"/>
              <a:t>Tractor Plant</a:t>
            </a:r>
          </a:p>
          <a:p>
            <a:pPr lvl="1"/>
            <a:r>
              <a:rPr lang="en-US" sz="3300" dirty="0"/>
              <a:t>Bus Plant</a:t>
            </a:r>
          </a:p>
          <a:p>
            <a:pPr lvl="1"/>
            <a:r>
              <a:rPr lang="en-US" sz="3300" dirty="0"/>
              <a:t>Farm Implement Plant</a:t>
            </a:r>
          </a:p>
          <a:p>
            <a:pPr lvl="1"/>
            <a:r>
              <a:rPr lang="en-US" sz="3300" dirty="0"/>
              <a:t>Board Plant</a:t>
            </a:r>
          </a:p>
          <a:p>
            <a:r>
              <a:rPr lang="en-US" sz="4400" dirty="0"/>
              <a:t>Getting Help to DIY</a:t>
            </a:r>
          </a:p>
          <a:p>
            <a:endParaRPr lang="en-US" dirty="0"/>
          </a:p>
          <a:p>
            <a:endParaRPr lang="en-CA" dirty="0"/>
          </a:p>
        </p:txBody>
      </p:sp>
    </p:spTree>
    <p:extLst>
      <p:ext uri="{BB962C8B-B14F-4D97-AF65-F5344CB8AC3E}">
        <p14:creationId xmlns:p14="http://schemas.microsoft.com/office/powerpoint/2010/main" val="4163135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Typical Plant Situation – Leaks are a problem</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p:txBody>
          <a:bodyPr/>
          <a:lstStyle/>
          <a:p>
            <a:r>
              <a:rPr lang="en-US" dirty="0"/>
              <a:t>Leakage Big Portion of Demand</a:t>
            </a:r>
          </a:p>
          <a:p>
            <a:r>
              <a:rPr lang="en-US" dirty="0"/>
              <a:t>Basic Leakage Repair Program</a:t>
            </a:r>
          </a:p>
          <a:p>
            <a:r>
              <a:rPr lang="en-US" dirty="0"/>
              <a:t>Only Breakdown Maintenance</a:t>
            </a:r>
          </a:p>
          <a:p>
            <a:r>
              <a:rPr lang="en-US" dirty="0"/>
              <a:t>Funding Shortages</a:t>
            </a:r>
          </a:p>
          <a:p>
            <a:r>
              <a:rPr lang="en-US" dirty="0"/>
              <a:t>Lack of Employee Awareness</a:t>
            </a:r>
          </a:p>
          <a:p>
            <a:r>
              <a:rPr lang="en-US" dirty="0"/>
              <a:t>No Leakage Measurement System</a:t>
            </a:r>
          </a:p>
          <a:p>
            <a:r>
              <a:rPr lang="en-US" dirty="0"/>
              <a:t>High System Pressure</a:t>
            </a:r>
          </a:p>
          <a:p>
            <a:r>
              <a:rPr lang="en-US" dirty="0"/>
              <a:t>Poor Compressor Turndown</a:t>
            </a:r>
          </a:p>
        </p:txBody>
      </p:sp>
      <p:pic>
        <p:nvPicPr>
          <p:cNvPr id="4" name="Picture 3">
            <a:extLst>
              <a:ext uri="{FF2B5EF4-FFF2-40B4-BE49-F238E27FC236}">
                <a16:creationId xmlns:a16="http://schemas.microsoft.com/office/drawing/2014/main" id="{7ED1D474-D992-4734-A26B-89EC992DA42D}"/>
              </a:ext>
            </a:extLst>
          </p:cNvPr>
          <p:cNvPicPr>
            <a:picLocks noChangeAspect="1"/>
          </p:cNvPicPr>
          <p:nvPr/>
        </p:nvPicPr>
        <p:blipFill>
          <a:blip r:embed="rId2"/>
          <a:stretch>
            <a:fillRect/>
          </a:stretch>
        </p:blipFill>
        <p:spPr>
          <a:xfrm>
            <a:off x="5791200" y="1095256"/>
            <a:ext cx="6334341" cy="3476744"/>
          </a:xfrm>
          <a:prstGeom prst="rect">
            <a:avLst/>
          </a:prstGeom>
        </p:spPr>
      </p:pic>
      <p:sp>
        <p:nvSpPr>
          <p:cNvPr id="5" name="TextBox 4">
            <a:extLst>
              <a:ext uri="{FF2B5EF4-FFF2-40B4-BE49-F238E27FC236}">
                <a16:creationId xmlns:a16="http://schemas.microsoft.com/office/drawing/2014/main" id="{084391FB-7D52-4299-B48D-8A8458744DCF}"/>
              </a:ext>
            </a:extLst>
          </p:cNvPr>
          <p:cNvSpPr txBox="1"/>
          <p:nvPr/>
        </p:nvSpPr>
        <p:spPr>
          <a:xfrm>
            <a:off x="8153400" y="4613701"/>
            <a:ext cx="2628900" cy="276999"/>
          </a:xfrm>
          <a:prstGeom prst="rect">
            <a:avLst/>
          </a:prstGeom>
          <a:noFill/>
        </p:spPr>
        <p:txBody>
          <a:bodyPr wrap="square" rtlCol="0">
            <a:spAutoFit/>
          </a:bodyPr>
          <a:lstStyle/>
          <a:p>
            <a:r>
              <a:rPr lang="en-US" sz="1200" dirty="0"/>
              <a:t>Source: Compressed Air Challenge</a:t>
            </a:r>
          </a:p>
        </p:txBody>
      </p:sp>
      <p:sp>
        <p:nvSpPr>
          <p:cNvPr id="6" name="TextBox 5">
            <a:extLst>
              <a:ext uri="{FF2B5EF4-FFF2-40B4-BE49-F238E27FC236}">
                <a16:creationId xmlns:a16="http://schemas.microsoft.com/office/drawing/2014/main" id="{CCDDF1B9-8B14-4B79-A7A6-D3E4B00B7830}"/>
              </a:ext>
            </a:extLst>
          </p:cNvPr>
          <p:cNvSpPr txBox="1"/>
          <p:nvPr/>
        </p:nvSpPr>
        <p:spPr>
          <a:xfrm>
            <a:off x="9433983" y="1981200"/>
            <a:ext cx="1295400" cy="646331"/>
          </a:xfrm>
          <a:prstGeom prst="rect">
            <a:avLst/>
          </a:prstGeom>
          <a:noFill/>
        </p:spPr>
        <p:txBody>
          <a:bodyPr wrap="square" rtlCol="0">
            <a:spAutoFit/>
          </a:bodyPr>
          <a:lstStyle/>
          <a:p>
            <a:r>
              <a:rPr lang="en-US" dirty="0">
                <a:solidFill>
                  <a:srgbClr val="FF0000"/>
                </a:solidFill>
              </a:rPr>
              <a:t>Average 20 to 30%</a:t>
            </a:r>
          </a:p>
        </p:txBody>
      </p:sp>
    </p:spTree>
    <p:extLst>
      <p:ext uri="{BB962C8B-B14F-4D97-AF65-F5344CB8AC3E}">
        <p14:creationId xmlns:p14="http://schemas.microsoft.com/office/powerpoint/2010/main" val="40546268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TotalTime>
  <Words>2908</Words>
  <Application>Microsoft Office PowerPoint</Application>
  <PresentationFormat>Widescreen</PresentationFormat>
  <Paragraphs>391</Paragraphs>
  <Slides>38</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Calibri</vt:lpstr>
      <vt:lpstr>Calibri Light</vt:lpstr>
      <vt:lpstr>Open Sans</vt:lpstr>
      <vt:lpstr>Open Sans Light</vt:lpstr>
      <vt:lpstr>Proxima Nova Bl</vt:lpstr>
      <vt:lpstr>Wingdings</vt:lpstr>
      <vt:lpstr>BP Expo PowerPoint Template</vt:lpstr>
      <vt:lpstr>Office Theme</vt:lpstr>
      <vt:lpstr>PowerPoint Presentation</vt:lpstr>
      <vt:lpstr>Q&amp;A Format</vt:lpstr>
      <vt:lpstr>Handouts</vt:lpstr>
      <vt:lpstr>Disclaimer</vt:lpstr>
      <vt:lpstr>PowerPoint Presentation</vt:lpstr>
      <vt:lpstr>About the Speaker</vt:lpstr>
      <vt:lpstr>Wanted Energy Wasters</vt:lpstr>
      <vt:lpstr>Coming Up</vt:lpstr>
      <vt:lpstr>Typical Plant Situation – Leaks are a problem</vt:lpstr>
      <vt:lpstr>Check your system turn down?</vt:lpstr>
      <vt:lpstr>Cost of Leakage – Poor control could limit these savings</vt:lpstr>
      <vt:lpstr>Leakage Assessments - Step 1 - Getting a Baseline</vt:lpstr>
      <vt:lpstr>Leakage Assessments - Step 2 - Get the Required Tools for the Job</vt:lpstr>
      <vt:lpstr>Leakage Assessments - Step 3 – Find, Document and Fix</vt:lpstr>
      <vt:lpstr>Leakage Assessments - Step 3 – Find, Document and Fix</vt:lpstr>
      <vt:lpstr>Leakage Assessments - Step 4 - Verifying Results</vt:lpstr>
      <vt:lpstr>Surprising Results - Foundry</vt:lpstr>
      <vt:lpstr>Surprising Results - Tractor Plant</vt:lpstr>
      <vt:lpstr>Surprising Results – Legume Processor</vt:lpstr>
      <vt:lpstr>Surprising Results – Plastics Plant</vt:lpstr>
      <vt:lpstr>Surprising Results – Farm Implement Plant</vt:lpstr>
      <vt:lpstr>Surprising Results – Board Plant</vt:lpstr>
      <vt:lpstr>Examples of Best Practices - Management Support</vt:lpstr>
      <vt:lpstr>Examples of Best Practices – Contractor Repairs</vt:lpstr>
      <vt:lpstr>Examples of Best Practices – Key Statistics</vt:lpstr>
      <vt:lpstr>Getting Help</vt:lpstr>
      <vt:lpstr>Important Points</vt:lpstr>
      <vt:lpstr>About the Speaker</vt:lpstr>
      <vt:lpstr>PowerPoint Presentation</vt:lpstr>
      <vt:lpstr>5 Things An Ultrasound Technician  Can Do In Times of COVID</vt:lpstr>
      <vt:lpstr>What Equipment is Available? </vt:lpstr>
      <vt:lpstr>Planning the Survey</vt:lpstr>
      <vt:lpstr>Document the Findings</vt:lpstr>
      <vt:lpstr>Conclusions </vt:lpstr>
      <vt:lpstr>PowerPoint Presentation</vt:lpstr>
      <vt:lpstr>PowerPoint Presentation</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vickman</dc:creator>
  <cp:lastModifiedBy>kimberly vickman</cp:lastModifiedBy>
  <cp:revision>137</cp:revision>
  <dcterms:created xsi:type="dcterms:W3CDTF">2020-08-18T15:55:36Z</dcterms:created>
  <dcterms:modified xsi:type="dcterms:W3CDTF">2021-01-21T18:47:14Z</dcterms:modified>
</cp:coreProperties>
</file>