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75" r:id="rId4"/>
    <p:sldMasterId id="2147483677" r:id="rId5"/>
  </p:sldMasterIdLst>
  <p:notesMasterIdLst>
    <p:notesMasterId r:id="rId54"/>
  </p:notesMasterIdLst>
  <p:sldIdLst>
    <p:sldId id="256" r:id="rId6"/>
    <p:sldId id="257" r:id="rId7"/>
    <p:sldId id="328" r:id="rId8"/>
    <p:sldId id="258" r:id="rId9"/>
    <p:sldId id="259" r:id="rId10"/>
    <p:sldId id="260" r:id="rId11"/>
    <p:sldId id="261" r:id="rId12"/>
    <p:sldId id="329" r:id="rId13"/>
    <p:sldId id="273" r:id="rId14"/>
    <p:sldId id="274" r:id="rId15"/>
    <p:sldId id="276" r:id="rId16"/>
    <p:sldId id="295" r:id="rId17"/>
    <p:sldId id="277" r:id="rId18"/>
    <p:sldId id="296" r:id="rId19"/>
    <p:sldId id="278" r:id="rId20"/>
    <p:sldId id="279" r:id="rId21"/>
    <p:sldId id="275" r:id="rId22"/>
    <p:sldId id="280" r:id="rId23"/>
    <p:sldId id="281" r:id="rId24"/>
    <p:sldId id="282" r:id="rId25"/>
    <p:sldId id="283" r:id="rId26"/>
    <p:sldId id="284" r:id="rId27"/>
    <p:sldId id="285" r:id="rId28"/>
    <p:sldId id="286" r:id="rId29"/>
    <p:sldId id="287" r:id="rId30"/>
    <p:sldId id="297" r:id="rId31"/>
    <p:sldId id="288" r:id="rId32"/>
    <p:sldId id="298" r:id="rId33"/>
    <p:sldId id="289" r:id="rId34"/>
    <p:sldId id="303" r:id="rId35"/>
    <p:sldId id="330" r:id="rId36"/>
    <p:sldId id="331" r:id="rId37"/>
    <p:sldId id="332" r:id="rId38"/>
    <p:sldId id="333" r:id="rId39"/>
    <p:sldId id="334" r:id="rId40"/>
    <p:sldId id="304" r:id="rId41"/>
    <p:sldId id="305" r:id="rId42"/>
    <p:sldId id="306" r:id="rId43"/>
    <p:sldId id="307" r:id="rId44"/>
    <p:sldId id="308" r:id="rId45"/>
    <p:sldId id="309" r:id="rId46"/>
    <p:sldId id="310" r:id="rId47"/>
    <p:sldId id="311" r:id="rId48"/>
    <p:sldId id="312" r:id="rId49"/>
    <p:sldId id="313" r:id="rId50"/>
    <p:sldId id="299" r:id="rId51"/>
    <p:sldId id="300" r:id="rId52"/>
    <p:sldId id="302"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D6E1EEB-ACBD-4885-B398-4A1C43A97437}">
          <p14:sldIdLst>
            <p14:sldId id="256"/>
            <p14:sldId id="257"/>
            <p14:sldId id="328"/>
            <p14:sldId id="258"/>
            <p14:sldId id="259"/>
            <p14:sldId id="260"/>
            <p14:sldId id="261"/>
            <p14:sldId id="329"/>
            <p14:sldId id="273"/>
            <p14:sldId id="274"/>
            <p14:sldId id="276"/>
            <p14:sldId id="295"/>
            <p14:sldId id="277"/>
            <p14:sldId id="296"/>
            <p14:sldId id="278"/>
            <p14:sldId id="279"/>
            <p14:sldId id="275"/>
            <p14:sldId id="280"/>
            <p14:sldId id="281"/>
            <p14:sldId id="282"/>
            <p14:sldId id="283"/>
            <p14:sldId id="284"/>
            <p14:sldId id="285"/>
            <p14:sldId id="286"/>
            <p14:sldId id="287"/>
            <p14:sldId id="297"/>
            <p14:sldId id="288"/>
            <p14:sldId id="298"/>
            <p14:sldId id="289"/>
            <p14:sldId id="303"/>
            <p14:sldId id="330"/>
            <p14:sldId id="331"/>
            <p14:sldId id="332"/>
            <p14:sldId id="333"/>
            <p14:sldId id="334"/>
            <p14:sldId id="304"/>
            <p14:sldId id="305"/>
            <p14:sldId id="306"/>
            <p14:sldId id="307"/>
            <p14:sldId id="308"/>
            <p14:sldId id="309"/>
            <p14:sldId id="310"/>
            <p14:sldId id="311"/>
            <p14:sldId id="312"/>
            <p14:sldId id="313"/>
          </p14:sldIdLst>
        </p14:section>
        <p14:section name="Default Section" id="{6EB84982-6D15-46A6-AE4D-D6A3CF0203CF}">
          <p14:sldIdLst>
            <p14:sldId id="299"/>
            <p14:sldId id="300"/>
            <p14:sldId id="302"/>
          </p14:sldIdLst>
        </p14:section>
        <p14:section name="Default Section" id="{847EAF64-B8B8-4108-93B9-35F6FB56A0EA}">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50" autoAdjust="0"/>
    <p:restoredTop sz="94620" autoAdjust="0"/>
  </p:normalViewPr>
  <p:slideViewPr>
    <p:cSldViewPr snapToGrid="0">
      <p:cViewPr varScale="1">
        <p:scale>
          <a:sx n="108" d="100"/>
          <a:sy n="108" d="100"/>
        </p:scale>
        <p:origin x="160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image" Target="../media/image8.emf"/><Relationship Id="rId5" Type="http://schemas.openxmlformats.org/officeDocument/2006/relationships/image" Target="../media/image12.emf"/><Relationship Id="rId4"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F8B0F3-427E-491E-9FB2-CE0CA4408DB9}" type="datetimeFigureOut">
              <a:rPr lang="en-US" smtClean="0"/>
              <a:t>5/17/2018</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BBFFC8-049E-4D82-BBC2-12E31B696FDA}" type="slidenum">
              <a:rPr lang="en-US" smtClean="0"/>
              <a:t>‹#›</a:t>
            </a:fld>
            <a:endParaRPr lang="en-US" dirty="0"/>
          </a:p>
        </p:txBody>
      </p:sp>
    </p:spTree>
    <p:extLst>
      <p:ext uri="{BB962C8B-B14F-4D97-AF65-F5344CB8AC3E}">
        <p14:creationId xmlns:p14="http://schemas.microsoft.com/office/powerpoint/2010/main" val="4160396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9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5A649C92-3C8D-4918-821A-618D81CEEC04}"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8320754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98D6DCC5-DFDB-4B81-A931-12A137289CC1}"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0939621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DA08CEA4-A7DF-45F3-AD7F-EEAFD6BED8E8}"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9085139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29248E14-2038-4176-86CC-3C86F61C0D41}"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5921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11118FC2-4E6E-4EA0-A9EE-F1DFC22E3036}"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9786743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6660FAE6-DC27-4402-8095-F66F764C9E6A}"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924797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4F64C1C0-A9FD-4963-B455-16E59C8973AF}"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1841938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5DD2FBC0-5601-4F58-9874-6F2E6C573CDF}"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2031755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7B137783-89BC-4262-9B1B-C5B93B4095E6}"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8873146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4762EAE5-A140-42CD-955A-22B0AE01304D}"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8206877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u="sng" dirty="0">
              <a:latin typeface="Arial" panose="020B0604020202020204" pitchFamily="34" charset="0"/>
              <a:cs typeface="Arial" panose="020B0604020202020204" pitchFamily="34" charset="0"/>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C70D9BF5-3E59-42E2-91BA-0A3078379BFC}"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217435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112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6FAF68C1-BAAB-4B78-9D11-4637D78A50D3}"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8992021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34D88940-2EA4-49EC-AC46-83C20D1A2E3B}"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1355128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u="sng" dirty="0">
              <a:latin typeface="Arial" panose="020B0604020202020204" pitchFamily="34" charset="0"/>
              <a:cs typeface="Arial" panose="020B0604020202020204" pitchFamily="34" charset="0"/>
            </a:endParaRP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A200C96A-CDAE-4EB4-8911-D7C7A71D5856}"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42928547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5CDEBC3C-3918-4BF2-BFD1-38C8DE29B8D3}"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29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1445985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1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946">
              <a:spcBef>
                <a:spcPct val="30000"/>
              </a:spcBef>
              <a:defRPr sz="1200">
                <a:solidFill>
                  <a:schemeClr val="tx1"/>
                </a:solidFill>
                <a:latin typeface="Times New Roman" panose="02020603050405020304" pitchFamily="18" charset="0"/>
              </a:defRPr>
            </a:lvl1pPr>
            <a:lvl2pPr marL="727868" indent="-279949" defTabSz="912946">
              <a:spcBef>
                <a:spcPct val="30000"/>
              </a:spcBef>
              <a:defRPr sz="1200">
                <a:solidFill>
                  <a:schemeClr val="tx1"/>
                </a:solidFill>
                <a:latin typeface="Times New Roman" panose="02020603050405020304" pitchFamily="18" charset="0"/>
              </a:defRPr>
            </a:lvl2pPr>
            <a:lvl3pPr marL="1121353" indent="-223959" defTabSz="912946">
              <a:spcBef>
                <a:spcPct val="30000"/>
              </a:spcBef>
              <a:defRPr sz="1200">
                <a:solidFill>
                  <a:schemeClr val="tx1"/>
                </a:solidFill>
                <a:latin typeface="Times New Roman" panose="02020603050405020304" pitchFamily="18" charset="0"/>
              </a:defRPr>
            </a:lvl3pPr>
            <a:lvl4pPr marL="1569272" indent="-223959" defTabSz="912946">
              <a:spcBef>
                <a:spcPct val="30000"/>
              </a:spcBef>
              <a:defRPr sz="1200">
                <a:solidFill>
                  <a:schemeClr val="tx1"/>
                </a:solidFill>
                <a:latin typeface="Times New Roman" panose="02020603050405020304" pitchFamily="18" charset="0"/>
              </a:defRPr>
            </a:lvl4pPr>
            <a:lvl5pPr marL="2017191" indent="-223959" defTabSz="912946">
              <a:spcBef>
                <a:spcPct val="30000"/>
              </a:spcBef>
              <a:defRPr sz="1200">
                <a:solidFill>
                  <a:schemeClr val="tx1"/>
                </a:solidFill>
                <a:latin typeface="Times New Roman" panose="02020603050405020304" pitchFamily="18" charset="0"/>
              </a:defRPr>
            </a:lvl5pPr>
            <a:lvl6pPr marL="2465109" indent="-223959" defTabSz="912946" eaLnBrk="0" fontAlgn="base" hangingPunct="0">
              <a:spcBef>
                <a:spcPct val="30000"/>
              </a:spcBef>
              <a:spcAft>
                <a:spcPct val="0"/>
              </a:spcAft>
              <a:defRPr sz="1200">
                <a:solidFill>
                  <a:schemeClr val="tx1"/>
                </a:solidFill>
                <a:latin typeface="Times New Roman" panose="02020603050405020304" pitchFamily="18" charset="0"/>
              </a:defRPr>
            </a:lvl6pPr>
            <a:lvl7pPr marL="2913028" indent="-223959" defTabSz="912946" eaLnBrk="0" fontAlgn="base" hangingPunct="0">
              <a:spcBef>
                <a:spcPct val="30000"/>
              </a:spcBef>
              <a:spcAft>
                <a:spcPct val="0"/>
              </a:spcAft>
              <a:defRPr sz="1200">
                <a:solidFill>
                  <a:schemeClr val="tx1"/>
                </a:solidFill>
                <a:latin typeface="Times New Roman" panose="02020603050405020304" pitchFamily="18" charset="0"/>
              </a:defRPr>
            </a:lvl7pPr>
            <a:lvl8pPr marL="3360947" indent="-223959" defTabSz="912946" eaLnBrk="0" fontAlgn="base" hangingPunct="0">
              <a:spcBef>
                <a:spcPct val="30000"/>
              </a:spcBef>
              <a:spcAft>
                <a:spcPct val="0"/>
              </a:spcAft>
              <a:defRPr sz="1200">
                <a:solidFill>
                  <a:schemeClr val="tx1"/>
                </a:solidFill>
                <a:latin typeface="Times New Roman" panose="02020603050405020304" pitchFamily="18" charset="0"/>
              </a:defRPr>
            </a:lvl8pPr>
            <a:lvl9pPr marL="3808866" indent="-223959" defTabSz="91294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2946" rtl="0" eaLnBrk="1" fontAlgn="base" latinLnBrk="0" hangingPunct="1">
              <a:lnSpc>
                <a:spcPct val="100000"/>
              </a:lnSpc>
              <a:spcBef>
                <a:spcPct val="0"/>
              </a:spcBef>
              <a:spcAft>
                <a:spcPct val="0"/>
              </a:spcAft>
              <a:buClrTx/>
              <a:buSzTx/>
              <a:buFontTx/>
              <a:buNone/>
              <a:tabLst/>
              <a:defRPr/>
            </a:pPr>
            <a:fld id="{51832795-8085-4F88-914E-09CD96C9DF97}"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12946" rtl="0" eaLnBrk="1" fontAlgn="base" latinLnBrk="0" hangingPunct="1">
                <a:lnSpc>
                  <a:spcPct val="100000"/>
                </a:lnSpc>
                <a:spcBef>
                  <a:spcPct val="0"/>
                </a:spcBef>
                <a:spcAft>
                  <a:spcPct val="0"/>
                </a:spcAft>
                <a:buClrTx/>
                <a:buSzTx/>
                <a:buFontTx/>
                <a:buNone/>
                <a:tabLst/>
                <a:defRPr/>
              </a:pPr>
              <a:t>38</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4400275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794842" y="8528059"/>
            <a:ext cx="2901939" cy="449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663" tIns="0" rIns="18663"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245E5B6A-1B5F-4379-A5E6-AEB97D741475}" type="slidenum">
              <a:rPr kumimoji="0" lang="en-US" altLang="en-US" sz="1000" b="0" i="1" u="sng" strike="noStrike" kern="1200" cap="none" spc="0" normalizeH="0" baseline="0" noProof="0">
                <a:ln>
                  <a:noFill/>
                </a:ln>
                <a:solidFill>
                  <a:srgbClr val="969696"/>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39</a:t>
            </a:fld>
            <a:endParaRPr kumimoji="0" lang="en-US" altLang="en-US" sz="1000" b="0" i="1" u="sng" strike="noStrike" kern="1200" cap="none" spc="0" normalizeH="0" baseline="0" noProof="0">
              <a:ln>
                <a:noFill/>
              </a:ln>
              <a:solidFill>
                <a:srgbClr val="969696"/>
              </a:solidFill>
              <a:effectLst/>
              <a:uLnTx/>
              <a:uFillTx/>
              <a:latin typeface="Times New Roman" panose="02020603050405020304" pitchFamily="18" charset="0"/>
              <a:ea typeface="+mn-ea"/>
              <a:cs typeface="Arial" panose="020B0604020202020204" pitchFamily="34"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Tree>
    <p:extLst>
      <p:ext uri="{BB962C8B-B14F-4D97-AF65-F5344CB8AC3E}">
        <p14:creationId xmlns:p14="http://schemas.microsoft.com/office/powerpoint/2010/main" val="40205663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txBox="1">
            <a:spLocks noGrp="1" noChangeArrowheads="1"/>
          </p:cNvSpPr>
          <p:nvPr/>
        </p:nvSpPr>
        <p:spPr bwMode="auto">
          <a:xfrm>
            <a:off x="3794842" y="8528059"/>
            <a:ext cx="2901939" cy="449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663" tIns="0" rIns="18663"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3A2B9EB-9EB3-42FA-A216-8BEF4ECD122A}" type="slidenum">
              <a:rPr kumimoji="0" lang="en-US" altLang="en-US" sz="1000" b="0" i="1" u="sng" strike="noStrike" kern="1200" cap="none" spc="0" normalizeH="0" baseline="0" noProof="0">
                <a:ln>
                  <a:noFill/>
                </a:ln>
                <a:solidFill>
                  <a:srgbClr val="969696"/>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40</a:t>
            </a:fld>
            <a:endParaRPr kumimoji="0" lang="en-US" altLang="en-US" sz="1000" b="0" i="1" u="sng" strike="noStrike" kern="1200" cap="none" spc="0" normalizeH="0" baseline="0" noProof="0">
              <a:ln>
                <a:noFill/>
              </a:ln>
              <a:solidFill>
                <a:srgbClr val="969696"/>
              </a:solidFill>
              <a:effectLst/>
              <a:uLnTx/>
              <a:uFillTx/>
              <a:latin typeface="Times New Roman" panose="02020603050405020304" pitchFamily="18" charset="0"/>
              <a:ea typeface="+mn-ea"/>
              <a:cs typeface="Arial" panose="020B0604020202020204"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Tree>
    <p:extLst>
      <p:ext uri="{BB962C8B-B14F-4D97-AF65-F5344CB8AC3E}">
        <p14:creationId xmlns:p14="http://schemas.microsoft.com/office/powerpoint/2010/main" val="35070489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946">
              <a:spcBef>
                <a:spcPct val="30000"/>
              </a:spcBef>
              <a:defRPr sz="1200">
                <a:solidFill>
                  <a:schemeClr val="tx1"/>
                </a:solidFill>
                <a:latin typeface="Times New Roman" panose="02020603050405020304" pitchFamily="18" charset="0"/>
              </a:defRPr>
            </a:lvl1pPr>
            <a:lvl2pPr marL="727868" indent="-279949" defTabSz="912946">
              <a:spcBef>
                <a:spcPct val="30000"/>
              </a:spcBef>
              <a:defRPr sz="1200">
                <a:solidFill>
                  <a:schemeClr val="tx1"/>
                </a:solidFill>
                <a:latin typeface="Times New Roman" panose="02020603050405020304" pitchFamily="18" charset="0"/>
              </a:defRPr>
            </a:lvl2pPr>
            <a:lvl3pPr marL="1121353" indent="-223959" defTabSz="912946">
              <a:spcBef>
                <a:spcPct val="30000"/>
              </a:spcBef>
              <a:defRPr sz="1200">
                <a:solidFill>
                  <a:schemeClr val="tx1"/>
                </a:solidFill>
                <a:latin typeface="Times New Roman" panose="02020603050405020304" pitchFamily="18" charset="0"/>
              </a:defRPr>
            </a:lvl3pPr>
            <a:lvl4pPr marL="1569272" indent="-223959" defTabSz="912946">
              <a:spcBef>
                <a:spcPct val="30000"/>
              </a:spcBef>
              <a:defRPr sz="1200">
                <a:solidFill>
                  <a:schemeClr val="tx1"/>
                </a:solidFill>
                <a:latin typeface="Times New Roman" panose="02020603050405020304" pitchFamily="18" charset="0"/>
              </a:defRPr>
            </a:lvl4pPr>
            <a:lvl5pPr marL="2017191" indent="-223959" defTabSz="912946">
              <a:spcBef>
                <a:spcPct val="30000"/>
              </a:spcBef>
              <a:defRPr sz="1200">
                <a:solidFill>
                  <a:schemeClr val="tx1"/>
                </a:solidFill>
                <a:latin typeface="Times New Roman" panose="02020603050405020304" pitchFamily="18" charset="0"/>
              </a:defRPr>
            </a:lvl5pPr>
            <a:lvl6pPr marL="2465109" indent="-223959" defTabSz="912946" eaLnBrk="0" fontAlgn="base" hangingPunct="0">
              <a:spcBef>
                <a:spcPct val="30000"/>
              </a:spcBef>
              <a:spcAft>
                <a:spcPct val="0"/>
              </a:spcAft>
              <a:defRPr sz="1200">
                <a:solidFill>
                  <a:schemeClr val="tx1"/>
                </a:solidFill>
                <a:latin typeface="Times New Roman" panose="02020603050405020304" pitchFamily="18" charset="0"/>
              </a:defRPr>
            </a:lvl6pPr>
            <a:lvl7pPr marL="2913028" indent="-223959" defTabSz="912946" eaLnBrk="0" fontAlgn="base" hangingPunct="0">
              <a:spcBef>
                <a:spcPct val="30000"/>
              </a:spcBef>
              <a:spcAft>
                <a:spcPct val="0"/>
              </a:spcAft>
              <a:defRPr sz="1200">
                <a:solidFill>
                  <a:schemeClr val="tx1"/>
                </a:solidFill>
                <a:latin typeface="Times New Roman" panose="02020603050405020304" pitchFamily="18" charset="0"/>
              </a:defRPr>
            </a:lvl7pPr>
            <a:lvl8pPr marL="3360947" indent="-223959" defTabSz="912946" eaLnBrk="0" fontAlgn="base" hangingPunct="0">
              <a:spcBef>
                <a:spcPct val="30000"/>
              </a:spcBef>
              <a:spcAft>
                <a:spcPct val="0"/>
              </a:spcAft>
              <a:defRPr sz="1200">
                <a:solidFill>
                  <a:schemeClr val="tx1"/>
                </a:solidFill>
                <a:latin typeface="Times New Roman" panose="02020603050405020304" pitchFamily="18" charset="0"/>
              </a:defRPr>
            </a:lvl8pPr>
            <a:lvl9pPr marL="3808866" indent="-223959" defTabSz="91294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2946" rtl="0" eaLnBrk="1" fontAlgn="base" latinLnBrk="0" hangingPunct="1">
              <a:lnSpc>
                <a:spcPct val="100000"/>
              </a:lnSpc>
              <a:spcBef>
                <a:spcPct val="0"/>
              </a:spcBef>
              <a:spcAft>
                <a:spcPct val="0"/>
              </a:spcAft>
              <a:buClrTx/>
              <a:buSzTx/>
              <a:buFontTx/>
              <a:buNone/>
              <a:tabLst/>
              <a:defRPr/>
            </a:pPr>
            <a:fld id="{D5974127-E2AD-451A-BE31-BEACC6E19704}"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12946" rtl="0" eaLnBrk="1" fontAlgn="base" latinLnBrk="0" hangingPunct="1">
                <a:lnSpc>
                  <a:spcPct val="100000"/>
                </a:lnSpc>
                <a:spcBef>
                  <a:spcPct val="0"/>
                </a:spcBef>
                <a:spcAft>
                  <a:spcPct val="0"/>
                </a:spcAft>
                <a:buClrTx/>
                <a:buSzTx/>
                <a:buFontTx/>
                <a:buNone/>
                <a:tabLst/>
                <a:defRPr/>
              </a:pPr>
              <a:t>41</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2532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13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A8216C0E-FFE5-49D4-86B6-B3E5CA256CC6}"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745998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153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8AFB4E71-7BFA-459A-9CD6-EDC94CD37ADA}"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6402353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174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Times New Roman" panose="02020603050405020304" pitchFamily="18" charset="0"/>
              </a:defRPr>
            </a:lvl1pPr>
            <a:lvl2pPr marL="741363" indent="-284163" defTabSz="930275">
              <a:spcBef>
                <a:spcPct val="30000"/>
              </a:spcBef>
              <a:defRPr sz="1200">
                <a:solidFill>
                  <a:schemeClr val="tx1"/>
                </a:solidFill>
                <a:latin typeface="Times New Roman" panose="02020603050405020304" pitchFamily="18" charset="0"/>
              </a:defRPr>
            </a:lvl2pPr>
            <a:lvl3pPr marL="1143000" indent="-227013" defTabSz="930275">
              <a:spcBef>
                <a:spcPct val="30000"/>
              </a:spcBef>
              <a:defRPr sz="1200">
                <a:solidFill>
                  <a:schemeClr val="tx1"/>
                </a:solidFill>
                <a:latin typeface="Times New Roman" panose="02020603050405020304" pitchFamily="18" charset="0"/>
              </a:defRPr>
            </a:lvl3pPr>
            <a:lvl4pPr marL="1600200" indent="-227013" defTabSz="930275">
              <a:spcBef>
                <a:spcPct val="30000"/>
              </a:spcBef>
              <a:defRPr sz="1200">
                <a:solidFill>
                  <a:schemeClr val="tx1"/>
                </a:solidFill>
                <a:latin typeface="Times New Roman" panose="02020603050405020304" pitchFamily="18" charset="0"/>
              </a:defRPr>
            </a:lvl4pPr>
            <a:lvl5pPr marL="2057400" indent="-227013" defTabSz="930275">
              <a:spcBef>
                <a:spcPct val="30000"/>
              </a:spcBef>
              <a:defRPr sz="1200">
                <a:solidFill>
                  <a:schemeClr val="tx1"/>
                </a:solidFill>
                <a:latin typeface="Times New Roman" panose="02020603050405020304" pitchFamily="18" charset="0"/>
              </a:defRPr>
            </a:lvl5pPr>
            <a:lvl6pPr marL="2514600" indent="-227013"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7013"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7013"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7013"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2846506F-5C5C-4528-8B5D-66210E55881E}"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873956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194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57FE8E83-64EF-4638-B9A1-DA75CC2F75AC}"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301810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7013" indent="-227013">
              <a:buFont typeface="Calibri" pitchFamily="34" charset="0"/>
              <a:buAutoNum type="arabicPeriod"/>
              <a:defRPr/>
            </a:pPr>
            <a:endParaRPr lang="en-US" altLang="en-US" dirty="0">
              <a:latin typeface="Arial" charset="0"/>
              <a:cs typeface="Arial" charset="0"/>
            </a:endParaRPr>
          </a:p>
        </p:txBody>
      </p:sp>
      <p:sp>
        <p:nvSpPr>
          <p:cNvPr id="21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Times New Roman" panose="02020603050405020304" pitchFamily="18" charset="0"/>
              </a:defRPr>
            </a:lvl1pPr>
            <a:lvl2pPr marL="741363" indent="-284163" defTabSz="930275">
              <a:spcBef>
                <a:spcPct val="30000"/>
              </a:spcBef>
              <a:defRPr sz="1200">
                <a:solidFill>
                  <a:schemeClr val="tx1"/>
                </a:solidFill>
                <a:latin typeface="Times New Roman" panose="02020603050405020304" pitchFamily="18" charset="0"/>
              </a:defRPr>
            </a:lvl2pPr>
            <a:lvl3pPr marL="1143000" indent="-227013" defTabSz="930275">
              <a:spcBef>
                <a:spcPct val="30000"/>
              </a:spcBef>
              <a:defRPr sz="1200">
                <a:solidFill>
                  <a:schemeClr val="tx1"/>
                </a:solidFill>
                <a:latin typeface="Times New Roman" panose="02020603050405020304" pitchFamily="18" charset="0"/>
              </a:defRPr>
            </a:lvl3pPr>
            <a:lvl4pPr marL="1600200" indent="-227013" defTabSz="930275">
              <a:spcBef>
                <a:spcPct val="30000"/>
              </a:spcBef>
              <a:defRPr sz="1200">
                <a:solidFill>
                  <a:schemeClr val="tx1"/>
                </a:solidFill>
                <a:latin typeface="Times New Roman" panose="02020603050405020304" pitchFamily="18" charset="0"/>
              </a:defRPr>
            </a:lvl4pPr>
            <a:lvl5pPr marL="2057400" indent="-227013" defTabSz="930275">
              <a:spcBef>
                <a:spcPct val="30000"/>
              </a:spcBef>
              <a:defRPr sz="1200">
                <a:solidFill>
                  <a:schemeClr val="tx1"/>
                </a:solidFill>
                <a:latin typeface="Times New Roman" panose="02020603050405020304" pitchFamily="18" charset="0"/>
              </a:defRPr>
            </a:lvl5pPr>
            <a:lvl6pPr marL="2514600" indent="-227013"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7013"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7013"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7013"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AC2E88A2-E692-46D9-8C9F-6DFCCBBA752B}"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990459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14966BC1-62C8-4CCC-A115-F66C159040CE}"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898096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25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spcBef>
                <a:spcPct val="30000"/>
              </a:spcBef>
              <a:defRPr sz="1200">
                <a:solidFill>
                  <a:schemeClr val="tx1"/>
                </a:solidFill>
                <a:latin typeface="Times New Roman" panose="02020603050405020304" pitchFamily="18" charset="0"/>
              </a:defRPr>
            </a:lvl1pPr>
            <a:lvl2pPr marL="750888" indent="-287338" defTabSz="941388">
              <a:spcBef>
                <a:spcPct val="30000"/>
              </a:spcBef>
              <a:defRPr sz="1200">
                <a:solidFill>
                  <a:schemeClr val="tx1"/>
                </a:solidFill>
                <a:latin typeface="Times New Roman" panose="02020603050405020304" pitchFamily="18" charset="0"/>
              </a:defRPr>
            </a:lvl2pPr>
            <a:lvl3pPr marL="1154113" indent="-230188" defTabSz="941388">
              <a:spcBef>
                <a:spcPct val="30000"/>
              </a:spcBef>
              <a:defRPr sz="1200">
                <a:solidFill>
                  <a:schemeClr val="tx1"/>
                </a:solidFill>
                <a:latin typeface="Times New Roman" panose="02020603050405020304" pitchFamily="18" charset="0"/>
              </a:defRPr>
            </a:lvl3pPr>
            <a:lvl4pPr marL="1617663" indent="-230188" defTabSz="941388">
              <a:spcBef>
                <a:spcPct val="30000"/>
              </a:spcBef>
              <a:defRPr sz="1200">
                <a:solidFill>
                  <a:schemeClr val="tx1"/>
                </a:solidFill>
                <a:latin typeface="Times New Roman" panose="02020603050405020304" pitchFamily="18" charset="0"/>
              </a:defRPr>
            </a:lvl4pPr>
            <a:lvl5pPr marL="2079625" indent="-230188" defTabSz="941388">
              <a:spcBef>
                <a:spcPct val="30000"/>
              </a:spcBef>
              <a:defRPr sz="1200">
                <a:solidFill>
                  <a:schemeClr val="tx1"/>
                </a:solidFill>
                <a:latin typeface="Times New Roman" panose="02020603050405020304" pitchFamily="18" charset="0"/>
              </a:defRPr>
            </a:lvl5pPr>
            <a:lvl6pPr marL="2536825" indent="-230188" defTabSz="941388" eaLnBrk="0" fontAlgn="base" hangingPunct="0">
              <a:spcBef>
                <a:spcPct val="30000"/>
              </a:spcBef>
              <a:spcAft>
                <a:spcPct val="0"/>
              </a:spcAft>
              <a:defRPr sz="1200">
                <a:solidFill>
                  <a:schemeClr val="tx1"/>
                </a:solidFill>
                <a:latin typeface="Times New Roman" panose="02020603050405020304" pitchFamily="18" charset="0"/>
              </a:defRPr>
            </a:lvl6pPr>
            <a:lvl7pPr marL="2994025" indent="-230188" defTabSz="941388" eaLnBrk="0" fontAlgn="base" hangingPunct="0">
              <a:spcBef>
                <a:spcPct val="30000"/>
              </a:spcBef>
              <a:spcAft>
                <a:spcPct val="0"/>
              </a:spcAft>
              <a:defRPr sz="1200">
                <a:solidFill>
                  <a:schemeClr val="tx1"/>
                </a:solidFill>
                <a:latin typeface="Times New Roman" panose="02020603050405020304" pitchFamily="18" charset="0"/>
              </a:defRPr>
            </a:lvl7pPr>
            <a:lvl8pPr marL="3451225" indent="-230188" defTabSz="941388" eaLnBrk="0" fontAlgn="base" hangingPunct="0">
              <a:spcBef>
                <a:spcPct val="30000"/>
              </a:spcBef>
              <a:spcAft>
                <a:spcPct val="0"/>
              </a:spcAft>
              <a:defRPr sz="1200">
                <a:solidFill>
                  <a:schemeClr val="tx1"/>
                </a:solidFill>
                <a:latin typeface="Times New Roman" panose="02020603050405020304" pitchFamily="18" charset="0"/>
              </a:defRPr>
            </a:lvl8pPr>
            <a:lvl9pPr marL="3908425" indent="-230188" defTabSz="941388"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1388" rtl="0" eaLnBrk="1" fontAlgn="base" latinLnBrk="0" hangingPunct="1">
              <a:lnSpc>
                <a:spcPct val="100000"/>
              </a:lnSpc>
              <a:spcBef>
                <a:spcPct val="0"/>
              </a:spcBef>
              <a:spcAft>
                <a:spcPct val="0"/>
              </a:spcAft>
              <a:buClrTx/>
              <a:buSzTx/>
              <a:buFontTx/>
              <a:buNone/>
              <a:tabLst/>
              <a:defRPr/>
            </a:pPr>
            <a:fld id="{D7733DDD-3878-4EE3-B17F-C89CCC84D6DD}"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41388"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8708102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35887-4CF4-4C20-A950-8E1198FDAC94}"/>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39E001-EE3F-4BB0-90C6-C077DF140ED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E5B9E98-BD40-4EE3-86F2-0AD38DDC0A51}"/>
              </a:ext>
            </a:extLst>
          </p:cNvPr>
          <p:cNvSpPr>
            <a:spLocks noGrp="1"/>
          </p:cNvSpPr>
          <p:nvPr>
            <p:ph type="dt" sz="half" idx="10"/>
          </p:nvPr>
        </p:nvSpPr>
        <p:spPr/>
        <p:txBody>
          <a:bodyPr/>
          <a:lstStyle/>
          <a:p>
            <a:fld id="{21396245-3895-44C0-A50F-CA20570A91C0}" type="datetimeFigureOut">
              <a:rPr lang="en-US" smtClean="0"/>
              <a:t>5/17/2018</a:t>
            </a:fld>
            <a:endParaRPr lang="en-US" dirty="0"/>
          </a:p>
        </p:txBody>
      </p:sp>
      <p:sp>
        <p:nvSpPr>
          <p:cNvPr id="5" name="Footer Placeholder 4">
            <a:extLst>
              <a:ext uri="{FF2B5EF4-FFF2-40B4-BE49-F238E27FC236}">
                <a16:creationId xmlns:a16="http://schemas.microsoft.com/office/drawing/2014/main" id="{D78CC936-D3AB-46BA-B4B8-F21859A201F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429D7B-F492-4F01-B9E9-FD3E65FCD355}"/>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1656035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AF1F7-2081-4FD1-8125-58BCE24BBE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1DCA975-7114-48D4-BD4B-1C5F205AC02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B50BD2-0081-4324-83F9-2C918ED51F78}"/>
              </a:ext>
            </a:extLst>
          </p:cNvPr>
          <p:cNvSpPr>
            <a:spLocks noGrp="1"/>
          </p:cNvSpPr>
          <p:nvPr>
            <p:ph type="dt" sz="half" idx="10"/>
          </p:nvPr>
        </p:nvSpPr>
        <p:spPr/>
        <p:txBody>
          <a:bodyPr/>
          <a:lstStyle/>
          <a:p>
            <a:fld id="{21396245-3895-44C0-A50F-CA20570A91C0}" type="datetimeFigureOut">
              <a:rPr lang="en-US" smtClean="0"/>
              <a:t>5/17/2018</a:t>
            </a:fld>
            <a:endParaRPr lang="en-US" dirty="0"/>
          </a:p>
        </p:txBody>
      </p:sp>
      <p:sp>
        <p:nvSpPr>
          <p:cNvPr id="5" name="Footer Placeholder 4">
            <a:extLst>
              <a:ext uri="{FF2B5EF4-FFF2-40B4-BE49-F238E27FC236}">
                <a16:creationId xmlns:a16="http://schemas.microsoft.com/office/drawing/2014/main" id="{D2FF20DA-044A-4D28-9694-4288E457848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1CA6140-A45E-48B9-AC4E-2D399625028A}"/>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1801764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DDE2053-50C9-4FE5-8667-5DC79D976FCE}"/>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0E74B8E-AEBA-42B5-B464-7F4CEFC0AC4F}"/>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3B3053-971F-46F9-BC40-849F69D8565E}"/>
              </a:ext>
            </a:extLst>
          </p:cNvPr>
          <p:cNvSpPr>
            <a:spLocks noGrp="1"/>
          </p:cNvSpPr>
          <p:nvPr>
            <p:ph type="dt" sz="half" idx="10"/>
          </p:nvPr>
        </p:nvSpPr>
        <p:spPr/>
        <p:txBody>
          <a:bodyPr/>
          <a:lstStyle/>
          <a:p>
            <a:fld id="{21396245-3895-44C0-A50F-CA20570A91C0}" type="datetimeFigureOut">
              <a:rPr lang="en-US" smtClean="0"/>
              <a:t>5/17/2018</a:t>
            </a:fld>
            <a:endParaRPr lang="en-US" dirty="0"/>
          </a:p>
        </p:txBody>
      </p:sp>
      <p:sp>
        <p:nvSpPr>
          <p:cNvPr id="5" name="Footer Placeholder 4">
            <a:extLst>
              <a:ext uri="{FF2B5EF4-FFF2-40B4-BE49-F238E27FC236}">
                <a16:creationId xmlns:a16="http://schemas.microsoft.com/office/drawing/2014/main" id="{F0A64C39-E6A9-4AD2-83BF-C645A08D1A0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56AAC03-3447-4483-B850-1CB8C4E6E6BD}"/>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35653290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79ED555-6FE9-4505-9D48-F44331C83481}" type="datetimeFigureOut">
              <a:rPr lang="en-US" smtClean="0"/>
              <a:pPr>
                <a:defRPr/>
              </a:pPr>
              <a:t>5/17/2018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26BA7D2-A825-42F0-8E9C-743117257BF8}" type="slidenum">
              <a:rPr lang="en-US"/>
              <a:pPr>
                <a:defRPr/>
              </a:pPr>
              <a:t>‹#›</a:t>
            </a:fld>
            <a:endParaRPr lang="en-US" dirty="0"/>
          </a:p>
        </p:txBody>
      </p:sp>
    </p:spTree>
    <p:extLst>
      <p:ext uri="{BB962C8B-B14F-4D97-AF65-F5344CB8AC3E}">
        <p14:creationId xmlns:p14="http://schemas.microsoft.com/office/powerpoint/2010/main" val="2568085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8B377E2-D731-4F24-980A-6A9A75F8B7BF}" type="datetimeFigureOut">
              <a:rPr lang="en-US" smtClean="0"/>
              <a:pPr>
                <a:defRPr/>
              </a:pPr>
              <a:t>5/17/2018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99C9154-8D9E-4697-8328-7D44F3F0D902}" type="slidenum">
              <a:rPr lang="en-US"/>
              <a:pPr>
                <a:defRPr/>
              </a:pPr>
              <a:t>‹#›</a:t>
            </a:fld>
            <a:endParaRPr lang="en-US" dirty="0"/>
          </a:p>
        </p:txBody>
      </p:sp>
    </p:spTree>
    <p:extLst>
      <p:ext uri="{BB962C8B-B14F-4D97-AF65-F5344CB8AC3E}">
        <p14:creationId xmlns:p14="http://schemas.microsoft.com/office/powerpoint/2010/main" val="12938681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53"/>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7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1D8806DD-46EB-4BB0-88CF-195D4583AC6F}" type="datetimeFigureOut">
              <a:rPr lang="en-US" smtClean="0"/>
              <a:pPr>
                <a:defRPr/>
              </a:pPr>
              <a:t>5/17/2018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7F7416E-11CF-4745-8450-CF99D70B57B5}" type="slidenum">
              <a:rPr lang="en-US"/>
              <a:pPr>
                <a:defRPr/>
              </a:pPr>
              <a:t>‹#›</a:t>
            </a:fld>
            <a:endParaRPr lang="en-US" dirty="0"/>
          </a:p>
        </p:txBody>
      </p:sp>
    </p:spTree>
    <p:extLst>
      <p:ext uri="{BB962C8B-B14F-4D97-AF65-F5344CB8AC3E}">
        <p14:creationId xmlns:p14="http://schemas.microsoft.com/office/powerpoint/2010/main" val="23667483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299AE63-B5D0-45E7-A491-AE1A1E863D18}" type="datetimeFigureOut">
              <a:rPr lang="en-US" smtClean="0"/>
              <a:pPr>
                <a:defRPr/>
              </a:pPr>
              <a:t>5/17/2018</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BDC7A04A-9695-4B3A-9FDF-5C19FA538647}" type="slidenum">
              <a:rPr lang="en-US"/>
              <a:pPr>
                <a:defRPr/>
              </a:pPr>
              <a:t>‹#›</a:t>
            </a:fld>
            <a:endParaRPr lang="en-US" dirty="0"/>
          </a:p>
        </p:txBody>
      </p:sp>
    </p:spTree>
    <p:extLst>
      <p:ext uri="{BB962C8B-B14F-4D97-AF65-F5344CB8AC3E}">
        <p14:creationId xmlns:p14="http://schemas.microsoft.com/office/powerpoint/2010/main" val="40054957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373B462-AA6A-4C22-BE2A-ED496363C239}" type="datetimeFigureOut">
              <a:rPr lang="en-US" smtClean="0"/>
              <a:pPr>
                <a:defRPr/>
              </a:pPr>
              <a:t>5/17/2018</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B936C27C-5E2D-42FC-AE7A-A88519BB30B3}" type="slidenum">
              <a:rPr lang="en-US"/>
              <a:pPr>
                <a:defRPr/>
              </a:pPr>
              <a:t>‹#›</a:t>
            </a:fld>
            <a:endParaRPr lang="en-US" dirty="0"/>
          </a:p>
        </p:txBody>
      </p:sp>
    </p:spTree>
    <p:extLst>
      <p:ext uri="{BB962C8B-B14F-4D97-AF65-F5344CB8AC3E}">
        <p14:creationId xmlns:p14="http://schemas.microsoft.com/office/powerpoint/2010/main" val="24883741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9F4A366-8736-4D55-A02C-D3F6B1C768C3}" type="datetimeFigureOut">
              <a:rPr lang="en-US" smtClean="0"/>
              <a:pPr>
                <a:defRPr/>
              </a:pPr>
              <a:t>5/17/2018</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50056FE5-F967-4723-A25C-5468CB6E2129}" type="slidenum">
              <a:rPr lang="en-US"/>
              <a:pPr>
                <a:defRPr/>
              </a:pPr>
              <a:t>‹#›</a:t>
            </a:fld>
            <a:endParaRPr lang="en-US" dirty="0"/>
          </a:p>
        </p:txBody>
      </p:sp>
    </p:spTree>
    <p:extLst>
      <p:ext uri="{BB962C8B-B14F-4D97-AF65-F5344CB8AC3E}">
        <p14:creationId xmlns:p14="http://schemas.microsoft.com/office/powerpoint/2010/main" val="26208866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1084AB1-8C44-4487-B909-0CBDB4D0E64F}" type="datetimeFigureOut">
              <a:rPr lang="en-US" smtClean="0"/>
              <a:pPr>
                <a:defRPr/>
              </a:pPr>
              <a:t>5/17/2018</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D0800AD1-913F-4192-BAF6-87B852A09AF7}" type="slidenum">
              <a:rPr lang="en-US"/>
              <a:pPr>
                <a:defRPr/>
              </a:pPr>
              <a:t>‹#›</a:t>
            </a:fld>
            <a:endParaRPr lang="en-US" dirty="0"/>
          </a:p>
        </p:txBody>
      </p:sp>
    </p:spTree>
    <p:extLst>
      <p:ext uri="{BB962C8B-B14F-4D97-AF65-F5344CB8AC3E}">
        <p14:creationId xmlns:p14="http://schemas.microsoft.com/office/powerpoint/2010/main" val="10430509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4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04E87684-594B-4F4A-8DBA-F06E91D8FFF3}" type="datetimeFigureOut">
              <a:rPr lang="en-US" smtClean="0"/>
              <a:pPr>
                <a:defRPr/>
              </a:pPr>
              <a:t>5/17/2018</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5E7CE6C7-17B6-4235-8B6E-CDDB16CFB12A}" type="slidenum">
              <a:rPr lang="en-US"/>
              <a:pPr>
                <a:defRPr/>
              </a:pPr>
              <a:t>‹#›</a:t>
            </a:fld>
            <a:endParaRPr lang="en-US" dirty="0"/>
          </a:p>
        </p:txBody>
      </p:sp>
    </p:spTree>
    <p:extLst>
      <p:ext uri="{BB962C8B-B14F-4D97-AF65-F5344CB8AC3E}">
        <p14:creationId xmlns:p14="http://schemas.microsoft.com/office/powerpoint/2010/main" val="1985233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7B623-9C5F-485D-A433-7AD65D8EB1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512DC7-6C8A-4F40-B362-BF1DBC77C30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8BFF22-EE63-4CF8-9EC8-B78A70C67077}"/>
              </a:ext>
            </a:extLst>
          </p:cNvPr>
          <p:cNvSpPr>
            <a:spLocks noGrp="1"/>
          </p:cNvSpPr>
          <p:nvPr>
            <p:ph type="dt" sz="half" idx="10"/>
          </p:nvPr>
        </p:nvSpPr>
        <p:spPr/>
        <p:txBody>
          <a:bodyPr/>
          <a:lstStyle/>
          <a:p>
            <a:fld id="{21396245-3895-44C0-A50F-CA20570A91C0}" type="datetimeFigureOut">
              <a:rPr lang="en-US" smtClean="0"/>
              <a:t>5/17/2018</a:t>
            </a:fld>
            <a:endParaRPr lang="en-US" dirty="0"/>
          </a:p>
        </p:txBody>
      </p:sp>
      <p:sp>
        <p:nvSpPr>
          <p:cNvPr id="5" name="Footer Placeholder 4">
            <a:extLst>
              <a:ext uri="{FF2B5EF4-FFF2-40B4-BE49-F238E27FC236}">
                <a16:creationId xmlns:a16="http://schemas.microsoft.com/office/drawing/2014/main" id="{15A8E4FF-48F8-4E7A-B0DB-AE793E9AF18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03F5BA3-9692-46A9-ADF0-4A7A85CBB7FB}"/>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5730402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391" y="987440"/>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41F9199C-4EEB-41B1-B34B-F8057F96CCD9}" type="datetimeFigureOut">
              <a:rPr lang="en-US" smtClean="0"/>
              <a:pPr>
                <a:defRPr/>
              </a:pPr>
              <a:t>5/17/2018</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6F3ED78B-01AF-4E1D-9001-5A0CDB0D61C6}" type="slidenum">
              <a:rPr lang="en-US"/>
              <a:pPr>
                <a:defRPr/>
              </a:pPr>
              <a:t>‹#›</a:t>
            </a:fld>
            <a:endParaRPr lang="en-US" dirty="0"/>
          </a:p>
        </p:txBody>
      </p:sp>
    </p:spTree>
    <p:extLst>
      <p:ext uri="{BB962C8B-B14F-4D97-AF65-F5344CB8AC3E}">
        <p14:creationId xmlns:p14="http://schemas.microsoft.com/office/powerpoint/2010/main" val="26654742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2C52DAE-83FF-4141-9A68-C2BED90D17AC}" type="datetimeFigureOut">
              <a:rPr lang="en-US" smtClean="0"/>
              <a:pPr>
                <a:defRPr/>
              </a:pPr>
              <a:t>5/17/2018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D634BA0-B32C-42DD-8DBF-61CA5DAEA912}" type="slidenum">
              <a:rPr lang="en-US"/>
              <a:pPr>
                <a:defRPr/>
              </a:pPr>
              <a:t>‹#›</a:t>
            </a:fld>
            <a:endParaRPr lang="en-US" dirty="0"/>
          </a:p>
        </p:txBody>
      </p:sp>
    </p:spTree>
    <p:extLst>
      <p:ext uri="{BB962C8B-B14F-4D97-AF65-F5344CB8AC3E}">
        <p14:creationId xmlns:p14="http://schemas.microsoft.com/office/powerpoint/2010/main" val="22257590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5D37954-733B-42D9-9576-77E18F16F0E5}" type="datetimeFigureOut">
              <a:rPr lang="en-US" smtClean="0"/>
              <a:pPr>
                <a:defRPr/>
              </a:pPr>
              <a:t>5/17/2018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69D405A-2869-4ED8-9C24-E0E2C6327AC8}" type="slidenum">
              <a:rPr lang="en-US"/>
              <a:pPr>
                <a:defRPr/>
              </a:pPr>
              <a:t>‹#›</a:t>
            </a:fld>
            <a:endParaRPr lang="en-US" dirty="0"/>
          </a:p>
        </p:txBody>
      </p:sp>
    </p:spTree>
    <p:extLst>
      <p:ext uri="{BB962C8B-B14F-4D97-AF65-F5344CB8AC3E}">
        <p14:creationId xmlns:p14="http://schemas.microsoft.com/office/powerpoint/2010/main" val="37510234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739254"/>
          </a:xfrm>
        </p:spPr>
        <p:txBody>
          <a:bodyPr/>
          <a:lstStyle>
            <a:lvl1pPr algn="l">
              <a:defRPr sz="3600" b="1">
                <a:latin typeface="Arial Narrow" panose="020B060602020203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371600" y="2667000"/>
            <a:ext cx="6400800" cy="685800"/>
          </a:xfrm>
        </p:spPr>
        <p:txBody>
          <a:bodyPr/>
          <a:lstStyle>
            <a:lvl1pPr marL="0" indent="0" algn="ctr">
              <a:buNone/>
              <a:defRPr sz="3200" b="1">
                <a:latin typeface="Arial Narrow" panose="020B060602020203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a:t>
            </a:r>
          </a:p>
        </p:txBody>
      </p:sp>
    </p:spTree>
    <p:extLst>
      <p:ext uri="{BB962C8B-B14F-4D97-AF65-F5344CB8AC3E}">
        <p14:creationId xmlns:p14="http://schemas.microsoft.com/office/powerpoint/2010/main" val="5061735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739254"/>
          </a:xfrm>
        </p:spPr>
        <p:txBody>
          <a:bodyPr/>
          <a:lstStyle>
            <a:lvl1pPr algn="l">
              <a:defRPr sz="3600" b="1">
                <a:latin typeface="Arial Narrow" panose="020B060602020203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371600" y="2667000"/>
            <a:ext cx="6400800" cy="685800"/>
          </a:xfrm>
        </p:spPr>
        <p:txBody>
          <a:bodyPr/>
          <a:lstStyle>
            <a:lvl1pPr marL="0" indent="0" algn="ctr">
              <a:buNone/>
              <a:defRPr sz="3200" b="1">
                <a:latin typeface="Arial Narrow" panose="020B060602020203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a:t>
            </a:r>
          </a:p>
        </p:txBody>
      </p:sp>
    </p:spTree>
    <p:extLst>
      <p:ext uri="{BB962C8B-B14F-4D97-AF65-F5344CB8AC3E}">
        <p14:creationId xmlns:p14="http://schemas.microsoft.com/office/powerpoint/2010/main" val="19328743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93601"/>
            <a:ext cx="7772400" cy="1143000"/>
          </a:xfrm>
          <a:prstGeom prst="rect">
            <a:avLst/>
          </a:prstGeom>
        </p:spPr>
        <p:txBody>
          <a:bodyPr/>
          <a:lstStyle>
            <a:lvl1pPr>
              <a:defRPr lang="en-US" altLang="en-US" sz="3200" u="none" kern="1200" noProof="0" dirty="0" smtClean="0">
                <a:ln>
                  <a:solidFill>
                    <a:srgbClr val="000000"/>
                  </a:solidFill>
                </a:ln>
                <a:solidFill>
                  <a:srgbClr val="203864"/>
                </a:solidFill>
                <a:latin typeface="Myriad Pro" panose="020B0503030403020204" pitchFamily="34" charset="0"/>
                <a:ea typeface="+mn-ea"/>
                <a:cs typeface="+mn-cs"/>
              </a:defRPr>
            </a:lvl1pPr>
          </a:lstStyle>
          <a:p>
            <a:pPr lvl="0"/>
            <a:r>
              <a:rPr lang="en-US" dirty="0"/>
              <a:t>Click to edit Master title style</a:t>
            </a:r>
          </a:p>
        </p:txBody>
      </p:sp>
      <p:sp>
        <p:nvSpPr>
          <p:cNvPr id="3" name="Content Placeholder 2"/>
          <p:cNvSpPr>
            <a:spLocks noGrp="1"/>
          </p:cNvSpPr>
          <p:nvPr>
            <p:ph idx="1"/>
          </p:nvPr>
        </p:nvSpPr>
        <p:spPr>
          <a:xfrm>
            <a:off x="619125" y="1422400"/>
            <a:ext cx="7772400" cy="41148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p:cNvPr>
          <p:cNvSpPr>
            <a:spLocks noGrp="1"/>
          </p:cNvSpPr>
          <p:nvPr>
            <p:ph type="dt" sz="half" idx="10"/>
          </p:nvPr>
        </p:nvSpPr>
        <p:spPr>
          <a:xfrm>
            <a:off x="685800" y="6400800"/>
            <a:ext cx="1905000" cy="457200"/>
          </a:xfrm>
        </p:spPr>
        <p:txBody>
          <a:bodyPr/>
          <a:lstStyle>
            <a:lvl1pPr eaLnBrk="1" fontAlgn="auto" hangingPunct="1">
              <a:spcBef>
                <a:spcPts val="0"/>
              </a:spcBef>
              <a:spcAft>
                <a:spcPts val="0"/>
              </a:spcAft>
              <a:defRPr u="none"/>
            </a:lvl1pPr>
          </a:lstStyle>
          <a:p>
            <a:pPr>
              <a:defRPr/>
            </a:pPr>
            <a:endParaRPr lang="en-US" altLang="en-US" dirty="0"/>
          </a:p>
        </p:txBody>
      </p:sp>
      <p:sp>
        <p:nvSpPr>
          <p:cNvPr id="5" name="Footer Placeholder 4">
            <a:extLst/>
          </p:cNvPr>
          <p:cNvSpPr>
            <a:spLocks noGrp="1"/>
          </p:cNvSpPr>
          <p:nvPr>
            <p:ph type="ftr" sz="quarter" idx="11"/>
          </p:nvPr>
        </p:nvSpPr>
        <p:spPr>
          <a:xfrm>
            <a:off x="3065463" y="6400800"/>
            <a:ext cx="2895600" cy="457200"/>
          </a:xfrm>
        </p:spPr>
        <p:txBody>
          <a:bodyPr/>
          <a:lstStyle>
            <a:lvl1pPr eaLnBrk="1" fontAlgn="auto" hangingPunct="1">
              <a:spcBef>
                <a:spcPts val="0"/>
              </a:spcBef>
              <a:spcAft>
                <a:spcPts val="0"/>
              </a:spcAft>
              <a:defRPr u="none"/>
            </a:lvl1pPr>
          </a:lstStyle>
          <a:p>
            <a:pPr>
              <a:defRPr/>
            </a:pPr>
            <a:endParaRPr lang="en-US" altLang="en-US" dirty="0"/>
          </a:p>
        </p:txBody>
      </p:sp>
      <p:sp>
        <p:nvSpPr>
          <p:cNvPr id="6" name="Slide Number Placeholder 5">
            <a:extLst/>
          </p:cNvPr>
          <p:cNvSpPr>
            <a:spLocks noGrp="1"/>
          </p:cNvSpPr>
          <p:nvPr>
            <p:ph type="sldNum" sz="quarter" idx="12"/>
          </p:nvPr>
        </p:nvSpPr>
        <p:spPr>
          <a:xfrm>
            <a:off x="6553200" y="6399213"/>
            <a:ext cx="1905000" cy="457200"/>
          </a:xfrm>
        </p:spPr>
        <p:txBody>
          <a:bodyPr/>
          <a:lstStyle>
            <a:lvl1pPr eaLnBrk="1" hangingPunct="1">
              <a:defRPr u="none"/>
            </a:lvl1pPr>
          </a:lstStyle>
          <a:p>
            <a:pPr>
              <a:defRPr/>
            </a:pPr>
            <a:fld id="{FA1A95F8-3C7E-4743-9C28-9FBDDFA47E8E}" type="slidenum">
              <a:rPr lang="en-US" altLang="en-US"/>
              <a:pPr>
                <a:defRPr/>
              </a:pPr>
              <a:t>‹#›</a:t>
            </a:fld>
            <a:endParaRPr lang="en-US" altLang="en-US" dirty="0"/>
          </a:p>
        </p:txBody>
      </p:sp>
    </p:spTree>
    <p:extLst>
      <p:ext uri="{BB962C8B-B14F-4D97-AF65-F5344CB8AC3E}">
        <p14:creationId xmlns:p14="http://schemas.microsoft.com/office/powerpoint/2010/main" val="8367373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p:cNvPr>
          <p:cNvSpPr>
            <a:spLocks noGrp="1" noChangeArrowheads="1"/>
          </p:cNvSpPr>
          <p:nvPr>
            <p:ph type="dt" sz="half" idx="10"/>
          </p:nvPr>
        </p:nvSpPr>
        <p:spPr>
          <a:ln/>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050" b="0" i="0" u="sng" strike="noStrike" kern="1200" cap="none" spc="0" normalizeH="0" baseline="0" noProof="0">
              <a:ln>
                <a:noFill/>
              </a:ln>
              <a:solidFill>
                <a:srgbClr val="000000"/>
              </a:solidFill>
              <a:effectLst/>
              <a:uLnTx/>
              <a:uFillTx/>
              <a:latin typeface="Times New Roman"/>
              <a:ea typeface="+mn-ea"/>
              <a:cs typeface="+mn-cs"/>
            </a:endParaRPr>
          </a:p>
        </p:txBody>
      </p:sp>
      <p:sp>
        <p:nvSpPr>
          <p:cNvPr id="3" name="Rectangle 5">
            <a:extLst/>
          </p:cNvPr>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050" b="0" i="0" u="sng" strike="noStrike" kern="1200" cap="none" spc="0" normalizeH="0" baseline="0" noProof="0">
              <a:ln>
                <a:noFill/>
              </a:ln>
              <a:solidFill>
                <a:srgbClr val="000000"/>
              </a:solidFill>
              <a:effectLst/>
              <a:uLnTx/>
              <a:uFillTx/>
              <a:latin typeface="Times New Roman"/>
              <a:ea typeface="+mn-ea"/>
              <a:cs typeface="+mn-cs"/>
            </a:endParaRPr>
          </a:p>
        </p:txBody>
      </p:sp>
      <p:sp>
        <p:nvSpPr>
          <p:cNvPr id="4" name="Rectangle 6">
            <a:extLst/>
          </p:cNvPr>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0B841D7A-DBAB-4252-B9D2-A64890F8CBBA}" type="slidenum">
              <a:rPr kumimoji="0" lang="en-US" altLang="en-US" sz="1050" b="0" i="0" u="sng"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050" b="0" i="0" u="sng"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9882543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739254"/>
          </a:xfrm>
          <a:prstGeom prst="rect">
            <a:avLst/>
          </a:prstGeom>
        </p:spPr>
        <p:txBody>
          <a:bodyPr/>
          <a:lstStyle>
            <a:lvl1pPr algn="l">
              <a:defRPr sz="3600" b="1">
                <a:latin typeface="Arial Narrow" panose="020B060602020203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371600" y="2667000"/>
            <a:ext cx="6400800" cy="685800"/>
          </a:xfrm>
        </p:spPr>
        <p:txBody>
          <a:bodyPr/>
          <a:lstStyle>
            <a:lvl1pPr marL="0" indent="0" algn="ctr">
              <a:buNone/>
              <a:defRPr sz="3200" b="1">
                <a:latin typeface="Arial Narrow" panose="020B060602020203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
        <p:nvSpPr>
          <p:cNvPr id="4" name="Rectangle 5">
            <a:extLst/>
          </p:cNvPr>
          <p:cNvSpPr>
            <a:spLocks noGrp="1" noChangeArrowheads="1"/>
          </p:cNvSpPr>
          <p:nvPr>
            <p:ph type="ftr" sz="quarter" idx="10"/>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50" b="0" i="0" u="sng" strike="noStrike" kern="1200" cap="none" spc="0" normalizeH="0" baseline="0" noProof="0">
                <a:ln>
                  <a:noFill/>
                </a:ln>
                <a:solidFill>
                  <a:srgbClr val="000000"/>
                </a:solidFill>
                <a:effectLst/>
                <a:uLnTx/>
                <a:uFillTx/>
                <a:latin typeface="Times New Roman"/>
                <a:ea typeface="+mn-ea"/>
                <a:cs typeface="+mn-cs"/>
              </a:rPr>
              <a:t>(#)</a:t>
            </a:r>
          </a:p>
        </p:txBody>
      </p:sp>
    </p:spTree>
    <p:extLst>
      <p:ext uri="{BB962C8B-B14F-4D97-AF65-F5344CB8AC3E}">
        <p14:creationId xmlns:p14="http://schemas.microsoft.com/office/powerpoint/2010/main" val="16869598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33208D84-C8DB-4994-B409-CC1611F4AD51}" type="datetimeFigureOut">
              <a:rPr lang="en-US"/>
              <a:pPr>
                <a:defRPr/>
              </a:pPr>
              <a:t>5/17/2018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392A4EB-D32F-4A00-A358-2E42D9B1A08C}" type="slidenum">
              <a:rPr lang="en-US"/>
              <a:pPr>
                <a:defRPr/>
              </a:pPr>
              <a:t>‹#›</a:t>
            </a:fld>
            <a:endParaRPr lang="en-US"/>
          </a:p>
        </p:txBody>
      </p:sp>
    </p:spTree>
    <p:extLst>
      <p:ext uri="{BB962C8B-B14F-4D97-AF65-F5344CB8AC3E}">
        <p14:creationId xmlns:p14="http://schemas.microsoft.com/office/powerpoint/2010/main" val="516898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243FE2D-914B-45E9-957C-D3392389482C}" type="datetimeFigureOut">
              <a:rPr lang="en-US"/>
              <a:pPr>
                <a:defRPr/>
              </a:pPr>
              <a:t>5/17/2018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4E2A13-1D62-4AD9-A798-BEB16AF1F668}" type="slidenum">
              <a:rPr lang="en-US"/>
              <a:pPr>
                <a:defRPr/>
              </a:pPr>
              <a:t>‹#›</a:t>
            </a:fld>
            <a:endParaRPr lang="en-US"/>
          </a:p>
        </p:txBody>
      </p:sp>
    </p:spTree>
    <p:extLst>
      <p:ext uri="{BB962C8B-B14F-4D97-AF65-F5344CB8AC3E}">
        <p14:creationId xmlns:p14="http://schemas.microsoft.com/office/powerpoint/2010/main" val="1104219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35975-9637-43DC-8ED0-C833EF6A0BFB}"/>
              </a:ext>
            </a:extLst>
          </p:cNvPr>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27C88B0-7863-4681-9998-C5DF684DC24A}"/>
              </a:ext>
            </a:extLst>
          </p:cNvPr>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8F34A8E-8FB6-4AE0-A1C1-55880C4FF9FA}"/>
              </a:ext>
            </a:extLst>
          </p:cNvPr>
          <p:cNvSpPr>
            <a:spLocks noGrp="1"/>
          </p:cNvSpPr>
          <p:nvPr>
            <p:ph type="dt" sz="half" idx="10"/>
          </p:nvPr>
        </p:nvSpPr>
        <p:spPr/>
        <p:txBody>
          <a:bodyPr/>
          <a:lstStyle/>
          <a:p>
            <a:fld id="{21396245-3895-44C0-A50F-CA20570A91C0}" type="datetimeFigureOut">
              <a:rPr lang="en-US" smtClean="0"/>
              <a:t>5/17/2018</a:t>
            </a:fld>
            <a:endParaRPr lang="en-US" dirty="0"/>
          </a:p>
        </p:txBody>
      </p:sp>
      <p:sp>
        <p:nvSpPr>
          <p:cNvPr id="5" name="Footer Placeholder 4">
            <a:extLst>
              <a:ext uri="{FF2B5EF4-FFF2-40B4-BE49-F238E27FC236}">
                <a16:creationId xmlns:a16="http://schemas.microsoft.com/office/drawing/2014/main" id="{0610089D-B377-4582-98AA-2DB49DCD87B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E42FB49-0235-419A-A6FE-D29B62BF4B90}"/>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26433267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53"/>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7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BF5557CC-B8D1-4D8B-9CF5-066E5120AF34}" type="datetimeFigureOut">
              <a:rPr lang="en-US"/>
              <a:pPr>
                <a:defRPr/>
              </a:pPr>
              <a:t>5/17/2018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0D68857-CA5F-4A41-B25C-8C2D3700D643}" type="slidenum">
              <a:rPr lang="en-US"/>
              <a:pPr>
                <a:defRPr/>
              </a:pPr>
              <a:t>‹#›</a:t>
            </a:fld>
            <a:endParaRPr lang="en-US"/>
          </a:p>
        </p:txBody>
      </p:sp>
    </p:spTree>
    <p:extLst>
      <p:ext uri="{BB962C8B-B14F-4D97-AF65-F5344CB8AC3E}">
        <p14:creationId xmlns:p14="http://schemas.microsoft.com/office/powerpoint/2010/main" val="25615550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457650D6-7F9F-4401-8E52-11BEACE70110}" type="datetimeFigureOut">
              <a:rPr lang="en-US"/>
              <a:pPr>
                <a:defRPr/>
              </a:pPr>
              <a:t>5/17/2018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E6930FD-A499-408D-A25E-BDE2255D6CC4}" type="slidenum">
              <a:rPr lang="en-US"/>
              <a:pPr>
                <a:defRPr/>
              </a:pPr>
              <a:t>‹#›</a:t>
            </a:fld>
            <a:endParaRPr lang="en-US"/>
          </a:p>
        </p:txBody>
      </p:sp>
    </p:spTree>
    <p:extLst>
      <p:ext uri="{BB962C8B-B14F-4D97-AF65-F5344CB8AC3E}">
        <p14:creationId xmlns:p14="http://schemas.microsoft.com/office/powerpoint/2010/main" val="20089222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A388A72C-4010-45F6-BCD0-20AFDA712FFD}" type="datetimeFigureOut">
              <a:rPr lang="en-US"/>
              <a:pPr>
                <a:defRPr/>
              </a:pPr>
              <a:t>5/17/2018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DC4DAFB-3BAE-4E43-8009-4F28802C1873}" type="slidenum">
              <a:rPr lang="en-US"/>
              <a:pPr>
                <a:defRPr/>
              </a:pPr>
              <a:t>‹#›</a:t>
            </a:fld>
            <a:endParaRPr lang="en-US"/>
          </a:p>
        </p:txBody>
      </p:sp>
    </p:spTree>
    <p:extLst>
      <p:ext uri="{BB962C8B-B14F-4D97-AF65-F5344CB8AC3E}">
        <p14:creationId xmlns:p14="http://schemas.microsoft.com/office/powerpoint/2010/main" val="39969488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7FA374CB-68A8-41F2-922E-711C7BA78ACA}" type="datetimeFigureOut">
              <a:rPr lang="en-US"/>
              <a:pPr>
                <a:defRPr/>
              </a:pPr>
              <a:t>5/17/2018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258524A-6CEE-4810-9AAC-4721D7D878DA}" type="slidenum">
              <a:rPr lang="en-US"/>
              <a:pPr>
                <a:defRPr/>
              </a:pPr>
              <a:t>‹#›</a:t>
            </a:fld>
            <a:endParaRPr lang="en-US"/>
          </a:p>
        </p:txBody>
      </p:sp>
    </p:spTree>
    <p:extLst>
      <p:ext uri="{BB962C8B-B14F-4D97-AF65-F5344CB8AC3E}">
        <p14:creationId xmlns:p14="http://schemas.microsoft.com/office/powerpoint/2010/main" val="21225636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B9E71A1-660B-4785-9273-973394740DCF}" type="datetimeFigureOut">
              <a:rPr lang="en-US"/>
              <a:pPr>
                <a:defRPr/>
              </a:pPr>
              <a:t>5/17/2018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732FF82-9992-474E-8BC4-2B1F2BB90D57}" type="slidenum">
              <a:rPr lang="en-US"/>
              <a:pPr>
                <a:defRPr/>
              </a:pPr>
              <a:t>‹#›</a:t>
            </a:fld>
            <a:endParaRPr lang="en-US"/>
          </a:p>
        </p:txBody>
      </p:sp>
    </p:spTree>
    <p:extLst>
      <p:ext uri="{BB962C8B-B14F-4D97-AF65-F5344CB8AC3E}">
        <p14:creationId xmlns:p14="http://schemas.microsoft.com/office/powerpoint/2010/main" val="41023044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4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B6E95D91-E2EB-4032-B0CF-F9EECDB29AE7}" type="datetimeFigureOut">
              <a:rPr lang="en-US"/>
              <a:pPr>
                <a:defRPr/>
              </a:pPr>
              <a:t>5/17/2018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E5D4629-DDD3-49E0-B381-C50F349ED2A6}" type="slidenum">
              <a:rPr lang="en-US"/>
              <a:pPr>
                <a:defRPr/>
              </a:pPr>
              <a:t>‹#›</a:t>
            </a:fld>
            <a:endParaRPr lang="en-US"/>
          </a:p>
        </p:txBody>
      </p:sp>
    </p:spTree>
    <p:extLst>
      <p:ext uri="{BB962C8B-B14F-4D97-AF65-F5344CB8AC3E}">
        <p14:creationId xmlns:p14="http://schemas.microsoft.com/office/powerpoint/2010/main" val="15670862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391" y="987440"/>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9170C34A-9043-431E-885B-D16C55C265DB}" type="datetimeFigureOut">
              <a:rPr lang="en-US"/>
              <a:pPr>
                <a:defRPr/>
              </a:pPr>
              <a:t>5/17/2018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BF7440F-FE9D-45C4-9365-7C09E6B61A20}" type="slidenum">
              <a:rPr lang="en-US"/>
              <a:pPr>
                <a:defRPr/>
              </a:pPr>
              <a:t>‹#›</a:t>
            </a:fld>
            <a:endParaRPr lang="en-US"/>
          </a:p>
        </p:txBody>
      </p:sp>
    </p:spTree>
    <p:extLst>
      <p:ext uri="{BB962C8B-B14F-4D97-AF65-F5344CB8AC3E}">
        <p14:creationId xmlns:p14="http://schemas.microsoft.com/office/powerpoint/2010/main" val="2980101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47E064B-953F-4771-95E1-C8B355DDB894}" type="datetimeFigureOut">
              <a:rPr lang="en-US"/>
              <a:pPr>
                <a:defRPr/>
              </a:pPr>
              <a:t>5/17/2018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606945C-4555-4B28-9FD0-A21C3F630DAD}" type="slidenum">
              <a:rPr lang="en-US"/>
              <a:pPr>
                <a:defRPr/>
              </a:pPr>
              <a:t>‹#›</a:t>
            </a:fld>
            <a:endParaRPr lang="en-US"/>
          </a:p>
        </p:txBody>
      </p:sp>
    </p:spTree>
    <p:extLst>
      <p:ext uri="{BB962C8B-B14F-4D97-AF65-F5344CB8AC3E}">
        <p14:creationId xmlns:p14="http://schemas.microsoft.com/office/powerpoint/2010/main" val="40049214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F62375E-6B24-4584-BBFB-3B3B15F9A491}" type="datetimeFigureOut">
              <a:rPr lang="en-US"/>
              <a:pPr>
                <a:defRPr/>
              </a:pPr>
              <a:t>5/17/2018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3E96B0F-E45C-48BB-B069-A8BE02262C20}" type="slidenum">
              <a:rPr lang="en-US"/>
              <a:pPr>
                <a:defRPr/>
              </a:pPr>
              <a:t>‹#›</a:t>
            </a:fld>
            <a:endParaRPr lang="en-US"/>
          </a:p>
        </p:txBody>
      </p:sp>
    </p:spTree>
    <p:extLst>
      <p:ext uri="{BB962C8B-B14F-4D97-AF65-F5344CB8AC3E}">
        <p14:creationId xmlns:p14="http://schemas.microsoft.com/office/powerpoint/2010/main" val="354486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70FEF-4F9E-4272-A64A-7AC8BBDA87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E74DAB-E833-440D-B1D2-699E1C9B5897}"/>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DD4658-71B2-45F5-A0C7-E060496D5A87}"/>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C85DB7-21BB-4690-B057-72CD8081E0AD}"/>
              </a:ext>
            </a:extLst>
          </p:cNvPr>
          <p:cNvSpPr>
            <a:spLocks noGrp="1"/>
          </p:cNvSpPr>
          <p:nvPr>
            <p:ph type="dt" sz="half" idx="10"/>
          </p:nvPr>
        </p:nvSpPr>
        <p:spPr/>
        <p:txBody>
          <a:bodyPr/>
          <a:lstStyle/>
          <a:p>
            <a:fld id="{21396245-3895-44C0-A50F-CA20570A91C0}" type="datetimeFigureOut">
              <a:rPr lang="en-US" smtClean="0"/>
              <a:t>5/17/2018</a:t>
            </a:fld>
            <a:endParaRPr lang="en-US" dirty="0"/>
          </a:p>
        </p:txBody>
      </p:sp>
      <p:sp>
        <p:nvSpPr>
          <p:cNvPr id="6" name="Footer Placeholder 5">
            <a:extLst>
              <a:ext uri="{FF2B5EF4-FFF2-40B4-BE49-F238E27FC236}">
                <a16:creationId xmlns:a16="http://schemas.microsoft.com/office/drawing/2014/main" id="{353958C9-50FC-4789-AA95-2EAB811A515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9BE4943-DAB7-4910-B09E-537EFB25C016}"/>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4053657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13E89-D08B-424A-8D7C-F500A481D029}"/>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1263CA3-7447-423A-84DB-9F9269C9FAF9}"/>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5A98986-3608-4498-AEF8-FE2344D95466}"/>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55EEDF4-F018-4776-82FB-1A278A7D2CDC}"/>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45D0020-7BCF-40C5-B70C-A943EEB28DE1}"/>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C20E1B-50CD-4DE6-897C-615820F78D92}"/>
              </a:ext>
            </a:extLst>
          </p:cNvPr>
          <p:cNvSpPr>
            <a:spLocks noGrp="1"/>
          </p:cNvSpPr>
          <p:nvPr>
            <p:ph type="dt" sz="half" idx="10"/>
          </p:nvPr>
        </p:nvSpPr>
        <p:spPr/>
        <p:txBody>
          <a:bodyPr/>
          <a:lstStyle/>
          <a:p>
            <a:fld id="{21396245-3895-44C0-A50F-CA20570A91C0}" type="datetimeFigureOut">
              <a:rPr lang="en-US" smtClean="0"/>
              <a:t>5/17/2018</a:t>
            </a:fld>
            <a:endParaRPr lang="en-US" dirty="0"/>
          </a:p>
        </p:txBody>
      </p:sp>
      <p:sp>
        <p:nvSpPr>
          <p:cNvPr id="8" name="Footer Placeholder 7">
            <a:extLst>
              <a:ext uri="{FF2B5EF4-FFF2-40B4-BE49-F238E27FC236}">
                <a16:creationId xmlns:a16="http://schemas.microsoft.com/office/drawing/2014/main" id="{6A998007-EDD6-4F81-A71B-1111C272931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762F0A63-B37E-4CB2-963B-54BBD19D057D}"/>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189818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15607-063E-4903-AB77-258C100ABEC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B51DCB2-DEEE-42D7-8FE4-C3BEE7FCBFAA}"/>
              </a:ext>
            </a:extLst>
          </p:cNvPr>
          <p:cNvSpPr>
            <a:spLocks noGrp="1"/>
          </p:cNvSpPr>
          <p:nvPr>
            <p:ph type="dt" sz="half" idx="10"/>
          </p:nvPr>
        </p:nvSpPr>
        <p:spPr/>
        <p:txBody>
          <a:bodyPr/>
          <a:lstStyle/>
          <a:p>
            <a:fld id="{21396245-3895-44C0-A50F-CA20570A91C0}" type="datetimeFigureOut">
              <a:rPr lang="en-US" smtClean="0"/>
              <a:t>5/17/2018</a:t>
            </a:fld>
            <a:endParaRPr lang="en-US" dirty="0"/>
          </a:p>
        </p:txBody>
      </p:sp>
      <p:sp>
        <p:nvSpPr>
          <p:cNvPr id="4" name="Footer Placeholder 3">
            <a:extLst>
              <a:ext uri="{FF2B5EF4-FFF2-40B4-BE49-F238E27FC236}">
                <a16:creationId xmlns:a16="http://schemas.microsoft.com/office/drawing/2014/main" id="{9DB35933-8A2F-42EE-A7F6-324F02152AE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14C6B33-5143-4EBD-A8C0-2B8C1C6E82BA}"/>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2856781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78AA19-B23C-4330-9329-839AE5402479}"/>
              </a:ext>
            </a:extLst>
          </p:cNvPr>
          <p:cNvSpPr>
            <a:spLocks noGrp="1"/>
          </p:cNvSpPr>
          <p:nvPr>
            <p:ph type="dt" sz="half" idx="10"/>
          </p:nvPr>
        </p:nvSpPr>
        <p:spPr/>
        <p:txBody>
          <a:bodyPr/>
          <a:lstStyle/>
          <a:p>
            <a:fld id="{21396245-3895-44C0-A50F-CA20570A91C0}" type="datetimeFigureOut">
              <a:rPr lang="en-US" smtClean="0"/>
              <a:t>5/17/2018</a:t>
            </a:fld>
            <a:endParaRPr lang="en-US" dirty="0"/>
          </a:p>
        </p:txBody>
      </p:sp>
      <p:sp>
        <p:nvSpPr>
          <p:cNvPr id="3" name="Footer Placeholder 2">
            <a:extLst>
              <a:ext uri="{FF2B5EF4-FFF2-40B4-BE49-F238E27FC236}">
                <a16:creationId xmlns:a16="http://schemas.microsoft.com/office/drawing/2014/main" id="{AE724444-7B3F-40ED-AA59-BC23E350CEC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7BA98C4-A9F3-447B-A214-C6A2325A35FA}"/>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4035080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D3BD8-8B8C-4F70-941A-E5145840E902}"/>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056C1C7-37ED-407C-9B92-C3CC3B55F0BA}"/>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DCB3EF-34DB-46B4-9EB0-AC72131F2BFF}"/>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DC73D6C-2904-494E-9CEC-7334D470BC70}"/>
              </a:ext>
            </a:extLst>
          </p:cNvPr>
          <p:cNvSpPr>
            <a:spLocks noGrp="1"/>
          </p:cNvSpPr>
          <p:nvPr>
            <p:ph type="dt" sz="half" idx="10"/>
          </p:nvPr>
        </p:nvSpPr>
        <p:spPr/>
        <p:txBody>
          <a:bodyPr/>
          <a:lstStyle/>
          <a:p>
            <a:fld id="{21396245-3895-44C0-A50F-CA20570A91C0}" type="datetimeFigureOut">
              <a:rPr lang="en-US" smtClean="0"/>
              <a:t>5/17/2018</a:t>
            </a:fld>
            <a:endParaRPr lang="en-US" dirty="0"/>
          </a:p>
        </p:txBody>
      </p:sp>
      <p:sp>
        <p:nvSpPr>
          <p:cNvPr id="6" name="Footer Placeholder 5">
            <a:extLst>
              <a:ext uri="{FF2B5EF4-FFF2-40B4-BE49-F238E27FC236}">
                <a16:creationId xmlns:a16="http://schemas.microsoft.com/office/drawing/2014/main" id="{22E0013B-190B-410C-B62E-05C6AFFE21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EC3C6FB-7383-4FC1-9B00-7B99362FEB23}"/>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4168505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821E-696E-4B67-9646-F3661497F714}"/>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6D8BC5E-5F91-4109-B4B2-D535C0E62896}"/>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E146190-D083-4A91-A761-022E3D9E8D65}"/>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5E16935-0B08-4B07-9BC5-D3EF914436AC}"/>
              </a:ext>
            </a:extLst>
          </p:cNvPr>
          <p:cNvSpPr>
            <a:spLocks noGrp="1"/>
          </p:cNvSpPr>
          <p:nvPr>
            <p:ph type="dt" sz="half" idx="10"/>
          </p:nvPr>
        </p:nvSpPr>
        <p:spPr/>
        <p:txBody>
          <a:bodyPr/>
          <a:lstStyle/>
          <a:p>
            <a:fld id="{21396245-3895-44C0-A50F-CA20570A91C0}" type="datetimeFigureOut">
              <a:rPr lang="en-US" smtClean="0"/>
              <a:t>5/17/2018</a:t>
            </a:fld>
            <a:endParaRPr lang="en-US" dirty="0"/>
          </a:p>
        </p:txBody>
      </p:sp>
      <p:sp>
        <p:nvSpPr>
          <p:cNvPr id="6" name="Footer Placeholder 5">
            <a:extLst>
              <a:ext uri="{FF2B5EF4-FFF2-40B4-BE49-F238E27FC236}">
                <a16:creationId xmlns:a16="http://schemas.microsoft.com/office/drawing/2014/main" id="{9802E6E3-78EF-491A-B42B-42E42BAD791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53F772E-B1B1-4891-BA6C-DBC10E1C1928}"/>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201880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7.xml"/><Relationship Id="rId7" Type="http://schemas.openxmlformats.org/officeDocument/2006/relationships/image" Target="../media/image3.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5.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E9AF01-6C04-4009-85AE-6E4544C2C15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6A92832-83B1-4CBB-957E-6179A2C4E937}"/>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6D4932-84C5-428E-BCA4-F29C9EA4B3F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396245-3895-44C0-A50F-CA20570A91C0}" type="datetimeFigureOut">
              <a:rPr lang="en-US" smtClean="0"/>
              <a:t>5/17/2018</a:t>
            </a:fld>
            <a:endParaRPr lang="en-US" dirty="0"/>
          </a:p>
        </p:txBody>
      </p:sp>
      <p:sp>
        <p:nvSpPr>
          <p:cNvPr id="5" name="Footer Placeholder 4">
            <a:extLst>
              <a:ext uri="{FF2B5EF4-FFF2-40B4-BE49-F238E27FC236}">
                <a16:creationId xmlns:a16="http://schemas.microsoft.com/office/drawing/2014/main" id="{FC5069C3-2C18-49EB-8437-599540008B0C}"/>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E3095E7-D0C8-40E2-B07B-84DFE440E91E}"/>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6C3BF7-789B-4F38-A810-96EA9BC4FCEB}" type="slidenum">
              <a:rPr lang="en-US" smtClean="0"/>
              <a:t>‹#›</a:t>
            </a:fld>
            <a:endParaRPr lang="en-US" dirty="0"/>
          </a:p>
        </p:txBody>
      </p:sp>
    </p:spTree>
    <p:extLst>
      <p:ext uri="{BB962C8B-B14F-4D97-AF65-F5344CB8AC3E}">
        <p14:creationId xmlns:p14="http://schemas.microsoft.com/office/powerpoint/2010/main" val="4468573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9"/>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8650" y="6356365"/>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54103114-DBF7-4C39-B77E-7E5EB9E6530F}" type="datetimeFigureOut">
              <a:rPr lang="en-US" smtClean="0"/>
              <a:pPr>
                <a:defRPr/>
              </a:pPr>
              <a:t>5/17/2018</a:t>
            </a:fld>
            <a:endParaRPr lang="en-US" dirty="0"/>
          </a:p>
        </p:txBody>
      </p:sp>
      <p:sp>
        <p:nvSpPr>
          <p:cNvPr id="5" name="Footer Placeholder 4"/>
          <p:cNvSpPr>
            <a:spLocks noGrp="1"/>
          </p:cNvSpPr>
          <p:nvPr>
            <p:ph type="ftr" sz="quarter" idx="3"/>
          </p:nvPr>
        </p:nvSpPr>
        <p:spPr>
          <a:xfrm>
            <a:off x="3028950" y="6356365"/>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6457950" y="6356365"/>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F79E83B-AE87-4418-B501-B4F280B29A2D}" type="slidenum">
              <a:rPr lang="en-US"/>
              <a:pPr>
                <a:defRPr/>
              </a:pPr>
              <a:t>‹#›</a:t>
            </a:fld>
            <a:endParaRPr lang="en-US" dirty="0"/>
          </a:p>
        </p:txBody>
      </p:sp>
    </p:spTree>
    <p:extLst>
      <p:ext uri="{BB962C8B-B14F-4D97-AF65-F5344CB8AC3E}">
        <p14:creationId xmlns:p14="http://schemas.microsoft.com/office/powerpoint/2010/main" val="36560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12954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2438400"/>
            <a:ext cx="77724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p:cNvSpPr>
            <a:spLocks noGrp="1" noChangeArrowheads="1"/>
          </p:cNvSpPr>
          <p:nvPr>
            <p:ph type="ftr" sz="quarter" idx="3"/>
          </p:nvPr>
        </p:nvSpPr>
        <p:spPr bwMode="auto">
          <a:xfrm>
            <a:off x="0" y="6400800"/>
            <a:ext cx="8915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1" i="1">
                <a:latin typeface="Arial" panose="020B0604020202020204" pitchFamily="34" charset="0"/>
                <a:cs typeface="Arial" panose="020B0604020202020204" pitchFamily="34" charset="0"/>
              </a:defRPr>
            </a:lvl1pPr>
          </a:lstStyle>
          <a:p>
            <a:pPr>
              <a:defRPr/>
            </a:pPr>
            <a:r>
              <a:rPr lang="en-US" dirty="0"/>
              <a:t>(#)</a:t>
            </a:r>
          </a:p>
        </p:txBody>
      </p:sp>
      <p:sp>
        <p:nvSpPr>
          <p:cNvPr id="2" name="Line 6"/>
          <p:cNvSpPr>
            <a:spLocks noChangeShapeType="1"/>
          </p:cNvSpPr>
          <p:nvPr userDrawn="1"/>
        </p:nvSpPr>
        <p:spPr bwMode="auto">
          <a:xfrm>
            <a:off x="685800" y="914400"/>
            <a:ext cx="7772400" cy="0"/>
          </a:xfrm>
          <a:prstGeom prst="line">
            <a:avLst/>
          </a:prstGeom>
          <a:noFill/>
          <a:ln w="76200">
            <a:solidFill>
              <a:srgbClr val="A50021"/>
            </a:solidFill>
            <a:round/>
            <a:headEnd/>
            <a:tailEnd/>
          </a:ln>
          <a:extLst>
            <a:ext uri="{909E8E84-426E-40DD-AFC4-6F175D3DCCD1}">
              <a14:hiddenFill xmlns:a14="http://schemas.microsoft.com/office/drawing/2010/main">
                <a:noFill/>
              </a14:hiddenFill>
            </a:ext>
          </a:extLst>
        </p:spPr>
        <p:txBody>
          <a:bodyPr/>
          <a:lstStyle/>
          <a:p>
            <a:endParaRPr lang="en-US" dirty="0"/>
          </a:p>
        </p:txBody>
      </p:sp>
    </p:spTree>
    <p:extLst>
      <p:ext uri="{BB962C8B-B14F-4D97-AF65-F5344CB8AC3E}">
        <p14:creationId xmlns:p14="http://schemas.microsoft.com/office/powerpoint/2010/main" val="369345526"/>
      </p:ext>
    </p:extLst>
  </p:cSld>
  <p:clrMap bg1="lt1" tx1="dk1" bg2="lt2" tx2="dk2" accent1="accent1" accent2="accent2" accent3="accent3" accent4="accent4" accent5="accent5" accent6="accent6" hlink="hlink" folHlink="folHlink"/>
  <p:sldLayoutIdLst>
    <p:sldLayoutId id="2147483673" r:id="rId1"/>
    <p:sldLayoutId id="2147483674" r:id="rId2"/>
  </p:sldLayoutIdLst>
  <p:hf sldNum="0" hdr="0" dt="0"/>
  <p:txStyles>
    <p:titleStyle>
      <a:lvl1pPr algn="ctr" rtl="0" eaLnBrk="0" fontAlgn="base" hangingPunct="0">
        <a:spcBef>
          <a:spcPct val="0"/>
        </a:spcBef>
        <a:spcAft>
          <a:spcPct val="0"/>
        </a:spcAft>
        <a:defRPr sz="4400" b="1">
          <a:solidFill>
            <a:schemeClr val="tx2"/>
          </a:solidFill>
          <a:latin typeface="Arial Narrow" panose="020B0606020202030204" pitchFamily="34" charset="0"/>
          <a:ea typeface="+mj-ea"/>
          <a:cs typeface="+mj-cs"/>
        </a:defRPr>
      </a:lvl1pPr>
      <a:lvl2pPr algn="ctr" rtl="0" eaLnBrk="0" fontAlgn="base" hangingPunct="0">
        <a:spcBef>
          <a:spcPct val="0"/>
        </a:spcBef>
        <a:spcAft>
          <a:spcPct val="0"/>
        </a:spcAft>
        <a:defRPr sz="4400" b="1">
          <a:solidFill>
            <a:schemeClr val="tx2"/>
          </a:solidFill>
          <a:latin typeface="Arial Narrow" panose="020B0606020202030204" pitchFamily="34" charset="0"/>
        </a:defRPr>
      </a:lvl2pPr>
      <a:lvl3pPr algn="ctr" rtl="0" eaLnBrk="0" fontAlgn="base" hangingPunct="0">
        <a:spcBef>
          <a:spcPct val="0"/>
        </a:spcBef>
        <a:spcAft>
          <a:spcPct val="0"/>
        </a:spcAft>
        <a:defRPr sz="4400" b="1">
          <a:solidFill>
            <a:schemeClr val="tx2"/>
          </a:solidFill>
          <a:latin typeface="Arial Narrow" panose="020B0606020202030204" pitchFamily="34" charset="0"/>
        </a:defRPr>
      </a:lvl3pPr>
      <a:lvl4pPr algn="ctr" rtl="0" eaLnBrk="0" fontAlgn="base" hangingPunct="0">
        <a:spcBef>
          <a:spcPct val="0"/>
        </a:spcBef>
        <a:spcAft>
          <a:spcPct val="0"/>
        </a:spcAft>
        <a:defRPr sz="4400" b="1">
          <a:solidFill>
            <a:schemeClr val="tx2"/>
          </a:solidFill>
          <a:latin typeface="Arial Narrow" panose="020B0606020202030204" pitchFamily="34" charset="0"/>
        </a:defRPr>
      </a:lvl4pPr>
      <a:lvl5pPr algn="ctr" rtl="0" eaLnBrk="0" fontAlgn="base" hangingPunct="0">
        <a:spcBef>
          <a:spcPct val="0"/>
        </a:spcBef>
        <a:spcAft>
          <a:spcPct val="0"/>
        </a:spcAft>
        <a:defRPr sz="4400" b="1">
          <a:solidFill>
            <a:schemeClr val="tx2"/>
          </a:solidFill>
          <a:latin typeface="Arial Narrow" panose="020B0606020202030204" pitchFamily="34"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Narrow" panose="020B060602020203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Narrow" panose="020B0606020202030204" pitchFamily="34" charset="0"/>
        </a:defRPr>
      </a:lvl2pPr>
      <a:lvl3pPr marL="1143000" indent="-228600" algn="l" rtl="0" eaLnBrk="0" fontAlgn="base" hangingPunct="0">
        <a:spcBef>
          <a:spcPct val="20000"/>
        </a:spcBef>
        <a:spcAft>
          <a:spcPct val="0"/>
        </a:spcAft>
        <a:buChar char="•"/>
        <a:defRPr sz="2400">
          <a:solidFill>
            <a:schemeClr val="tx1"/>
          </a:solidFill>
          <a:latin typeface="Arial Narrow" panose="020B0606020202030204" pitchFamily="34" charset="0"/>
        </a:defRPr>
      </a:lvl3pPr>
      <a:lvl4pPr marL="1600200" indent="-228600" algn="l" rtl="0" eaLnBrk="0" fontAlgn="base" hangingPunct="0">
        <a:spcBef>
          <a:spcPct val="20000"/>
        </a:spcBef>
        <a:spcAft>
          <a:spcPct val="0"/>
        </a:spcAft>
        <a:buChar char="–"/>
        <a:defRPr sz="2000">
          <a:solidFill>
            <a:schemeClr val="tx1"/>
          </a:solidFill>
          <a:latin typeface="Arial Narrow" panose="020B0606020202030204" pitchFamily="34" charset="0"/>
        </a:defRPr>
      </a:lvl4pPr>
      <a:lvl5pPr marL="2057400" indent="-228600" algn="l" rtl="0" eaLnBrk="0" fontAlgn="base" hangingPunct="0">
        <a:spcBef>
          <a:spcPct val="20000"/>
        </a:spcBef>
        <a:spcAft>
          <a:spcPct val="0"/>
        </a:spcAft>
        <a:buChar char="»"/>
        <a:defRPr sz="2000">
          <a:solidFill>
            <a:schemeClr val="tx1"/>
          </a:solidFill>
          <a:latin typeface="Arial Narrow" panose="020B0606020202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0" name="Rectangle 4">
            <a:extLst/>
          </p:cNvPr>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0" hangingPunct="0">
              <a:defRPr sz="1050" u="sng">
                <a:solidFill>
                  <a:srgbClr val="000000"/>
                </a:solidFill>
                <a:latin typeface="+mn-lt"/>
                <a:cs typeface="+mn-cs"/>
              </a:defRPr>
            </a:lvl1pPr>
          </a:lstStyle>
          <a:p>
            <a:pPr>
              <a:defRPr/>
            </a:pPr>
            <a:endParaRPr lang="en-US" altLang="en-US" dirty="0"/>
          </a:p>
        </p:txBody>
      </p:sp>
      <p:sp>
        <p:nvSpPr>
          <p:cNvPr id="51" name="Rectangle 5">
            <a:extLst/>
          </p:cNvPr>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0" hangingPunct="0">
              <a:defRPr sz="1050" u="sng">
                <a:solidFill>
                  <a:srgbClr val="000000"/>
                </a:solidFill>
                <a:latin typeface="+mn-lt"/>
                <a:cs typeface="+mn-cs"/>
              </a:defRPr>
            </a:lvl1pPr>
          </a:lstStyle>
          <a:p>
            <a:pPr>
              <a:defRPr/>
            </a:pPr>
            <a:endParaRPr lang="en-US" altLang="en-US" dirty="0"/>
          </a:p>
        </p:txBody>
      </p:sp>
      <p:sp>
        <p:nvSpPr>
          <p:cNvPr id="52" name="Rectangle 6">
            <a:extLst/>
          </p:cNvPr>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0" hangingPunct="0">
              <a:defRPr sz="1050" u="sng">
                <a:solidFill>
                  <a:srgbClr val="000000"/>
                </a:solidFill>
                <a:latin typeface="Times New Roman" panose="02020603050405020304" pitchFamily="18" charset="0"/>
              </a:defRPr>
            </a:lvl1pPr>
          </a:lstStyle>
          <a:p>
            <a:pPr>
              <a:defRPr/>
            </a:pPr>
            <a:fld id="{50E0D262-0DC9-437B-A176-A5D8F5C565E3}" type="slidenum">
              <a:rPr lang="en-US" altLang="en-US"/>
              <a:pPr>
                <a:defRPr/>
              </a:pPr>
              <a:t>‹#›</a:t>
            </a:fld>
            <a:endParaRPr lang="en-US" altLang="en-US" dirty="0"/>
          </a:p>
        </p:txBody>
      </p:sp>
      <p:pic>
        <p:nvPicPr>
          <p:cNvPr id="2054" name="Picture 7"/>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350" y="4425950"/>
            <a:ext cx="9150350"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Rectangle 53">
            <a:extLst/>
          </p:cNvPr>
          <p:cNvSpPr/>
          <p:nvPr userDrawn="1"/>
        </p:nvSpPr>
        <p:spPr>
          <a:xfrm>
            <a:off x="0" y="6257184"/>
            <a:ext cx="9137650" cy="235352"/>
          </a:xfrm>
          <a:prstGeom prst="rect">
            <a:avLst/>
          </a:prstGeom>
          <a:gradFill flip="none" rotWithShape="1">
            <a:gsLst>
              <a:gs pos="100000">
                <a:srgbClr val="0563C1"/>
              </a:gs>
              <a:gs pos="0">
                <a:schemeClr val="tx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300" u="sng" dirty="0">
              <a:solidFill>
                <a:srgbClr val="FFFFFF"/>
              </a:solidFill>
            </a:endParaRPr>
          </a:p>
        </p:txBody>
      </p:sp>
      <p:pic>
        <p:nvPicPr>
          <p:cNvPr id="2058" name="Picture 14" descr="Sahara Logo Rev 10 Transparent - 305 height"/>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4819650" y="5792788"/>
            <a:ext cx="1524000"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0"/>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770188" y="5862638"/>
            <a:ext cx="2205037"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3928209"/>
      </p:ext>
    </p:extLst>
  </p:cSld>
  <p:clrMap bg1="dk2" tx1="lt1" bg2="dk1" tx2="lt2" accent1="accent1" accent2="accent2" accent3="accent3" accent4="accent4" accent5="accent5" accent6="accent6" hlink="hlink" folHlink="folHlink"/>
  <p:sldLayoutIdLst>
    <p:sldLayoutId id="2147483676" r:id="rId1"/>
    <p:sldLayoutId id="2147483689" r:id="rId2"/>
    <p:sldLayoutId id="2147483690" r:id="rId3"/>
  </p:sldLayoutIdLst>
  <p:txStyles>
    <p:title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Times New Roman" panose="02020603050405020304" pitchFamily="18" charset="0"/>
        </a:defRPr>
      </a:lvl2pPr>
      <a:lvl3pPr algn="ctr" rtl="0" eaLnBrk="0" fontAlgn="base" hangingPunct="0">
        <a:spcBef>
          <a:spcPct val="0"/>
        </a:spcBef>
        <a:spcAft>
          <a:spcPct val="0"/>
        </a:spcAft>
        <a:defRPr sz="3300">
          <a:solidFill>
            <a:schemeClr val="tx2"/>
          </a:solidFill>
          <a:latin typeface="Times New Roman" panose="02020603050405020304" pitchFamily="18" charset="0"/>
        </a:defRPr>
      </a:lvl3pPr>
      <a:lvl4pPr algn="ctr" rtl="0" eaLnBrk="0" fontAlgn="base" hangingPunct="0">
        <a:spcBef>
          <a:spcPct val="0"/>
        </a:spcBef>
        <a:spcAft>
          <a:spcPct val="0"/>
        </a:spcAft>
        <a:defRPr sz="3300">
          <a:solidFill>
            <a:schemeClr val="tx2"/>
          </a:solidFill>
          <a:latin typeface="Times New Roman" panose="02020603050405020304" pitchFamily="18" charset="0"/>
        </a:defRPr>
      </a:lvl4pPr>
      <a:lvl5pPr algn="ctr" rtl="0" eaLnBrk="0" fontAlgn="base" hangingPunct="0">
        <a:spcBef>
          <a:spcPct val="0"/>
        </a:spcBef>
        <a:spcAft>
          <a:spcPct val="0"/>
        </a:spcAft>
        <a:defRPr sz="3300">
          <a:solidFill>
            <a:schemeClr val="tx2"/>
          </a:solidFill>
          <a:latin typeface="Times New Roman" panose="02020603050405020304" pitchFamily="18" charset="0"/>
        </a:defRPr>
      </a:lvl5pPr>
      <a:lvl6pPr marL="342892" algn="ctr" rtl="0" eaLnBrk="0" fontAlgn="base" hangingPunct="0">
        <a:spcBef>
          <a:spcPct val="0"/>
        </a:spcBef>
        <a:spcAft>
          <a:spcPct val="0"/>
        </a:spcAft>
        <a:defRPr sz="3300">
          <a:solidFill>
            <a:schemeClr val="tx2"/>
          </a:solidFill>
          <a:latin typeface="Times New Roman" panose="02020603050405020304" pitchFamily="18" charset="0"/>
        </a:defRPr>
      </a:lvl6pPr>
      <a:lvl7pPr marL="685783" algn="ctr" rtl="0" eaLnBrk="0" fontAlgn="base" hangingPunct="0">
        <a:spcBef>
          <a:spcPct val="0"/>
        </a:spcBef>
        <a:spcAft>
          <a:spcPct val="0"/>
        </a:spcAft>
        <a:defRPr sz="3300">
          <a:solidFill>
            <a:schemeClr val="tx2"/>
          </a:solidFill>
          <a:latin typeface="Times New Roman" panose="02020603050405020304" pitchFamily="18" charset="0"/>
        </a:defRPr>
      </a:lvl7pPr>
      <a:lvl8pPr marL="1028675" algn="ctr" rtl="0" eaLnBrk="0" fontAlgn="base" hangingPunct="0">
        <a:spcBef>
          <a:spcPct val="0"/>
        </a:spcBef>
        <a:spcAft>
          <a:spcPct val="0"/>
        </a:spcAft>
        <a:defRPr sz="3300">
          <a:solidFill>
            <a:schemeClr val="tx2"/>
          </a:solidFill>
          <a:latin typeface="Times New Roman" panose="02020603050405020304" pitchFamily="18" charset="0"/>
        </a:defRPr>
      </a:lvl8pPr>
      <a:lvl9pPr marL="1371566" algn="ctr" rtl="0" eaLnBrk="0" fontAlgn="base" hangingPunct="0">
        <a:spcBef>
          <a:spcPct val="0"/>
        </a:spcBef>
        <a:spcAft>
          <a:spcPct val="0"/>
        </a:spcAft>
        <a:defRPr sz="3300">
          <a:solidFill>
            <a:schemeClr val="tx2"/>
          </a:solidFill>
          <a:latin typeface="Times New Roman" panose="02020603050405020304" pitchFamily="18" charset="0"/>
        </a:defRPr>
      </a:lvl9pPr>
    </p:titleStyle>
    <p:bodyStyle>
      <a:lvl1pPr marL="255588" indent="-255588" algn="l" rtl="0" eaLnBrk="0" fontAlgn="base" hangingPunct="0">
        <a:spcBef>
          <a:spcPct val="20000"/>
        </a:spcBef>
        <a:spcAft>
          <a:spcPct val="0"/>
        </a:spcAft>
        <a:buClr>
          <a:schemeClr val="tx2"/>
        </a:buClr>
        <a:buSzPct val="75000"/>
        <a:buFont typeface="Monotype Sorts" panose="01010601010101010101" pitchFamily="2" charset="2"/>
        <a:buChar char="F"/>
        <a:defRPr sz="2400" kern="1200">
          <a:solidFill>
            <a:schemeClr val="bg2"/>
          </a:solidFill>
          <a:latin typeface="Myriad Pro" panose="020B0503030403020204" pitchFamily="34" charset="0"/>
          <a:ea typeface="+mn-ea"/>
          <a:cs typeface="+mn-cs"/>
        </a:defRPr>
      </a:lvl1pPr>
      <a:lvl2pPr marL="555625" indent="-212725" algn="l" rtl="0" eaLnBrk="0" fontAlgn="base" hangingPunct="0">
        <a:spcBef>
          <a:spcPct val="20000"/>
        </a:spcBef>
        <a:spcAft>
          <a:spcPct val="0"/>
        </a:spcAft>
        <a:buClr>
          <a:schemeClr val="tx1"/>
        </a:buClr>
        <a:buChar char="–"/>
        <a:defRPr sz="2100" kern="1200">
          <a:solidFill>
            <a:schemeClr val="bg2"/>
          </a:solidFill>
          <a:latin typeface="Myriad Pro" panose="020B0503030403020204" pitchFamily="34" charset="0"/>
          <a:ea typeface="+mn-ea"/>
          <a:cs typeface="+mn-cs"/>
        </a:defRPr>
      </a:lvl2pPr>
      <a:lvl3pPr marL="855663" indent="-169863" algn="l" rtl="0" eaLnBrk="0" fontAlgn="base" hangingPunct="0">
        <a:spcBef>
          <a:spcPct val="20000"/>
        </a:spcBef>
        <a:spcAft>
          <a:spcPct val="0"/>
        </a:spcAft>
        <a:buClr>
          <a:schemeClr val="accent2"/>
        </a:buClr>
        <a:buSzPct val="65000"/>
        <a:buFont typeface="Monotype Sorts" panose="01010601010101010101" pitchFamily="2" charset="2"/>
        <a:buChar char="u"/>
        <a:defRPr kern="1200">
          <a:solidFill>
            <a:schemeClr val="bg2"/>
          </a:solidFill>
          <a:latin typeface="Myriad Pro" panose="020B0503030403020204" pitchFamily="34" charset="0"/>
          <a:ea typeface="+mn-ea"/>
          <a:cs typeface="+mn-cs"/>
        </a:defRPr>
      </a:lvl3pPr>
      <a:lvl4pPr marL="1198563" indent="-169863" algn="l" rtl="0" eaLnBrk="0" fontAlgn="base" hangingPunct="0">
        <a:spcBef>
          <a:spcPct val="20000"/>
        </a:spcBef>
        <a:spcAft>
          <a:spcPct val="0"/>
        </a:spcAft>
        <a:buClr>
          <a:schemeClr val="tx1"/>
        </a:buClr>
        <a:buChar char="–"/>
        <a:defRPr sz="1500" kern="1200">
          <a:solidFill>
            <a:schemeClr val="bg2"/>
          </a:solidFill>
          <a:latin typeface="Myriad Pro" panose="020B0503030403020204" pitchFamily="34" charset="0"/>
          <a:ea typeface="+mn-ea"/>
          <a:cs typeface="+mn-cs"/>
        </a:defRPr>
      </a:lvl4pPr>
      <a:lvl5pPr marL="1541463" indent="-169863" algn="l" rtl="0" eaLnBrk="0" fontAlgn="base" hangingPunct="0">
        <a:spcBef>
          <a:spcPct val="20000"/>
        </a:spcBef>
        <a:spcAft>
          <a:spcPct val="0"/>
        </a:spcAft>
        <a:buClr>
          <a:schemeClr val="tx2"/>
        </a:buClr>
        <a:buChar char="•"/>
        <a:defRPr sz="1500" kern="1200">
          <a:solidFill>
            <a:schemeClr val="bg2"/>
          </a:solidFill>
          <a:latin typeface="Myriad Pro" panose="020B0503030403020204" pitchFamily="34"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028CC9D6-5796-49BE-9412-04B59BEBAB2A}" type="datetimeFigureOut">
              <a:rPr lang="en-US"/>
              <a:pPr>
                <a:defRPr/>
              </a:pPr>
              <a:t>5/17/2018</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mn-lt"/>
              </a:defRPr>
            </a:lvl1pPr>
          </a:lstStyle>
          <a:p>
            <a:pPr>
              <a:defRPr/>
            </a:pPr>
            <a:fld id="{26818D9A-FF98-4962-ABC9-A6FADE8E78D9}" type="slidenum">
              <a:rPr lang="en-US"/>
              <a:pPr>
                <a:defRPr/>
              </a:pPr>
              <a:t>‹#›</a:t>
            </a:fld>
            <a:endParaRPr lang="en-US"/>
          </a:p>
        </p:txBody>
      </p:sp>
    </p:spTree>
    <p:extLst>
      <p:ext uri="{BB962C8B-B14F-4D97-AF65-F5344CB8AC3E}">
        <p14:creationId xmlns:p14="http://schemas.microsoft.com/office/powerpoint/2010/main" val="267617019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airbestpractices.com/" TargetMode="Externa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hyperlink" Target="http://www.airbestpractices.com/magazine/subscription"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3.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3.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airbestpractices.com/" TargetMode="Externa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hyperlink" Target="http://www.airbestpractices.com/magazine/subscription"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3.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3.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3.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hyperlink" Target="http://www.blowervacuumbestpractices.com/magazine/subscription" TargetMode="External"/><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hyperlink" Target="http://www.airbestpractices.com/"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www.airbestpractices.com/magazine/subscription" TargetMode="External"/><Relationship Id="rId2" Type="http://schemas.openxmlformats.org/officeDocument/2006/relationships/image" Target="../media/image5.jpeg"/><Relationship Id="rId1" Type="http://schemas.openxmlformats.org/officeDocument/2006/relationships/slideLayout" Target="../slideLayouts/slideLayout12.xml"/><Relationship Id="rId5" Type="http://schemas.openxmlformats.org/officeDocument/2006/relationships/image" Target="../media/image39.pn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26.xml"/><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8" Type="http://schemas.openxmlformats.org/officeDocument/2006/relationships/image" Target="../media/image9.emf"/><Relationship Id="rId13" Type="http://schemas.openxmlformats.org/officeDocument/2006/relationships/oleObject" Target="../embeddings/oleObject5.bin"/><Relationship Id="rId3" Type="http://schemas.openxmlformats.org/officeDocument/2006/relationships/hyperlink" Target="http://www.airbestpractices.com/" TargetMode="External"/><Relationship Id="rId7" Type="http://schemas.openxmlformats.org/officeDocument/2006/relationships/oleObject" Target="../embeddings/oleObject2.bin"/><Relationship Id="rId12" Type="http://schemas.openxmlformats.org/officeDocument/2006/relationships/image" Target="../media/image11.emf"/><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8.emf"/><Relationship Id="rId11" Type="http://schemas.openxmlformats.org/officeDocument/2006/relationships/oleObject" Target="../embeddings/oleObject4.bin"/><Relationship Id="rId5" Type="http://schemas.openxmlformats.org/officeDocument/2006/relationships/oleObject" Target="../embeddings/oleObject1.bin"/><Relationship Id="rId10" Type="http://schemas.openxmlformats.org/officeDocument/2006/relationships/image" Target="../media/image10.emf"/><Relationship Id="rId4" Type="http://schemas.openxmlformats.org/officeDocument/2006/relationships/image" Target="../media/image5.jpeg"/><Relationship Id="rId9" Type="http://schemas.openxmlformats.org/officeDocument/2006/relationships/oleObject" Target="../embeddings/oleObject3.bin"/><Relationship Id="rId14" Type="http://schemas.openxmlformats.org/officeDocument/2006/relationships/image" Target="../media/image12.emf"/></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26.xml"/><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airbestpractices.com/" TargetMode="Externa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hyperlink" Target="http://www.airbestpractices.com/magazine/subscription"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airbestpractices.com/" TargetMode="Externa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hyperlink" Target="http://www.airbestpractices.com/magazine/subscription"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www.airbestpractices.com/magazine/webinars" TargetMode="External"/><Relationship Id="rId7" Type="http://schemas.openxmlformats.org/officeDocument/2006/relationships/image" Target="../media/image56.png"/><Relationship Id="rId2" Type="http://schemas.openxmlformats.org/officeDocument/2006/relationships/hyperlink" Target="http://www.coolingbestpractices.com/magazine/webinars" TargetMode="External"/><Relationship Id="rId1" Type="http://schemas.openxmlformats.org/officeDocument/2006/relationships/slideLayout" Target="../slideLayouts/slideLayout1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airbestpractices.com/"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airbestpractices.com/" TargetMode="External"/><Relationship Id="rId1" Type="http://schemas.openxmlformats.org/officeDocument/2006/relationships/slideLayout" Target="../slideLayouts/slideLayout12.xml"/><Relationship Id="rId4" Type="http://schemas.openxmlformats.org/officeDocument/2006/relationships/hyperlink" Target="http://www.airbestpractices.com/magazine/subscription"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www.airbestpractices.com/" TargetMode="External"/><Relationship Id="rId2" Type="http://schemas.openxmlformats.org/officeDocument/2006/relationships/hyperlink" Target="http://www.airbestpractices.com/magazine/subscription" TargetMode="External"/><Relationship Id="rId1" Type="http://schemas.openxmlformats.org/officeDocument/2006/relationships/slideLayout" Target="../slideLayouts/slideLayout12.xml"/><Relationship Id="rId6" Type="http://schemas.openxmlformats.org/officeDocument/2006/relationships/image" Target="../media/image13.jpeg"/><Relationship Id="rId5" Type="http://schemas.openxmlformats.org/officeDocument/2006/relationships/image" Target="../media/image6.pn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07593" y="2192999"/>
            <a:ext cx="5728815" cy="599159"/>
          </a:xfrm>
        </p:spPr>
        <p:txBody>
          <a:bodyPr rtlCol="0">
            <a:normAutofit fontScale="90000"/>
          </a:bodyPr>
          <a:lstStyle/>
          <a:p>
            <a:pPr fontAlgn="auto">
              <a:spcAft>
                <a:spcPts val="0"/>
              </a:spcAft>
              <a:defRPr/>
            </a:pPr>
            <a:r>
              <a:rPr lang="en-US" sz="2800" b="1" dirty="0">
                <a:solidFill>
                  <a:srgbClr val="85214B"/>
                </a:solidFill>
                <a:latin typeface="+mn-lt"/>
                <a:cs typeface="Arial"/>
              </a:rPr>
              <a:t>Heat of Compression Desiccant Dryers: Clearing up the Confusion</a:t>
            </a:r>
          </a:p>
        </p:txBody>
      </p:sp>
      <p:pic>
        <p:nvPicPr>
          <p:cNvPr id="4099" name="Picture 8" descr="CABP_logo_linkedin.jpg">
            <a:hlinkClick r:id="rId2"/>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5225" y="468328"/>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TextBox 10"/>
          <p:cNvSpPr txBox="1">
            <a:spLocks noChangeArrowheads="1"/>
          </p:cNvSpPr>
          <p:nvPr/>
        </p:nvSpPr>
        <p:spPr bwMode="auto">
          <a:xfrm>
            <a:off x="3913464" y="3053988"/>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sp>
        <p:nvSpPr>
          <p:cNvPr id="4101" name="TextBox 12"/>
          <p:cNvSpPr txBox="1">
            <a:spLocks noChangeArrowheads="1"/>
          </p:cNvSpPr>
          <p:nvPr/>
        </p:nvSpPr>
        <p:spPr bwMode="auto">
          <a:xfrm>
            <a:off x="585803" y="5670565"/>
            <a:ext cx="55959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For your free subscription, please visit </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hlinkClick r:id="rId4"/>
              </a:rPr>
              <a:t>www.airbestpractices.com/magazine/subscription</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p>
        </p:txBody>
      </p:sp>
      <p:sp>
        <p:nvSpPr>
          <p:cNvPr id="7" name="object 3"/>
          <p:cNvSpPr txBox="1"/>
          <p:nvPr/>
        </p:nvSpPr>
        <p:spPr>
          <a:xfrm>
            <a:off x="1926733" y="4814200"/>
            <a:ext cx="5290534" cy="553998"/>
          </a:xfrm>
          <a:prstGeom prst="rect">
            <a:avLst/>
          </a:prstGeom>
        </p:spPr>
        <p:txBody>
          <a:bodyPr vert="horz" wrap="square" lIns="0" tIns="0" rIns="0" bIns="0" rtlCol="0">
            <a:spAutoFit/>
          </a:bodyPr>
          <a:lstStyle/>
          <a:p>
            <a:pPr marL="9525" marR="0" lvl="0" indent="0" algn="ctr" defTabSz="914400" rtl="0" eaLnBrk="0" fontAlgn="base" latinLnBrk="0" hangingPunct="0">
              <a:lnSpc>
                <a:spcPct val="100000"/>
              </a:lnSpc>
              <a:spcBef>
                <a:spcPct val="0"/>
              </a:spcBef>
              <a:spcAft>
                <a:spcPct val="0"/>
              </a:spcAft>
              <a:buClrTx/>
              <a:buSzTx/>
              <a:buFontTx/>
              <a:buNone/>
              <a:tabLst/>
              <a:defRPr/>
            </a:pPr>
            <a:r>
              <a:rPr lang="en-US" spc="-15" dirty="0">
                <a:solidFill>
                  <a:prstClr val="black"/>
                </a:solidFill>
                <a:latin typeface="Calibri"/>
                <a:cs typeface="Calibri"/>
              </a:rPr>
              <a:t>Hank van Ormer</a:t>
            </a:r>
            <a:r>
              <a:rPr kumimoji="0" lang="en-US" sz="1800" b="0" i="0" u="none" strike="noStrike" kern="1200" cap="none" spc="-15" normalizeH="0" baseline="0" noProof="0" dirty="0">
                <a:ln>
                  <a:noFill/>
                </a:ln>
                <a:solidFill>
                  <a:prstClr val="black"/>
                </a:solidFill>
                <a:effectLst/>
                <a:uLnTx/>
                <a:uFillTx/>
                <a:latin typeface="Calibri"/>
                <a:ea typeface="+mn-ea"/>
                <a:cs typeface="Calibri"/>
              </a:rPr>
              <a:t>, </a:t>
            </a:r>
            <a:r>
              <a:rPr kumimoji="0" lang="en-US" sz="1800" b="0" i="1" u="none" strike="noStrike" kern="1200" cap="none" spc="-15" normalizeH="0" baseline="0" noProof="0" dirty="0">
                <a:ln>
                  <a:noFill/>
                </a:ln>
                <a:solidFill>
                  <a:prstClr val="black"/>
                </a:solidFill>
                <a:effectLst/>
                <a:uLnTx/>
                <a:uFillTx/>
                <a:latin typeface="Calibri"/>
                <a:ea typeface="+mn-ea"/>
                <a:cs typeface="Calibri"/>
              </a:rPr>
              <a:t>Air Power USA</a:t>
            </a:r>
          </a:p>
          <a:p>
            <a:pPr marL="9525"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1" u="none" strike="noStrike" kern="1200" cap="none" spc="-15" normalizeH="0" baseline="0" noProof="0" dirty="0">
                <a:ln>
                  <a:noFill/>
                </a:ln>
                <a:solidFill>
                  <a:prstClr val="black"/>
                </a:solidFill>
                <a:effectLst/>
                <a:uLnTx/>
                <a:uFillTx/>
                <a:latin typeface="Calibri"/>
                <a:ea typeface="+mn-ea"/>
                <a:cs typeface="Calibri"/>
              </a:rPr>
              <a:t>Keynote Speaker</a:t>
            </a:r>
            <a:endParaRPr kumimoji="0" sz="1800" b="0" i="1" u="none" strike="noStrike" kern="1200" cap="none" spc="0" normalizeH="0" baseline="0" noProof="0" dirty="0">
              <a:ln>
                <a:noFill/>
              </a:ln>
              <a:solidFill>
                <a:prstClr val="black"/>
              </a:solidFill>
              <a:effectLst/>
              <a:uLnTx/>
              <a:uFillTx/>
              <a:latin typeface="Calibri"/>
              <a:ea typeface="+mn-ea"/>
              <a:cs typeface="Calibri"/>
            </a:endParaRPr>
          </a:p>
        </p:txBody>
      </p:sp>
      <p:pic>
        <p:nvPicPr>
          <p:cNvPr id="4" name="Picture 3">
            <a:extLst>
              <a:ext uri="{FF2B5EF4-FFF2-40B4-BE49-F238E27FC236}">
                <a16:creationId xmlns:a16="http://schemas.microsoft.com/office/drawing/2014/main" id="{3ACEF1FF-0B79-4386-B40F-E511954F89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6749" y="3392542"/>
            <a:ext cx="1570502" cy="1240122"/>
          </a:xfrm>
          <a:prstGeom prst="rect">
            <a:avLst/>
          </a:prstGeom>
        </p:spPr>
      </p:pic>
    </p:spTree>
    <p:extLst>
      <p:ext uri="{BB962C8B-B14F-4D97-AF65-F5344CB8AC3E}">
        <p14:creationId xmlns:p14="http://schemas.microsoft.com/office/powerpoint/2010/main" val="2845204989"/>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a:xfrm>
            <a:off x="609600" y="76200"/>
            <a:ext cx="7848600" cy="719138"/>
          </a:xfrm>
        </p:spPr>
        <p:txBody>
          <a:bodyPr/>
          <a:lstStyle/>
          <a:p>
            <a:pPr eaLnBrk="1" hangingPunct="1"/>
            <a:r>
              <a:rPr lang="en-US" altLang="en-US" sz="2900" dirty="0">
                <a:latin typeface="Arial" panose="020B0604020202020204" pitchFamily="34" charset="0"/>
              </a:rPr>
              <a:t>Where does the Heat of Compression (HOC)  Come From?</a:t>
            </a:r>
          </a:p>
        </p:txBody>
      </p:sp>
      <p:sp>
        <p:nvSpPr>
          <p:cNvPr id="8195" name="Rectangle 3"/>
          <p:cNvSpPr>
            <a:spLocks noGrp="1" noChangeArrowheads="1"/>
          </p:cNvSpPr>
          <p:nvPr>
            <p:ph type="subTitle" idx="1"/>
          </p:nvPr>
        </p:nvSpPr>
        <p:spPr>
          <a:xfrm>
            <a:off x="647700" y="990600"/>
            <a:ext cx="7848600" cy="5495925"/>
          </a:xfrm>
        </p:spPr>
        <p:txBody>
          <a:bodyPr/>
          <a:lstStyle/>
          <a:p>
            <a:pPr algn="l" eaLnBrk="1" hangingPunct="1">
              <a:defRPr/>
            </a:pPr>
            <a:r>
              <a:rPr lang="en-US" altLang="en-US" sz="2200" dirty="0">
                <a:cs typeface="Arial" charset="0"/>
              </a:rPr>
              <a:t>Basic Compressed Air Inefficiency</a:t>
            </a:r>
          </a:p>
          <a:p>
            <a:pPr marL="342900" indent="-342900" algn="l" eaLnBrk="1" hangingPunct="1">
              <a:buFont typeface="Arial" panose="020B0604020202020204" pitchFamily="34" charset="0"/>
              <a:buChar char="•"/>
              <a:defRPr/>
            </a:pPr>
            <a:r>
              <a:rPr lang="en-US" altLang="en-US" sz="2000" b="0" dirty="0">
                <a:cs typeface="Arial" charset="0"/>
              </a:rPr>
              <a:t>8 hp of electric energy input = 1hp of compressed air work</a:t>
            </a:r>
          </a:p>
          <a:p>
            <a:pPr marL="342900" indent="-342900" algn="l" eaLnBrk="1" hangingPunct="1">
              <a:buFont typeface="Arial" panose="020B0604020202020204" pitchFamily="34" charset="0"/>
              <a:buChar char="•"/>
              <a:defRPr/>
            </a:pPr>
            <a:r>
              <a:rPr lang="en-US" altLang="en-US" sz="2000" b="0" dirty="0">
                <a:cs typeface="Arial" charset="0"/>
              </a:rPr>
              <a:t>Energy not used in work goes off as heat</a:t>
            </a:r>
          </a:p>
          <a:p>
            <a:pPr algn="l" eaLnBrk="1" hangingPunct="1">
              <a:defRPr/>
            </a:pPr>
            <a:endParaRPr lang="en-US" altLang="en-US" sz="2000" dirty="0">
              <a:cs typeface="Arial" charset="0"/>
            </a:endParaRPr>
          </a:p>
          <a:p>
            <a:pPr algn="l" eaLnBrk="1" hangingPunct="1">
              <a:defRPr/>
            </a:pPr>
            <a:endParaRPr lang="en-US" altLang="en-US" sz="2000" dirty="0">
              <a:cs typeface="Arial" charset="0"/>
            </a:endParaRPr>
          </a:p>
          <a:p>
            <a:pPr algn="l" eaLnBrk="1" hangingPunct="1">
              <a:defRPr/>
            </a:pPr>
            <a:endParaRPr lang="en-US" altLang="en-US" sz="2000" dirty="0">
              <a:cs typeface="Arial" charset="0"/>
            </a:endParaRPr>
          </a:p>
          <a:p>
            <a:pPr algn="l" eaLnBrk="1" hangingPunct="1">
              <a:defRPr/>
            </a:pPr>
            <a:endParaRPr lang="en-US" altLang="en-US" sz="2000" dirty="0">
              <a:cs typeface="Arial" charset="0"/>
            </a:endParaRPr>
          </a:p>
          <a:p>
            <a:pPr algn="l" eaLnBrk="1" hangingPunct="1">
              <a:defRPr/>
            </a:pPr>
            <a:endParaRPr lang="en-US" altLang="en-US" sz="2000" dirty="0">
              <a:cs typeface="Arial" charset="0"/>
            </a:endParaRPr>
          </a:p>
          <a:p>
            <a:pPr algn="l" eaLnBrk="1" hangingPunct="1">
              <a:defRPr/>
            </a:pPr>
            <a:r>
              <a:rPr lang="en-US" altLang="en-US" sz="2000" b="0" dirty="0">
                <a:cs typeface="Arial" charset="0"/>
              </a:rPr>
              <a:t>This heat was generated when the air was compressed – when utilized, it is in effect “free.” If you don’t use, you lose it. </a:t>
            </a:r>
          </a:p>
          <a:p>
            <a:pPr algn="l" eaLnBrk="1" hangingPunct="1">
              <a:defRPr/>
            </a:pPr>
            <a:endParaRPr lang="en-US" altLang="en-US" sz="2400" dirty="0">
              <a:cs typeface="Arial" charset="0"/>
            </a:endParaRPr>
          </a:p>
          <a:p>
            <a:pPr algn="l" eaLnBrk="1" hangingPunct="1">
              <a:defRPr/>
            </a:pPr>
            <a:r>
              <a:rPr lang="en-US" altLang="en-US" sz="2200" dirty="0">
                <a:cs typeface="Arial" charset="0"/>
              </a:rPr>
              <a:t>A Very Simple Technology</a:t>
            </a:r>
          </a:p>
          <a:p>
            <a:pPr marL="342900" indent="-342900" algn="l" eaLnBrk="1" hangingPunct="1">
              <a:buFont typeface="Arial" panose="020B0604020202020204" pitchFamily="34" charset="0"/>
              <a:buChar char="•"/>
              <a:defRPr/>
            </a:pPr>
            <a:r>
              <a:rPr lang="en-US" altLang="en-US" sz="2000" b="0" dirty="0">
                <a:cs typeface="Arial" charset="0"/>
              </a:rPr>
              <a:t>Utilize the heat of compression (HOC) from an oil-free air compressor “before” it goes to the aftercooler to supply </a:t>
            </a:r>
            <a:r>
              <a:rPr lang="en-US" altLang="en-US" sz="2000" b="0" dirty="0">
                <a:solidFill>
                  <a:srgbClr val="CC0000"/>
                </a:solidFill>
                <a:cs typeface="Arial" charset="0"/>
              </a:rPr>
              <a:t>some or ALL </a:t>
            </a:r>
            <a:r>
              <a:rPr lang="en-US" altLang="en-US" sz="2000" b="0" dirty="0">
                <a:cs typeface="Arial" charset="0"/>
              </a:rPr>
              <a:t>of the regeneration heat in the desiccant dyer</a:t>
            </a:r>
          </a:p>
          <a:p>
            <a:pPr algn="l" eaLnBrk="1" hangingPunct="1">
              <a:defRPr/>
            </a:pPr>
            <a:endParaRPr lang="en-US" altLang="en-US" sz="2400" dirty="0">
              <a:cs typeface="Arial" charset="0"/>
            </a:endParaRPr>
          </a:p>
          <a:p>
            <a:pPr algn="l" eaLnBrk="1" hangingPunct="1">
              <a:defRPr/>
            </a:pPr>
            <a:endParaRPr lang="en-US" altLang="en-US" sz="2000" dirty="0">
              <a:cs typeface="Arial" charset="0"/>
            </a:endParaRPr>
          </a:p>
          <a:p>
            <a:pPr algn="l" eaLnBrk="1" hangingPunct="1">
              <a:defRPr/>
            </a:pPr>
            <a:endParaRPr lang="en-US" altLang="en-US" sz="2000" dirty="0">
              <a:cs typeface="Arial" charset="0"/>
            </a:endParaRPr>
          </a:p>
          <a:p>
            <a:pPr algn="l" eaLnBrk="1" hangingPunct="1">
              <a:defRPr/>
            </a:pPr>
            <a:endParaRPr lang="en-US" altLang="en-US" sz="1600" dirty="0">
              <a:cs typeface="Arial" charset="0"/>
            </a:endParaRPr>
          </a:p>
          <a:p>
            <a:pPr algn="l" eaLnBrk="1" hangingPunct="1">
              <a:defRPr/>
            </a:pPr>
            <a:endParaRPr lang="en-US" altLang="en-US" sz="2000" dirty="0">
              <a:cs typeface="Arial" charset="0"/>
            </a:endParaRPr>
          </a:p>
        </p:txBody>
      </p:sp>
      <p:sp>
        <p:nvSpPr>
          <p:cNvPr id="12292"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2293"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a:t>
            </a:r>
          </a:p>
        </p:txBody>
      </p:sp>
      <p:sp>
        <p:nvSpPr>
          <p:cNvPr id="12294"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2295"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pic>
        <p:nvPicPr>
          <p:cNvPr id="12296"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t="56615"/>
          <a:stretch>
            <a:fillRect/>
          </a:stretch>
        </p:blipFill>
        <p:spPr bwMode="auto">
          <a:xfrm>
            <a:off x="1282700" y="2209800"/>
            <a:ext cx="6578600"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61493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609600" y="228600"/>
            <a:ext cx="7848600" cy="719138"/>
          </a:xfrm>
        </p:spPr>
        <p:txBody>
          <a:bodyPr/>
          <a:lstStyle/>
          <a:p>
            <a:pPr eaLnBrk="1" hangingPunct="1"/>
            <a:r>
              <a:rPr lang="en-US" altLang="en-US" sz="3400" dirty="0">
                <a:latin typeface="Arial" panose="020B0604020202020204" pitchFamily="34" charset="0"/>
              </a:rPr>
              <a:t>Are there Limitations? </a:t>
            </a:r>
          </a:p>
        </p:txBody>
      </p:sp>
      <p:sp>
        <p:nvSpPr>
          <p:cNvPr id="14339" name="Rectangle 3"/>
          <p:cNvSpPr>
            <a:spLocks noGrp="1" noChangeArrowheads="1"/>
          </p:cNvSpPr>
          <p:nvPr>
            <p:ph type="subTitle" idx="1"/>
          </p:nvPr>
        </p:nvSpPr>
        <p:spPr>
          <a:xfrm>
            <a:off x="647700" y="1447800"/>
            <a:ext cx="7848600" cy="4724400"/>
          </a:xfrm>
        </p:spPr>
        <p:txBody>
          <a:bodyPr/>
          <a:lstStyle/>
          <a:p>
            <a:pPr algn="l" eaLnBrk="1" hangingPunct="1"/>
            <a:r>
              <a:rPr lang="en-US" altLang="en-US" sz="2000" dirty="0"/>
              <a:t>Must Have Hot Oil-free Compressed Air</a:t>
            </a:r>
          </a:p>
          <a:p>
            <a:pPr marL="862013" lvl="1" indent="-404813" algn="l" eaLnBrk="1" hangingPunct="1">
              <a:buFontTx/>
              <a:buChar char="•"/>
            </a:pPr>
            <a:r>
              <a:rPr lang="en-US" altLang="en-US" sz="1600" dirty="0">
                <a:cs typeface="Arial" panose="020B0604020202020204" pitchFamily="34" charset="0"/>
              </a:rPr>
              <a:t>Early in the development years the use of oil-free air was often avoided. The majority of air compressor installations were lubricated.</a:t>
            </a:r>
          </a:p>
          <a:p>
            <a:pPr marL="862013" lvl="1" indent="-404813" algn="l" eaLnBrk="1" hangingPunct="1">
              <a:buFontTx/>
              <a:buChar char="•"/>
            </a:pPr>
            <a:r>
              <a:rPr lang="en-US" altLang="en-US" sz="1600" dirty="0">
                <a:cs typeface="Arial" panose="020B0604020202020204" pitchFamily="34" charset="0"/>
              </a:rPr>
              <a:t>Many did not understand the process and were not interested because it did not affect them.</a:t>
            </a:r>
          </a:p>
          <a:p>
            <a:pPr marL="862013" lvl="1" indent="-404813" algn="l" eaLnBrk="1" hangingPunct="1">
              <a:buFontTx/>
              <a:buChar char="•"/>
            </a:pPr>
            <a:r>
              <a:rPr lang="en-US" altLang="en-US" sz="1600" dirty="0">
                <a:cs typeface="Arial" panose="020B0604020202020204" pitchFamily="34" charset="0"/>
              </a:rPr>
              <a:t>Over the last several decades the trend has been more and more oil-free air compressor installations. This trend continues today – each one opening the door to utilizing HOC dryer technology and delivering SIGNIFICANT ENERGY SAVINGS.</a:t>
            </a:r>
          </a:p>
          <a:p>
            <a:pPr algn="l" eaLnBrk="1" hangingPunct="1"/>
            <a:endParaRPr lang="en-US" altLang="en-US" sz="2000" dirty="0"/>
          </a:p>
          <a:p>
            <a:pPr algn="l" eaLnBrk="1" hangingPunct="1"/>
            <a:r>
              <a:rPr lang="en-US" altLang="en-US" sz="2000" b="0" dirty="0">
                <a:solidFill>
                  <a:srgbClr val="CC0000"/>
                </a:solidFill>
              </a:rPr>
              <a:t>There is no other dryer technology with lower operating energy costs and inherent low maintenance costs than HOC, when conditions are correct. For most commercial plant air systems the HOC is a viable choice when oil-free compressed air is available. </a:t>
            </a:r>
          </a:p>
          <a:p>
            <a:pPr algn="l" eaLnBrk="1" hangingPunct="1"/>
            <a:endParaRPr lang="en-US" altLang="en-US" sz="2000" b="0" dirty="0"/>
          </a:p>
          <a:p>
            <a:pPr algn="l" eaLnBrk="1" hangingPunct="1"/>
            <a:r>
              <a:rPr lang="en-US" altLang="en-US" sz="2000" b="0" dirty="0"/>
              <a:t>Additional details on application and selection will be covered in the following presentation by Chuck Henderson. </a:t>
            </a:r>
          </a:p>
        </p:txBody>
      </p:sp>
      <p:sp>
        <p:nvSpPr>
          <p:cNvPr id="14340"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4341"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a:t>
            </a:r>
          </a:p>
        </p:txBody>
      </p:sp>
      <p:sp>
        <p:nvSpPr>
          <p:cNvPr id="14342"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4343"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spTree>
    <p:extLst>
      <p:ext uri="{BB962C8B-B14F-4D97-AF65-F5344CB8AC3E}">
        <p14:creationId xmlns:p14="http://schemas.microsoft.com/office/powerpoint/2010/main" val="2835780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609600" y="76200"/>
            <a:ext cx="7848600" cy="719138"/>
          </a:xfrm>
        </p:spPr>
        <p:txBody>
          <a:bodyPr/>
          <a:lstStyle/>
          <a:p>
            <a:pPr eaLnBrk="1" hangingPunct="1"/>
            <a:r>
              <a:rPr lang="en-US" altLang="en-US" sz="3100" dirty="0">
                <a:latin typeface="Arial" panose="020B0604020202020204" pitchFamily="34" charset="0"/>
              </a:rPr>
              <a:t>Common Heated Full Flow Type Desiccant Dryers – Drying Process</a:t>
            </a:r>
          </a:p>
        </p:txBody>
      </p:sp>
      <p:sp>
        <p:nvSpPr>
          <p:cNvPr id="16387"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6388"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5</a:t>
            </a:r>
          </a:p>
        </p:txBody>
      </p:sp>
      <p:sp>
        <p:nvSpPr>
          <p:cNvPr id="16389"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6390"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pic>
        <p:nvPicPr>
          <p:cNvPr id="16391" name="Picture 17"/>
          <p:cNvPicPr>
            <a:picLocks noChangeAspect="1" noChangeArrowheads="1"/>
          </p:cNvPicPr>
          <p:nvPr/>
        </p:nvPicPr>
        <p:blipFill>
          <a:blip r:embed="rId3">
            <a:extLst>
              <a:ext uri="{28A0092B-C50C-407E-A947-70E740481C1C}">
                <a14:useLocalDpi xmlns:a14="http://schemas.microsoft.com/office/drawing/2010/main" val="0"/>
              </a:ext>
            </a:extLst>
          </a:blip>
          <a:srcRect l="6528"/>
          <a:stretch>
            <a:fillRect/>
          </a:stretch>
        </p:blipFill>
        <p:spPr bwMode="auto">
          <a:xfrm>
            <a:off x="163513" y="990600"/>
            <a:ext cx="3036887" cy="1555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6392" name="Group 1"/>
          <p:cNvGrpSpPr>
            <a:grpSpLocks/>
          </p:cNvGrpSpPr>
          <p:nvPr/>
        </p:nvGrpSpPr>
        <p:grpSpPr bwMode="auto">
          <a:xfrm>
            <a:off x="152400" y="1185863"/>
            <a:ext cx="8828087" cy="5172075"/>
            <a:chOff x="152400" y="1185863"/>
            <a:chExt cx="8828087" cy="5172075"/>
          </a:xfrm>
        </p:grpSpPr>
        <p:pic>
          <p:nvPicPr>
            <p:cNvPr id="16394" name="Picture 15"/>
            <p:cNvPicPr>
              <a:picLocks noChangeAspect="1" noChangeArrowheads="1"/>
            </p:cNvPicPr>
            <p:nvPr/>
          </p:nvPicPr>
          <p:blipFill>
            <a:blip r:embed="rId4">
              <a:extLst>
                <a:ext uri="{28A0092B-C50C-407E-A947-70E740481C1C}">
                  <a14:useLocalDpi xmlns:a14="http://schemas.microsoft.com/office/drawing/2010/main" val="0"/>
                </a:ext>
              </a:extLst>
            </a:blip>
            <a:srcRect l="5144" r="9793"/>
            <a:stretch>
              <a:fillRect/>
            </a:stretch>
          </p:blipFill>
          <p:spPr bwMode="auto">
            <a:xfrm>
              <a:off x="6203395" y="2694781"/>
              <a:ext cx="2730500" cy="1562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5" name="Picture 16"/>
            <p:cNvPicPr>
              <a:picLocks noChangeAspect="1" noChangeArrowheads="1"/>
            </p:cNvPicPr>
            <p:nvPr/>
          </p:nvPicPr>
          <p:blipFill>
            <a:blip r:embed="rId5">
              <a:extLst>
                <a:ext uri="{28A0092B-C50C-407E-A947-70E740481C1C}">
                  <a14:useLocalDpi xmlns:a14="http://schemas.microsoft.com/office/drawing/2010/main" val="0"/>
                </a:ext>
              </a:extLst>
            </a:blip>
            <a:srcRect l="3967" r="3926"/>
            <a:stretch>
              <a:fillRect/>
            </a:stretch>
          </p:blipFill>
          <p:spPr bwMode="auto">
            <a:xfrm>
              <a:off x="152400" y="3124200"/>
              <a:ext cx="5200650"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396" name="TextBox 2"/>
            <p:cNvSpPr txBox="1">
              <a:spLocks noChangeArrowheads="1"/>
            </p:cNvSpPr>
            <p:nvPr/>
          </p:nvSpPr>
          <p:spPr bwMode="auto">
            <a:xfrm>
              <a:off x="838200" y="6019800"/>
              <a:ext cx="4419600" cy="338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Note: Will not dry at all above 130°F</a:t>
              </a:r>
            </a:p>
          </p:txBody>
        </p:sp>
        <p:pic>
          <p:nvPicPr>
            <p:cNvPr id="16397" name="Picture 16"/>
            <p:cNvPicPr>
              <a:picLocks noChangeAspect="1" noChangeArrowheads="1"/>
            </p:cNvPicPr>
            <p:nvPr/>
          </p:nvPicPr>
          <p:blipFill>
            <a:blip r:embed="rId6">
              <a:extLst>
                <a:ext uri="{28A0092B-C50C-407E-A947-70E740481C1C}">
                  <a14:useLocalDpi xmlns:a14="http://schemas.microsoft.com/office/drawing/2010/main" val="0"/>
                </a:ext>
              </a:extLst>
            </a:blip>
            <a:srcRect r="2504" b="9789"/>
            <a:stretch>
              <a:fillRect/>
            </a:stretch>
          </p:blipFill>
          <p:spPr bwMode="auto">
            <a:xfrm>
              <a:off x="6199187" y="1253331"/>
              <a:ext cx="2781300" cy="134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8"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33688" y="1185863"/>
              <a:ext cx="3476625" cy="1360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6393" name="Rectangle 3"/>
          <p:cNvSpPr>
            <a:spLocks noGrp="1" noChangeArrowheads="1"/>
          </p:cNvSpPr>
          <p:nvPr>
            <p:ph type="subTitle" idx="1"/>
          </p:nvPr>
        </p:nvSpPr>
        <p:spPr>
          <a:xfrm>
            <a:off x="5229225" y="4405313"/>
            <a:ext cx="3762375" cy="2147887"/>
          </a:xfrm>
        </p:spPr>
        <p:txBody>
          <a:bodyPr/>
          <a:lstStyle/>
          <a:p>
            <a:pPr algn="l" eaLnBrk="1" hangingPunct="1"/>
            <a:r>
              <a:rPr lang="en-US" altLang="en-US" sz="1600" dirty="0"/>
              <a:t>All desiccant dryers utilize the process of adsorption – water vapor moves from the saturated compressed air to the surface of the desiccant bead – in their drying cycle. </a:t>
            </a:r>
          </a:p>
          <a:p>
            <a:pPr algn="l" eaLnBrk="1" hangingPunct="1"/>
            <a:endParaRPr lang="en-US" altLang="en-US" sz="1600" dirty="0"/>
          </a:p>
          <a:p>
            <a:pPr algn="l" eaLnBrk="1" hangingPunct="1"/>
            <a:r>
              <a:rPr lang="en-US" altLang="en-US" sz="1600" dirty="0"/>
              <a:t>They will NOT remove liquid water!</a:t>
            </a:r>
          </a:p>
        </p:txBody>
      </p:sp>
    </p:spTree>
    <p:extLst>
      <p:ext uri="{BB962C8B-B14F-4D97-AF65-F5344CB8AC3E}">
        <p14:creationId xmlns:p14="http://schemas.microsoft.com/office/powerpoint/2010/main" val="3649796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609600" y="76200"/>
            <a:ext cx="7848600" cy="719138"/>
          </a:xfrm>
        </p:spPr>
        <p:txBody>
          <a:bodyPr/>
          <a:lstStyle/>
          <a:p>
            <a:pPr eaLnBrk="1" hangingPunct="1"/>
            <a:r>
              <a:rPr lang="en-US" altLang="en-US" sz="3400" dirty="0">
                <a:latin typeface="Arial" panose="020B0604020202020204" pitchFamily="34" charset="0"/>
              </a:rPr>
              <a:t>Desiccant Regeneration Process</a:t>
            </a:r>
          </a:p>
        </p:txBody>
      </p:sp>
      <p:sp>
        <p:nvSpPr>
          <p:cNvPr id="18435"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8436"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6</a:t>
            </a:r>
          </a:p>
        </p:txBody>
      </p:sp>
      <p:sp>
        <p:nvSpPr>
          <p:cNvPr id="18437"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8438"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pic>
        <p:nvPicPr>
          <p:cNvPr id="18439"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538" y="990600"/>
            <a:ext cx="8162925" cy="407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47700" y="4953000"/>
            <a:ext cx="7848600" cy="1587500"/>
          </a:xfrm>
          <a:prstGeom prst="rect">
            <a:avLst/>
          </a:prstGeom>
        </p:spPr>
        <p:txBody>
          <a:bodyPr>
            <a:spAutoFit/>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Arial" charset="0"/>
              </a:rPr>
              <a:t>All desiccant dryers regenerate the wet bed by creating low RH purge air to remove the water vapor on the surface of the beads. </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Arial" charset="0"/>
              </a:rPr>
              <a:t>A common way of doing this is to add</a:t>
            </a:r>
            <a:r>
              <a:rPr kumimoji="0" lang="en-US" altLang="en-US" sz="1800" b="1" i="0" u="none" strike="noStrike" kern="0" cap="none" spc="0" normalizeH="0" baseline="0" noProof="0" dirty="0">
                <a:ln>
                  <a:noFill/>
                </a:ln>
                <a:solidFill>
                  <a:srgbClr val="000000"/>
                </a:solidFill>
                <a:effectLst/>
                <a:uLnTx/>
                <a:uFillTx/>
                <a:latin typeface="Arial Narrow" panose="020B0606020202030204" pitchFamily="34" charset="0"/>
                <a:ea typeface="+mn-ea"/>
                <a:cs typeface="Arial" charset="0"/>
              </a:rPr>
              <a:t> </a:t>
            </a:r>
            <a:r>
              <a:rPr kumimoji="0" lang="en-US" altLang="en-US" sz="1800" b="1" i="0" u="none" strike="noStrike" kern="0" cap="none" spc="0" normalizeH="0" baseline="0" noProof="0" dirty="0">
                <a:ln>
                  <a:noFill/>
                </a:ln>
                <a:solidFill>
                  <a:srgbClr val="A50021"/>
                </a:solidFill>
                <a:effectLst/>
                <a:uLnTx/>
                <a:uFillTx/>
                <a:latin typeface="Arial Narrow" panose="020B0606020202030204" pitchFamily="34" charset="0"/>
                <a:ea typeface="+mn-ea"/>
                <a:cs typeface="Arial" charset="0"/>
              </a:rPr>
              <a:t>heat</a:t>
            </a:r>
            <a:r>
              <a:rPr kumimoji="0" lang="en-US" altLang="en-US" sz="1800" b="1" i="0" u="none" strike="noStrike" kern="0" cap="none" spc="0" normalizeH="0" baseline="0" noProof="0" dirty="0">
                <a:ln>
                  <a:noFill/>
                </a:ln>
                <a:solidFill>
                  <a:srgbClr val="000000"/>
                </a:solidFill>
                <a:effectLst/>
                <a:uLnTx/>
                <a:uFillTx/>
                <a:latin typeface="Arial Narrow" panose="020B0606020202030204" pitchFamily="34" charset="0"/>
                <a:ea typeface="+mn-ea"/>
                <a:cs typeface="Arial" charset="0"/>
              </a:rPr>
              <a:t> </a:t>
            </a:r>
            <a:r>
              <a:rPr kumimoji="0" lang="en-US" alt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Arial" charset="0"/>
              </a:rPr>
              <a:t>to increase the RH differential. This is called “heated type” – one heated type of dryer is </a:t>
            </a:r>
            <a:r>
              <a:rPr kumimoji="0" lang="en-US" altLang="en-US" sz="1800" b="1" i="0" u="none" strike="noStrike" kern="0" cap="none" spc="0" normalizeH="0" baseline="0" noProof="0" dirty="0">
                <a:ln>
                  <a:noFill/>
                </a:ln>
                <a:solidFill>
                  <a:srgbClr val="A50021"/>
                </a:solidFill>
                <a:effectLst/>
                <a:uLnTx/>
                <a:uFillTx/>
                <a:latin typeface="Arial Narrow" panose="020B0606020202030204" pitchFamily="34" charset="0"/>
                <a:ea typeface="+mn-ea"/>
                <a:cs typeface="Arial" charset="0"/>
              </a:rPr>
              <a:t>HEAT OF COMPRESSION OR HOC</a:t>
            </a:r>
            <a:r>
              <a:rPr kumimoji="0" lang="en-US" altLang="en-US" sz="1800" b="1" i="0" u="none" strike="noStrike" kern="0" cap="none" spc="0" normalizeH="0" baseline="0" noProof="0" dirty="0">
                <a:ln>
                  <a:noFill/>
                </a:ln>
                <a:solidFill>
                  <a:srgbClr val="000000"/>
                </a:solidFill>
                <a:effectLst/>
                <a:uLnTx/>
                <a:uFillTx/>
                <a:latin typeface="Arial Narrow" panose="020B0606020202030204" pitchFamily="34" charset="0"/>
                <a:ea typeface="+mn-ea"/>
                <a:cs typeface="Arial" charset="0"/>
              </a:rPr>
              <a:t>.</a:t>
            </a:r>
            <a:r>
              <a:rPr kumimoji="0" lang="en-US" alt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Arial" charset="0"/>
              </a:rPr>
              <a:t> </a:t>
            </a:r>
          </a:p>
        </p:txBody>
      </p:sp>
      <p:sp>
        <p:nvSpPr>
          <p:cNvPr id="3" name="TextBox 2"/>
          <p:cNvSpPr txBox="1"/>
          <p:nvPr/>
        </p:nvSpPr>
        <p:spPr>
          <a:xfrm>
            <a:off x="7543800" y="2005013"/>
            <a:ext cx="1066800" cy="738187"/>
          </a:xfrm>
          <a:prstGeom prst="rect">
            <a:avLst/>
          </a:prstGeom>
          <a:noFill/>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350" b="1" i="0" u="none" strike="noStrike" kern="1200" cap="none" spc="0" normalizeH="0" baseline="0" noProof="0" dirty="0">
                <a:ln>
                  <a:noFill/>
                </a:ln>
                <a:solidFill>
                  <a:srgbClr val="A50021"/>
                </a:solidFill>
                <a:effectLst/>
                <a:uLnTx/>
                <a:uFillTx/>
                <a:latin typeface="Arial" panose="020B0604020202020204" pitchFamily="34" charset="0"/>
                <a:ea typeface="+mn-ea"/>
                <a:cs typeface="Arial" panose="020B0604020202020204" pitchFamily="34" charset="0"/>
              </a:rPr>
              <a:t>Low Relative Humidity</a:t>
            </a:r>
          </a:p>
        </p:txBody>
      </p:sp>
    </p:spTree>
    <p:extLst>
      <p:ext uri="{BB962C8B-B14F-4D97-AF65-F5344CB8AC3E}">
        <p14:creationId xmlns:p14="http://schemas.microsoft.com/office/powerpoint/2010/main" val="816231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a:xfrm>
            <a:off x="609600" y="42863"/>
            <a:ext cx="7848600" cy="719137"/>
          </a:xfrm>
        </p:spPr>
        <p:txBody>
          <a:bodyPr/>
          <a:lstStyle/>
          <a:p>
            <a:pPr eaLnBrk="1" hangingPunct="1"/>
            <a:r>
              <a:rPr lang="en-US" altLang="en-US" sz="3100" dirty="0">
                <a:latin typeface="Arial" panose="020B0604020202020204" pitchFamily="34" charset="0"/>
              </a:rPr>
              <a:t>Heat of Compression- </a:t>
            </a:r>
            <a:br>
              <a:rPr lang="en-US" altLang="en-US" sz="3100" dirty="0">
                <a:latin typeface="Arial" panose="020B0604020202020204" pitchFamily="34" charset="0"/>
              </a:rPr>
            </a:br>
            <a:r>
              <a:rPr lang="en-US" altLang="en-US" sz="3100" dirty="0">
                <a:latin typeface="Arial" panose="020B0604020202020204" pitchFamily="34" charset="0"/>
              </a:rPr>
              <a:t>Desiccant Dryer Technology</a:t>
            </a:r>
          </a:p>
        </p:txBody>
      </p:sp>
      <p:sp>
        <p:nvSpPr>
          <p:cNvPr id="20483"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0484"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7</a:t>
            </a:r>
          </a:p>
        </p:txBody>
      </p:sp>
      <p:sp>
        <p:nvSpPr>
          <p:cNvPr id="20485"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20486"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sp>
        <p:nvSpPr>
          <p:cNvPr id="20487" name="TextBox 29814"/>
          <p:cNvSpPr txBox="1">
            <a:spLocks noChangeArrowheads="1"/>
          </p:cNvSpPr>
          <p:nvPr/>
        </p:nvSpPr>
        <p:spPr bwMode="auto">
          <a:xfrm>
            <a:off x="609600" y="1066800"/>
            <a:ext cx="7696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No lost purge water vapor removal by HOC</a:t>
            </a:r>
          </a:p>
        </p:txBody>
      </p:sp>
      <p:pic>
        <p:nvPicPr>
          <p:cNvPr id="20488"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t="17471"/>
          <a:stretch>
            <a:fillRect/>
          </a:stretch>
        </p:blipFill>
        <p:spPr bwMode="auto">
          <a:xfrm>
            <a:off x="1069975" y="1828800"/>
            <a:ext cx="7004050" cy="4370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5531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ctrTitle"/>
          </p:nvPr>
        </p:nvSpPr>
        <p:spPr>
          <a:xfrm>
            <a:off x="609600" y="76200"/>
            <a:ext cx="7848600" cy="719138"/>
          </a:xfrm>
        </p:spPr>
        <p:txBody>
          <a:bodyPr/>
          <a:lstStyle/>
          <a:p>
            <a:pPr eaLnBrk="1" hangingPunct="1"/>
            <a:r>
              <a:rPr lang="en-US" altLang="en-US" sz="3200" dirty="0">
                <a:latin typeface="Arial" panose="020B0604020202020204" pitchFamily="34" charset="0"/>
              </a:rPr>
              <a:t>Getting Started – </a:t>
            </a:r>
            <a:br>
              <a:rPr lang="en-US" altLang="en-US" sz="3200" dirty="0">
                <a:latin typeface="Arial" panose="020B0604020202020204" pitchFamily="34" charset="0"/>
              </a:rPr>
            </a:br>
            <a:r>
              <a:rPr lang="en-US" altLang="en-US" sz="3200" dirty="0">
                <a:latin typeface="Arial" panose="020B0604020202020204" pitchFamily="34" charset="0"/>
              </a:rPr>
              <a:t>Clearing up the Confusion	</a:t>
            </a:r>
          </a:p>
        </p:txBody>
      </p:sp>
      <p:sp>
        <p:nvSpPr>
          <p:cNvPr id="22531" name="Rectangle 3"/>
          <p:cNvSpPr>
            <a:spLocks noGrp="1" noChangeArrowheads="1"/>
          </p:cNvSpPr>
          <p:nvPr>
            <p:ph type="subTitle" idx="1"/>
          </p:nvPr>
        </p:nvSpPr>
        <p:spPr>
          <a:xfrm>
            <a:off x="647700" y="1447800"/>
            <a:ext cx="7848600" cy="2743200"/>
          </a:xfrm>
        </p:spPr>
        <p:txBody>
          <a:bodyPr/>
          <a:lstStyle/>
          <a:p>
            <a:pPr algn="l" eaLnBrk="1" hangingPunct="1"/>
            <a:r>
              <a:rPr lang="en-US" altLang="en-US" sz="2000" b="0" dirty="0"/>
              <a:t>With these thoughts in mind, lets try to clear up the confusion and misconceptions in relation to HOC technology. </a:t>
            </a:r>
          </a:p>
          <a:p>
            <a:pPr algn="l" eaLnBrk="1" hangingPunct="1"/>
            <a:endParaRPr lang="en-US" altLang="en-US" sz="2000" b="0" dirty="0"/>
          </a:p>
          <a:p>
            <a:pPr algn="l" eaLnBrk="1" hangingPunct="1"/>
            <a:r>
              <a:rPr lang="en-US" altLang="en-US" sz="2000" b="0" dirty="0"/>
              <a:t>The rising interest in energy savings and the growth of oil-free installations create a need to clarify these misconceptions that will lead to more energy saving opportunities. </a:t>
            </a:r>
          </a:p>
        </p:txBody>
      </p:sp>
      <p:sp>
        <p:nvSpPr>
          <p:cNvPr id="22532"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2533"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8</a:t>
            </a:r>
          </a:p>
        </p:txBody>
      </p:sp>
      <p:sp>
        <p:nvSpPr>
          <p:cNvPr id="22534"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22535"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pic>
        <p:nvPicPr>
          <p:cNvPr id="22536" name="Picture 11" descr="C:\Users\Shari Dugan\AppData\Local\Microsoft\Windows\INetCache\IE\BK1QQ3BF\asesoramiento[1].jpg"/>
          <p:cNvPicPr>
            <a:picLocks noChangeAspect="1" noChangeArrowheads="1"/>
          </p:cNvPicPr>
          <p:nvPr/>
        </p:nvPicPr>
        <p:blipFill>
          <a:blip r:embed="rId3">
            <a:extLst>
              <a:ext uri="{28A0092B-C50C-407E-A947-70E740481C1C}">
                <a14:useLocalDpi xmlns:a14="http://schemas.microsoft.com/office/drawing/2010/main" val="0"/>
              </a:ext>
            </a:extLst>
          </a:blip>
          <a:srcRect t="10902"/>
          <a:stretch>
            <a:fillRect/>
          </a:stretch>
        </p:blipFill>
        <p:spPr bwMode="auto">
          <a:xfrm>
            <a:off x="4010025" y="3810000"/>
            <a:ext cx="43719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0945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ctrTitle"/>
          </p:nvPr>
        </p:nvSpPr>
        <p:spPr>
          <a:xfrm>
            <a:off x="609600" y="76200"/>
            <a:ext cx="7848600" cy="719138"/>
          </a:xfrm>
        </p:spPr>
        <p:txBody>
          <a:bodyPr/>
          <a:lstStyle/>
          <a:p>
            <a:pPr eaLnBrk="1" hangingPunct="1"/>
            <a:r>
              <a:rPr lang="en-US" altLang="en-US" sz="3200" dirty="0">
                <a:latin typeface="Arial" panose="020B0604020202020204" pitchFamily="34" charset="0"/>
              </a:rPr>
              <a:t>Misconceptions that Create Confusion</a:t>
            </a:r>
          </a:p>
        </p:txBody>
      </p:sp>
      <p:sp>
        <p:nvSpPr>
          <p:cNvPr id="10243" name="Rectangle 3"/>
          <p:cNvSpPr>
            <a:spLocks noGrp="1" noChangeArrowheads="1"/>
          </p:cNvSpPr>
          <p:nvPr>
            <p:ph type="subTitle" idx="1"/>
          </p:nvPr>
        </p:nvSpPr>
        <p:spPr>
          <a:xfrm>
            <a:off x="647700" y="1066800"/>
            <a:ext cx="6819900" cy="5380038"/>
          </a:xfrm>
        </p:spPr>
        <p:txBody>
          <a:bodyPr/>
          <a:lstStyle/>
          <a:p>
            <a:pPr indent="-457200" algn="l" eaLnBrk="1" hangingPunct="1">
              <a:defRPr/>
            </a:pPr>
            <a:r>
              <a:rPr lang="en-US" altLang="en-US" sz="2800" dirty="0">
                <a:cs typeface="Arial" charset="0"/>
              </a:rPr>
              <a:t>#1  “There must be a 350°F discharge temperature from the oil-free air compressors to work”</a:t>
            </a:r>
          </a:p>
          <a:p>
            <a:pPr marL="800100" lvl="1" indent="-342900" algn="l" eaLnBrk="1" hangingPunct="1">
              <a:buFont typeface="Arial" panose="020B0604020202020204" pitchFamily="34" charset="0"/>
              <a:buChar char="•"/>
              <a:defRPr/>
            </a:pPr>
            <a:r>
              <a:rPr lang="en-US" altLang="en-US" sz="2000" dirty="0">
                <a:cs typeface="Arial" charset="0"/>
              </a:rPr>
              <a:t>There are many applications over the last 50 years operating effectively at or near 200°F discharge temperature. </a:t>
            </a:r>
          </a:p>
          <a:p>
            <a:pPr marL="800100" lvl="1" indent="-342900" algn="l" eaLnBrk="1" hangingPunct="1">
              <a:buFont typeface="Arial" panose="020B0604020202020204" pitchFamily="34" charset="0"/>
              <a:buChar char="•"/>
              <a:defRPr/>
            </a:pPr>
            <a:r>
              <a:rPr lang="en-US" altLang="en-US" sz="2000" dirty="0">
                <a:cs typeface="Arial" charset="0"/>
              </a:rPr>
              <a:t>Regeneration air needs a significant difference in relative humidity to pick up the moisture off the bed. </a:t>
            </a:r>
          </a:p>
          <a:p>
            <a:pPr eaLnBrk="1" hangingPunct="1">
              <a:defRPr/>
            </a:pPr>
            <a:endParaRPr lang="en-US" altLang="en-US" sz="1400" b="0" dirty="0">
              <a:cs typeface="Arial" charset="0"/>
            </a:endParaRPr>
          </a:p>
          <a:p>
            <a:pPr algn="l" eaLnBrk="1" hangingPunct="1">
              <a:defRPr/>
            </a:pPr>
            <a:r>
              <a:rPr lang="en-US" altLang="en-US" sz="1400" b="0" dirty="0">
                <a:cs typeface="Arial" charset="0"/>
              </a:rPr>
              <a:t>For example: </a:t>
            </a:r>
          </a:p>
          <a:p>
            <a:pPr algn="l" eaLnBrk="1" hangingPunct="1">
              <a:defRPr/>
            </a:pPr>
            <a:r>
              <a:rPr lang="en-US" altLang="en-US" sz="1400" b="0" dirty="0">
                <a:cs typeface="Arial" charset="0"/>
              </a:rPr>
              <a:t>Inlet air 14.5 psia / 90°F / 60% relative humidity = 8.976 gr/CuFt.  at 100 psig (7.9 cr.) = 70.91 gr/CuFt.</a:t>
            </a:r>
          </a:p>
          <a:p>
            <a:pPr algn="l" eaLnBrk="1" hangingPunct="1">
              <a:defRPr/>
            </a:pPr>
            <a:r>
              <a:rPr lang="en-US" altLang="en-US" sz="1400" b="0" dirty="0">
                <a:cs typeface="Arial" charset="0"/>
              </a:rPr>
              <a:t>Discharge air multi-stage compressor (condensate and moisture drained by intercoolers) = 35 gr / ft</a:t>
            </a:r>
            <a:r>
              <a:rPr lang="en-US" altLang="en-US" sz="1400" b="0" baseline="30000" dirty="0">
                <a:cs typeface="Arial" charset="0"/>
              </a:rPr>
              <a:t>3</a:t>
            </a:r>
          </a:p>
          <a:p>
            <a:pPr marL="742950" lvl="1" indent="-285750" algn="l" eaLnBrk="1" hangingPunct="1">
              <a:buFont typeface="Arial" charset="0"/>
              <a:buChar char="•"/>
              <a:defRPr/>
            </a:pPr>
            <a:r>
              <a:rPr lang="en-US" altLang="en-US" sz="1400" dirty="0">
                <a:cs typeface="Arial" charset="0"/>
              </a:rPr>
              <a:t>at </a:t>
            </a:r>
            <a:r>
              <a:rPr lang="en-US" altLang="en-US" sz="1400" b="1" dirty="0">
                <a:solidFill>
                  <a:srgbClr val="CC0000"/>
                </a:solidFill>
                <a:cs typeface="Arial" charset="0"/>
              </a:rPr>
              <a:t>200°F</a:t>
            </a:r>
            <a:r>
              <a:rPr lang="en-US" altLang="en-US" sz="1400" dirty="0">
                <a:cs typeface="Arial" charset="0"/>
              </a:rPr>
              <a:t> the air will hold at 385 gr/ft. (35 ÷ 385 ) …………………………… </a:t>
            </a:r>
            <a:r>
              <a:rPr lang="en-US" altLang="en-US" sz="1400" b="1" dirty="0">
                <a:solidFill>
                  <a:srgbClr val="CC0000"/>
                </a:solidFill>
                <a:cs typeface="Arial" charset="0"/>
              </a:rPr>
              <a:t>9% RH</a:t>
            </a:r>
          </a:p>
          <a:p>
            <a:pPr marL="742950" lvl="1" indent="-285750" algn="l" eaLnBrk="1" hangingPunct="1">
              <a:buFont typeface="Arial" charset="0"/>
              <a:buChar char="•"/>
              <a:defRPr/>
            </a:pPr>
            <a:r>
              <a:rPr lang="en-US" altLang="en-US" sz="1400" dirty="0">
                <a:cs typeface="Arial" charset="0"/>
              </a:rPr>
              <a:t>at </a:t>
            </a:r>
            <a:r>
              <a:rPr lang="en-US" altLang="en-US" sz="1400" b="1" dirty="0">
                <a:solidFill>
                  <a:srgbClr val="CC0000"/>
                </a:solidFill>
                <a:cs typeface="Arial" charset="0"/>
              </a:rPr>
              <a:t>350°F</a:t>
            </a:r>
            <a:r>
              <a:rPr lang="en-US" altLang="en-US" sz="1400" dirty="0">
                <a:cs typeface="Arial" charset="0"/>
              </a:rPr>
              <a:t> the air will hold 1,083 gr/CuFt t or ……………………………….. </a:t>
            </a:r>
            <a:r>
              <a:rPr lang="en-US" altLang="en-US" sz="1400" b="1" dirty="0">
                <a:solidFill>
                  <a:srgbClr val="CC0000"/>
                </a:solidFill>
                <a:cs typeface="Arial" charset="0"/>
              </a:rPr>
              <a:t>3.2% RH</a:t>
            </a:r>
          </a:p>
          <a:p>
            <a:pPr algn="l" eaLnBrk="1" hangingPunct="1">
              <a:defRPr/>
            </a:pPr>
            <a:endParaRPr lang="en-US" altLang="en-US" sz="1400" b="0" dirty="0">
              <a:cs typeface="Arial" charset="0"/>
            </a:endParaRPr>
          </a:p>
          <a:p>
            <a:pPr algn="l" eaLnBrk="1" hangingPunct="1">
              <a:defRPr/>
            </a:pPr>
            <a:r>
              <a:rPr lang="en-US" altLang="en-US" sz="1800" b="0" dirty="0">
                <a:cs typeface="Arial" charset="0"/>
              </a:rPr>
              <a:t>When a continuous and stable low pressure dewpoint is required, the dryer should be equipped with such options as auxiliary heat source, dry air cooling etc.  When well controlled, it will only run when needed. </a:t>
            </a:r>
          </a:p>
          <a:p>
            <a:pPr algn="l" eaLnBrk="1" hangingPunct="1">
              <a:defRPr/>
            </a:pPr>
            <a:endParaRPr lang="en-US" altLang="en-US" sz="2000" b="0" dirty="0">
              <a:cs typeface="Arial" charset="0"/>
            </a:endParaRPr>
          </a:p>
          <a:p>
            <a:pPr algn="l" eaLnBrk="1" hangingPunct="1">
              <a:defRPr/>
            </a:pPr>
            <a:endParaRPr lang="en-US" altLang="en-US" sz="2000" b="0" dirty="0">
              <a:cs typeface="Arial" charset="0"/>
            </a:endParaRPr>
          </a:p>
        </p:txBody>
      </p:sp>
      <p:sp>
        <p:nvSpPr>
          <p:cNvPr id="24580"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4581"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9</a:t>
            </a:r>
          </a:p>
        </p:txBody>
      </p:sp>
      <p:sp>
        <p:nvSpPr>
          <p:cNvPr id="24582"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24583"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pic>
        <p:nvPicPr>
          <p:cNvPr id="2458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990600"/>
            <a:ext cx="1049338" cy="104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0997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ctrTitle"/>
          </p:nvPr>
        </p:nvSpPr>
        <p:spPr>
          <a:xfrm>
            <a:off x="609600" y="228600"/>
            <a:ext cx="7848600" cy="719138"/>
          </a:xfrm>
        </p:spPr>
        <p:txBody>
          <a:bodyPr/>
          <a:lstStyle/>
          <a:p>
            <a:pPr eaLnBrk="1" hangingPunct="1"/>
            <a:r>
              <a:rPr lang="en-US" altLang="en-US" sz="3200" dirty="0">
                <a:solidFill>
                  <a:srgbClr val="000000"/>
                </a:solidFill>
                <a:latin typeface="Arial" panose="020B0604020202020204" pitchFamily="34" charset="0"/>
              </a:rPr>
              <a:t>Misconceptions that Create Confusion</a:t>
            </a:r>
            <a:endParaRPr lang="en-US" altLang="en-US" sz="3400" dirty="0">
              <a:latin typeface="Arial" panose="020B0604020202020204" pitchFamily="34" charset="0"/>
            </a:endParaRPr>
          </a:p>
        </p:txBody>
      </p:sp>
      <p:sp>
        <p:nvSpPr>
          <p:cNvPr id="26627" name="Rectangle 3"/>
          <p:cNvSpPr>
            <a:spLocks noGrp="1" noChangeArrowheads="1"/>
          </p:cNvSpPr>
          <p:nvPr>
            <p:ph type="subTitle" idx="1"/>
          </p:nvPr>
        </p:nvSpPr>
        <p:spPr>
          <a:xfrm>
            <a:off x="647700" y="990600"/>
            <a:ext cx="6751638" cy="4724400"/>
          </a:xfrm>
        </p:spPr>
        <p:txBody>
          <a:bodyPr/>
          <a:lstStyle/>
          <a:p>
            <a:pPr algn="l" eaLnBrk="1" hangingPunct="1"/>
            <a:r>
              <a:rPr lang="en-US" altLang="en-US" sz="2800" dirty="0"/>
              <a:t>#2  “The air compressor must run 100% of the time”</a:t>
            </a:r>
          </a:p>
          <a:p>
            <a:pPr marL="800100" lvl="1" indent="-342900" algn="l" eaLnBrk="1" hangingPunct="1">
              <a:buFont typeface="Arial" panose="020B0604020202020204" pitchFamily="34" charset="0"/>
              <a:buChar char="•"/>
            </a:pPr>
            <a:r>
              <a:rPr lang="en-US" altLang="en-US" sz="2000" dirty="0">
                <a:cs typeface="Arial" panose="020B0604020202020204" pitchFamily="34" charset="0"/>
              </a:rPr>
              <a:t>The HOC dryers will operate successfully under varying loads. </a:t>
            </a:r>
          </a:p>
          <a:p>
            <a:pPr marL="800100" lvl="1" indent="-342900" algn="l" eaLnBrk="1" hangingPunct="1">
              <a:buFont typeface="Arial" panose="020B0604020202020204" pitchFamily="34" charset="0"/>
              <a:buChar char="•"/>
            </a:pPr>
            <a:r>
              <a:rPr lang="en-US" altLang="en-US" sz="2000" dirty="0">
                <a:cs typeface="Arial" panose="020B0604020202020204" pitchFamily="34" charset="0"/>
              </a:rPr>
              <a:t>The air compressor must be loaded high enough to deliver 200°F air to the dryer – if not, the options described in misconception #1 will correct the problem. </a:t>
            </a:r>
          </a:p>
        </p:txBody>
      </p:sp>
      <p:sp>
        <p:nvSpPr>
          <p:cNvPr id="26628"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6629"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a:t>
            </a:r>
          </a:p>
        </p:txBody>
      </p:sp>
      <p:sp>
        <p:nvSpPr>
          <p:cNvPr id="26630"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26631"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pic>
        <p:nvPicPr>
          <p:cNvPr id="2663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563" y="3649663"/>
            <a:ext cx="7254875" cy="2674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3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9338" y="990600"/>
            <a:ext cx="1049337" cy="104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6850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ctrTitle"/>
          </p:nvPr>
        </p:nvSpPr>
        <p:spPr>
          <a:xfrm>
            <a:off x="609600" y="228600"/>
            <a:ext cx="7848600" cy="719138"/>
          </a:xfrm>
        </p:spPr>
        <p:txBody>
          <a:bodyPr/>
          <a:lstStyle/>
          <a:p>
            <a:pPr eaLnBrk="1" hangingPunct="1"/>
            <a:r>
              <a:rPr lang="en-US" altLang="en-US" sz="3200" dirty="0">
                <a:solidFill>
                  <a:srgbClr val="000000"/>
                </a:solidFill>
                <a:latin typeface="Arial" panose="020B0604020202020204" pitchFamily="34" charset="0"/>
              </a:rPr>
              <a:t>Misconceptions that Create Confusion</a:t>
            </a:r>
            <a:endParaRPr lang="en-US" altLang="en-US" sz="3400" dirty="0">
              <a:latin typeface="Arial" panose="020B0604020202020204" pitchFamily="34" charset="0"/>
            </a:endParaRPr>
          </a:p>
        </p:txBody>
      </p:sp>
      <p:sp>
        <p:nvSpPr>
          <p:cNvPr id="28675" name="Rectangle 3"/>
          <p:cNvSpPr>
            <a:spLocks noGrp="1" noChangeArrowheads="1"/>
          </p:cNvSpPr>
          <p:nvPr>
            <p:ph type="subTitle" idx="1"/>
          </p:nvPr>
        </p:nvSpPr>
        <p:spPr>
          <a:xfrm>
            <a:off x="609600" y="1143000"/>
            <a:ext cx="6705600" cy="2286000"/>
          </a:xfrm>
        </p:spPr>
        <p:txBody>
          <a:bodyPr/>
          <a:lstStyle/>
          <a:p>
            <a:pPr algn="l" eaLnBrk="1" hangingPunct="1"/>
            <a:r>
              <a:rPr lang="en-US" altLang="en-US" sz="2800" dirty="0"/>
              <a:t>#3  “If the air compressor is down, the dryer is down”</a:t>
            </a:r>
          </a:p>
          <a:p>
            <a:pPr marL="800100" lvl="1" indent="-342900" algn="l" eaLnBrk="1" hangingPunct="1">
              <a:buFont typeface="Arial" panose="020B0604020202020204" pitchFamily="34" charset="0"/>
              <a:buChar char="•"/>
            </a:pPr>
            <a:r>
              <a:rPr lang="en-US" altLang="en-US" sz="2000" dirty="0">
                <a:cs typeface="Arial" panose="020B0604020202020204" pitchFamily="34" charset="0"/>
              </a:rPr>
              <a:t>Many HOC dryers are integrally tied to the air compressor. </a:t>
            </a:r>
          </a:p>
          <a:p>
            <a:pPr marL="800100" lvl="1" indent="-342900" algn="l" eaLnBrk="1" hangingPunct="1">
              <a:buFont typeface="Arial" panose="020B0604020202020204" pitchFamily="34" charset="0"/>
              <a:buChar char="•"/>
            </a:pPr>
            <a:r>
              <a:rPr lang="en-US" altLang="en-US" sz="2000" dirty="0">
                <a:cs typeface="Arial" panose="020B0604020202020204" pitchFamily="34" charset="0"/>
              </a:rPr>
              <a:t>If the air compressor is down for maintenance or repair and you need air from another source such as rental, there are HOC dryers than can easily run as a heatless dryer with an optional feature – and go back to HOC when the primary air compressor is ready. </a:t>
            </a:r>
          </a:p>
          <a:p>
            <a:pPr algn="l" eaLnBrk="1" hangingPunct="1"/>
            <a:endParaRPr lang="en-US" altLang="en-US" sz="2000" dirty="0"/>
          </a:p>
          <a:p>
            <a:pPr algn="l" eaLnBrk="1" hangingPunct="1"/>
            <a:r>
              <a:rPr lang="en-US" altLang="en-US" sz="2000" dirty="0"/>
              <a:t> </a:t>
            </a:r>
          </a:p>
        </p:txBody>
      </p:sp>
      <p:sp>
        <p:nvSpPr>
          <p:cNvPr id="28676"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8677"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11</a:t>
            </a:r>
          </a:p>
        </p:txBody>
      </p:sp>
      <p:sp>
        <p:nvSpPr>
          <p:cNvPr id="28678"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28679"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pic>
        <p:nvPicPr>
          <p:cNvPr id="2868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6388" y="3886200"/>
            <a:ext cx="3427412"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81"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8863" y="1143000"/>
            <a:ext cx="1049337" cy="104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1389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305175"/>
            <a:ext cx="4495800" cy="324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3" name="Rectangle 2"/>
          <p:cNvSpPr>
            <a:spLocks noGrp="1" noChangeArrowheads="1"/>
          </p:cNvSpPr>
          <p:nvPr>
            <p:ph type="ctrTitle"/>
          </p:nvPr>
        </p:nvSpPr>
        <p:spPr>
          <a:xfrm>
            <a:off x="609600" y="228600"/>
            <a:ext cx="7848600" cy="719138"/>
          </a:xfrm>
        </p:spPr>
        <p:txBody>
          <a:bodyPr/>
          <a:lstStyle/>
          <a:p>
            <a:pPr eaLnBrk="1" hangingPunct="1"/>
            <a:r>
              <a:rPr lang="en-US" altLang="en-US" sz="3200" dirty="0">
                <a:solidFill>
                  <a:srgbClr val="000000"/>
                </a:solidFill>
                <a:latin typeface="Arial" panose="020B0604020202020204" pitchFamily="34" charset="0"/>
              </a:rPr>
              <a:t>Misconceptions that Create Confusion</a:t>
            </a:r>
            <a:endParaRPr lang="en-US" altLang="en-US" sz="3400" dirty="0">
              <a:latin typeface="Arial" panose="020B0604020202020204" pitchFamily="34" charset="0"/>
            </a:endParaRPr>
          </a:p>
        </p:txBody>
      </p:sp>
      <p:sp>
        <p:nvSpPr>
          <p:cNvPr id="30724" name="Rectangle 3"/>
          <p:cNvSpPr>
            <a:spLocks noGrp="1" noChangeArrowheads="1"/>
          </p:cNvSpPr>
          <p:nvPr>
            <p:ph type="subTitle" idx="1"/>
          </p:nvPr>
        </p:nvSpPr>
        <p:spPr>
          <a:xfrm>
            <a:off x="609600" y="1066800"/>
            <a:ext cx="6400800" cy="2128838"/>
          </a:xfrm>
        </p:spPr>
        <p:txBody>
          <a:bodyPr/>
          <a:lstStyle/>
          <a:p>
            <a:pPr algn="l" eaLnBrk="1" hangingPunct="1"/>
            <a:r>
              <a:rPr lang="en-US" altLang="en-US" sz="2800" dirty="0"/>
              <a:t>#4  “You have to run one air compressor to one dryer”</a:t>
            </a:r>
          </a:p>
          <a:p>
            <a:pPr marL="800100" lvl="1" indent="-342900" algn="l" eaLnBrk="1" hangingPunct="1">
              <a:buFont typeface="Arial" panose="020B0604020202020204" pitchFamily="34" charset="0"/>
              <a:buChar char="•"/>
            </a:pPr>
            <a:r>
              <a:rPr lang="en-US" altLang="en-US" sz="2000" dirty="0">
                <a:cs typeface="Arial" panose="020B0604020202020204" pitchFamily="34" charset="0"/>
              </a:rPr>
              <a:t>This is not accurate when the system is well designed. Multiple oil-free air compressors can feed multiple HOC dryers. </a:t>
            </a:r>
          </a:p>
          <a:p>
            <a:pPr algn="l" eaLnBrk="1" hangingPunct="1"/>
            <a:r>
              <a:rPr lang="en-US" altLang="en-US" sz="2000" b="0" dirty="0"/>
              <a:t>Example:</a:t>
            </a:r>
          </a:p>
          <a:p>
            <a:pPr algn="l" eaLnBrk="1" hangingPunct="1"/>
            <a:r>
              <a:rPr lang="en-US" altLang="en-US" sz="2200" b="0" dirty="0"/>
              <a:t> </a:t>
            </a:r>
          </a:p>
          <a:p>
            <a:pPr algn="l" eaLnBrk="1" hangingPunct="1"/>
            <a:endParaRPr lang="en-US" altLang="en-US" sz="2000" dirty="0"/>
          </a:p>
          <a:p>
            <a:pPr algn="l" eaLnBrk="1" hangingPunct="1"/>
            <a:endParaRPr lang="en-US" altLang="en-US" sz="2000" dirty="0"/>
          </a:p>
          <a:p>
            <a:pPr algn="l" eaLnBrk="1" hangingPunct="1"/>
            <a:endParaRPr lang="en-US" altLang="en-US" sz="2000" dirty="0"/>
          </a:p>
          <a:p>
            <a:pPr algn="l" eaLnBrk="1" hangingPunct="1"/>
            <a:endParaRPr lang="en-US" altLang="en-US" sz="2000" dirty="0"/>
          </a:p>
        </p:txBody>
      </p:sp>
      <p:sp>
        <p:nvSpPr>
          <p:cNvPr id="30725"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0726"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12</a:t>
            </a:r>
          </a:p>
        </p:txBody>
      </p:sp>
      <p:sp>
        <p:nvSpPr>
          <p:cNvPr id="30727"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30728"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sp>
        <p:nvSpPr>
          <p:cNvPr id="30729" name="TextBox 1"/>
          <p:cNvSpPr txBox="1">
            <a:spLocks noChangeArrowheads="1"/>
          </p:cNvSpPr>
          <p:nvPr/>
        </p:nvSpPr>
        <p:spPr bwMode="auto">
          <a:xfrm>
            <a:off x="5867400" y="3586163"/>
            <a:ext cx="2514600" cy="258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This screen shot is of an actual operating system in a large automotive assembly plant.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The following diagram illustrates very clearly that this misconception is just that…a MISCONCEPTION! </a:t>
            </a:r>
          </a:p>
        </p:txBody>
      </p:sp>
      <p:pic>
        <p:nvPicPr>
          <p:cNvPr id="30730"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1143000"/>
            <a:ext cx="1049338" cy="104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7218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8" descr="CABP_logo_linkedin.jpg">
            <a:hlinkClick r:id="rId2"/>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5225" y="468328"/>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Box 12"/>
          <p:cNvSpPr txBox="1">
            <a:spLocks noChangeArrowheads="1"/>
          </p:cNvSpPr>
          <p:nvPr/>
        </p:nvSpPr>
        <p:spPr bwMode="auto">
          <a:xfrm>
            <a:off x="585803" y="5670565"/>
            <a:ext cx="55959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For your free subscription, please visit </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hlinkClick r:id="rId4"/>
              </a:rPr>
              <a:t>www.airbestpractices.com/magazine/subscription</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p>
        </p:txBody>
      </p:sp>
      <p:sp>
        <p:nvSpPr>
          <p:cNvPr id="10" name="TextBox 7"/>
          <p:cNvSpPr txBox="1">
            <a:spLocks noChangeArrowheads="1"/>
          </p:cNvSpPr>
          <p:nvPr/>
        </p:nvSpPr>
        <p:spPr bwMode="auto">
          <a:xfrm>
            <a:off x="3148184" y="3964632"/>
            <a:ext cx="2847632" cy="87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13"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The recording and slides of this webinar will be made available to  attendees via email later today.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013"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13"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PDH Certificates will be e-mailed to Attendees within two days.</a:t>
            </a:r>
            <a:endParaRPr kumimoji="0" lang="en-US" altLang="en-US" sz="1013" b="1"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 name="object 3"/>
          <p:cNvSpPr txBox="1"/>
          <p:nvPr/>
        </p:nvSpPr>
        <p:spPr>
          <a:xfrm>
            <a:off x="1561528" y="3098884"/>
            <a:ext cx="6020945" cy="553998"/>
          </a:xfrm>
          <a:prstGeom prst="rect">
            <a:avLst/>
          </a:prstGeom>
        </p:spPr>
        <p:txBody>
          <a:bodyPr vert="horz" wrap="square" lIns="0" tIns="0" rIns="0" bIns="0" rtlCol="0">
            <a:spAutoFit/>
          </a:bodyPr>
          <a:lstStyle/>
          <a:p>
            <a:pPr marL="9525"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15" normalizeH="0" baseline="0" noProof="0" dirty="0">
                <a:ln>
                  <a:noFill/>
                </a:ln>
                <a:solidFill>
                  <a:prstClr val="black"/>
                </a:solidFill>
                <a:effectLst/>
                <a:uLnTx/>
                <a:uFillTx/>
                <a:latin typeface="Calibri"/>
                <a:ea typeface="+mn-ea"/>
                <a:cs typeface="Calibri"/>
              </a:rPr>
              <a:t>Hank van Ormer, </a:t>
            </a:r>
            <a:r>
              <a:rPr lang="en-US" i="1" spc="-15" dirty="0">
                <a:solidFill>
                  <a:prstClr val="black"/>
                </a:solidFill>
                <a:latin typeface="Calibri"/>
                <a:cs typeface="Calibri"/>
              </a:rPr>
              <a:t>Air Power USA</a:t>
            </a:r>
            <a:endParaRPr kumimoji="0" lang="en-US" sz="1800" b="0" i="1" u="none" strike="noStrike" kern="1200" cap="none" spc="-15" normalizeH="0" baseline="0" noProof="0" dirty="0">
              <a:ln>
                <a:noFill/>
              </a:ln>
              <a:solidFill>
                <a:prstClr val="black"/>
              </a:solidFill>
              <a:effectLst/>
              <a:uLnTx/>
              <a:uFillTx/>
              <a:latin typeface="Calibri"/>
              <a:ea typeface="+mn-ea"/>
              <a:cs typeface="Calibri"/>
            </a:endParaRPr>
          </a:p>
          <a:p>
            <a:pPr marL="9525"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1" u="none" strike="noStrike" kern="1200" cap="none" spc="-15" normalizeH="0" baseline="0" noProof="0" dirty="0">
                <a:ln>
                  <a:noFill/>
                </a:ln>
                <a:solidFill>
                  <a:prstClr val="black"/>
                </a:solidFill>
                <a:effectLst/>
                <a:uLnTx/>
                <a:uFillTx/>
                <a:latin typeface="Calibri"/>
                <a:ea typeface="+mn-ea"/>
                <a:cs typeface="Calibri"/>
              </a:rPr>
              <a:t>Keynote Speaker</a:t>
            </a:r>
            <a:endParaRPr kumimoji="0" lang="en-US" sz="1800" b="0" i="1" u="none" strike="noStrike" kern="1200" cap="none" spc="0" normalizeH="0" baseline="0" noProof="0" dirty="0">
              <a:ln>
                <a:noFill/>
              </a:ln>
              <a:solidFill>
                <a:prstClr val="black"/>
              </a:solidFill>
              <a:effectLst/>
              <a:uLnTx/>
              <a:uFillTx/>
              <a:latin typeface="Calibri"/>
              <a:ea typeface="+mn-ea"/>
              <a:cs typeface="Calibri"/>
            </a:endParaRPr>
          </a:p>
        </p:txBody>
      </p:sp>
      <p:sp>
        <p:nvSpPr>
          <p:cNvPr id="14" name="Title 1">
            <a:extLst>
              <a:ext uri="{FF2B5EF4-FFF2-40B4-BE49-F238E27FC236}">
                <a16:creationId xmlns:a16="http://schemas.microsoft.com/office/drawing/2014/main" id="{0486FB8F-799D-4CA8-B482-CA70ECBBE1C0}"/>
              </a:ext>
            </a:extLst>
          </p:cNvPr>
          <p:cNvSpPr>
            <a:spLocks noGrp="1"/>
          </p:cNvSpPr>
          <p:nvPr>
            <p:ph type="ctrTitle"/>
          </p:nvPr>
        </p:nvSpPr>
        <p:spPr>
          <a:xfrm>
            <a:off x="1707593" y="2192999"/>
            <a:ext cx="5728815" cy="599159"/>
          </a:xfrm>
        </p:spPr>
        <p:txBody>
          <a:bodyPr rtlCol="0">
            <a:normAutofit fontScale="90000"/>
          </a:bodyPr>
          <a:lstStyle/>
          <a:p>
            <a:pPr fontAlgn="auto">
              <a:spcAft>
                <a:spcPts val="0"/>
              </a:spcAft>
              <a:defRPr/>
            </a:pPr>
            <a:r>
              <a:rPr lang="en-US" sz="2800" b="1" dirty="0">
                <a:solidFill>
                  <a:srgbClr val="85214B"/>
                </a:solidFill>
                <a:latin typeface="+mn-lt"/>
                <a:cs typeface="Arial"/>
              </a:rPr>
              <a:t>Heat of Compression Desiccant Dryers: Clearing up the Confusion</a:t>
            </a:r>
          </a:p>
        </p:txBody>
      </p:sp>
      <p:sp>
        <p:nvSpPr>
          <p:cNvPr id="17" name="TextBox 16">
            <a:extLst>
              <a:ext uri="{FF2B5EF4-FFF2-40B4-BE49-F238E27FC236}">
                <a16:creationId xmlns:a16="http://schemas.microsoft.com/office/drawing/2014/main" id="{B5A6DE85-0571-4EBB-81DB-BA3DB96BC8EA}"/>
              </a:ext>
            </a:extLst>
          </p:cNvPr>
          <p:cNvSpPr txBox="1">
            <a:spLocks noChangeArrowheads="1"/>
          </p:cNvSpPr>
          <p:nvPr/>
        </p:nvSpPr>
        <p:spPr bwMode="auto">
          <a:xfrm>
            <a:off x="6688132" y="3964632"/>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8" name="Picture 17">
            <a:extLst>
              <a:ext uri="{FF2B5EF4-FFF2-40B4-BE49-F238E27FC236}">
                <a16:creationId xmlns:a16="http://schemas.microsoft.com/office/drawing/2014/main" id="{1E89730F-CD84-4945-8A9A-F546093CEC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1417" y="4400488"/>
            <a:ext cx="1570502" cy="1240122"/>
          </a:xfrm>
          <a:prstGeom prst="rect">
            <a:avLst/>
          </a:prstGeom>
        </p:spPr>
      </p:pic>
    </p:spTree>
    <p:extLst>
      <p:ext uri="{BB962C8B-B14F-4D97-AF65-F5344CB8AC3E}">
        <p14:creationId xmlns:p14="http://schemas.microsoft.com/office/powerpoint/2010/main" val="354609946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ctrTitle"/>
          </p:nvPr>
        </p:nvSpPr>
        <p:spPr>
          <a:xfrm>
            <a:off x="609600" y="228600"/>
            <a:ext cx="7848600" cy="719138"/>
          </a:xfrm>
        </p:spPr>
        <p:txBody>
          <a:bodyPr/>
          <a:lstStyle/>
          <a:p>
            <a:pPr eaLnBrk="1" hangingPunct="1"/>
            <a:r>
              <a:rPr lang="en-US" altLang="en-US" sz="3200" dirty="0">
                <a:solidFill>
                  <a:srgbClr val="000000"/>
                </a:solidFill>
                <a:latin typeface="Arial" panose="020B0604020202020204" pitchFamily="34" charset="0"/>
              </a:rPr>
              <a:t>Misconceptions that Create Confusion</a:t>
            </a:r>
            <a:endParaRPr lang="en-US" altLang="en-US" sz="3400" dirty="0">
              <a:latin typeface="Arial" panose="020B0604020202020204" pitchFamily="34" charset="0"/>
            </a:endParaRPr>
          </a:p>
        </p:txBody>
      </p:sp>
      <p:sp>
        <p:nvSpPr>
          <p:cNvPr id="32771" name="Rectangle 3"/>
          <p:cNvSpPr>
            <a:spLocks noGrp="1" noChangeArrowheads="1"/>
          </p:cNvSpPr>
          <p:nvPr>
            <p:ph type="subTitle" idx="1"/>
          </p:nvPr>
        </p:nvSpPr>
        <p:spPr>
          <a:xfrm>
            <a:off x="1905000" y="6065838"/>
            <a:ext cx="5334000" cy="487362"/>
          </a:xfrm>
        </p:spPr>
        <p:txBody>
          <a:bodyPr/>
          <a:lstStyle/>
          <a:p>
            <a:pPr eaLnBrk="1" hangingPunct="1"/>
            <a:r>
              <a:rPr lang="en-US" altLang="en-US" sz="2000" dirty="0">
                <a:solidFill>
                  <a:srgbClr val="A50021"/>
                </a:solidFill>
              </a:rPr>
              <a:t>Inlet air to dryer – 234°F / -57°F PDP</a:t>
            </a:r>
          </a:p>
        </p:txBody>
      </p:sp>
      <p:sp>
        <p:nvSpPr>
          <p:cNvPr id="32772"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2773"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13</a:t>
            </a:r>
          </a:p>
        </p:txBody>
      </p:sp>
      <p:sp>
        <p:nvSpPr>
          <p:cNvPr id="32774"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32775"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pic>
        <p:nvPicPr>
          <p:cNvPr id="32776"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t="12140"/>
          <a:stretch>
            <a:fillRect/>
          </a:stretch>
        </p:blipFill>
        <p:spPr bwMode="auto">
          <a:xfrm>
            <a:off x="1922463" y="990600"/>
            <a:ext cx="5299075" cy="5126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88647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609600" y="228600"/>
            <a:ext cx="7848600" cy="719138"/>
          </a:xfrm>
        </p:spPr>
        <p:txBody>
          <a:bodyPr/>
          <a:lstStyle/>
          <a:p>
            <a:pPr eaLnBrk="1" hangingPunct="1"/>
            <a:r>
              <a:rPr lang="en-US" altLang="en-US" sz="3200" dirty="0">
                <a:solidFill>
                  <a:srgbClr val="000000"/>
                </a:solidFill>
                <a:latin typeface="Arial" panose="020B0604020202020204" pitchFamily="34" charset="0"/>
              </a:rPr>
              <a:t>Misconceptions that Create Confusion</a:t>
            </a:r>
            <a:endParaRPr lang="en-US" altLang="en-US" sz="3400" dirty="0">
              <a:latin typeface="Arial" panose="020B0604020202020204" pitchFamily="34" charset="0"/>
            </a:endParaRPr>
          </a:p>
        </p:txBody>
      </p:sp>
      <p:sp>
        <p:nvSpPr>
          <p:cNvPr id="34819" name="Rectangle 3"/>
          <p:cNvSpPr>
            <a:spLocks noGrp="1" noChangeArrowheads="1"/>
          </p:cNvSpPr>
          <p:nvPr>
            <p:ph type="subTitle" idx="1"/>
          </p:nvPr>
        </p:nvSpPr>
        <p:spPr>
          <a:xfrm>
            <a:off x="1781175" y="1143000"/>
            <a:ext cx="6677025" cy="2895600"/>
          </a:xfrm>
        </p:spPr>
        <p:txBody>
          <a:bodyPr/>
          <a:lstStyle/>
          <a:p>
            <a:pPr algn="l" eaLnBrk="1" hangingPunct="1"/>
            <a:r>
              <a:rPr lang="en-US" altLang="en-US" sz="2800" dirty="0"/>
              <a:t>#5  “HOC’s have high pressure drop”</a:t>
            </a:r>
          </a:p>
          <a:p>
            <a:pPr marL="800100" lvl="1" indent="-342900" algn="l" eaLnBrk="1" hangingPunct="1">
              <a:buFont typeface="Arial" panose="020B0604020202020204" pitchFamily="34" charset="0"/>
              <a:buChar char="•"/>
            </a:pPr>
            <a:r>
              <a:rPr lang="en-US" altLang="en-US" sz="2000" dirty="0">
                <a:cs typeface="Arial" panose="020B0604020202020204" pitchFamily="34" charset="0"/>
              </a:rPr>
              <a:t>The HOC dryer includes the aftercooler and separator – which with other type of dryers is on the air compressor discharge and this pressure loss will be about the same. </a:t>
            </a:r>
          </a:p>
          <a:p>
            <a:pPr marL="800100" lvl="1" indent="-342900" algn="l" eaLnBrk="1" hangingPunct="1">
              <a:buFont typeface="Arial" panose="020B0604020202020204" pitchFamily="34" charset="0"/>
              <a:buChar char="•"/>
            </a:pPr>
            <a:r>
              <a:rPr lang="en-US" altLang="en-US" sz="2000" dirty="0">
                <a:cs typeface="Arial" panose="020B0604020202020204" pitchFamily="34" charset="0"/>
              </a:rPr>
              <a:t>Because the loss inside the air compressor unit doesn’t show, the perception is the HOC has more pressure loss. </a:t>
            </a:r>
          </a:p>
          <a:p>
            <a:pPr marL="800100" lvl="1" indent="-342900" algn="l" eaLnBrk="1" hangingPunct="1">
              <a:buFont typeface="Arial" panose="020B0604020202020204" pitchFamily="34" charset="0"/>
              <a:buChar char="•"/>
            </a:pPr>
            <a:r>
              <a:rPr lang="en-US" altLang="en-US" sz="2000" dirty="0">
                <a:cs typeface="Arial" panose="020B0604020202020204" pitchFamily="34" charset="0"/>
              </a:rPr>
              <a:t>The pressure loss in a full flow with no trim is about the same as other high quality twin tower desiccant dryers and with the heater and dry gas cooling, possibly slightly higher. </a:t>
            </a:r>
          </a:p>
          <a:p>
            <a:pPr algn="l" eaLnBrk="1" hangingPunct="1"/>
            <a:endParaRPr lang="en-US" altLang="en-US" sz="2000" b="0" dirty="0"/>
          </a:p>
          <a:p>
            <a:pPr algn="l" eaLnBrk="1" hangingPunct="1"/>
            <a:endParaRPr lang="en-US" altLang="en-US" sz="2000" b="0" dirty="0"/>
          </a:p>
        </p:txBody>
      </p:sp>
      <p:sp>
        <p:nvSpPr>
          <p:cNvPr id="34820"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4821"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14</a:t>
            </a:r>
          </a:p>
        </p:txBody>
      </p:sp>
      <p:sp>
        <p:nvSpPr>
          <p:cNvPr id="34822"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34823"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pic>
        <p:nvPicPr>
          <p:cNvPr id="3482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0325" y="4541838"/>
            <a:ext cx="394335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5"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838" y="1066800"/>
            <a:ext cx="1049337" cy="104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91819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609600" y="228600"/>
            <a:ext cx="7848600" cy="719138"/>
          </a:xfrm>
        </p:spPr>
        <p:txBody>
          <a:bodyPr/>
          <a:lstStyle/>
          <a:p>
            <a:pPr eaLnBrk="1" hangingPunct="1"/>
            <a:r>
              <a:rPr lang="en-US" altLang="en-US" sz="3200" dirty="0">
                <a:solidFill>
                  <a:srgbClr val="000000"/>
                </a:solidFill>
                <a:latin typeface="Arial" panose="020B0604020202020204" pitchFamily="34" charset="0"/>
              </a:rPr>
              <a:t>Misconceptions that Create Confusion</a:t>
            </a:r>
            <a:endParaRPr lang="en-US" altLang="en-US" sz="3400" dirty="0">
              <a:latin typeface="Arial" panose="020B0604020202020204" pitchFamily="34" charset="0"/>
            </a:endParaRPr>
          </a:p>
        </p:txBody>
      </p:sp>
      <p:sp>
        <p:nvSpPr>
          <p:cNvPr id="36867" name="Rectangle 3"/>
          <p:cNvSpPr>
            <a:spLocks noGrp="1" noChangeArrowheads="1"/>
          </p:cNvSpPr>
          <p:nvPr>
            <p:ph type="subTitle" idx="1"/>
          </p:nvPr>
        </p:nvSpPr>
        <p:spPr>
          <a:xfrm>
            <a:off x="609600" y="990600"/>
            <a:ext cx="6705600" cy="2895600"/>
          </a:xfrm>
        </p:spPr>
        <p:txBody>
          <a:bodyPr/>
          <a:lstStyle/>
          <a:p>
            <a:pPr algn="l" eaLnBrk="1" hangingPunct="1"/>
            <a:r>
              <a:rPr lang="en-US" altLang="en-US" sz="2800" dirty="0"/>
              <a:t>#6  “HOC dryers lose a lot of air” </a:t>
            </a:r>
          </a:p>
          <a:p>
            <a:pPr marL="914400" lvl="1" indent="-457200" algn="l" eaLnBrk="1" hangingPunct="1">
              <a:buFont typeface="Arial" panose="020B0604020202020204" pitchFamily="34" charset="0"/>
              <a:buChar char="•"/>
            </a:pPr>
            <a:r>
              <a:rPr lang="en-US" altLang="en-US" sz="2000" dirty="0">
                <a:cs typeface="Arial" panose="020B0604020202020204" pitchFamily="34" charset="0"/>
              </a:rPr>
              <a:t>Nothing could be further from the truth</a:t>
            </a:r>
          </a:p>
          <a:p>
            <a:pPr marL="914400" lvl="1" indent="-457200" algn="l" eaLnBrk="1" hangingPunct="1">
              <a:buFont typeface="Arial" panose="020B0604020202020204" pitchFamily="34" charset="0"/>
              <a:buChar char="•"/>
            </a:pPr>
            <a:r>
              <a:rPr lang="en-US" altLang="en-US" sz="2000" dirty="0">
                <a:cs typeface="Arial" panose="020B0604020202020204" pitchFamily="34" charset="0"/>
              </a:rPr>
              <a:t>The full flow model with no trim heater loses no compressed air. Other types of twin tower dryers lose approximately 5-15% of dry air with “purge sweeps” up to several hours</a:t>
            </a:r>
          </a:p>
          <a:p>
            <a:pPr marL="914400" lvl="1" indent="-457200" algn="l" eaLnBrk="1" hangingPunct="1">
              <a:buFont typeface="Arial" panose="020B0604020202020204" pitchFamily="34" charset="0"/>
              <a:buChar char="•"/>
            </a:pPr>
            <a:r>
              <a:rPr lang="en-US" altLang="en-US" sz="2000" dirty="0">
                <a:cs typeface="Arial" panose="020B0604020202020204" pitchFamily="34" charset="0"/>
              </a:rPr>
              <a:t>Some full featured HOC dryers have a stripping and cooling cycle to optimize performance. Stripping is only 90 minutes with a typical air loss of 2%, only during this time and when needed.  </a:t>
            </a:r>
          </a:p>
        </p:txBody>
      </p:sp>
      <p:sp>
        <p:nvSpPr>
          <p:cNvPr id="36868"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6869"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15</a:t>
            </a:r>
          </a:p>
        </p:txBody>
      </p:sp>
      <p:sp>
        <p:nvSpPr>
          <p:cNvPr id="36870"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36871"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pic>
        <p:nvPicPr>
          <p:cNvPr id="36872"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8863" y="1066800"/>
            <a:ext cx="1049337" cy="104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73"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4925" y="3886200"/>
            <a:ext cx="3994150" cy="246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6685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ctrTitle"/>
          </p:nvPr>
        </p:nvSpPr>
        <p:spPr>
          <a:xfrm>
            <a:off x="609600" y="228600"/>
            <a:ext cx="7848600" cy="719138"/>
          </a:xfrm>
        </p:spPr>
        <p:txBody>
          <a:bodyPr/>
          <a:lstStyle/>
          <a:p>
            <a:pPr eaLnBrk="1" hangingPunct="1"/>
            <a:r>
              <a:rPr lang="en-US" altLang="en-US" sz="3200" dirty="0">
                <a:solidFill>
                  <a:srgbClr val="000000"/>
                </a:solidFill>
                <a:latin typeface="Arial" panose="020B0604020202020204" pitchFamily="34" charset="0"/>
              </a:rPr>
              <a:t>Misconceptions that Create Confusion</a:t>
            </a:r>
            <a:endParaRPr lang="en-US" altLang="en-US" sz="3400" dirty="0">
              <a:latin typeface="Arial" panose="020B0604020202020204" pitchFamily="34" charset="0"/>
            </a:endParaRPr>
          </a:p>
        </p:txBody>
      </p:sp>
      <p:sp>
        <p:nvSpPr>
          <p:cNvPr id="17411" name="Rectangle 3"/>
          <p:cNvSpPr>
            <a:spLocks noGrp="1" noChangeArrowheads="1"/>
          </p:cNvSpPr>
          <p:nvPr>
            <p:ph type="subTitle" idx="1"/>
          </p:nvPr>
        </p:nvSpPr>
        <p:spPr>
          <a:xfrm>
            <a:off x="609600" y="1066800"/>
            <a:ext cx="6934200" cy="3352800"/>
          </a:xfrm>
        </p:spPr>
        <p:txBody>
          <a:bodyPr/>
          <a:lstStyle/>
          <a:p>
            <a:pPr algn="l" eaLnBrk="1" hangingPunct="1">
              <a:defRPr/>
            </a:pPr>
            <a:r>
              <a:rPr lang="en-US" altLang="en-US" sz="2800" dirty="0">
                <a:cs typeface="Arial" charset="0"/>
              </a:rPr>
              <a:t>#7  “If the air compressor discharge temperature is low, you have to heat all of the inlet air”</a:t>
            </a:r>
          </a:p>
          <a:p>
            <a:pPr marL="914400" lvl="1" indent="-457200" algn="l" eaLnBrk="1" hangingPunct="1">
              <a:buFont typeface="Arial" panose="020B0604020202020204" pitchFamily="34" charset="0"/>
              <a:buChar char="•"/>
              <a:defRPr/>
            </a:pPr>
            <a:r>
              <a:rPr lang="en-US" altLang="en-US" sz="2000" dirty="0">
                <a:cs typeface="Arial" charset="0"/>
              </a:rPr>
              <a:t>If the air compressor discharge temperature is low and the application requires a lower PDP - in some models a heater can be added to the stripping line. This heater would be comparable to other heated dryers but </a:t>
            </a:r>
            <a:r>
              <a:rPr lang="en-US" altLang="en-US" sz="2000" u="sng" dirty="0">
                <a:cs typeface="Arial" charset="0"/>
              </a:rPr>
              <a:t>only operates for 90 minutes</a:t>
            </a:r>
            <a:r>
              <a:rPr lang="en-US" altLang="en-US" sz="2000" dirty="0">
                <a:cs typeface="Arial" charset="0"/>
              </a:rPr>
              <a:t> of the cycle and still delivering energy efficient dry air. </a:t>
            </a:r>
          </a:p>
          <a:p>
            <a:pPr lvl="1" algn="l" eaLnBrk="1" hangingPunct="1">
              <a:defRPr/>
            </a:pPr>
            <a:r>
              <a:rPr lang="en-US" altLang="en-US" sz="2000" dirty="0">
                <a:cs typeface="Arial" charset="0"/>
              </a:rPr>
              <a:t>	This available option is relatively inexpensive and delivers full 	performance under virtually any operating conditions.</a:t>
            </a:r>
          </a:p>
        </p:txBody>
      </p:sp>
      <p:sp>
        <p:nvSpPr>
          <p:cNvPr id="38916"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8917"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16</a:t>
            </a:r>
          </a:p>
        </p:txBody>
      </p:sp>
      <p:sp>
        <p:nvSpPr>
          <p:cNvPr id="38918"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38919"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pic>
        <p:nvPicPr>
          <p:cNvPr id="38920"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3662" y="1063625"/>
            <a:ext cx="1049338" cy="1049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66560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ctrTitle"/>
          </p:nvPr>
        </p:nvSpPr>
        <p:spPr>
          <a:xfrm>
            <a:off x="609600" y="228600"/>
            <a:ext cx="7848600" cy="719138"/>
          </a:xfrm>
        </p:spPr>
        <p:txBody>
          <a:bodyPr/>
          <a:lstStyle/>
          <a:p>
            <a:pPr eaLnBrk="1" hangingPunct="1"/>
            <a:r>
              <a:rPr lang="en-US" altLang="en-US" sz="3200" dirty="0">
                <a:solidFill>
                  <a:srgbClr val="000000"/>
                </a:solidFill>
                <a:latin typeface="Arial" panose="020B0604020202020204" pitchFamily="34" charset="0"/>
              </a:rPr>
              <a:t>Misconceptions that Create Confusion</a:t>
            </a:r>
            <a:endParaRPr lang="en-US" altLang="en-US" sz="3400" dirty="0">
              <a:latin typeface="Arial" panose="020B0604020202020204" pitchFamily="34" charset="0"/>
            </a:endParaRPr>
          </a:p>
        </p:txBody>
      </p:sp>
      <p:sp>
        <p:nvSpPr>
          <p:cNvPr id="40963" name="Rectangle 3"/>
          <p:cNvSpPr>
            <a:spLocks noGrp="1" noChangeArrowheads="1"/>
          </p:cNvSpPr>
          <p:nvPr>
            <p:ph type="subTitle" idx="1"/>
          </p:nvPr>
        </p:nvSpPr>
        <p:spPr>
          <a:xfrm>
            <a:off x="1630363" y="962025"/>
            <a:ext cx="6799262" cy="4724400"/>
          </a:xfrm>
        </p:spPr>
        <p:txBody>
          <a:bodyPr/>
          <a:lstStyle/>
          <a:p>
            <a:pPr algn="l" eaLnBrk="1" hangingPunct="1"/>
            <a:r>
              <a:rPr lang="en-US" altLang="en-US" sz="2800" dirty="0"/>
              <a:t>#8  “HOC dryers cannot deliver low pressure dewpoint (PDP)” </a:t>
            </a:r>
          </a:p>
          <a:p>
            <a:pPr marL="800100" lvl="1" indent="-342900" algn="l" eaLnBrk="1" hangingPunct="1">
              <a:buFont typeface="Arial" panose="020B0604020202020204" pitchFamily="34" charset="0"/>
              <a:buChar char="•"/>
            </a:pPr>
            <a:r>
              <a:rPr lang="en-US" altLang="en-US" sz="2000" dirty="0">
                <a:cs typeface="Arial" panose="020B0604020202020204" pitchFamily="34" charset="0"/>
              </a:rPr>
              <a:t>This misconception has been promoted by some otherwise knowledgeable people stating: “HOC dryers with multi-stage air compressors cannot provide better than a -20°F PDP below 180 psig.” </a:t>
            </a:r>
          </a:p>
          <a:p>
            <a:pPr marL="800100" lvl="1" indent="-342900" algn="l" eaLnBrk="1" hangingPunct="1">
              <a:buFont typeface="Arial" panose="020B0604020202020204" pitchFamily="34" charset="0"/>
              <a:buChar char="•"/>
            </a:pPr>
            <a:r>
              <a:rPr lang="en-US" altLang="en-US" sz="2000" dirty="0">
                <a:cs typeface="Arial" panose="020B0604020202020204" pitchFamily="34" charset="0"/>
              </a:rPr>
              <a:t>Much of the support for this </a:t>
            </a:r>
            <a:r>
              <a:rPr lang="en-US" altLang="en-US" sz="2000" u="sng" dirty="0">
                <a:solidFill>
                  <a:srgbClr val="CC0000"/>
                </a:solidFill>
                <a:cs typeface="Arial" panose="020B0604020202020204" pitchFamily="34" charset="0"/>
              </a:rPr>
              <a:t>inaccurate conclusion </a:t>
            </a:r>
            <a:r>
              <a:rPr lang="en-US" altLang="en-US" sz="2000" dirty="0">
                <a:cs typeface="Arial" panose="020B0604020202020204" pitchFamily="34" charset="0"/>
              </a:rPr>
              <a:t>comes “from a study” prepared using molecular sieve desiccant in the drying bed. </a:t>
            </a:r>
          </a:p>
          <a:p>
            <a:pPr marL="800100" lvl="1" indent="-342900" algn="l" eaLnBrk="1" hangingPunct="1">
              <a:buFont typeface="Arial" panose="020B0604020202020204" pitchFamily="34" charset="0"/>
              <a:buChar char="•"/>
            </a:pPr>
            <a:r>
              <a:rPr lang="en-US" altLang="en-US" sz="2000" dirty="0">
                <a:cs typeface="Arial" panose="020B0604020202020204" pitchFamily="34" charset="0"/>
              </a:rPr>
              <a:t>The calculations use the appropriate isotheres for the molecular sieve desiccant and a 125°F desiccant bed operating temperature.  </a:t>
            </a:r>
          </a:p>
          <a:p>
            <a:pPr algn="l" eaLnBrk="1" hangingPunct="1"/>
            <a:endParaRPr lang="en-US" altLang="en-US" sz="2000" dirty="0"/>
          </a:p>
          <a:p>
            <a:pPr algn="l" eaLnBrk="1" hangingPunct="1"/>
            <a:r>
              <a:rPr lang="en-US" altLang="en-US" sz="2400" dirty="0"/>
              <a:t>The math is correct….the premise and conclusion incorrect – and irrelevant! </a:t>
            </a:r>
          </a:p>
        </p:txBody>
      </p:sp>
      <p:sp>
        <p:nvSpPr>
          <p:cNvPr id="40964"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0965"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17</a:t>
            </a:r>
          </a:p>
        </p:txBody>
      </p:sp>
      <p:sp>
        <p:nvSpPr>
          <p:cNvPr id="40966"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40967"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pic>
        <p:nvPicPr>
          <p:cNvPr id="4096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990600"/>
            <a:ext cx="1049338" cy="104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54775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ctrTitle"/>
          </p:nvPr>
        </p:nvSpPr>
        <p:spPr>
          <a:xfrm>
            <a:off x="609600" y="228600"/>
            <a:ext cx="7848600" cy="719138"/>
          </a:xfrm>
        </p:spPr>
        <p:txBody>
          <a:bodyPr/>
          <a:lstStyle/>
          <a:p>
            <a:pPr eaLnBrk="1" hangingPunct="1"/>
            <a:r>
              <a:rPr lang="en-US" altLang="en-US" sz="3400" dirty="0">
                <a:latin typeface="Arial" panose="020B0604020202020204" pitchFamily="34" charset="0"/>
              </a:rPr>
              <a:t>Molecular Sieve Product</a:t>
            </a:r>
          </a:p>
        </p:txBody>
      </p:sp>
      <p:sp>
        <p:nvSpPr>
          <p:cNvPr id="43011" name="Rectangle 3"/>
          <p:cNvSpPr>
            <a:spLocks noGrp="1" noChangeArrowheads="1"/>
          </p:cNvSpPr>
          <p:nvPr>
            <p:ph type="subTitle" idx="1"/>
          </p:nvPr>
        </p:nvSpPr>
        <p:spPr>
          <a:xfrm>
            <a:off x="2590800" y="1143000"/>
            <a:ext cx="6019800" cy="3276600"/>
          </a:xfrm>
        </p:spPr>
        <p:txBody>
          <a:bodyPr/>
          <a:lstStyle/>
          <a:p>
            <a:pPr algn="l" eaLnBrk="1" hangingPunct="1"/>
            <a:r>
              <a:rPr lang="en-US" altLang="en-US" sz="2800" dirty="0"/>
              <a:t>What is molecular sieve?</a:t>
            </a:r>
          </a:p>
          <a:p>
            <a:pPr marL="914400" lvl="1" indent="-457200" algn="l" eaLnBrk="1" hangingPunct="1">
              <a:buFont typeface="Arial" panose="020B0604020202020204" pitchFamily="34" charset="0"/>
              <a:buChar char="•"/>
            </a:pPr>
            <a:r>
              <a:rPr lang="en-US" altLang="en-US" sz="2000" dirty="0">
                <a:cs typeface="Arial" panose="020B0604020202020204" pitchFamily="34" charset="0"/>
              </a:rPr>
              <a:t>Molecular sieve is a synthesized product designed for specific uses and used often in the gas separator field. </a:t>
            </a:r>
          </a:p>
          <a:p>
            <a:pPr marL="914400" lvl="1" indent="-457200" algn="l" eaLnBrk="1" hangingPunct="1">
              <a:buFont typeface="Arial" panose="020B0604020202020204" pitchFamily="34" charset="0"/>
              <a:buChar char="•"/>
            </a:pPr>
            <a:r>
              <a:rPr lang="en-US" altLang="en-US" sz="2000" dirty="0">
                <a:cs typeface="Arial" panose="020B0604020202020204" pitchFamily="34" charset="0"/>
              </a:rPr>
              <a:t>Industrially it may be used as a final drying agent at the tower exit, taking advantage of its ability to dry effectively in areas of low RH. </a:t>
            </a:r>
          </a:p>
          <a:p>
            <a:pPr marL="914400" lvl="1" indent="-457200" algn="l" eaLnBrk="1" hangingPunct="1">
              <a:buFont typeface="Arial" panose="020B0604020202020204" pitchFamily="34" charset="0"/>
              <a:buChar char="•"/>
            </a:pPr>
            <a:r>
              <a:rPr lang="en-US" altLang="en-US" sz="2000" dirty="0">
                <a:cs typeface="Arial" panose="020B0604020202020204" pitchFamily="34" charset="0"/>
              </a:rPr>
              <a:t>The recommended regeneration temperature is usually from </a:t>
            </a:r>
            <a:r>
              <a:rPr lang="en-US" altLang="en-US" sz="2000" b="1" dirty="0">
                <a:solidFill>
                  <a:srgbClr val="CC0000"/>
                </a:solidFill>
                <a:cs typeface="Arial" panose="020B0604020202020204" pitchFamily="34" charset="0"/>
              </a:rPr>
              <a:t>300°F to 500°F or more – NOT 125°F</a:t>
            </a:r>
            <a:r>
              <a:rPr lang="en-US" altLang="en-US" sz="2000" dirty="0">
                <a:solidFill>
                  <a:srgbClr val="CC0000"/>
                </a:solidFill>
                <a:cs typeface="Arial" panose="020B0604020202020204" pitchFamily="34" charset="0"/>
              </a:rPr>
              <a:t>.</a:t>
            </a:r>
          </a:p>
          <a:p>
            <a:pPr algn="l" eaLnBrk="1" hangingPunct="1"/>
            <a:endParaRPr lang="en-US" altLang="en-US" sz="2000" dirty="0"/>
          </a:p>
        </p:txBody>
      </p:sp>
      <p:sp>
        <p:nvSpPr>
          <p:cNvPr id="43012"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3013"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18</a:t>
            </a:r>
          </a:p>
        </p:txBody>
      </p:sp>
      <p:sp>
        <p:nvSpPr>
          <p:cNvPr id="43014"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43015"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pic>
        <p:nvPicPr>
          <p:cNvPr id="43016" name="Picture 8"/>
          <p:cNvPicPr>
            <a:picLocks noChangeAspect="1" noChangeArrowheads="1"/>
          </p:cNvPicPr>
          <p:nvPr/>
        </p:nvPicPr>
        <p:blipFill>
          <a:blip r:embed="rId3">
            <a:extLst>
              <a:ext uri="{28A0092B-C50C-407E-A947-70E740481C1C}">
                <a14:useLocalDpi xmlns:a14="http://schemas.microsoft.com/office/drawing/2010/main" val="0"/>
              </a:ext>
            </a:extLst>
          </a:blip>
          <a:srcRect l="10500" t="10893" r="12000" b="9776"/>
          <a:stretch>
            <a:fillRect/>
          </a:stretch>
        </p:blipFill>
        <p:spPr bwMode="auto">
          <a:xfrm>
            <a:off x="885825" y="1257300"/>
            <a:ext cx="1704975" cy="1562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3017" name="TextBox 1"/>
          <p:cNvSpPr txBox="1">
            <a:spLocks noChangeArrowheads="1"/>
          </p:cNvSpPr>
          <p:nvPr/>
        </p:nvSpPr>
        <p:spPr bwMode="auto">
          <a:xfrm>
            <a:off x="762000" y="4724400"/>
            <a:ext cx="59436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The conclusion reached by this data is not relevant. Molecular sieve is not the bed desiccant used in HOC dryers. Most HOC desiccant dryers use a basic desiccant selection called activated alumina. </a:t>
            </a:r>
          </a:p>
        </p:txBody>
      </p:sp>
      <p:pic>
        <p:nvPicPr>
          <p:cNvPr id="43018"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l="14780" t="25616" r="10345" b="17241"/>
          <a:stretch>
            <a:fillRect/>
          </a:stretch>
        </p:blipFill>
        <p:spPr bwMode="auto">
          <a:xfrm>
            <a:off x="6838950" y="4962525"/>
            <a:ext cx="1447800" cy="1104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68983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ctrTitle"/>
          </p:nvPr>
        </p:nvSpPr>
        <p:spPr>
          <a:xfrm>
            <a:off x="609600" y="228600"/>
            <a:ext cx="7848600" cy="719138"/>
          </a:xfrm>
        </p:spPr>
        <p:txBody>
          <a:bodyPr/>
          <a:lstStyle/>
          <a:p>
            <a:pPr eaLnBrk="1" hangingPunct="1"/>
            <a:r>
              <a:rPr lang="en-US" altLang="en-US" sz="3200" dirty="0">
                <a:solidFill>
                  <a:srgbClr val="000000"/>
                </a:solidFill>
                <a:latin typeface="Arial" panose="020B0604020202020204" pitchFamily="34" charset="0"/>
              </a:rPr>
              <a:t>Misconceptions that Create Confusion</a:t>
            </a:r>
            <a:endParaRPr lang="en-US" altLang="en-US" sz="3400" dirty="0">
              <a:latin typeface="Arial" panose="020B0604020202020204" pitchFamily="34" charset="0"/>
            </a:endParaRPr>
          </a:p>
        </p:txBody>
      </p:sp>
      <p:sp>
        <p:nvSpPr>
          <p:cNvPr id="45059" name="Rectangle 3"/>
          <p:cNvSpPr>
            <a:spLocks noGrp="1" noChangeArrowheads="1"/>
          </p:cNvSpPr>
          <p:nvPr>
            <p:ph type="subTitle" idx="1"/>
          </p:nvPr>
        </p:nvSpPr>
        <p:spPr>
          <a:xfrm>
            <a:off x="838200" y="1752600"/>
            <a:ext cx="3467100" cy="2667000"/>
          </a:xfrm>
        </p:spPr>
        <p:txBody>
          <a:bodyPr/>
          <a:lstStyle/>
          <a:p>
            <a:pPr algn="l" eaLnBrk="1" hangingPunct="1"/>
            <a:r>
              <a:rPr lang="en-US" altLang="en-US" sz="2800" dirty="0"/>
              <a:t>HOC dryers can be optimized to deliver lower than -40°F / C on a continual basis throughout the year. </a:t>
            </a:r>
          </a:p>
        </p:txBody>
      </p:sp>
      <p:sp>
        <p:nvSpPr>
          <p:cNvPr id="45060"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5061"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19</a:t>
            </a:r>
          </a:p>
        </p:txBody>
      </p:sp>
      <p:sp>
        <p:nvSpPr>
          <p:cNvPr id="45062"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45063"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pic>
        <p:nvPicPr>
          <p:cNvPr id="45064" name="Picture 2"/>
          <p:cNvPicPr>
            <a:picLocks noChangeAspect="1" noChangeArrowheads="1"/>
          </p:cNvPicPr>
          <p:nvPr/>
        </p:nvPicPr>
        <p:blipFill>
          <a:blip r:embed="rId3">
            <a:extLst>
              <a:ext uri="{28A0092B-C50C-407E-A947-70E740481C1C}">
                <a14:useLocalDpi xmlns:a14="http://schemas.microsoft.com/office/drawing/2010/main" val="0"/>
              </a:ext>
            </a:extLst>
          </a:blip>
          <a:srcRect l="13670" t="8211" r="12454" b="10210"/>
          <a:stretch>
            <a:fillRect/>
          </a:stretch>
        </p:blipFill>
        <p:spPr bwMode="auto">
          <a:xfrm>
            <a:off x="4906963" y="1828800"/>
            <a:ext cx="2941637" cy="428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Arrow Connector 2"/>
          <p:cNvCxnSpPr/>
          <p:nvPr/>
        </p:nvCxnSpPr>
        <p:spPr>
          <a:xfrm>
            <a:off x="4495800" y="2819400"/>
            <a:ext cx="1066800" cy="34290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7086600" y="2819400"/>
            <a:ext cx="1066800" cy="38100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18368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ctrTitle"/>
          </p:nvPr>
        </p:nvSpPr>
        <p:spPr>
          <a:xfrm>
            <a:off x="609600" y="228600"/>
            <a:ext cx="7848600" cy="719138"/>
          </a:xfrm>
        </p:spPr>
        <p:txBody>
          <a:bodyPr/>
          <a:lstStyle/>
          <a:p>
            <a:pPr eaLnBrk="1" hangingPunct="1"/>
            <a:r>
              <a:rPr lang="en-US" altLang="en-US" sz="3400" dirty="0">
                <a:latin typeface="Arial" panose="020B0604020202020204" pitchFamily="34" charset="0"/>
              </a:rPr>
              <a:t>Final Thoughts</a:t>
            </a:r>
          </a:p>
        </p:txBody>
      </p:sp>
      <p:sp>
        <p:nvSpPr>
          <p:cNvPr id="47107" name="Rectangle 3"/>
          <p:cNvSpPr>
            <a:spLocks noGrp="1" noChangeArrowheads="1"/>
          </p:cNvSpPr>
          <p:nvPr>
            <p:ph type="subTitle" idx="1"/>
          </p:nvPr>
        </p:nvSpPr>
        <p:spPr>
          <a:xfrm>
            <a:off x="609600" y="990600"/>
            <a:ext cx="7772400" cy="3657600"/>
          </a:xfrm>
        </p:spPr>
        <p:txBody>
          <a:bodyPr/>
          <a:lstStyle/>
          <a:p>
            <a:pPr algn="l" eaLnBrk="1" hangingPunct="1"/>
            <a:r>
              <a:rPr lang="en-US" altLang="en-US" sz="2800" dirty="0"/>
              <a:t>Desiccant dryers usually compared at -40°F – Why?  What pressure dewpoint do you actually need? </a:t>
            </a:r>
          </a:p>
          <a:p>
            <a:pPr algn="l" eaLnBrk="1" hangingPunct="1"/>
            <a:r>
              <a:rPr lang="en-US" altLang="en-US" sz="2800" dirty="0"/>
              <a:t>Example - Often HOC dryers are selected instead of refrigerated type for several reasons: </a:t>
            </a:r>
          </a:p>
          <a:p>
            <a:pPr marL="800100" lvl="1" indent="-342900" algn="l" eaLnBrk="1" hangingPunct="1">
              <a:buFont typeface="Arial" panose="020B0604020202020204" pitchFamily="34" charset="0"/>
              <a:buChar char="•"/>
            </a:pPr>
            <a:r>
              <a:rPr lang="en-US" altLang="en-US" sz="2000" dirty="0">
                <a:cs typeface="Arial" panose="020B0604020202020204" pitchFamily="34" charset="0"/>
              </a:rPr>
              <a:t>HOC dryers operating in acceptable environment and conditions without trim heater and dry gas cooling can hold an average PDP from +10 to +20°F  - about twice the moisture removal of a well performing refrigerated dryer. </a:t>
            </a:r>
          </a:p>
          <a:p>
            <a:pPr marL="800100" lvl="1" indent="-342900" algn="l" eaLnBrk="1" hangingPunct="1">
              <a:buFont typeface="Arial" panose="020B0604020202020204" pitchFamily="34" charset="0"/>
              <a:buChar char="•"/>
            </a:pPr>
            <a:r>
              <a:rPr lang="en-US" altLang="en-US" sz="2000" dirty="0">
                <a:cs typeface="Arial" panose="020B0604020202020204" pitchFamily="34" charset="0"/>
              </a:rPr>
              <a:t>No issue with Freon</a:t>
            </a:r>
          </a:p>
          <a:p>
            <a:pPr marL="800100" lvl="1" indent="-342900" algn="l" eaLnBrk="1" hangingPunct="1">
              <a:buFont typeface="Arial" panose="020B0604020202020204" pitchFamily="34" charset="0"/>
              <a:buChar char="•"/>
            </a:pPr>
            <a:r>
              <a:rPr lang="en-US" altLang="en-US" sz="2000" dirty="0">
                <a:cs typeface="Arial" panose="020B0604020202020204" pitchFamily="34" charset="0"/>
              </a:rPr>
              <a:t>Low life cycle operating costs </a:t>
            </a:r>
          </a:p>
        </p:txBody>
      </p:sp>
      <p:sp>
        <p:nvSpPr>
          <p:cNvPr id="47108"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7109"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20</a:t>
            </a:r>
          </a:p>
        </p:txBody>
      </p:sp>
      <p:sp>
        <p:nvSpPr>
          <p:cNvPr id="47110"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47111"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sp>
        <p:nvSpPr>
          <p:cNvPr id="47112" name="TextBox 1"/>
          <p:cNvSpPr txBox="1">
            <a:spLocks noChangeArrowheads="1"/>
          </p:cNvSpPr>
          <p:nvPr/>
        </p:nvSpPr>
        <p:spPr bwMode="auto">
          <a:xfrm>
            <a:off x="533400" y="5308600"/>
            <a:ext cx="7924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As in the case of </a:t>
            </a:r>
            <a:r>
              <a:rPr kumimoji="0" lang="en-US" altLang="en-US" sz="2000" b="0" i="0" u="sng" strike="noStrike" kern="1200" cap="none" spc="0" normalizeH="0" baseline="0" noProof="0" dirty="0">
                <a:ln>
                  <a:noFill/>
                </a:ln>
                <a:solidFill>
                  <a:srgbClr val="000000"/>
                </a:solidFill>
                <a:effectLst/>
                <a:uLnTx/>
                <a:uFillTx/>
                <a:latin typeface="Arial Narrow" panose="020B0606020202030204" pitchFamily="34" charset="0"/>
                <a:ea typeface="+mn-ea"/>
                <a:cs typeface="+mn-cs"/>
              </a:rPr>
              <a:t>all</a:t>
            </a:r>
            <a:r>
              <a:rPr kumimoji="0" lang="en-US" altLang="en-US" sz="20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dryer selection - do not </a:t>
            </a:r>
            <a:r>
              <a:rPr kumimoji="0" lang="en-US" altLang="en-US" sz="20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“over dry”</a:t>
            </a:r>
            <a:r>
              <a:rPr kumimoji="0" lang="en-US" altLang="en-US" sz="20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If you need -5°F, or some other level – run at that level for optimum performance.  </a:t>
            </a:r>
          </a:p>
        </p:txBody>
      </p:sp>
    </p:spTree>
    <p:extLst>
      <p:ext uri="{BB962C8B-B14F-4D97-AF65-F5344CB8AC3E}">
        <p14:creationId xmlns:p14="http://schemas.microsoft.com/office/powerpoint/2010/main" val="3377693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ctrTitle"/>
          </p:nvPr>
        </p:nvSpPr>
        <p:spPr>
          <a:xfrm>
            <a:off x="609600" y="228600"/>
            <a:ext cx="7848600" cy="719138"/>
          </a:xfrm>
        </p:spPr>
        <p:txBody>
          <a:bodyPr/>
          <a:lstStyle/>
          <a:p>
            <a:pPr eaLnBrk="1" hangingPunct="1"/>
            <a:r>
              <a:rPr lang="en-US" altLang="en-US" sz="3400" dirty="0">
                <a:latin typeface="Arial" panose="020B0604020202020204" pitchFamily="34" charset="0"/>
              </a:rPr>
              <a:t>Final Thoughts</a:t>
            </a:r>
          </a:p>
        </p:txBody>
      </p:sp>
      <p:sp>
        <p:nvSpPr>
          <p:cNvPr id="49155" name="Rectangle 3"/>
          <p:cNvSpPr>
            <a:spLocks noGrp="1" noChangeArrowheads="1"/>
          </p:cNvSpPr>
          <p:nvPr>
            <p:ph type="subTitle" idx="1"/>
          </p:nvPr>
        </p:nvSpPr>
        <p:spPr>
          <a:xfrm>
            <a:off x="609600" y="990600"/>
            <a:ext cx="7772400" cy="1219200"/>
          </a:xfrm>
        </p:spPr>
        <p:txBody>
          <a:bodyPr/>
          <a:lstStyle/>
          <a:p>
            <a:pPr algn="l" eaLnBrk="1" hangingPunct="1"/>
            <a:r>
              <a:rPr lang="en-US" altLang="en-US" sz="2400" dirty="0"/>
              <a:t>Energy savings (based on 8,760 hours/year and $.05 kWh)</a:t>
            </a:r>
          </a:p>
          <a:p>
            <a:pPr marL="800100" lvl="1" indent="-342900" algn="l" eaLnBrk="1" hangingPunct="1">
              <a:buFont typeface="Arial" panose="020B0604020202020204" pitchFamily="34" charset="0"/>
              <a:buChar char="•"/>
            </a:pPr>
            <a:r>
              <a:rPr lang="en-US" altLang="en-US" sz="1800" dirty="0">
                <a:cs typeface="Arial" panose="020B0604020202020204" pitchFamily="34" charset="0"/>
              </a:rPr>
              <a:t>4,000 scfm non-cycling refrigerated dryer cost = $9,679 yr. </a:t>
            </a:r>
          </a:p>
          <a:p>
            <a:pPr marL="800100" lvl="1" indent="-342900" algn="l" eaLnBrk="1" hangingPunct="1">
              <a:buFont typeface="Arial" panose="020B0604020202020204" pitchFamily="34" charset="0"/>
              <a:buChar char="•"/>
            </a:pPr>
            <a:r>
              <a:rPr lang="en-US" altLang="en-US" sz="1800" dirty="0">
                <a:cs typeface="Arial" panose="020B0604020202020204" pitchFamily="34" charset="0"/>
              </a:rPr>
              <a:t>4,000 scfm full flow no trim HOC dryer cost = $43.68 yr.</a:t>
            </a:r>
          </a:p>
        </p:txBody>
      </p:sp>
      <p:sp>
        <p:nvSpPr>
          <p:cNvPr id="49156"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9157"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21</a:t>
            </a:r>
          </a:p>
        </p:txBody>
      </p:sp>
      <p:sp>
        <p:nvSpPr>
          <p:cNvPr id="49158"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49159"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pic>
        <p:nvPicPr>
          <p:cNvPr id="4916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4650" y="2133600"/>
            <a:ext cx="8394700" cy="417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47099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subTitle" idx="1"/>
          </p:nvPr>
        </p:nvSpPr>
        <p:spPr>
          <a:xfrm>
            <a:off x="609600" y="1219200"/>
            <a:ext cx="7848600" cy="4724400"/>
          </a:xfrm>
        </p:spPr>
        <p:txBody>
          <a:bodyPr/>
          <a:lstStyle/>
          <a:p>
            <a:pPr eaLnBrk="1" hangingPunct="1">
              <a:defRPr/>
            </a:pPr>
            <a:endParaRPr lang="en-US" altLang="en-US" sz="4000" dirty="0">
              <a:cs typeface="Arial" charset="0"/>
            </a:endParaRPr>
          </a:p>
          <a:p>
            <a:pPr eaLnBrk="1" hangingPunct="1">
              <a:defRPr/>
            </a:pPr>
            <a:r>
              <a:rPr lang="en-US" altLang="en-US" sz="4000" dirty="0">
                <a:cs typeface="Arial" charset="0"/>
              </a:rPr>
              <a:t>Thank you for the opportunity</a:t>
            </a:r>
          </a:p>
          <a:p>
            <a:pPr eaLnBrk="1" hangingPunct="1">
              <a:defRPr/>
            </a:pPr>
            <a:r>
              <a:rPr lang="en-US" altLang="en-US" sz="4000" dirty="0">
                <a:cs typeface="Arial" charset="0"/>
              </a:rPr>
              <a:t> to present! </a:t>
            </a:r>
          </a:p>
          <a:p>
            <a:pPr eaLnBrk="1" hangingPunct="1">
              <a:defRPr/>
            </a:pPr>
            <a:endParaRPr lang="en-US" altLang="en-US" sz="4000" dirty="0">
              <a:cs typeface="Arial" charset="0"/>
            </a:endParaRPr>
          </a:p>
          <a:p>
            <a:pPr algn="l" eaLnBrk="1" hangingPunct="1">
              <a:defRPr/>
            </a:pPr>
            <a:endParaRPr lang="en-US" altLang="en-US" sz="4000" dirty="0">
              <a:cs typeface="Arial" charset="0"/>
            </a:endParaRPr>
          </a:p>
          <a:p>
            <a:pPr marL="609600" indent="-609600" algn="l" eaLnBrk="1" hangingPunct="1">
              <a:defRPr/>
            </a:pPr>
            <a:r>
              <a:rPr lang="en-US" altLang="en-US" sz="2200" dirty="0">
                <a:cs typeface="Arial" charset="0"/>
              </a:rPr>
              <a:t> </a:t>
            </a:r>
          </a:p>
          <a:p>
            <a:pPr marL="609600" indent="-609600" algn="l" eaLnBrk="1" hangingPunct="1">
              <a:spcBef>
                <a:spcPts val="0"/>
              </a:spcBef>
              <a:defRPr/>
            </a:pPr>
            <a:endParaRPr lang="en-US" altLang="en-US" sz="2000" dirty="0">
              <a:cs typeface="Arial" charset="0"/>
            </a:endParaRPr>
          </a:p>
          <a:p>
            <a:pPr marL="609600" indent="-609600" algn="l" eaLnBrk="1" hangingPunct="1">
              <a:spcBef>
                <a:spcPts val="0"/>
              </a:spcBef>
              <a:defRPr/>
            </a:pPr>
            <a:r>
              <a:rPr lang="en-US" altLang="en-US" sz="2000" dirty="0">
                <a:cs typeface="Arial" charset="0"/>
              </a:rPr>
              <a:t>Air Power USA</a:t>
            </a:r>
          </a:p>
          <a:p>
            <a:pPr marL="609600" indent="-609600" algn="l" eaLnBrk="1" hangingPunct="1">
              <a:spcBef>
                <a:spcPts val="0"/>
              </a:spcBef>
              <a:defRPr/>
            </a:pPr>
            <a:r>
              <a:rPr lang="en-US" altLang="en-US" sz="2000" dirty="0">
                <a:cs typeface="Arial" charset="0"/>
              </a:rPr>
              <a:t>Hank van Ormer – Technical Director</a:t>
            </a:r>
          </a:p>
          <a:p>
            <a:pPr algn="l" eaLnBrk="1" hangingPunct="1">
              <a:spcBef>
                <a:spcPts val="0"/>
              </a:spcBef>
              <a:defRPr/>
            </a:pPr>
            <a:r>
              <a:rPr lang="en-US" altLang="en-US" sz="2000" dirty="0">
                <a:cs typeface="Arial" charset="0"/>
              </a:rPr>
              <a:t>(740) 862-4112</a:t>
            </a:r>
            <a:endParaRPr lang="en-US" altLang="en-US" sz="2200" dirty="0">
              <a:cs typeface="Arial" charset="0"/>
            </a:endParaRPr>
          </a:p>
        </p:txBody>
      </p:sp>
      <p:sp>
        <p:nvSpPr>
          <p:cNvPr id="51203"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1204"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22</a:t>
            </a:r>
          </a:p>
        </p:txBody>
      </p:sp>
      <p:sp>
        <p:nvSpPr>
          <p:cNvPr id="51205"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51206"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pic>
        <p:nvPicPr>
          <p:cNvPr id="51207"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8100" y="5324475"/>
            <a:ext cx="2298700"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1050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2211388"/>
            <a:ext cx="2373312"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itle 1"/>
          <p:cNvSpPr>
            <a:spLocks noGrp="1"/>
          </p:cNvSpPr>
          <p:nvPr>
            <p:ph type="ctrTitle"/>
          </p:nvPr>
        </p:nvSpPr>
        <p:spPr>
          <a:xfrm>
            <a:off x="3227388" y="1674828"/>
            <a:ext cx="2316162" cy="536575"/>
          </a:xfrm>
        </p:spPr>
        <p:txBody>
          <a:bodyPr/>
          <a:lstStyle/>
          <a:p>
            <a:r>
              <a:rPr lang="en-US" altLang="en-US" sz="2800" b="1" dirty="0">
                <a:solidFill>
                  <a:srgbClr val="85214B"/>
                </a:solidFill>
                <a:latin typeface="Calibri" panose="020F0502020204030204"/>
                <a:cs typeface="Arial"/>
              </a:rPr>
              <a:t>Q&amp;A Format</a:t>
            </a:r>
          </a:p>
        </p:txBody>
      </p:sp>
      <p:sp>
        <p:nvSpPr>
          <p:cNvPr id="5126" name="TextBox 11"/>
          <p:cNvSpPr txBox="1">
            <a:spLocks noChangeArrowheads="1"/>
          </p:cNvSpPr>
          <p:nvPr/>
        </p:nvSpPr>
        <p:spPr bwMode="auto">
          <a:xfrm>
            <a:off x="3306778" y="2211403"/>
            <a:ext cx="3255947" cy="2798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 Panelists will answer your questions during the Q&amp;A session at the end of the Webinar.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 Please post your questions in the Questions Window in your GoToWebinar interface.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 Direct all questions to Compressed Air Best Practices Magazine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3" name="TextBox 12"/>
          <p:cNvSpPr txBox="1">
            <a:spLocks noChangeArrowheads="1"/>
          </p:cNvSpPr>
          <p:nvPr/>
        </p:nvSpPr>
        <p:spPr bwMode="auto">
          <a:xfrm>
            <a:off x="585803" y="5670565"/>
            <a:ext cx="71588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For your free subscription, please visit </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hlinkClick r:id="rId3"/>
              </a:rPr>
              <a:t>www.airbestpractices.com/magazine/subscription</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p>
        </p:txBody>
      </p:sp>
      <p:pic>
        <p:nvPicPr>
          <p:cNvPr id="10" name="Picture 8" descr="CABP_logo_linkedin.jpg">
            <a:hlinkClick r:id="rId4"/>
            <a:extLst>
              <a:ext uri="{FF2B5EF4-FFF2-40B4-BE49-F238E27FC236}">
                <a16:creationId xmlns:a16="http://schemas.microsoft.com/office/drawing/2014/main" id="{0797DE67-BD98-4FF8-B88F-3785D1B05A0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35225" y="468328"/>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C0B1F69E-E008-4CAF-A44D-06F19AD2A739}"/>
              </a:ext>
            </a:extLst>
          </p:cNvPr>
          <p:cNvSpPr txBox="1">
            <a:spLocks noChangeArrowheads="1"/>
          </p:cNvSpPr>
          <p:nvPr/>
        </p:nvSpPr>
        <p:spPr bwMode="auto">
          <a:xfrm>
            <a:off x="6956580" y="3954233"/>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6" name="Picture 15">
            <a:extLst>
              <a:ext uri="{FF2B5EF4-FFF2-40B4-BE49-F238E27FC236}">
                <a16:creationId xmlns:a16="http://schemas.microsoft.com/office/drawing/2014/main" id="{190FEE68-D3EE-4BEC-94CC-0FE5E18AFF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29865" y="4390089"/>
            <a:ext cx="1570502" cy="1240122"/>
          </a:xfrm>
          <a:prstGeom prst="rect">
            <a:avLst/>
          </a:prstGeom>
        </p:spPr>
      </p:pic>
    </p:spTree>
    <p:extLst>
      <p:ext uri="{BB962C8B-B14F-4D97-AF65-F5344CB8AC3E}">
        <p14:creationId xmlns:p14="http://schemas.microsoft.com/office/powerpoint/2010/main" val="182575148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8" descr="CABP_logo_linkedi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9175" y="207978"/>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Box 12"/>
          <p:cNvSpPr txBox="1">
            <a:spLocks noChangeArrowheads="1"/>
          </p:cNvSpPr>
          <p:nvPr/>
        </p:nvSpPr>
        <p:spPr bwMode="auto">
          <a:xfrm>
            <a:off x="585803" y="5670565"/>
            <a:ext cx="55959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For your free subscription, please visit </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hlinkClick r:id="rId3"/>
              </a:rPr>
              <a:t>www.airbestpractices.com/magazine/subscription</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p>
        </p:txBody>
      </p:sp>
      <p:sp>
        <p:nvSpPr>
          <p:cNvPr id="9222" name="TextBox 22"/>
          <p:cNvSpPr txBox="1">
            <a:spLocks noChangeArrowheads="1"/>
          </p:cNvSpPr>
          <p:nvPr/>
        </p:nvSpPr>
        <p:spPr bwMode="auto">
          <a:xfrm>
            <a:off x="4919678" y="3422665"/>
            <a:ext cx="35258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223" name="TextBox 23"/>
          <p:cNvSpPr txBox="1">
            <a:spLocks noChangeArrowheads="1"/>
          </p:cNvSpPr>
          <p:nvPr/>
        </p:nvSpPr>
        <p:spPr bwMode="auto">
          <a:xfrm>
            <a:off x="240728" y="4810300"/>
            <a:ext cx="26456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Chuck Henderson</a:t>
            </a:r>
          </a:p>
          <a:p>
            <a:pPr algn="ctr"/>
            <a:r>
              <a:rPr lang="en-US" altLang="en-US" sz="1400" dirty="0"/>
              <a:t>Henderson Engineering Company</a:t>
            </a:r>
          </a:p>
        </p:txBody>
      </p:sp>
      <p:sp>
        <p:nvSpPr>
          <p:cNvPr id="9228" name="TextBox 19"/>
          <p:cNvSpPr txBox="1">
            <a:spLocks noChangeArrowheads="1"/>
          </p:cNvSpPr>
          <p:nvPr/>
        </p:nvSpPr>
        <p:spPr bwMode="auto">
          <a:xfrm>
            <a:off x="2886392" y="2937575"/>
            <a:ext cx="55139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US" altLang="en-US" dirty="0"/>
              <a:t> Vice President of Henderson Engineering Company</a:t>
            </a:r>
          </a:p>
          <a:p>
            <a:pPr marL="0" marR="0" lvl="0" indent="0" algn="l" defTabSz="914400" rtl="0" eaLnBrk="1" fontAlgn="base" latinLnBrk="0" hangingPunct="1">
              <a:lnSpc>
                <a:spcPct val="100000"/>
              </a:lnSpc>
              <a:spcBef>
                <a:spcPct val="0"/>
              </a:spcBef>
              <a:spcAft>
                <a:spcPct val="0"/>
              </a:spcAft>
              <a:buClrTx/>
              <a:buSzTx/>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3" name="Title 1"/>
          <p:cNvSpPr txBox="1">
            <a:spLocks/>
          </p:cNvSpPr>
          <p:nvPr/>
        </p:nvSpPr>
        <p:spPr bwMode="auto">
          <a:xfrm>
            <a:off x="468357" y="1931996"/>
            <a:ext cx="32432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85214B"/>
                </a:solidFill>
                <a:effectLst/>
                <a:uLnTx/>
                <a:uFillTx/>
                <a:latin typeface="Calibri Light" panose="020F0302020204030204"/>
                <a:ea typeface="+mj-ea"/>
                <a:cs typeface="+mj-cs"/>
              </a:rPr>
              <a:t>About the Speaker</a:t>
            </a:r>
          </a:p>
        </p:txBody>
      </p:sp>
      <p:pic>
        <p:nvPicPr>
          <p:cNvPr id="10" name="Picture 9">
            <a:extLst>
              <a:ext uri="{FF2B5EF4-FFF2-40B4-BE49-F238E27FC236}">
                <a16:creationId xmlns:a16="http://schemas.microsoft.com/office/drawing/2014/main" id="{F0B3A016-08FF-43AA-B4F4-8762FB969B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7610" y="4337041"/>
            <a:ext cx="1570502" cy="1240122"/>
          </a:xfrm>
          <a:prstGeom prst="rect">
            <a:avLst/>
          </a:prstGeom>
        </p:spPr>
      </p:pic>
      <p:pic>
        <p:nvPicPr>
          <p:cNvPr id="11" name="Picture 10">
            <a:extLst>
              <a:ext uri="{FF2B5EF4-FFF2-40B4-BE49-F238E27FC236}">
                <a16:creationId xmlns:a16="http://schemas.microsoft.com/office/drawing/2014/main" id="{C181DEC8-1173-49C1-807D-D1967C29D9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946" y="2701124"/>
            <a:ext cx="1451229" cy="2026568"/>
          </a:xfrm>
          <a:prstGeom prst="rect">
            <a:avLst/>
          </a:prstGeom>
        </p:spPr>
      </p:pic>
    </p:spTree>
    <p:extLst>
      <p:ext uri="{BB962C8B-B14F-4D97-AF65-F5344CB8AC3E}">
        <p14:creationId xmlns:p14="http://schemas.microsoft.com/office/powerpoint/2010/main" val="200333963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p:cNvPr>
          <p:cNvSpPr>
            <a:spLocks noGrp="1"/>
          </p:cNvSpPr>
          <p:nvPr>
            <p:ph type="title"/>
          </p:nvPr>
        </p:nvSpPr>
        <p:spPr>
          <a:xfrm>
            <a:off x="685800" y="350581"/>
            <a:ext cx="7772400" cy="1143000"/>
          </a:xfrm>
        </p:spPr>
        <p:txBody>
          <a:bodyPr/>
          <a:lstStyle/>
          <a:p>
            <a:pPr>
              <a:defRPr/>
            </a:pPr>
            <a:r>
              <a:rPr sz="2800" b="1"/>
              <a:t>Energy Efficient Heat of Compression Dryers</a:t>
            </a:r>
            <a:br>
              <a:rPr sz="2800" b="1"/>
            </a:br>
            <a:r>
              <a:rPr sz="2800" b="1"/>
              <a:t>Installation Guidelines</a:t>
            </a:r>
            <a:endParaRPr sz="2800"/>
          </a:p>
        </p:txBody>
      </p:sp>
      <p:sp>
        <p:nvSpPr>
          <p:cNvPr id="53251" name="Content Placeholder 8"/>
          <p:cNvSpPr>
            <a:spLocks noGrp="1"/>
          </p:cNvSpPr>
          <p:nvPr>
            <p:ph idx="1"/>
          </p:nvPr>
        </p:nvSpPr>
        <p:spPr>
          <a:xfrm>
            <a:off x="266700" y="2212975"/>
            <a:ext cx="4305300" cy="2357438"/>
          </a:xfrm>
        </p:spPr>
        <p:txBody>
          <a:bodyPr/>
          <a:lstStyle/>
          <a:p>
            <a:pPr marL="0" indent="0">
              <a:buFont typeface="Monotype Sorts" panose="01010601010101010101" pitchFamily="2" charset="2"/>
              <a:buNone/>
            </a:pPr>
            <a:endParaRPr lang="en-US" altLang="en-US"/>
          </a:p>
          <a:p>
            <a:pPr marL="0" indent="0">
              <a:buFont typeface="Monotype Sorts" panose="01010601010101010101" pitchFamily="2" charset="2"/>
              <a:buNone/>
            </a:pPr>
            <a:endParaRPr lang="en-US" altLang="en-US"/>
          </a:p>
          <a:p>
            <a:pPr marL="0" indent="0">
              <a:buFont typeface="Monotype Sorts" panose="01010601010101010101" pitchFamily="2" charset="2"/>
              <a:buNone/>
            </a:pPr>
            <a:r>
              <a:rPr lang="en-US" altLang="en-US" sz="1800" b="1"/>
              <a:t>Chuck Henderson</a:t>
            </a:r>
            <a:endParaRPr lang="en-US" altLang="en-US" sz="1800"/>
          </a:p>
          <a:p>
            <a:pPr marL="0" indent="0">
              <a:buFont typeface="Monotype Sorts" panose="01010601010101010101" pitchFamily="2" charset="2"/>
              <a:buNone/>
            </a:pPr>
            <a:r>
              <a:rPr lang="en-US" altLang="en-US" sz="1800" i="1"/>
              <a:t>Henderson Engineering Company</a:t>
            </a:r>
          </a:p>
          <a:p>
            <a:pPr marL="0" indent="0">
              <a:buFont typeface="Monotype Sorts" panose="01010601010101010101" pitchFamily="2" charset="2"/>
              <a:buNone/>
            </a:pPr>
            <a:r>
              <a:rPr lang="en-US" altLang="en-US" sz="1800"/>
              <a:t>chuckhenderson@saharahenderson.com</a:t>
            </a:r>
          </a:p>
          <a:p>
            <a:pPr marL="0" indent="0">
              <a:buFont typeface="Monotype Sorts" panose="01010601010101010101" pitchFamily="2" charset="2"/>
              <a:buNone/>
            </a:pPr>
            <a:endParaRPr lang="en-US" altLang="en-US"/>
          </a:p>
          <a:p>
            <a:pPr marL="0" indent="0">
              <a:buFont typeface="Monotype Sorts" panose="01010601010101010101" pitchFamily="2" charset="2"/>
              <a:buNone/>
            </a:pPr>
            <a:endParaRPr lang="en-US" altLang="en-US"/>
          </a:p>
        </p:txBody>
      </p:sp>
      <p:pic>
        <p:nvPicPr>
          <p:cNvPr id="53252" name="Pictur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22850" y="2335213"/>
            <a:ext cx="3675063" cy="275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18426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7949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t>Misunderstanding</a:t>
            </a:r>
            <a:br/>
            <a:r>
              <a:t>Misapplications</a:t>
            </a:r>
          </a:p>
        </p:txBody>
      </p:sp>
      <p:sp>
        <p:nvSpPr>
          <p:cNvPr id="55299" name="Content Placeholder 2"/>
          <p:cNvSpPr>
            <a:spLocks noGrp="1"/>
          </p:cNvSpPr>
          <p:nvPr>
            <p:ph idx="1"/>
          </p:nvPr>
        </p:nvSpPr>
        <p:spPr>
          <a:xfrm>
            <a:off x="619125" y="1800225"/>
            <a:ext cx="7772400" cy="3736975"/>
          </a:xfrm>
        </p:spPr>
        <p:txBody>
          <a:bodyPr/>
          <a:lstStyle/>
          <a:p>
            <a:pPr>
              <a:buClr>
                <a:srgbClr val="FFC000"/>
              </a:buClr>
              <a:buFont typeface="Wingdings" panose="05000000000000000000" pitchFamily="2" charset="2"/>
              <a:buChar char="Ø"/>
            </a:pPr>
            <a:r>
              <a:rPr lang="en-US" altLang="en-US" sz="2800"/>
              <a:t>When HOC was first developed in the 60’s, most dryer companies didn’t offer this design and discounted its benefits.</a:t>
            </a:r>
          </a:p>
          <a:p>
            <a:pPr>
              <a:buClr>
                <a:srgbClr val="FFC000"/>
              </a:buClr>
              <a:buFont typeface="Wingdings" panose="05000000000000000000" pitchFamily="2" charset="2"/>
              <a:buChar char="Ø"/>
            </a:pPr>
            <a:r>
              <a:rPr lang="en-US" altLang="en-US" sz="2800"/>
              <a:t>Some dryer companies installed HOC with poor choices of components, leading to dissatisfied customers.</a:t>
            </a:r>
          </a:p>
        </p:txBody>
      </p:sp>
    </p:spTree>
    <p:extLst>
      <p:ext uri="{BB962C8B-B14F-4D97-AF65-F5344CB8AC3E}">
        <p14:creationId xmlns:p14="http://schemas.microsoft.com/office/powerpoint/2010/main" val="30019971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193601"/>
            <a:ext cx="7772400" cy="735087"/>
          </a:xfrm>
          <a:prstGeom prst="rect">
            <a:avLst/>
          </a:prstGeom>
        </p:spPr>
        <p:txBody>
          <a:bodyPr/>
          <a:lst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Times New Roman" panose="02020603050405020304" pitchFamily="18" charset="0"/>
              </a:defRPr>
            </a:lvl2pPr>
            <a:lvl3pPr algn="ctr" rtl="0" eaLnBrk="0" fontAlgn="base" hangingPunct="0">
              <a:spcBef>
                <a:spcPct val="0"/>
              </a:spcBef>
              <a:spcAft>
                <a:spcPct val="0"/>
              </a:spcAft>
              <a:defRPr sz="3300">
                <a:solidFill>
                  <a:schemeClr val="tx2"/>
                </a:solidFill>
                <a:latin typeface="Times New Roman" panose="02020603050405020304" pitchFamily="18" charset="0"/>
              </a:defRPr>
            </a:lvl3pPr>
            <a:lvl4pPr algn="ctr" rtl="0" eaLnBrk="0" fontAlgn="base" hangingPunct="0">
              <a:spcBef>
                <a:spcPct val="0"/>
              </a:spcBef>
              <a:spcAft>
                <a:spcPct val="0"/>
              </a:spcAft>
              <a:defRPr sz="3300">
                <a:solidFill>
                  <a:schemeClr val="tx2"/>
                </a:solidFill>
                <a:latin typeface="Times New Roman" panose="02020603050405020304" pitchFamily="18" charset="0"/>
              </a:defRPr>
            </a:lvl4pPr>
            <a:lvl5pPr algn="ctr" rtl="0" eaLnBrk="0" fontAlgn="base" hangingPunct="0">
              <a:spcBef>
                <a:spcPct val="0"/>
              </a:spcBef>
              <a:spcAft>
                <a:spcPct val="0"/>
              </a:spcAft>
              <a:defRPr sz="3300">
                <a:solidFill>
                  <a:schemeClr val="tx2"/>
                </a:solidFill>
                <a:latin typeface="Times New Roman" panose="02020603050405020304" pitchFamily="18" charset="0"/>
              </a:defRPr>
            </a:lvl5pPr>
            <a:lvl6pPr marL="342892" algn="ctr" rtl="0" eaLnBrk="0" fontAlgn="base" hangingPunct="0">
              <a:spcBef>
                <a:spcPct val="0"/>
              </a:spcBef>
              <a:spcAft>
                <a:spcPct val="0"/>
              </a:spcAft>
              <a:defRPr sz="3300">
                <a:solidFill>
                  <a:schemeClr val="tx2"/>
                </a:solidFill>
                <a:latin typeface="Times New Roman" panose="02020603050405020304" pitchFamily="18" charset="0"/>
              </a:defRPr>
            </a:lvl6pPr>
            <a:lvl7pPr marL="685783" algn="ctr" rtl="0" eaLnBrk="0" fontAlgn="base" hangingPunct="0">
              <a:spcBef>
                <a:spcPct val="0"/>
              </a:spcBef>
              <a:spcAft>
                <a:spcPct val="0"/>
              </a:spcAft>
              <a:defRPr sz="3300">
                <a:solidFill>
                  <a:schemeClr val="tx2"/>
                </a:solidFill>
                <a:latin typeface="Times New Roman" panose="02020603050405020304" pitchFamily="18" charset="0"/>
              </a:defRPr>
            </a:lvl7pPr>
            <a:lvl8pPr marL="1028675" algn="ctr" rtl="0" eaLnBrk="0" fontAlgn="base" hangingPunct="0">
              <a:spcBef>
                <a:spcPct val="0"/>
              </a:spcBef>
              <a:spcAft>
                <a:spcPct val="0"/>
              </a:spcAft>
              <a:defRPr sz="3300">
                <a:solidFill>
                  <a:schemeClr val="tx2"/>
                </a:solidFill>
                <a:latin typeface="Times New Roman" panose="02020603050405020304" pitchFamily="18" charset="0"/>
              </a:defRPr>
            </a:lvl8pPr>
            <a:lvl9pPr marL="1371566" algn="ctr" rtl="0" eaLnBrk="0" fontAlgn="base" hangingPunct="0">
              <a:spcBef>
                <a:spcPct val="0"/>
              </a:spcBef>
              <a:spcAft>
                <a:spcPct val="0"/>
              </a:spcAft>
              <a:defRPr sz="3300">
                <a:solidFill>
                  <a:schemeClr val="tx2"/>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solidFill>
                    <a:srgbClr val="000000"/>
                  </a:solidFill>
                </a:ln>
                <a:solidFill>
                  <a:srgbClr val="203864"/>
                </a:solidFill>
                <a:effectLst/>
                <a:uLnTx/>
                <a:uFillTx/>
                <a:latin typeface="Myriad Pro" panose="020B0503030403020204" pitchFamily="34" charset="0"/>
                <a:ea typeface="+mj-ea"/>
                <a:cs typeface="+mj-cs"/>
              </a:rPr>
              <a:t>Heat of Compression</a:t>
            </a:r>
          </a:p>
        </p:txBody>
      </p:sp>
      <p:sp>
        <p:nvSpPr>
          <p:cNvPr id="56323" name="Content Placeholder 2"/>
          <p:cNvSpPr txBox="1">
            <a:spLocks/>
          </p:cNvSpPr>
          <p:nvPr/>
        </p:nvSpPr>
        <p:spPr bwMode="auto">
          <a:xfrm>
            <a:off x="1676400" y="1143000"/>
            <a:ext cx="6117431"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55588" indent="-255588">
              <a:spcBef>
                <a:spcPct val="20000"/>
              </a:spcBef>
              <a:buClr>
                <a:schemeClr val="tx2"/>
              </a:buClr>
              <a:buSzPct val="75000"/>
              <a:buFont typeface="Monotype Sorts" panose="01010601010101010101" pitchFamily="2" charset="2"/>
              <a:buChar char="F"/>
              <a:defRPr sz="2400">
                <a:solidFill>
                  <a:schemeClr val="bg2"/>
                </a:solidFill>
                <a:latin typeface="Myriad Pro" panose="020B0503030403020204" pitchFamily="34" charset="0"/>
              </a:defRPr>
            </a:lvl1pPr>
            <a:lvl2pPr marL="555625" indent="-212725">
              <a:spcBef>
                <a:spcPct val="20000"/>
              </a:spcBef>
              <a:buClr>
                <a:schemeClr val="tx1"/>
              </a:buClr>
              <a:buChar char="–"/>
              <a:defRPr sz="2100">
                <a:solidFill>
                  <a:schemeClr val="bg2"/>
                </a:solidFill>
                <a:latin typeface="Myriad Pro" panose="020B0503030403020204" pitchFamily="34" charset="0"/>
              </a:defRPr>
            </a:lvl2pPr>
            <a:lvl3pPr marL="855663" indent="-169863">
              <a:spcBef>
                <a:spcPct val="20000"/>
              </a:spcBef>
              <a:buClr>
                <a:schemeClr val="accent2"/>
              </a:buClr>
              <a:buSzPct val="65000"/>
              <a:buFont typeface="Monotype Sorts" panose="01010601010101010101" pitchFamily="2" charset="2"/>
              <a:buChar char="u"/>
              <a:defRPr>
                <a:solidFill>
                  <a:schemeClr val="bg2"/>
                </a:solidFill>
                <a:latin typeface="Myriad Pro" panose="020B0503030403020204" pitchFamily="34" charset="0"/>
              </a:defRPr>
            </a:lvl3pPr>
            <a:lvl4pPr marL="1198563" indent="-169863">
              <a:spcBef>
                <a:spcPct val="20000"/>
              </a:spcBef>
              <a:buClr>
                <a:schemeClr val="tx1"/>
              </a:buClr>
              <a:buChar char="–"/>
              <a:defRPr sz="1500">
                <a:solidFill>
                  <a:schemeClr val="bg2"/>
                </a:solidFill>
                <a:latin typeface="Myriad Pro" panose="020B0503030403020204" pitchFamily="34" charset="0"/>
              </a:defRPr>
            </a:lvl4pPr>
            <a:lvl5pPr marL="1541463" indent="-169863">
              <a:spcBef>
                <a:spcPct val="20000"/>
              </a:spcBef>
              <a:buClr>
                <a:schemeClr val="tx2"/>
              </a:buClr>
              <a:buChar char="•"/>
              <a:defRPr sz="1500">
                <a:solidFill>
                  <a:schemeClr val="bg2"/>
                </a:solidFill>
                <a:latin typeface="Myriad Pro" panose="020B0503030403020204" pitchFamily="34" charset="0"/>
              </a:defRPr>
            </a:lvl5pPr>
            <a:lvl6pPr marL="1998663" indent="-169863"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6pPr>
            <a:lvl7pPr marL="2455863" indent="-169863"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7pPr>
            <a:lvl8pPr marL="2913063" indent="-169863"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8pPr>
            <a:lvl9pPr marL="3370263" indent="-169863"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9pPr>
          </a:lstStyle>
          <a:p>
            <a:pPr marL="255588" marR="0" lvl="0" indent="-255588" algn="l" defTabSz="914400" rtl="0" eaLnBrk="0" fontAlgn="base" latinLnBrk="0" hangingPunct="0">
              <a:lnSpc>
                <a:spcPct val="100000"/>
              </a:lnSpc>
              <a:spcBef>
                <a:spcPct val="20000"/>
              </a:spcBef>
              <a:spcAft>
                <a:spcPct val="0"/>
              </a:spcAft>
              <a:buClr>
                <a:srgbClr val="FFC000"/>
              </a:buClr>
              <a:buSzPct val="75000"/>
              <a:buFont typeface="Wingdings" panose="05000000000000000000" pitchFamily="2" charset="2"/>
              <a:buChar char="Ø"/>
              <a:tabLst/>
              <a:defRPr/>
            </a:pPr>
            <a:r>
              <a:rPr kumimoji="0" lang="en-US" altLang="en-US" sz="28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Must be oil-free</a:t>
            </a:r>
          </a:p>
          <a:p>
            <a:pPr marL="255588" marR="0" lvl="0" indent="-255588" algn="l" defTabSz="914400" rtl="0" eaLnBrk="0" fontAlgn="base" latinLnBrk="0" hangingPunct="0">
              <a:lnSpc>
                <a:spcPct val="100000"/>
              </a:lnSpc>
              <a:spcBef>
                <a:spcPct val="20000"/>
              </a:spcBef>
              <a:spcAft>
                <a:spcPct val="0"/>
              </a:spcAft>
              <a:buClr>
                <a:srgbClr val="FFC000"/>
              </a:buClr>
              <a:buSzPct val="75000"/>
              <a:buFont typeface="Wingdings" panose="05000000000000000000" pitchFamily="2" charset="2"/>
              <a:buChar char="Ø"/>
              <a:tabLst/>
              <a:defRPr/>
            </a:pPr>
            <a:r>
              <a:rPr kumimoji="0" lang="en-US" altLang="en-US" sz="28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Must be located near the compressor</a:t>
            </a:r>
          </a:p>
        </p:txBody>
      </p:sp>
      <p:pic>
        <p:nvPicPr>
          <p:cNvPr id="4" name="Picture 3">
            <a:extLst>
              <a:ext uri="{FF2B5EF4-FFF2-40B4-BE49-F238E27FC236}">
                <a16:creationId xmlns:a16="http://schemas.microsoft.com/office/drawing/2014/main" id="{2EB583D5-25A9-4F46-981B-813B3CAE01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13946" y="2230315"/>
            <a:ext cx="5116108" cy="3403324"/>
          </a:xfrm>
          <a:prstGeom prst="rect">
            <a:avLst/>
          </a:prstGeom>
        </p:spPr>
      </p:pic>
    </p:spTree>
    <p:extLst>
      <p:ext uri="{BB962C8B-B14F-4D97-AF65-F5344CB8AC3E}">
        <p14:creationId xmlns:p14="http://schemas.microsoft.com/office/powerpoint/2010/main" val="6793712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p:cNvPr>
          <p:cNvSpPr>
            <a:spLocks noGrp="1" noChangeArrowheads="1"/>
          </p:cNvSpPr>
          <p:nvPr>
            <p:ph type="title"/>
          </p:nvPr>
        </p:nvSpPr>
        <p:spPr>
          <a:xfrm>
            <a:off x="0" y="258967"/>
            <a:ext cx="9144000" cy="990673"/>
          </a:xfrm>
        </p:spPr>
        <p:txBody>
          <a:bodyPr/>
          <a:lstStyle/>
          <a:p>
            <a:pPr>
              <a:defRPr/>
            </a:pPr>
            <a:r>
              <a:t>Heat-of-Compression Considerations</a:t>
            </a:r>
          </a:p>
        </p:txBody>
      </p:sp>
      <p:sp>
        <p:nvSpPr>
          <p:cNvPr id="57347" name="Rectangle 3"/>
          <p:cNvSpPr>
            <a:spLocks noGrp="1" noChangeArrowheads="1"/>
          </p:cNvSpPr>
          <p:nvPr>
            <p:ph idx="1"/>
          </p:nvPr>
        </p:nvSpPr>
        <p:spPr>
          <a:xfrm>
            <a:off x="1043781" y="1371600"/>
            <a:ext cx="7056438" cy="2762250"/>
          </a:xfrm>
        </p:spPr>
        <p:txBody>
          <a:bodyPr/>
          <a:lstStyle/>
          <a:p>
            <a:pPr marL="0" indent="0">
              <a:buFont typeface="Monotype Sorts" panose="01010601010101010101" pitchFamily="2" charset="2"/>
              <a:buNone/>
            </a:pPr>
            <a:r>
              <a:rPr lang="en-US" altLang="en-US" sz="2800" dirty="0"/>
              <a:t>Two factors with any mechanical equipment:</a:t>
            </a:r>
          </a:p>
          <a:p>
            <a:pPr marL="0" indent="0">
              <a:buFont typeface="Monotype Sorts" panose="01010601010101010101" pitchFamily="2" charset="2"/>
              <a:buNone/>
            </a:pPr>
            <a:br>
              <a:rPr lang="en-US" altLang="en-US" sz="2800" dirty="0"/>
            </a:br>
            <a:r>
              <a:rPr lang="en-US" altLang="en-US" sz="2800" dirty="0"/>
              <a:t>1) Basic Design</a:t>
            </a:r>
            <a:br>
              <a:rPr lang="en-US" altLang="en-US" sz="2800" dirty="0"/>
            </a:br>
            <a:br>
              <a:rPr lang="en-US" altLang="en-US" sz="2800" dirty="0"/>
            </a:br>
            <a:r>
              <a:rPr lang="en-US" altLang="en-US" sz="2800" dirty="0"/>
              <a:t>2) Choice of Components</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3400" y="1981200"/>
            <a:ext cx="4332043" cy="3759659"/>
          </a:xfrm>
          <a:prstGeom prst="rect">
            <a:avLst/>
          </a:prstGeom>
        </p:spPr>
      </p:pic>
    </p:spTree>
    <p:extLst>
      <p:ext uri="{BB962C8B-B14F-4D97-AF65-F5344CB8AC3E}">
        <p14:creationId xmlns:p14="http://schemas.microsoft.com/office/powerpoint/2010/main" val="29265514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2">
            <a:extLst/>
          </p:cNvPr>
          <p:cNvSpPr>
            <a:spLocks noGrp="1" noChangeArrowheads="1"/>
          </p:cNvSpPr>
          <p:nvPr>
            <p:ph type="title"/>
          </p:nvPr>
        </p:nvSpPr>
        <p:spPr>
          <a:xfrm>
            <a:off x="0" y="187198"/>
            <a:ext cx="9144000" cy="581892"/>
          </a:xfrm>
        </p:spPr>
        <p:txBody>
          <a:bodyPr>
            <a:normAutofit/>
          </a:bodyPr>
          <a:lstStyle/>
          <a:p>
            <a:pPr>
              <a:defRPr/>
            </a:pPr>
            <a:r>
              <a:t>Basic Design</a:t>
            </a:r>
          </a:p>
        </p:txBody>
      </p:sp>
      <p:sp>
        <p:nvSpPr>
          <p:cNvPr id="58371" name="Rectangle 3"/>
          <p:cNvSpPr>
            <a:spLocks noGrp="1" noChangeArrowheads="1"/>
          </p:cNvSpPr>
          <p:nvPr>
            <p:ph idx="1"/>
          </p:nvPr>
        </p:nvSpPr>
        <p:spPr>
          <a:xfrm>
            <a:off x="844550" y="1219200"/>
            <a:ext cx="4108450" cy="4572000"/>
          </a:xfrm>
        </p:spPr>
        <p:txBody>
          <a:bodyPr/>
          <a:lstStyle/>
          <a:p>
            <a:pPr>
              <a:lnSpc>
                <a:spcPct val="90000"/>
              </a:lnSpc>
              <a:buClr>
                <a:srgbClr val="FFC000"/>
              </a:buClr>
              <a:buFont typeface="Wingdings" panose="05000000000000000000" pitchFamily="2" charset="2"/>
              <a:buChar char="Ø"/>
            </a:pPr>
            <a:r>
              <a:rPr lang="pt-BR" altLang="en-US" sz="2800" dirty="0"/>
              <a:t>Regeneration must be full flow.</a:t>
            </a:r>
          </a:p>
          <a:p>
            <a:pPr>
              <a:lnSpc>
                <a:spcPct val="90000"/>
              </a:lnSpc>
              <a:buClr>
                <a:srgbClr val="FFC000"/>
              </a:buClr>
              <a:buFont typeface="Wingdings" panose="05000000000000000000" pitchFamily="2" charset="2"/>
              <a:buChar char="Ø"/>
            </a:pPr>
            <a:r>
              <a:rPr lang="pt-BR" altLang="en-US" sz="2800" dirty="0"/>
              <a:t>Cooling with wet air preloads desiccant and increases dew point. </a:t>
            </a:r>
          </a:p>
          <a:p>
            <a:pPr>
              <a:lnSpc>
                <a:spcPct val="90000"/>
              </a:lnSpc>
              <a:buClr>
                <a:srgbClr val="FFC000"/>
              </a:buClr>
              <a:buFont typeface="Wingdings" panose="05000000000000000000" pitchFamily="2" charset="2"/>
              <a:buChar char="Ø"/>
            </a:pPr>
            <a:r>
              <a:rPr lang="pt-BR" altLang="en-US" sz="2800" dirty="0"/>
              <a:t>Inlet heaters add to pressure drop and consume significant energy.</a:t>
            </a:r>
          </a:p>
          <a:p>
            <a:pPr>
              <a:lnSpc>
                <a:spcPct val="90000"/>
              </a:lnSpc>
              <a:buClr>
                <a:srgbClr val="FFC000"/>
              </a:buClr>
              <a:buFont typeface="Wingdings" panose="05000000000000000000" pitchFamily="2" charset="2"/>
              <a:buChar char="Ø"/>
            </a:pPr>
            <a:r>
              <a:rPr lang="pt-BR" altLang="en-US" sz="2800" dirty="0"/>
              <a:t>Using 2 aftercoolers doubles GPM.</a:t>
            </a:r>
          </a:p>
        </p:txBody>
      </p:sp>
      <p:pic>
        <p:nvPicPr>
          <p:cNvPr id="4" name="Picture 3">
            <a:extLst>
              <a:ext uri="{FF2B5EF4-FFF2-40B4-BE49-F238E27FC236}">
                <a16:creationId xmlns:a16="http://schemas.microsoft.com/office/drawing/2014/main" id="{F842DD2F-449D-4F0D-B5F2-EDC313D699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3000" y="1219200"/>
            <a:ext cx="3955669" cy="2944857"/>
          </a:xfrm>
          <a:prstGeom prst="rect">
            <a:avLst/>
          </a:prstGeom>
        </p:spPr>
      </p:pic>
    </p:spTree>
    <p:extLst>
      <p:ext uri="{BB962C8B-B14F-4D97-AF65-F5344CB8AC3E}">
        <p14:creationId xmlns:p14="http://schemas.microsoft.com/office/powerpoint/2010/main" val="27920417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a:extLst/>
          </p:cNvPr>
          <p:cNvSpPr>
            <a:spLocks noGrp="1" noChangeArrowheads="1"/>
          </p:cNvSpPr>
          <p:nvPr>
            <p:ph type="title"/>
          </p:nvPr>
        </p:nvSpPr>
        <p:spPr>
          <a:xfrm>
            <a:off x="0" y="179648"/>
            <a:ext cx="9144000" cy="597005"/>
          </a:xfrm>
        </p:spPr>
        <p:txBody>
          <a:bodyPr>
            <a:normAutofit/>
          </a:bodyPr>
          <a:lstStyle/>
          <a:p>
            <a:pPr>
              <a:defRPr/>
            </a:pPr>
            <a:r>
              <a:t>Choice of Components</a:t>
            </a:r>
          </a:p>
        </p:txBody>
      </p:sp>
      <p:sp>
        <p:nvSpPr>
          <p:cNvPr id="59395" name="Rectangle 3"/>
          <p:cNvSpPr>
            <a:spLocks noGrp="1" noChangeArrowheads="1"/>
          </p:cNvSpPr>
          <p:nvPr>
            <p:ph idx="1"/>
          </p:nvPr>
        </p:nvSpPr>
        <p:spPr>
          <a:xfrm>
            <a:off x="781050" y="1285875"/>
            <a:ext cx="7778750" cy="3941763"/>
          </a:xfrm>
        </p:spPr>
        <p:txBody>
          <a:bodyPr/>
          <a:lstStyle/>
          <a:p>
            <a:pPr>
              <a:lnSpc>
                <a:spcPct val="90000"/>
              </a:lnSpc>
              <a:buClr>
                <a:srgbClr val="FFC000"/>
              </a:buClr>
              <a:buFont typeface="Wingdings" panose="05000000000000000000" pitchFamily="2" charset="2"/>
              <a:buChar char="Ø"/>
            </a:pPr>
            <a:r>
              <a:rPr lang="en-US" altLang="en-US" sz="2800"/>
              <a:t>Valves must be high performance bubble tight; leakage across the valve means high dew points.</a:t>
            </a:r>
          </a:p>
          <a:p>
            <a:pPr>
              <a:lnSpc>
                <a:spcPct val="90000"/>
              </a:lnSpc>
              <a:buClr>
                <a:srgbClr val="FFC000"/>
              </a:buClr>
              <a:buFont typeface="Wingdings" panose="05000000000000000000" pitchFamily="2" charset="2"/>
              <a:buChar char="Ø"/>
            </a:pPr>
            <a:r>
              <a:rPr lang="en-US" altLang="en-US" sz="2800"/>
              <a:t>Multi-port valves leak and should never be used in HOC applications.</a:t>
            </a:r>
          </a:p>
          <a:p>
            <a:pPr>
              <a:lnSpc>
                <a:spcPct val="90000"/>
              </a:lnSpc>
              <a:buClr>
                <a:srgbClr val="FFC000"/>
              </a:buClr>
              <a:buFont typeface="Wingdings" panose="05000000000000000000" pitchFamily="2" charset="2"/>
              <a:buChar char="Ø"/>
            </a:pPr>
            <a:r>
              <a:rPr lang="en-US" altLang="en-US" sz="2800"/>
              <a:t>Drain traps must work; single traps fail.</a:t>
            </a:r>
            <a:br>
              <a:rPr lang="en-US" altLang="en-US" sz="2800"/>
            </a:br>
            <a:r>
              <a:rPr lang="en-US" altLang="en-US" sz="2800"/>
              <a:t>Where does the water go?</a:t>
            </a:r>
          </a:p>
          <a:p>
            <a:pPr>
              <a:lnSpc>
                <a:spcPct val="90000"/>
              </a:lnSpc>
              <a:buClr>
                <a:srgbClr val="FFC000"/>
              </a:buClr>
              <a:buFont typeface="Wingdings" panose="05000000000000000000" pitchFamily="2" charset="2"/>
              <a:buChar char="Ø"/>
            </a:pPr>
            <a:r>
              <a:rPr lang="en-US" altLang="en-US" sz="2800"/>
              <a:t>Separators must be efficient at 0-100% flow. Cyclone and centrifugal separators are flow dependent; coalescing separators are not.</a:t>
            </a:r>
          </a:p>
        </p:txBody>
      </p:sp>
    </p:spTree>
    <p:extLst>
      <p:ext uri="{BB962C8B-B14F-4D97-AF65-F5344CB8AC3E}">
        <p14:creationId xmlns:p14="http://schemas.microsoft.com/office/powerpoint/2010/main" val="18331284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p:cNvPr>
          <p:cNvSpPr>
            <a:spLocks noGrp="1" noChangeArrowheads="1"/>
          </p:cNvSpPr>
          <p:nvPr>
            <p:ph type="ctrTitle"/>
          </p:nvPr>
        </p:nvSpPr>
        <p:spPr>
          <a:xfrm>
            <a:off x="647700" y="309563"/>
            <a:ext cx="7848600" cy="558799"/>
          </a:xfrm>
        </p:spPr>
        <p:txBody>
          <a:bodyPr/>
          <a:lstStyle/>
          <a:p>
            <a:pPr algn="ctr" eaLnBrk="1" hangingPunct="1">
              <a:defRPr/>
            </a:pPr>
            <a:r>
              <a:rPr lang="en-US" altLang="en-US" sz="3200" b="0" dirty="0">
                <a:ln>
                  <a:solidFill>
                    <a:srgbClr val="000000"/>
                  </a:solidFill>
                </a:ln>
                <a:solidFill>
                  <a:srgbClr val="203864"/>
                </a:solidFill>
                <a:latin typeface="Myriad Pro" panose="020B0503030403020204" pitchFamily="34" charset="0"/>
                <a:ea typeface="+mn-ea"/>
                <a:cs typeface="+mn-cs"/>
              </a:rPr>
              <a:t>HOC Dryer Sizing Factors</a:t>
            </a:r>
          </a:p>
        </p:txBody>
      </p:sp>
      <p:sp>
        <p:nvSpPr>
          <p:cNvPr id="60419" name="Subtitle 1"/>
          <p:cNvSpPr>
            <a:spLocks noGrp="1"/>
          </p:cNvSpPr>
          <p:nvPr>
            <p:ph type="subTitle" idx="1"/>
          </p:nvPr>
        </p:nvSpPr>
        <p:spPr>
          <a:xfrm>
            <a:off x="647700" y="1143000"/>
            <a:ext cx="7848600" cy="5029200"/>
          </a:xfrm>
        </p:spPr>
        <p:txBody>
          <a:bodyPr/>
          <a:lstStyle/>
          <a:p>
            <a:r>
              <a:rPr lang="en-US" altLang="en-US" sz="2400">
                <a:latin typeface="Arial" panose="020B0604020202020204" pitchFamily="34" charset="0"/>
              </a:rPr>
              <a:t>SEVERAL FACTORS DETERMINE THE</a:t>
            </a:r>
          </a:p>
          <a:p>
            <a:r>
              <a:rPr lang="en-US" altLang="en-US" sz="2400">
                <a:latin typeface="Arial" panose="020B0604020202020204" pitchFamily="34" charset="0"/>
              </a:rPr>
              <a:t>POWER, SIZE, AND TYPE OF AN HOC DRYER </a:t>
            </a:r>
          </a:p>
          <a:p>
            <a:pPr algn="l"/>
            <a:endParaRPr lang="en-US" altLang="en-US" sz="2400" b="0">
              <a:latin typeface="Arial" panose="020B0604020202020204" pitchFamily="34" charset="0"/>
            </a:endParaRPr>
          </a:p>
          <a:p>
            <a:pPr algn="l"/>
            <a:endParaRPr lang="en-US" altLang="en-US" sz="2400" b="0">
              <a:latin typeface="Arial" panose="020B0604020202020204" pitchFamily="34" charset="0"/>
            </a:endParaRPr>
          </a:p>
          <a:p>
            <a:pPr algn="l"/>
            <a:endParaRPr lang="en-US" altLang="en-US" sz="2400" b="0">
              <a:latin typeface="Arial" panose="020B0604020202020204" pitchFamily="34" charset="0"/>
            </a:endParaRPr>
          </a:p>
          <a:p>
            <a:pPr algn="l"/>
            <a:endParaRPr lang="en-US" altLang="en-US" sz="2400" b="0">
              <a:latin typeface="Arial" panose="020B0604020202020204" pitchFamily="34" charset="0"/>
            </a:endParaRPr>
          </a:p>
          <a:p>
            <a:pPr algn="l"/>
            <a:endParaRPr lang="en-US" altLang="en-US" sz="2400" b="0">
              <a:latin typeface="Arial" panose="020B0604020202020204" pitchFamily="34" charset="0"/>
            </a:endParaRPr>
          </a:p>
          <a:p>
            <a:pPr algn="l"/>
            <a:endParaRPr lang="en-US" altLang="en-US" sz="2400" b="0">
              <a:latin typeface="Arial" panose="020B0604020202020204" pitchFamily="34" charset="0"/>
            </a:endParaRPr>
          </a:p>
          <a:p>
            <a:pPr algn="l"/>
            <a:endParaRPr lang="en-US" altLang="en-US" sz="2400" b="0">
              <a:latin typeface="Arial" panose="020B0604020202020204" pitchFamily="34" charset="0"/>
            </a:endParaRPr>
          </a:p>
          <a:p>
            <a:pPr algn="l"/>
            <a:endParaRPr lang="en-US" altLang="en-US" sz="2400" b="0">
              <a:latin typeface="Arial" panose="020B0604020202020204" pitchFamily="34" charset="0"/>
            </a:endParaRPr>
          </a:p>
        </p:txBody>
      </p:sp>
      <p:sp>
        <p:nvSpPr>
          <p:cNvPr id="60420"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Monotype Sorts" panose="01010601010101010101" pitchFamily="2" charset="2"/>
              <a:buChar char="F"/>
              <a:defRPr sz="2400">
                <a:solidFill>
                  <a:schemeClr val="bg2"/>
                </a:solidFill>
                <a:latin typeface="Myriad Pro" panose="020B0503030403020204" pitchFamily="34" charset="0"/>
              </a:defRPr>
            </a:lvl1pPr>
            <a:lvl2pPr marL="742950" indent="-285750">
              <a:spcBef>
                <a:spcPct val="20000"/>
              </a:spcBef>
              <a:buClr>
                <a:schemeClr val="tx1"/>
              </a:buClr>
              <a:buChar char="–"/>
              <a:defRPr sz="2100">
                <a:solidFill>
                  <a:schemeClr val="bg2"/>
                </a:solidFill>
                <a:latin typeface="Myriad Pro" panose="020B0503030403020204" pitchFamily="34" charset="0"/>
              </a:defRPr>
            </a:lvl2pPr>
            <a:lvl3pPr marL="1143000" indent="-228600">
              <a:spcBef>
                <a:spcPct val="20000"/>
              </a:spcBef>
              <a:buClr>
                <a:schemeClr val="accent2"/>
              </a:buClr>
              <a:buSzPct val="65000"/>
              <a:buFont typeface="Monotype Sorts" panose="01010601010101010101" pitchFamily="2" charset="2"/>
              <a:buChar char="u"/>
              <a:defRPr>
                <a:solidFill>
                  <a:schemeClr val="bg2"/>
                </a:solidFill>
                <a:latin typeface="Myriad Pro" panose="020B0503030403020204" pitchFamily="34" charset="0"/>
              </a:defRPr>
            </a:lvl3pPr>
            <a:lvl4pPr marL="1600200" indent="-228600">
              <a:spcBef>
                <a:spcPct val="20000"/>
              </a:spcBef>
              <a:buClr>
                <a:schemeClr val="tx1"/>
              </a:buClr>
              <a:buChar char="–"/>
              <a:defRPr sz="1500">
                <a:solidFill>
                  <a:schemeClr val="bg2"/>
                </a:solidFill>
                <a:latin typeface="Myriad Pro" panose="020B0503030403020204" pitchFamily="34" charset="0"/>
              </a:defRPr>
            </a:lvl4pPr>
            <a:lvl5pPr marL="2057400" indent="-228600">
              <a:spcBef>
                <a:spcPct val="20000"/>
              </a:spcBef>
              <a:buClr>
                <a:schemeClr val="tx2"/>
              </a:buClr>
              <a:buChar char="•"/>
              <a:defRPr sz="1500">
                <a:solidFill>
                  <a:schemeClr val="bg2"/>
                </a:solidFill>
                <a:latin typeface="Myriad Pro" panose="020B0503030403020204" pitchFamily="34" charset="0"/>
              </a:defRPr>
            </a:lvl5pPr>
            <a:lvl6pPr marL="25146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6pPr>
            <a:lvl7pPr marL="29718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7pPr>
            <a:lvl8pPr marL="34290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8pPr>
            <a:lvl9pPr marL="38862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 name="Down Arrow 2">
            <a:extLst/>
          </p:cNvPr>
          <p:cNvSpPr/>
          <p:nvPr/>
        </p:nvSpPr>
        <p:spPr>
          <a:xfrm>
            <a:off x="1257300" y="2286000"/>
            <a:ext cx="304800" cy="914400"/>
          </a:xfrm>
          <a:prstGeom prst="downArrow">
            <a:avLst/>
          </a:prstGeom>
          <a:solidFill>
            <a:srgbClr val="A5002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9" name="Down Arrow 8">
            <a:extLst/>
          </p:cNvPr>
          <p:cNvSpPr/>
          <p:nvPr/>
        </p:nvSpPr>
        <p:spPr>
          <a:xfrm>
            <a:off x="3276600" y="2286000"/>
            <a:ext cx="304800" cy="914400"/>
          </a:xfrm>
          <a:prstGeom prst="downArrow">
            <a:avLst/>
          </a:prstGeom>
          <a:solidFill>
            <a:srgbClr val="A5002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10" name="Down Arrow 9">
            <a:extLst/>
          </p:cNvPr>
          <p:cNvSpPr/>
          <p:nvPr/>
        </p:nvSpPr>
        <p:spPr>
          <a:xfrm>
            <a:off x="5410200" y="2286000"/>
            <a:ext cx="304800" cy="914400"/>
          </a:xfrm>
          <a:prstGeom prst="downArrow">
            <a:avLst/>
          </a:prstGeom>
          <a:solidFill>
            <a:srgbClr val="A5002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11" name="Down Arrow 10">
            <a:extLst/>
          </p:cNvPr>
          <p:cNvSpPr/>
          <p:nvPr/>
        </p:nvSpPr>
        <p:spPr>
          <a:xfrm>
            <a:off x="7467600" y="2286000"/>
            <a:ext cx="304800" cy="914400"/>
          </a:xfrm>
          <a:prstGeom prst="downArrow">
            <a:avLst/>
          </a:prstGeom>
          <a:solidFill>
            <a:srgbClr val="A5002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5" name="Rectangle 4">
            <a:extLst/>
          </p:cNvPr>
          <p:cNvSpPr/>
          <p:nvPr/>
        </p:nvSpPr>
        <p:spPr>
          <a:xfrm>
            <a:off x="609600" y="3429000"/>
            <a:ext cx="1600200" cy="1371600"/>
          </a:xfrm>
          <a:prstGeom prst="rect">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14" name="Rectangle 13">
            <a:extLst/>
          </p:cNvPr>
          <p:cNvSpPr/>
          <p:nvPr/>
        </p:nvSpPr>
        <p:spPr>
          <a:xfrm>
            <a:off x="6850063" y="3429000"/>
            <a:ext cx="1600200" cy="1371600"/>
          </a:xfrm>
          <a:prstGeom prst="rect">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15" name="Rectangle 14">
            <a:extLst/>
          </p:cNvPr>
          <p:cNvSpPr/>
          <p:nvPr/>
        </p:nvSpPr>
        <p:spPr>
          <a:xfrm>
            <a:off x="4800600" y="3429000"/>
            <a:ext cx="1600200" cy="1371600"/>
          </a:xfrm>
          <a:prstGeom prst="rect">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16" name="Rectangle 15">
            <a:extLst/>
          </p:cNvPr>
          <p:cNvSpPr/>
          <p:nvPr/>
        </p:nvSpPr>
        <p:spPr>
          <a:xfrm>
            <a:off x="2667000" y="3429000"/>
            <a:ext cx="1600200" cy="1371600"/>
          </a:xfrm>
          <a:prstGeom prst="rect">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60432" name="TextBox 5"/>
          <p:cNvSpPr txBox="1">
            <a:spLocks noChangeArrowheads="1"/>
          </p:cNvSpPr>
          <p:nvPr/>
        </p:nvSpPr>
        <p:spPr bwMode="auto">
          <a:xfrm>
            <a:off x="609600" y="3505200"/>
            <a:ext cx="1600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Monotype Sorts" panose="01010601010101010101" pitchFamily="2" charset="2"/>
              <a:buChar char="F"/>
              <a:defRPr sz="2400">
                <a:solidFill>
                  <a:schemeClr val="bg2"/>
                </a:solidFill>
                <a:latin typeface="Myriad Pro" panose="020B0503030403020204" pitchFamily="34" charset="0"/>
              </a:defRPr>
            </a:lvl1pPr>
            <a:lvl2pPr marL="742950" indent="-285750">
              <a:spcBef>
                <a:spcPct val="20000"/>
              </a:spcBef>
              <a:buClr>
                <a:schemeClr val="tx1"/>
              </a:buClr>
              <a:buChar char="–"/>
              <a:defRPr sz="2100">
                <a:solidFill>
                  <a:schemeClr val="bg2"/>
                </a:solidFill>
                <a:latin typeface="Myriad Pro" panose="020B0503030403020204" pitchFamily="34" charset="0"/>
              </a:defRPr>
            </a:lvl2pPr>
            <a:lvl3pPr marL="1143000" indent="-228600">
              <a:spcBef>
                <a:spcPct val="20000"/>
              </a:spcBef>
              <a:buClr>
                <a:schemeClr val="accent2"/>
              </a:buClr>
              <a:buSzPct val="65000"/>
              <a:buFont typeface="Monotype Sorts" panose="01010601010101010101" pitchFamily="2" charset="2"/>
              <a:buChar char="u"/>
              <a:defRPr>
                <a:solidFill>
                  <a:schemeClr val="bg2"/>
                </a:solidFill>
                <a:latin typeface="Myriad Pro" panose="020B0503030403020204" pitchFamily="34" charset="0"/>
              </a:defRPr>
            </a:lvl3pPr>
            <a:lvl4pPr marL="1600200" indent="-228600">
              <a:spcBef>
                <a:spcPct val="20000"/>
              </a:spcBef>
              <a:buClr>
                <a:schemeClr val="tx1"/>
              </a:buClr>
              <a:buChar char="–"/>
              <a:defRPr sz="1500">
                <a:solidFill>
                  <a:schemeClr val="bg2"/>
                </a:solidFill>
                <a:latin typeface="Myriad Pro" panose="020B0503030403020204" pitchFamily="34" charset="0"/>
              </a:defRPr>
            </a:lvl4pPr>
            <a:lvl5pPr marL="2057400" indent="-228600">
              <a:spcBef>
                <a:spcPct val="20000"/>
              </a:spcBef>
              <a:buClr>
                <a:schemeClr val="tx2"/>
              </a:buClr>
              <a:buChar char="•"/>
              <a:defRPr sz="1500">
                <a:solidFill>
                  <a:schemeClr val="bg2"/>
                </a:solidFill>
                <a:latin typeface="Myriad Pro" panose="020B0503030403020204" pitchFamily="34" charset="0"/>
              </a:defRPr>
            </a:lvl5pPr>
            <a:lvl6pPr marL="25146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6pPr>
            <a:lvl7pPr marL="29718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7pPr>
            <a:lvl8pPr marL="34290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8pPr>
            <a:lvl9pPr marL="38862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Minimum discharge temperature of oil-free air</a:t>
            </a:r>
          </a:p>
        </p:txBody>
      </p:sp>
      <p:sp>
        <p:nvSpPr>
          <p:cNvPr id="60433" name="TextBox 17"/>
          <p:cNvSpPr txBox="1">
            <a:spLocks noChangeArrowheads="1"/>
          </p:cNvSpPr>
          <p:nvPr/>
        </p:nvSpPr>
        <p:spPr bwMode="auto">
          <a:xfrm>
            <a:off x="2667000" y="3733800"/>
            <a:ext cx="1600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Monotype Sorts" panose="01010601010101010101" pitchFamily="2" charset="2"/>
              <a:buChar char="F"/>
              <a:defRPr sz="2400">
                <a:solidFill>
                  <a:schemeClr val="bg2"/>
                </a:solidFill>
                <a:latin typeface="Myriad Pro" panose="020B0503030403020204" pitchFamily="34" charset="0"/>
              </a:defRPr>
            </a:lvl1pPr>
            <a:lvl2pPr marL="742950" indent="-285750">
              <a:spcBef>
                <a:spcPct val="20000"/>
              </a:spcBef>
              <a:buClr>
                <a:schemeClr val="tx1"/>
              </a:buClr>
              <a:buChar char="–"/>
              <a:defRPr sz="2100">
                <a:solidFill>
                  <a:schemeClr val="bg2"/>
                </a:solidFill>
                <a:latin typeface="Myriad Pro" panose="020B0503030403020204" pitchFamily="34" charset="0"/>
              </a:defRPr>
            </a:lvl2pPr>
            <a:lvl3pPr marL="1143000" indent="-228600">
              <a:spcBef>
                <a:spcPct val="20000"/>
              </a:spcBef>
              <a:buClr>
                <a:schemeClr val="accent2"/>
              </a:buClr>
              <a:buSzPct val="65000"/>
              <a:buFont typeface="Monotype Sorts" panose="01010601010101010101" pitchFamily="2" charset="2"/>
              <a:buChar char="u"/>
              <a:defRPr>
                <a:solidFill>
                  <a:schemeClr val="bg2"/>
                </a:solidFill>
                <a:latin typeface="Myriad Pro" panose="020B0503030403020204" pitchFamily="34" charset="0"/>
              </a:defRPr>
            </a:lvl3pPr>
            <a:lvl4pPr marL="1600200" indent="-228600">
              <a:spcBef>
                <a:spcPct val="20000"/>
              </a:spcBef>
              <a:buClr>
                <a:schemeClr val="tx1"/>
              </a:buClr>
              <a:buChar char="–"/>
              <a:defRPr sz="1500">
                <a:solidFill>
                  <a:schemeClr val="bg2"/>
                </a:solidFill>
                <a:latin typeface="Myriad Pro" panose="020B0503030403020204" pitchFamily="34" charset="0"/>
              </a:defRPr>
            </a:lvl4pPr>
            <a:lvl5pPr marL="2057400" indent="-228600">
              <a:spcBef>
                <a:spcPct val="20000"/>
              </a:spcBef>
              <a:buClr>
                <a:schemeClr val="tx2"/>
              </a:buClr>
              <a:buChar char="•"/>
              <a:defRPr sz="1500">
                <a:solidFill>
                  <a:schemeClr val="bg2"/>
                </a:solidFill>
                <a:latin typeface="Myriad Pro" panose="020B0503030403020204" pitchFamily="34" charset="0"/>
              </a:defRPr>
            </a:lvl5pPr>
            <a:lvl6pPr marL="25146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6pPr>
            <a:lvl7pPr marL="29718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7pPr>
            <a:lvl8pPr marL="34290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8pPr>
            <a:lvl9pPr marL="38862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Maximum inlet flow rate</a:t>
            </a:r>
          </a:p>
        </p:txBody>
      </p:sp>
      <p:sp>
        <p:nvSpPr>
          <p:cNvPr id="60434" name="TextBox 19"/>
          <p:cNvSpPr txBox="1">
            <a:spLocks noChangeArrowheads="1"/>
          </p:cNvSpPr>
          <p:nvPr/>
        </p:nvSpPr>
        <p:spPr bwMode="auto">
          <a:xfrm>
            <a:off x="6858000" y="3733800"/>
            <a:ext cx="1600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Monotype Sorts" panose="01010601010101010101" pitchFamily="2" charset="2"/>
              <a:buChar char="F"/>
              <a:defRPr sz="2400">
                <a:solidFill>
                  <a:schemeClr val="bg2"/>
                </a:solidFill>
                <a:latin typeface="Myriad Pro" panose="020B0503030403020204" pitchFamily="34" charset="0"/>
              </a:defRPr>
            </a:lvl1pPr>
            <a:lvl2pPr marL="742950" indent="-285750">
              <a:spcBef>
                <a:spcPct val="20000"/>
              </a:spcBef>
              <a:buClr>
                <a:schemeClr val="tx1"/>
              </a:buClr>
              <a:buChar char="–"/>
              <a:defRPr sz="2100">
                <a:solidFill>
                  <a:schemeClr val="bg2"/>
                </a:solidFill>
                <a:latin typeface="Myriad Pro" panose="020B0503030403020204" pitchFamily="34" charset="0"/>
              </a:defRPr>
            </a:lvl2pPr>
            <a:lvl3pPr marL="1143000" indent="-228600">
              <a:spcBef>
                <a:spcPct val="20000"/>
              </a:spcBef>
              <a:buClr>
                <a:schemeClr val="accent2"/>
              </a:buClr>
              <a:buSzPct val="65000"/>
              <a:buFont typeface="Monotype Sorts" panose="01010601010101010101" pitchFamily="2" charset="2"/>
              <a:buChar char="u"/>
              <a:defRPr>
                <a:solidFill>
                  <a:schemeClr val="bg2"/>
                </a:solidFill>
                <a:latin typeface="Myriad Pro" panose="020B0503030403020204" pitchFamily="34" charset="0"/>
              </a:defRPr>
            </a:lvl3pPr>
            <a:lvl4pPr marL="1600200" indent="-228600">
              <a:spcBef>
                <a:spcPct val="20000"/>
              </a:spcBef>
              <a:buClr>
                <a:schemeClr val="tx1"/>
              </a:buClr>
              <a:buChar char="–"/>
              <a:defRPr sz="1500">
                <a:solidFill>
                  <a:schemeClr val="bg2"/>
                </a:solidFill>
                <a:latin typeface="Myriad Pro" panose="020B0503030403020204" pitchFamily="34" charset="0"/>
              </a:defRPr>
            </a:lvl4pPr>
            <a:lvl5pPr marL="2057400" indent="-228600">
              <a:spcBef>
                <a:spcPct val="20000"/>
              </a:spcBef>
              <a:buClr>
                <a:schemeClr val="tx2"/>
              </a:buClr>
              <a:buChar char="•"/>
              <a:defRPr sz="1500">
                <a:solidFill>
                  <a:schemeClr val="bg2"/>
                </a:solidFill>
                <a:latin typeface="Myriad Pro" panose="020B0503030403020204" pitchFamily="34" charset="0"/>
              </a:defRPr>
            </a:lvl5pPr>
            <a:lvl6pPr marL="25146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6pPr>
            <a:lvl7pPr marL="29718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7pPr>
            <a:lvl8pPr marL="34290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8pPr>
            <a:lvl9pPr marL="38862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Minimum inlet pressure</a:t>
            </a:r>
          </a:p>
        </p:txBody>
      </p:sp>
      <p:sp>
        <p:nvSpPr>
          <p:cNvPr id="60435" name="TextBox 20"/>
          <p:cNvSpPr txBox="1">
            <a:spLocks noChangeArrowheads="1"/>
          </p:cNvSpPr>
          <p:nvPr/>
        </p:nvSpPr>
        <p:spPr bwMode="auto">
          <a:xfrm>
            <a:off x="4800600" y="3657600"/>
            <a:ext cx="1600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Monotype Sorts" panose="01010601010101010101" pitchFamily="2" charset="2"/>
              <a:buChar char="F"/>
              <a:defRPr sz="2400">
                <a:solidFill>
                  <a:schemeClr val="bg2"/>
                </a:solidFill>
                <a:latin typeface="Myriad Pro" panose="020B0503030403020204" pitchFamily="34" charset="0"/>
              </a:defRPr>
            </a:lvl1pPr>
            <a:lvl2pPr marL="742950" indent="-285750">
              <a:spcBef>
                <a:spcPct val="20000"/>
              </a:spcBef>
              <a:buClr>
                <a:schemeClr val="tx1"/>
              </a:buClr>
              <a:buChar char="–"/>
              <a:defRPr sz="2100">
                <a:solidFill>
                  <a:schemeClr val="bg2"/>
                </a:solidFill>
                <a:latin typeface="Myriad Pro" panose="020B0503030403020204" pitchFamily="34" charset="0"/>
              </a:defRPr>
            </a:lvl2pPr>
            <a:lvl3pPr marL="1143000" indent="-228600">
              <a:spcBef>
                <a:spcPct val="20000"/>
              </a:spcBef>
              <a:buClr>
                <a:schemeClr val="accent2"/>
              </a:buClr>
              <a:buSzPct val="65000"/>
              <a:buFont typeface="Monotype Sorts" panose="01010601010101010101" pitchFamily="2" charset="2"/>
              <a:buChar char="u"/>
              <a:defRPr>
                <a:solidFill>
                  <a:schemeClr val="bg2"/>
                </a:solidFill>
                <a:latin typeface="Myriad Pro" panose="020B0503030403020204" pitchFamily="34" charset="0"/>
              </a:defRPr>
            </a:lvl3pPr>
            <a:lvl4pPr marL="1600200" indent="-228600">
              <a:spcBef>
                <a:spcPct val="20000"/>
              </a:spcBef>
              <a:buClr>
                <a:schemeClr val="tx1"/>
              </a:buClr>
              <a:buChar char="–"/>
              <a:defRPr sz="1500">
                <a:solidFill>
                  <a:schemeClr val="bg2"/>
                </a:solidFill>
                <a:latin typeface="Myriad Pro" panose="020B0503030403020204" pitchFamily="34" charset="0"/>
              </a:defRPr>
            </a:lvl4pPr>
            <a:lvl5pPr marL="2057400" indent="-228600">
              <a:spcBef>
                <a:spcPct val="20000"/>
              </a:spcBef>
              <a:buClr>
                <a:schemeClr val="tx2"/>
              </a:buClr>
              <a:buChar char="•"/>
              <a:defRPr sz="1500">
                <a:solidFill>
                  <a:schemeClr val="bg2"/>
                </a:solidFill>
                <a:latin typeface="Myriad Pro" panose="020B0503030403020204" pitchFamily="34" charset="0"/>
              </a:defRPr>
            </a:lvl5pPr>
            <a:lvl6pPr marL="25146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6pPr>
            <a:lvl7pPr marL="29718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7pPr>
            <a:lvl8pPr marL="34290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8pPr>
            <a:lvl9pPr marL="38862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Maximum cooling water temperature</a:t>
            </a:r>
          </a:p>
        </p:txBody>
      </p:sp>
      <p:sp>
        <p:nvSpPr>
          <p:cNvPr id="7" name="Right Arrow 6">
            <a:extLst/>
          </p:cNvPr>
          <p:cNvSpPr/>
          <p:nvPr/>
        </p:nvSpPr>
        <p:spPr>
          <a:xfrm>
            <a:off x="676275" y="5114925"/>
            <a:ext cx="914400" cy="304800"/>
          </a:xfrm>
          <a:prstGeom prst="rightArrow">
            <a:avLst/>
          </a:prstGeom>
          <a:solidFill>
            <a:srgbClr val="A50021"/>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60437" name="TextBox 7"/>
          <p:cNvSpPr txBox="1">
            <a:spLocks noChangeArrowheads="1"/>
          </p:cNvSpPr>
          <p:nvPr/>
        </p:nvSpPr>
        <p:spPr bwMode="auto">
          <a:xfrm>
            <a:off x="1590675" y="5080000"/>
            <a:ext cx="71628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Monotype Sorts" panose="01010601010101010101" pitchFamily="2" charset="2"/>
              <a:buChar char="F"/>
              <a:defRPr sz="2400">
                <a:solidFill>
                  <a:schemeClr val="bg2"/>
                </a:solidFill>
                <a:latin typeface="Myriad Pro" panose="020B0503030403020204" pitchFamily="34" charset="0"/>
              </a:defRPr>
            </a:lvl1pPr>
            <a:lvl2pPr marL="742950" indent="-285750">
              <a:spcBef>
                <a:spcPct val="20000"/>
              </a:spcBef>
              <a:buClr>
                <a:schemeClr val="tx1"/>
              </a:buClr>
              <a:buChar char="–"/>
              <a:defRPr sz="2100">
                <a:solidFill>
                  <a:schemeClr val="bg2"/>
                </a:solidFill>
                <a:latin typeface="Myriad Pro" panose="020B0503030403020204" pitchFamily="34" charset="0"/>
              </a:defRPr>
            </a:lvl2pPr>
            <a:lvl3pPr marL="1143000" indent="-228600">
              <a:spcBef>
                <a:spcPct val="20000"/>
              </a:spcBef>
              <a:buClr>
                <a:schemeClr val="accent2"/>
              </a:buClr>
              <a:buSzPct val="65000"/>
              <a:buFont typeface="Monotype Sorts" panose="01010601010101010101" pitchFamily="2" charset="2"/>
              <a:buChar char="u"/>
              <a:defRPr>
                <a:solidFill>
                  <a:schemeClr val="bg2"/>
                </a:solidFill>
                <a:latin typeface="Myriad Pro" panose="020B0503030403020204" pitchFamily="34" charset="0"/>
              </a:defRPr>
            </a:lvl3pPr>
            <a:lvl4pPr marL="1600200" indent="-228600">
              <a:spcBef>
                <a:spcPct val="20000"/>
              </a:spcBef>
              <a:buClr>
                <a:schemeClr val="tx1"/>
              </a:buClr>
              <a:buChar char="–"/>
              <a:defRPr sz="1500">
                <a:solidFill>
                  <a:schemeClr val="bg2"/>
                </a:solidFill>
                <a:latin typeface="Myriad Pro" panose="020B0503030403020204" pitchFamily="34" charset="0"/>
              </a:defRPr>
            </a:lvl4pPr>
            <a:lvl5pPr marL="2057400" indent="-228600">
              <a:spcBef>
                <a:spcPct val="20000"/>
              </a:spcBef>
              <a:buClr>
                <a:schemeClr val="tx2"/>
              </a:buClr>
              <a:buChar char="•"/>
              <a:defRPr sz="1500">
                <a:solidFill>
                  <a:schemeClr val="bg2"/>
                </a:solidFill>
                <a:latin typeface="Myriad Pro" panose="020B0503030403020204" pitchFamily="34" charset="0"/>
              </a:defRPr>
            </a:lvl5pPr>
            <a:lvl6pPr marL="25146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6pPr>
            <a:lvl7pPr marL="29718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7pPr>
            <a:lvl8pPr marL="34290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8pPr>
            <a:lvl9pPr marL="38862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Desired continuous pressure dew point at site conditions </a:t>
            </a:r>
          </a:p>
        </p:txBody>
      </p:sp>
    </p:spTree>
    <p:extLst>
      <p:ext uri="{BB962C8B-B14F-4D97-AF65-F5344CB8AC3E}">
        <p14:creationId xmlns:p14="http://schemas.microsoft.com/office/powerpoint/2010/main" val="25011257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466" name="Group 4"/>
          <p:cNvGrpSpPr>
            <a:grpSpLocks/>
          </p:cNvGrpSpPr>
          <p:nvPr/>
        </p:nvGrpSpPr>
        <p:grpSpPr bwMode="auto">
          <a:xfrm>
            <a:off x="979488" y="300038"/>
            <a:ext cx="7121525" cy="5143500"/>
            <a:chOff x="0" y="0"/>
            <a:chExt cx="5981" cy="4320"/>
          </a:xfrm>
        </p:grpSpPr>
        <p:pic>
          <p:nvPicPr>
            <p:cNvPr id="62467" name="Picture 3" descr="GM 01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1" y="0"/>
              <a:ext cx="311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8" name="Picture 2" descr="GM 01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357"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114828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8" descr="CABP_logo_linkedin.jpg">
            <a:hlinkClick r:id="rId3"/>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35225" y="150310"/>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TextBox 16"/>
          <p:cNvSpPr txBox="1">
            <a:spLocks noChangeArrowheads="1"/>
          </p:cNvSpPr>
          <p:nvPr/>
        </p:nvSpPr>
        <p:spPr bwMode="auto">
          <a:xfrm>
            <a:off x="3784775" y="1361020"/>
            <a:ext cx="17018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0" cap="none" spc="0" normalizeH="0" baseline="0" noProof="0" dirty="0">
                <a:ln>
                  <a:noFill/>
                </a:ln>
                <a:solidFill>
                  <a:srgbClr val="85214B"/>
                </a:solidFill>
                <a:effectLst/>
                <a:uLnTx/>
                <a:uFillTx/>
                <a:latin typeface="Calibri" panose="020F0502020204030204" pitchFamily="34" charset="0"/>
                <a:ea typeface="+mn-ea"/>
                <a:cs typeface="Arial" panose="020B0604020202020204" pitchFamily="34" charset="0"/>
              </a:rPr>
              <a:t>Handouts</a:t>
            </a:r>
            <a:endParaRPr kumimoji="0" lang="en-US" altLang="en-US" sz="2800" b="1" i="0" u="none" strike="noStrike" kern="0" cap="none" spc="0" normalizeH="0" baseline="0" noProof="0" dirty="0">
              <a:ln>
                <a:noFill/>
              </a:ln>
              <a:solidFill>
                <a:srgbClr val="800000"/>
              </a:solidFill>
              <a:effectLst/>
              <a:uLnTx/>
              <a:uFillTx/>
              <a:latin typeface="Calibri" panose="020F0502020204030204" pitchFamily="34" charset="0"/>
              <a:ea typeface="+mn-ea"/>
              <a:cs typeface="+mn-cs"/>
            </a:endParaRPr>
          </a:p>
        </p:txBody>
      </p:sp>
      <p:graphicFrame>
        <p:nvGraphicFramePr>
          <p:cNvPr id="2" name="Object 1">
            <a:extLst>
              <a:ext uri="{FF2B5EF4-FFF2-40B4-BE49-F238E27FC236}">
                <a16:creationId xmlns:a16="http://schemas.microsoft.com/office/drawing/2014/main" id="{AF95F2AA-DEAF-4B92-8C30-2638596B72AF}"/>
              </a:ext>
            </a:extLst>
          </p:cNvPr>
          <p:cNvGraphicFramePr>
            <a:graphicFrameLocks noChangeAspect="1"/>
          </p:cNvGraphicFramePr>
          <p:nvPr>
            <p:extLst>
              <p:ext uri="{D42A27DB-BD31-4B8C-83A1-F6EECF244321}">
                <p14:modId xmlns:p14="http://schemas.microsoft.com/office/powerpoint/2010/main" val="3010371078"/>
              </p:ext>
            </p:extLst>
          </p:nvPr>
        </p:nvGraphicFramePr>
        <p:xfrm>
          <a:off x="7096417" y="2137408"/>
          <a:ext cx="1891247" cy="2456414"/>
        </p:xfrm>
        <a:graphic>
          <a:graphicData uri="http://schemas.openxmlformats.org/presentationml/2006/ole">
            <mc:AlternateContent xmlns:mc="http://schemas.openxmlformats.org/markup-compatibility/2006">
              <mc:Choice xmlns:v="urn:schemas-microsoft-com:vml" Requires="v">
                <p:oleObj spid="_x0000_s1106" name="Acrobat Document" r:id="rId5" imgW="5743275" imgH="7458075" progId="AcroExch.Document.DC">
                  <p:embed/>
                </p:oleObj>
              </mc:Choice>
              <mc:Fallback>
                <p:oleObj name="Acrobat Document" r:id="rId5" imgW="5743275" imgH="7458075" progId="AcroExch.Document.DC">
                  <p:embed/>
                  <p:pic>
                    <p:nvPicPr>
                      <p:cNvPr id="0" name=""/>
                      <p:cNvPicPr/>
                      <p:nvPr/>
                    </p:nvPicPr>
                    <p:blipFill>
                      <a:blip r:embed="rId6"/>
                      <a:stretch>
                        <a:fillRect/>
                      </a:stretch>
                    </p:blipFill>
                    <p:spPr>
                      <a:xfrm>
                        <a:off x="7096417" y="2137408"/>
                        <a:ext cx="1891247" cy="2456414"/>
                      </a:xfrm>
                      <a:prstGeom prst="rect">
                        <a:avLst/>
                      </a:prstGeom>
                      <a:ln>
                        <a:solidFill>
                          <a:schemeClr val="tx1"/>
                        </a:solidFill>
                      </a:ln>
                    </p:spPr>
                  </p:pic>
                </p:oleObj>
              </mc:Fallback>
            </mc:AlternateContent>
          </a:graphicData>
        </a:graphic>
      </p:graphicFrame>
      <p:graphicFrame>
        <p:nvGraphicFramePr>
          <p:cNvPr id="3" name="Object 2">
            <a:extLst>
              <a:ext uri="{FF2B5EF4-FFF2-40B4-BE49-F238E27FC236}">
                <a16:creationId xmlns:a16="http://schemas.microsoft.com/office/drawing/2014/main" id="{F3F7D5C6-E2D3-49B8-AE72-36BC60BEE6CF}"/>
              </a:ext>
            </a:extLst>
          </p:cNvPr>
          <p:cNvGraphicFramePr>
            <a:graphicFrameLocks noChangeAspect="1"/>
          </p:cNvGraphicFramePr>
          <p:nvPr>
            <p:extLst>
              <p:ext uri="{D42A27DB-BD31-4B8C-83A1-F6EECF244321}">
                <p14:modId xmlns:p14="http://schemas.microsoft.com/office/powerpoint/2010/main" val="391920888"/>
              </p:ext>
            </p:extLst>
          </p:nvPr>
        </p:nvGraphicFramePr>
        <p:xfrm>
          <a:off x="296472" y="2137408"/>
          <a:ext cx="1995913" cy="2583184"/>
        </p:xfrm>
        <a:graphic>
          <a:graphicData uri="http://schemas.openxmlformats.org/presentationml/2006/ole">
            <mc:AlternateContent xmlns:mc="http://schemas.openxmlformats.org/markup-compatibility/2006">
              <mc:Choice xmlns:v="urn:schemas-microsoft-com:vml" Requires="v">
                <p:oleObj spid="_x0000_s1107" name="Acrobat Document" r:id="rId7" imgW="5829156" imgH="7543672" progId="AcroExch.Document.DC">
                  <p:embed/>
                </p:oleObj>
              </mc:Choice>
              <mc:Fallback>
                <p:oleObj name="Acrobat Document" r:id="rId7" imgW="5829156" imgH="7543672" progId="AcroExch.Document.DC">
                  <p:embed/>
                  <p:pic>
                    <p:nvPicPr>
                      <p:cNvPr id="0" name=""/>
                      <p:cNvPicPr/>
                      <p:nvPr/>
                    </p:nvPicPr>
                    <p:blipFill>
                      <a:blip r:embed="rId8"/>
                      <a:stretch>
                        <a:fillRect/>
                      </a:stretch>
                    </p:blipFill>
                    <p:spPr>
                      <a:xfrm>
                        <a:off x="296472" y="2137408"/>
                        <a:ext cx="1995913" cy="2583184"/>
                      </a:xfrm>
                      <a:prstGeom prst="rect">
                        <a:avLst/>
                      </a:prstGeom>
                      <a:ln>
                        <a:solidFill>
                          <a:schemeClr val="tx1"/>
                        </a:solidFill>
                      </a:ln>
                    </p:spPr>
                  </p:pic>
                </p:oleObj>
              </mc:Fallback>
            </mc:AlternateContent>
          </a:graphicData>
        </a:graphic>
      </p:graphicFrame>
      <p:graphicFrame>
        <p:nvGraphicFramePr>
          <p:cNvPr id="4" name="Object 3">
            <a:extLst>
              <a:ext uri="{FF2B5EF4-FFF2-40B4-BE49-F238E27FC236}">
                <a16:creationId xmlns:a16="http://schemas.microsoft.com/office/drawing/2014/main" id="{C48E6CE3-A840-4A59-AE07-5C78016858EF}"/>
              </a:ext>
            </a:extLst>
          </p:cNvPr>
          <p:cNvGraphicFramePr>
            <a:graphicFrameLocks noChangeAspect="1"/>
          </p:cNvGraphicFramePr>
          <p:nvPr>
            <p:extLst>
              <p:ext uri="{D42A27DB-BD31-4B8C-83A1-F6EECF244321}">
                <p14:modId xmlns:p14="http://schemas.microsoft.com/office/powerpoint/2010/main" val="1562376671"/>
              </p:ext>
            </p:extLst>
          </p:nvPr>
        </p:nvGraphicFramePr>
        <p:xfrm>
          <a:off x="4825396" y="2137408"/>
          <a:ext cx="2009031" cy="2583184"/>
        </p:xfrm>
        <a:graphic>
          <a:graphicData uri="http://schemas.openxmlformats.org/presentationml/2006/ole">
            <mc:AlternateContent xmlns:mc="http://schemas.openxmlformats.org/markup-compatibility/2006">
              <mc:Choice xmlns:v="urn:schemas-microsoft-com:vml" Requires="v">
                <p:oleObj spid="_x0000_s1108" name="Acrobat Document" r:id="rId9" imgW="6000534" imgH="7715250" progId="AcroExch.Document.DC">
                  <p:embed/>
                </p:oleObj>
              </mc:Choice>
              <mc:Fallback>
                <p:oleObj name="Acrobat Document" r:id="rId9" imgW="6000534" imgH="7715250" progId="AcroExch.Document.DC">
                  <p:embed/>
                  <p:pic>
                    <p:nvPicPr>
                      <p:cNvPr id="0" name=""/>
                      <p:cNvPicPr/>
                      <p:nvPr/>
                    </p:nvPicPr>
                    <p:blipFill>
                      <a:blip r:embed="rId10"/>
                      <a:stretch>
                        <a:fillRect/>
                      </a:stretch>
                    </p:blipFill>
                    <p:spPr>
                      <a:xfrm>
                        <a:off x="4825396" y="2137408"/>
                        <a:ext cx="2009031" cy="2583184"/>
                      </a:xfrm>
                      <a:prstGeom prst="rect">
                        <a:avLst/>
                      </a:prstGeom>
                      <a:ln>
                        <a:solidFill>
                          <a:schemeClr val="tx1"/>
                        </a:solidFill>
                      </a:ln>
                    </p:spPr>
                  </p:pic>
                </p:oleObj>
              </mc:Fallback>
            </mc:AlternateContent>
          </a:graphicData>
        </a:graphic>
      </p:graphicFrame>
      <p:graphicFrame>
        <p:nvGraphicFramePr>
          <p:cNvPr id="6" name="Object 5">
            <a:extLst>
              <a:ext uri="{FF2B5EF4-FFF2-40B4-BE49-F238E27FC236}">
                <a16:creationId xmlns:a16="http://schemas.microsoft.com/office/drawing/2014/main" id="{BE5C5565-2E62-4DB9-A72C-8C350DE8B12A}"/>
              </a:ext>
            </a:extLst>
          </p:cNvPr>
          <p:cNvGraphicFramePr>
            <a:graphicFrameLocks noChangeAspect="1"/>
          </p:cNvGraphicFramePr>
          <p:nvPr>
            <p:extLst>
              <p:ext uri="{D42A27DB-BD31-4B8C-83A1-F6EECF244321}">
                <p14:modId xmlns:p14="http://schemas.microsoft.com/office/powerpoint/2010/main" val="1224351673"/>
              </p:ext>
            </p:extLst>
          </p:nvPr>
        </p:nvGraphicFramePr>
        <p:xfrm>
          <a:off x="2554375" y="2137408"/>
          <a:ext cx="2009031" cy="2583184"/>
        </p:xfrm>
        <a:graphic>
          <a:graphicData uri="http://schemas.openxmlformats.org/presentationml/2006/ole">
            <mc:AlternateContent xmlns:mc="http://schemas.openxmlformats.org/markup-compatibility/2006">
              <mc:Choice xmlns:v="urn:schemas-microsoft-com:vml" Requires="v">
                <p:oleObj spid="_x0000_s1109" name="Acrobat Document" r:id="rId11" imgW="6000534" imgH="7715250" progId="AcroExch.Document.DC">
                  <p:embed/>
                </p:oleObj>
              </mc:Choice>
              <mc:Fallback>
                <p:oleObj name="Acrobat Document" r:id="rId11" imgW="6000534" imgH="7715250" progId="AcroExch.Document.DC">
                  <p:embed/>
                  <p:pic>
                    <p:nvPicPr>
                      <p:cNvPr id="0" name=""/>
                      <p:cNvPicPr/>
                      <p:nvPr/>
                    </p:nvPicPr>
                    <p:blipFill>
                      <a:blip r:embed="rId12"/>
                      <a:stretch>
                        <a:fillRect/>
                      </a:stretch>
                    </p:blipFill>
                    <p:spPr>
                      <a:xfrm>
                        <a:off x="2554375" y="2137408"/>
                        <a:ext cx="2009031" cy="2583184"/>
                      </a:xfrm>
                      <a:prstGeom prst="rect">
                        <a:avLst/>
                      </a:prstGeom>
                      <a:ln>
                        <a:solidFill>
                          <a:schemeClr val="tx1"/>
                        </a:solidFill>
                      </a:ln>
                    </p:spPr>
                  </p:pic>
                </p:oleObj>
              </mc:Fallback>
            </mc:AlternateContent>
          </a:graphicData>
        </a:graphic>
      </p:graphicFrame>
      <p:graphicFrame>
        <p:nvGraphicFramePr>
          <p:cNvPr id="5" name="Object 4">
            <a:extLst>
              <a:ext uri="{FF2B5EF4-FFF2-40B4-BE49-F238E27FC236}">
                <a16:creationId xmlns:a16="http://schemas.microsoft.com/office/drawing/2014/main" id="{D231B5BB-861D-41A0-84A4-D4749AAA0980}"/>
              </a:ext>
            </a:extLst>
          </p:cNvPr>
          <p:cNvGraphicFramePr>
            <a:graphicFrameLocks noChangeAspect="1"/>
          </p:cNvGraphicFramePr>
          <p:nvPr>
            <p:extLst>
              <p:ext uri="{D42A27DB-BD31-4B8C-83A1-F6EECF244321}">
                <p14:modId xmlns:p14="http://schemas.microsoft.com/office/powerpoint/2010/main" val="2649377508"/>
              </p:ext>
            </p:extLst>
          </p:nvPr>
        </p:nvGraphicFramePr>
        <p:xfrm>
          <a:off x="3482365" y="3215564"/>
          <a:ext cx="2009031" cy="2583184"/>
        </p:xfrm>
        <a:graphic>
          <a:graphicData uri="http://schemas.openxmlformats.org/presentationml/2006/ole">
            <mc:AlternateContent xmlns:mc="http://schemas.openxmlformats.org/markup-compatibility/2006">
              <mc:Choice xmlns:v="urn:schemas-microsoft-com:vml" Requires="v">
                <p:oleObj spid="_x0000_s1110" name="Acrobat Document" r:id="rId13" imgW="6000534" imgH="7715250" progId="AcroExch.Document.DC">
                  <p:embed/>
                </p:oleObj>
              </mc:Choice>
              <mc:Fallback>
                <p:oleObj name="Acrobat Document" r:id="rId13" imgW="6000534" imgH="7715250" progId="AcroExch.Document.DC">
                  <p:embed/>
                  <p:pic>
                    <p:nvPicPr>
                      <p:cNvPr id="0" name=""/>
                      <p:cNvPicPr/>
                      <p:nvPr/>
                    </p:nvPicPr>
                    <p:blipFill>
                      <a:blip r:embed="rId14"/>
                      <a:stretch>
                        <a:fillRect/>
                      </a:stretch>
                    </p:blipFill>
                    <p:spPr>
                      <a:xfrm>
                        <a:off x="3482365" y="3215564"/>
                        <a:ext cx="2009031" cy="2583184"/>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410024863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514" name="Group 4"/>
          <p:cNvGrpSpPr>
            <a:grpSpLocks/>
          </p:cNvGrpSpPr>
          <p:nvPr/>
        </p:nvGrpSpPr>
        <p:grpSpPr bwMode="auto">
          <a:xfrm>
            <a:off x="1042988" y="314325"/>
            <a:ext cx="7094537" cy="5143500"/>
            <a:chOff x="0" y="0"/>
            <a:chExt cx="5959" cy="4320"/>
          </a:xfrm>
        </p:grpSpPr>
        <p:pic>
          <p:nvPicPr>
            <p:cNvPr id="64515" name="Picture 3" descr="GM 03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1" y="0"/>
              <a:ext cx="2948"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6" name="Picture 2" descr="GM 03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341"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7088997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p:cNvPr>
          <p:cNvSpPr>
            <a:spLocks noGrp="1" noChangeArrowheads="1"/>
          </p:cNvSpPr>
          <p:nvPr>
            <p:ph type="ctrTitle"/>
          </p:nvPr>
        </p:nvSpPr>
        <p:spPr>
          <a:xfrm>
            <a:off x="609600" y="76200"/>
            <a:ext cx="7848600" cy="719138"/>
          </a:xfrm>
        </p:spPr>
        <p:txBody>
          <a:bodyPr/>
          <a:lstStyle/>
          <a:p>
            <a:pPr algn="ctr" eaLnBrk="1" hangingPunct="1">
              <a:defRPr/>
            </a:pPr>
            <a:r>
              <a:rPr lang="en-US" altLang="en-US" sz="3200" b="0" dirty="0">
                <a:ln>
                  <a:solidFill>
                    <a:srgbClr val="000000"/>
                  </a:solidFill>
                </a:ln>
                <a:solidFill>
                  <a:srgbClr val="203864"/>
                </a:solidFill>
                <a:latin typeface="Myriad Pro" panose="020B0503030403020204" pitchFamily="34" charset="0"/>
                <a:ea typeface="+mn-ea"/>
                <a:cs typeface="+mn-cs"/>
              </a:rPr>
              <a:t>Dew Point Demand Often Control Dew Point &amp; Temperature Spike at Tower Switch</a:t>
            </a:r>
          </a:p>
        </p:txBody>
      </p:sp>
      <p:sp>
        <p:nvSpPr>
          <p:cNvPr id="66563"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Monotype Sorts" panose="01010601010101010101" pitchFamily="2" charset="2"/>
              <a:buChar char="F"/>
              <a:defRPr sz="2400">
                <a:solidFill>
                  <a:schemeClr val="bg2"/>
                </a:solidFill>
                <a:latin typeface="Myriad Pro" panose="020B0503030403020204" pitchFamily="34" charset="0"/>
              </a:defRPr>
            </a:lvl1pPr>
            <a:lvl2pPr marL="742950" indent="-285750">
              <a:spcBef>
                <a:spcPct val="20000"/>
              </a:spcBef>
              <a:buClr>
                <a:schemeClr val="tx1"/>
              </a:buClr>
              <a:buChar char="–"/>
              <a:defRPr sz="2100">
                <a:solidFill>
                  <a:schemeClr val="bg2"/>
                </a:solidFill>
                <a:latin typeface="Myriad Pro" panose="020B0503030403020204" pitchFamily="34" charset="0"/>
              </a:defRPr>
            </a:lvl2pPr>
            <a:lvl3pPr marL="1143000" indent="-228600">
              <a:spcBef>
                <a:spcPct val="20000"/>
              </a:spcBef>
              <a:buClr>
                <a:schemeClr val="accent2"/>
              </a:buClr>
              <a:buSzPct val="65000"/>
              <a:buFont typeface="Monotype Sorts" panose="01010601010101010101" pitchFamily="2" charset="2"/>
              <a:buChar char="u"/>
              <a:defRPr>
                <a:solidFill>
                  <a:schemeClr val="bg2"/>
                </a:solidFill>
                <a:latin typeface="Myriad Pro" panose="020B0503030403020204" pitchFamily="34" charset="0"/>
              </a:defRPr>
            </a:lvl3pPr>
            <a:lvl4pPr marL="1600200" indent="-228600">
              <a:spcBef>
                <a:spcPct val="20000"/>
              </a:spcBef>
              <a:buClr>
                <a:schemeClr val="tx1"/>
              </a:buClr>
              <a:buChar char="–"/>
              <a:defRPr sz="1500">
                <a:solidFill>
                  <a:schemeClr val="bg2"/>
                </a:solidFill>
                <a:latin typeface="Myriad Pro" panose="020B0503030403020204" pitchFamily="34" charset="0"/>
              </a:defRPr>
            </a:lvl4pPr>
            <a:lvl5pPr marL="2057400" indent="-228600">
              <a:spcBef>
                <a:spcPct val="20000"/>
              </a:spcBef>
              <a:buClr>
                <a:schemeClr val="tx2"/>
              </a:buClr>
              <a:buChar char="•"/>
              <a:defRPr sz="1500">
                <a:solidFill>
                  <a:schemeClr val="bg2"/>
                </a:solidFill>
                <a:latin typeface="Myriad Pro" panose="020B0503030403020204" pitchFamily="34" charset="0"/>
              </a:defRPr>
            </a:lvl5pPr>
            <a:lvl6pPr marL="25146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6pPr>
            <a:lvl7pPr marL="29718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7pPr>
            <a:lvl8pPr marL="34290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8pPr>
            <a:lvl9pPr marL="38862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66564"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l="6500" t="1895" r="4868"/>
          <a:stretch>
            <a:fillRect/>
          </a:stretch>
        </p:blipFill>
        <p:spPr bwMode="auto">
          <a:xfrm>
            <a:off x="650875" y="1201738"/>
            <a:ext cx="7842250" cy="512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28786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4650" y="827088"/>
            <a:ext cx="8394700" cy="417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74223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defRPr/>
            </a:pPr>
            <a:r>
              <a:rPr lang="en-US" altLang="en-US" sz="3200" b="0" dirty="0">
                <a:ln>
                  <a:solidFill>
                    <a:srgbClr val="000000"/>
                  </a:solidFill>
                </a:ln>
                <a:solidFill>
                  <a:srgbClr val="203864"/>
                </a:solidFill>
                <a:latin typeface="Myriad Pro" panose="020B0503030403020204" pitchFamily="34" charset="0"/>
                <a:ea typeface="+mn-ea"/>
                <a:cs typeface="+mn-cs"/>
              </a:rPr>
              <a:t>Why Heat of Compression is Popular</a:t>
            </a:r>
          </a:p>
        </p:txBody>
      </p:sp>
      <p:sp>
        <p:nvSpPr>
          <p:cNvPr id="69635" name="Subtitle 2"/>
          <p:cNvSpPr>
            <a:spLocks noGrp="1"/>
          </p:cNvSpPr>
          <p:nvPr>
            <p:ph type="subTitle" idx="1"/>
          </p:nvPr>
        </p:nvSpPr>
        <p:spPr>
          <a:xfrm>
            <a:off x="609600" y="1295400"/>
            <a:ext cx="5181600" cy="2119313"/>
          </a:xfrm>
        </p:spPr>
        <p:txBody>
          <a:bodyPr/>
          <a:lstStyle/>
          <a:p>
            <a:pPr algn="l"/>
            <a:r>
              <a:rPr lang="en-US" altLang="en-US" sz="2800" b="0" dirty="0">
                <a:latin typeface="Myriad Pro" panose="020B0503030403020204" pitchFamily="34" charset="0"/>
              </a:rPr>
              <a:t>1) Virtually no operating cost</a:t>
            </a:r>
          </a:p>
          <a:p>
            <a:pPr algn="l"/>
            <a:r>
              <a:rPr lang="en-US" altLang="en-US" sz="2800" b="0" dirty="0">
                <a:latin typeface="Myriad Pro" panose="020B0503030403020204" pitchFamily="34" charset="0"/>
              </a:rPr>
              <a:t>2) More reliable than other dryers</a:t>
            </a:r>
          </a:p>
          <a:p>
            <a:pPr algn="l"/>
            <a:r>
              <a:rPr lang="en-US" altLang="en-US" sz="2800" b="0" dirty="0">
                <a:latin typeface="Myriad Pro" panose="020B0503030403020204" pitchFamily="34" charset="0"/>
              </a:rPr>
              <a:t>3) Guaranteed performance</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0400" y="2209800"/>
            <a:ext cx="5486400" cy="3347105"/>
          </a:xfrm>
          <a:prstGeom prst="rect">
            <a:avLst/>
          </a:prstGeom>
        </p:spPr>
      </p:pic>
    </p:spTree>
    <p:extLst>
      <p:ext uri="{BB962C8B-B14F-4D97-AF65-F5344CB8AC3E}">
        <p14:creationId xmlns:p14="http://schemas.microsoft.com/office/powerpoint/2010/main" val="20127091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pPr>
              <a:defRPr/>
            </a:pPr>
            <a:r>
              <a:t>Dew Point Integrity to Ensure -40</a:t>
            </a:r>
            <a:r>
              <a:rPr>
                <a:latin typeface="Arial" panose="020B0604020202020204" pitchFamily="34" charset="0"/>
                <a:cs typeface="Arial" panose="020B0604020202020204" pitchFamily="34" charset="0"/>
              </a:rPr>
              <a:t>°F/C</a:t>
            </a:r>
            <a:endParaRPr/>
          </a:p>
        </p:txBody>
      </p:sp>
      <p:pic>
        <p:nvPicPr>
          <p:cNvPr id="70659"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78050" y="1600200"/>
            <a:ext cx="4787900" cy="341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75578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p:cNvPr>
          <p:cNvSpPr>
            <a:spLocks noGrp="1"/>
          </p:cNvSpPr>
          <p:nvPr>
            <p:ph type="title"/>
          </p:nvPr>
        </p:nvSpPr>
        <p:spPr>
          <a:xfrm>
            <a:off x="246888" y="815392"/>
            <a:ext cx="3861816" cy="1793695"/>
          </a:xfrm>
        </p:spPr>
        <p:txBody>
          <a:bodyPr/>
          <a:lstStyle/>
          <a:p>
            <a:pPr>
              <a:defRPr/>
            </a:pPr>
            <a:r>
              <a:t>Thank you!</a:t>
            </a:r>
          </a:p>
        </p:txBody>
      </p:sp>
      <p:pic>
        <p:nvPicPr>
          <p:cNvPr id="71683"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457200"/>
            <a:ext cx="3824288" cy="4654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42886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ubtitle 13"/>
          <p:cNvSpPr>
            <a:spLocks noGrp="1"/>
          </p:cNvSpPr>
          <p:nvPr>
            <p:ph type="subTitle" idx="1"/>
          </p:nvPr>
        </p:nvSpPr>
        <p:spPr>
          <a:xfrm>
            <a:off x="3562350" y="2574065"/>
            <a:ext cx="2019300" cy="649287"/>
          </a:xfrm>
        </p:spPr>
        <p:txBody>
          <a:bodyPr/>
          <a:lstStyle/>
          <a:p>
            <a:r>
              <a:rPr lang="en-US" altLang="en-US" b="1" dirty="0"/>
              <a:t>Q&amp;A</a:t>
            </a:r>
          </a:p>
          <a:p>
            <a:endParaRPr lang="en-US" altLang="en-US" dirty="0"/>
          </a:p>
        </p:txBody>
      </p:sp>
      <p:pic>
        <p:nvPicPr>
          <p:cNvPr id="57347" name="Picture 8" descr="CABP_logo_linkedin.jpg">
            <a:hlinkClick r:id="rId2"/>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5225" y="468328"/>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TextBox 12"/>
          <p:cNvSpPr txBox="1">
            <a:spLocks noChangeArrowheads="1"/>
          </p:cNvSpPr>
          <p:nvPr/>
        </p:nvSpPr>
        <p:spPr bwMode="auto">
          <a:xfrm>
            <a:off x="585803" y="5670565"/>
            <a:ext cx="55959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For your free subscription, please visit </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hlinkClick r:id="rId4"/>
              </a:rPr>
              <a:t>www.airbestpractices.com/magazine/subscription</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p>
        </p:txBody>
      </p:sp>
      <p:sp>
        <p:nvSpPr>
          <p:cNvPr id="57349" name="TextBox 7"/>
          <p:cNvSpPr txBox="1">
            <a:spLocks noChangeArrowheads="1"/>
          </p:cNvSpPr>
          <p:nvPr/>
        </p:nvSpPr>
        <p:spPr bwMode="auto">
          <a:xfrm>
            <a:off x="585803" y="3088388"/>
            <a:ext cx="5595937"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Please submit any questions through the Question Window on your </a:t>
            </a:r>
            <a:r>
              <a:rPr kumimoji="0" lang="en-US" altLang="en-US" sz="1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GoToWebinar</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interface, directing them to Compressed Air Best Practices Magazine. Our panelists will do their best to address your questions, and will follow up with you on anything that goes unanswered during this session. </a:t>
            </a:r>
            <a:r>
              <a:rPr kumimoji="0" lang="en-US" alt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Thank you for attending!</a:t>
            </a:r>
          </a:p>
        </p:txBody>
      </p:sp>
      <p:sp>
        <p:nvSpPr>
          <p:cNvPr id="11" name="TextBox 16">
            <a:extLst>
              <a:ext uri="{FF2B5EF4-FFF2-40B4-BE49-F238E27FC236}">
                <a16:creationId xmlns:a16="http://schemas.microsoft.com/office/drawing/2014/main" id="{5E29B350-C769-4BBF-A42E-C7EBDFA24530}"/>
              </a:ext>
            </a:extLst>
          </p:cNvPr>
          <p:cNvSpPr txBox="1">
            <a:spLocks noChangeArrowheads="1"/>
          </p:cNvSpPr>
          <p:nvPr/>
        </p:nvSpPr>
        <p:spPr bwMode="auto">
          <a:xfrm>
            <a:off x="6705617" y="4073525"/>
            <a:ext cx="17446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sp>
        <p:nvSpPr>
          <p:cNvPr id="12" name="Title 1">
            <a:extLst>
              <a:ext uri="{FF2B5EF4-FFF2-40B4-BE49-F238E27FC236}">
                <a16:creationId xmlns:a16="http://schemas.microsoft.com/office/drawing/2014/main" id="{C0D01B8F-6B3E-42F9-B40A-C910718C08E6}"/>
              </a:ext>
            </a:extLst>
          </p:cNvPr>
          <p:cNvSpPr txBox="1">
            <a:spLocks/>
          </p:cNvSpPr>
          <p:nvPr/>
        </p:nvSpPr>
        <p:spPr bwMode="auto">
          <a:xfrm>
            <a:off x="1707592" y="1806786"/>
            <a:ext cx="5728815" cy="599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fontScale="82500" lnSpcReduction="20000"/>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2800" b="1" dirty="0">
                <a:solidFill>
                  <a:srgbClr val="85214B"/>
                </a:solidFill>
                <a:latin typeface="+mn-lt"/>
                <a:cs typeface="Arial"/>
              </a:rPr>
              <a:t>Heat of Compression Desiccant Dryers: Clearing up the Confusion</a:t>
            </a:r>
          </a:p>
        </p:txBody>
      </p:sp>
      <p:pic>
        <p:nvPicPr>
          <p:cNvPr id="14" name="Picture 13">
            <a:extLst>
              <a:ext uri="{FF2B5EF4-FFF2-40B4-BE49-F238E27FC236}">
                <a16:creationId xmlns:a16="http://schemas.microsoft.com/office/drawing/2014/main" id="{05C1AC94-02B0-4247-AC13-9D65F15404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80283" y="4541833"/>
            <a:ext cx="1570502" cy="1240122"/>
          </a:xfrm>
          <a:prstGeom prst="rect">
            <a:avLst/>
          </a:prstGeom>
        </p:spPr>
      </p:pic>
    </p:spTree>
    <p:extLst>
      <p:ext uri="{BB962C8B-B14F-4D97-AF65-F5344CB8AC3E}">
        <p14:creationId xmlns:p14="http://schemas.microsoft.com/office/powerpoint/2010/main" val="1022613680"/>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7" name="Picture 8" descr="CABP_logo_linkedin.jpg">
            <a:hlinkClick r:id="rId2"/>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5225" y="468328"/>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TextBox 12"/>
          <p:cNvSpPr txBox="1">
            <a:spLocks noChangeArrowheads="1"/>
          </p:cNvSpPr>
          <p:nvPr/>
        </p:nvSpPr>
        <p:spPr bwMode="auto">
          <a:xfrm>
            <a:off x="585803" y="5670565"/>
            <a:ext cx="55959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For your free subscription, please visit </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hlinkClick r:id="rId4"/>
              </a:rPr>
              <a:t>www.airbestpractices.com/magazine/subscription</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p>
        </p:txBody>
      </p:sp>
      <p:sp>
        <p:nvSpPr>
          <p:cNvPr id="57349" name="TextBox 7"/>
          <p:cNvSpPr txBox="1">
            <a:spLocks noChangeArrowheads="1"/>
          </p:cNvSpPr>
          <p:nvPr/>
        </p:nvSpPr>
        <p:spPr bwMode="auto">
          <a:xfrm>
            <a:off x="2420163" y="2319943"/>
            <a:ext cx="430367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The recording and slides of this webinar will be made available to attendees via email later today.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PDH Certificates will be e-mailed to Attendees within two days.</a:t>
            </a:r>
            <a:endParaRPr kumimoji="0" lang="en-US" altLang="en-US" sz="1800" b="1"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2" name="Title 1"/>
          <p:cNvSpPr>
            <a:spLocks noGrp="1"/>
          </p:cNvSpPr>
          <p:nvPr>
            <p:ph type="ctrTitle"/>
          </p:nvPr>
        </p:nvSpPr>
        <p:spPr>
          <a:xfrm>
            <a:off x="777884" y="1087923"/>
            <a:ext cx="7430796" cy="1097429"/>
          </a:xfrm>
        </p:spPr>
        <p:txBody>
          <a:bodyPr rtlCol="0">
            <a:normAutofit/>
          </a:bodyPr>
          <a:lstStyle/>
          <a:p>
            <a:pPr fontAlgn="auto">
              <a:spcAft>
                <a:spcPts val="0"/>
              </a:spcAft>
              <a:defRPr/>
            </a:pPr>
            <a:r>
              <a:rPr lang="en-US" sz="2800" b="1" dirty="0">
                <a:solidFill>
                  <a:srgbClr val="85214B"/>
                </a:solidFill>
                <a:latin typeface="+mn-lt"/>
                <a:cs typeface="Arial"/>
              </a:rPr>
              <a:t>Thank you for attending!</a:t>
            </a:r>
          </a:p>
        </p:txBody>
      </p:sp>
      <p:sp>
        <p:nvSpPr>
          <p:cNvPr id="10" name="TextBox 16">
            <a:extLst>
              <a:ext uri="{FF2B5EF4-FFF2-40B4-BE49-F238E27FC236}">
                <a16:creationId xmlns:a16="http://schemas.microsoft.com/office/drawing/2014/main" id="{A73C2E4B-46C4-4953-828F-8CE748F64A87}"/>
              </a:ext>
            </a:extLst>
          </p:cNvPr>
          <p:cNvSpPr txBox="1">
            <a:spLocks noChangeArrowheads="1"/>
          </p:cNvSpPr>
          <p:nvPr/>
        </p:nvSpPr>
        <p:spPr bwMode="auto">
          <a:xfrm>
            <a:off x="6705617" y="4073525"/>
            <a:ext cx="17446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9" name="Picture 8">
            <a:extLst>
              <a:ext uri="{FF2B5EF4-FFF2-40B4-BE49-F238E27FC236}">
                <a16:creationId xmlns:a16="http://schemas.microsoft.com/office/drawing/2014/main" id="{060F497D-64B7-4975-8A1E-67C27A3926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38178" y="4501263"/>
            <a:ext cx="1570502" cy="1240122"/>
          </a:xfrm>
          <a:prstGeom prst="rect">
            <a:avLst/>
          </a:prstGeom>
        </p:spPr>
      </p:pic>
    </p:spTree>
    <p:extLst>
      <p:ext uri="{BB962C8B-B14F-4D97-AF65-F5344CB8AC3E}">
        <p14:creationId xmlns:p14="http://schemas.microsoft.com/office/powerpoint/2010/main" val="3569056623"/>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539091" y="5317084"/>
            <a:ext cx="6200775" cy="1107996"/>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mn-ea"/>
                <a:cs typeface="+mn-cs"/>
              </a:rPr>
              <a:t>Thursday, June 28, 2018 – 2:00 PM EST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rPr>
              <a:t>Register for free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2"/>
              </a:rPr>
              <a:t>www.blowervacuumbestpractices.com/magazine/webinars</a:t>
            </a:r>
            <a:endPar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3"/>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8" name="TextBox 7"/>
          <p:cNvSpPr txBox="1"/>
          <p:nvPr/>
        </p:nvSpPr>
        <p:spPr>
          <a:xfrm>
            <a:off x="2975662" y="4615028"/>
            <a:ext cx="3192677"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Calibri" panose="020F0502020204030204"/>
                <a:ea typeface="+mn-ea"/>
                <a:cs typeface="+mn-cs"/>
              </a:rPr>
              <a:t>Tim Dugan, P.E.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Calibri" panose="020F0502020204030204"/>
                <a:ea typeface="+mn-ea"/>
                <a:cs typeface="+mn-cs"/>
              </a:rPr>
              <a:t>Compression Engineering Corporation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sysClr val="windowText" lastClr="000000"/>
                </a:solidFill>
                <a:effectLst/>
                <a:uLnTx/>
                <a:uFillTx/>
                <a:latin typeface="Calibri" panose="020F0502020204030204"/>
                <a:ea typeface="+mn-ea"/>
                <a:cs typeface="+mn-cs"/>
              </a:rPr>
              <a:t>Keynote Speaker</a:t>
            </a:r>
          </a:p>
        </p:txBody>
      </p:sp>
      <p:sp>
        <p:nvSpPr>
          <p:cNvPr id="10" name="Title 1"/>
          <p:cNvSpPr>
            <a:spLocks noGrp="1"/>
          </p:cNvSpPr>
          <p:nvPr>
            <p:ph type="ctrTitle"/>
          </p:nvPr>
        </p:nvSpPr>
        <p:spPr>
          <a:xfrm>
            <a:off x="1101692" y="1786042"/>
            <a:ext cx="6940616" cy="1097341"/>
          </a:xfrm>
        </p:spPr>
        <p:txBody>
          <a:bodyPr rtlCol="0">
            <a:normAutofit/>
          </a:bodyPr>
          <a:lstStyle/>
          <a:p>
            <a:pPr fontAlgn="auto">
              <a:spcAft>
                <a:spcPts val="0"/>
              </a:spcAft>
              <a:defRPr/>
            </a:pPr>
            <a:r>
              <a:rPr lang="en-US" sz="2200" b="1" dirty="0">
                <a:cs typeface="Arial"/>
              </a:rPr>
              <a:t>June 2018 Webinar</a:t>
            </a:r>
            <a:br>
              <a:rPr lang="en-US" sz="2800" b="1" dirty="0">
                <a:solidFill>
                  <a:srgbClr val="85214B"/>
                </a:solidFill>
                <a:cs typeface="Arial"/>
              </a:rPr>
            </a:br>
            <a:r>
              <a:rPr lang="en-US" sz="3100" b="1" dirty="0">
                <a:solidFill>
                  <a:srgbClr val="008640"/>
                </a:solidFill>
                <a:latin typeface="+mn-lt"/>
                <a:cs typeface="Arial"/>
              </a:rPr>
              <a:t>5 Tips on Optimizing VSD Vacuum Pumps</a:t>
            </a:r>
          </a:p>
        </p:txBody>
      </p:sp>
      <p:sp>
        <p:nvSpPr>
          <p:cNvPr id="15" name="TextBox 10">
            <a:extLst>
              <a:ext uri="{FF2B5EF4-FFF2-40B4-BE49-F238E27FC236}">
                <a16:creationId xmlns:a16="http://schemas.microsoft.com/office/drawing/2014/main" id="{E001A75B-50E7-4938-A754-35F7464923D2}"/>
              </a:ext>
            </a:extLst>
          </p:cNvPr>
          <p:cNvSpPr txBox="1">
            <a:spLocks noChangeArrowheads="1"/>
          </p:cNvSpPr>
          <p:nvPr/>
        </p:nvSpPr>
        <p:spPr bwMode="auto">
          <a:xfrm>
            <a:off x="7022298" y="3256587"/>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2" name="Picture 11">
            <a:extLst>
              <a:ext uri="{FF2B5EF4-FFF2-40B4-BE49-F238E27FC236}">
                <a16:creationId xmlns:a16="http://schemas.microsoft.com/office/drawing/2014/main" id="{85BBB910-2CF2-41EE-BD3B-B7E6B7CB4F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62185" y="429491"/>
            <a:ext cx="4419630" cy="1013915"/>
          </a:xfrm>
          <a:prstGeom prst="rect">
            <a:avLst/>
          </a:prstGeom>
        </p:spPr>
      </p:pic>
      <p:pic>
        <p:nvPicPr>
          <p:cNvPr id="3" name="Picture 2">
            <a:extLst>
              <a:ext uri="{FF2B5EF4-FFF2-40B4-BE49-F238E27FC236}">
                <a16:creationId xmlns:a16="http://schemas.microsoft.com/office/drawing/2014/main" id="{D7FDB58C-9CAB-4F05-9A9A-12D9698032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44908" y="2989807"/>
            <a:ext cx="1454183" cy="1570518"/>
          </a:xfrm>
          <a:prstGeom prst="rect">
            <a:avLst/>
          </a:prstGeom>
        </p:spPr>
      </p:pic>
      <p:pic>
        <p:nvPicPr>
          <p:cNvPr id="6" name="Picture 5">
            <a:extLst>
              <a:ext uri="{FF2B5EF4-FFF2-40B4-BE49-F238E27FC236}">
                <a16:creationId xmlns:a16="http://schemas.microsoft.com/office/drawing/2014/main" id="{FECA33BD-EAF4-432C-BA81-2F41505C1F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03158" y="3562983"/>
            <a:ext cx="1548384" cy="750149"/>
          </a:xfrm>
          <a:prstGeom prst="rect">
            <a:avLst/>
          </a:prstGeom>
        </p:spPr>
      </p:pic>
      <p:pic>
        <p:nvPicPr>
          <p:cNvPr id="4" name="Picture 3">
            <a:extLst>
              <a:ext uri="{FF2B5EF4-FFF2-40B4-BE49-F238E27FC236}">
                <a16:creationId xmlns:a16="http://schemas.microsoft.com/office/drawing/2014/main" id="{99122391-11F5-4377-970A-79892A28D8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03158" y="4418007"/>
            <a:ext cx="1548384" cy="750148"/>
          </a:xfrm>
          <a:prstGeom prst="rect">
            <a:avLst/>
          </a:prstGeom>
        </p:spPr>
      </p:pic>
    </p:spTree>
    <p:extLst>
      <p:ext uri="{BB962C8B-B14F-4D97-AF65-F5344CB8AC3E}">
        <p14:creationId xmlns:p14="http://schemas.microsoft.com/office/powerpoint/2010/main" val="345645517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8" descr="CABP_logo_linkedin.jpg">
            <a:hlinkClick r:id="rId2"/>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5225" y="468328"/>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Box 7"/>
          <p:cNvSpPr txBox="1">
            <a:spLocks noChangeArrowheads="1"/>
          </p:cNvSpPr>
          <p:nvPr/>
        </p:nvSpPr>
        <p:spPr bwMode="auto">
          <a:xfrm>
            <a:off x="585788" y="1979613"/>
            <a:ext cx="7859712"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All rights are reserved. The contents of this publication may not be reproduced in whole or in part without consent of Smith Onandia Communications LLC. Smith Onandia Communications LLC does not assume and hereby disclaims any liability to any person for any loss or damage caused by errors or omissions in the material contained herein, regardless of whether such errors result from negligence, accident, or any other cause whatsoever.</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All materials presented are educational. Each system is unique and must be evaluated on its own merits.</a:t>
            </a:r>
          </a:p>
        </p:txBody>
      </p:sp>
    </p:spTree>
    <p:extLst>
      <p:ext uri="{BB962C8B-B14F-4D97-AF65-F5344CB8AC3E}">
        <p14:creationId xmlns:p14="http://schemas.microsoft.com/office/powerpoint/2010/main" val="348849832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ubtitle 2"/>
          <p:cNvSpPr>
            <a:spLocks noGrp="1"/>
          </p:cNvSpPr>
          <p:nvPr>
            <p:ph type="subTitle" idx="1"/>
          </p:nvPr>
        </p:nvSpPr>
        <p:spPr>
          <a:xfrm>
            <a:off x="1371600" y="3581400"/>
            <a:ext cx="6400800" cy="992188"/>
          </a:xfrm>
        </p:spPr>
        <p:txBody>
          <a:bodyPr/>
          <a:lstStyle/>
          <a:p>
            <a:r>
              <a:rPr lang="en-US" altLang="en-US" dirty="0">
                <a:cs typeface="Arial" panose="020B0604020202020204" pitchFamily="34" charset="0"/>
              </a:rPr>
              <a:t>Introduction</a:t>
            </a:r>
          </a:p>
          <a:p>
            <a:r>
              <a:rPr lang="en-US" altLang="en-US" sz="2000" dirty="0">
                <a:cs typeface="Arial" panose="020B0604020202020204" pitchFamily="34" charset="0"/>
              </a:rPr>
              <a:t>Compressed Air Best Practices® Magazine</a:t>
            </a:r>
          </a:p>
          <a:p>
            <a:endParaRPr lang="en-US" altLang="en-US" sz="2800" dirty="0">
              <a:cs typeface="Arial" panose="020B0604020202020204" pitchFamily="34" charset="0"/>
            </a:endParaRPr>
          </a:p>
        </p:txBody>
      </p:sp>
      <p:pic>
        <p:nvPicPr>
          <p:cNvPr id="7172" name="Picture 8" descr="CABP_logo_linkedin.jpg">
            <a:hlinkClick r:id="rId2"/>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5225" y="468330"/>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TextBox 12"/>
          <p:cNvSpPr txBox="1">
            <a:spLocks noChangeArrowheads="1"/>
          </p:cNvSpPr>
          <p:nvPr/>
        </p:nvSpPr>
        <p:spPr bwMode="auto">
          <a:xfrm>
            <a:off x="585805" y="5392738"/>
            <a:ext cx="559593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For your free subscription, please visit </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hlinkClick r:id="rId4"/>
              </a:rPr>
              <a:t>http://www.airbestpractices.com/magazine/subscription</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8" name="Title 1">
            <a:extLst>
              <a:ext uri="{FF2B5EF4-FFF2-40B4-BE49-F238E27FC236}">
                <a16:creationId xmlns:a16="http://schemas.microsoft.com/office/drawing/2014/main" id="{675AFE2A-83E7-4EC1-88C6-DB510D5861AF}"/>
              </a:ext>
            </a:extLst>
          </p:cNvPr>
          <p:cNvSpPr txBox="1">
            <a:spLocks/>
          </p:cNvSpPr>
          <p:nvPr/>
        </p:nvSpPr>
        <p:spPr bwMode="auto">
          <a:xfrm>
            <a:off x="1707593" y="2192999"/>
            <a:ext cx="5728815" cy="599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fontScale="82500" lnSpcReduction="20000"/>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2800" b="1" dirty="0">
                <a:solidFill>
                  <a:srgbClr val="85214B"/>
                </a:solidFill>
                <a:latin typeface="+mn-lt"/>
                <a:cs typeface="Arial"/>
              </a:rPr>
              <a:t>Heat of Compression Desiccant Dryers: Clearing up the Confusion</a:t>
            </a:r>
          </a:p>
        </p:txBody>
      </p:sp>
    </p:spTree>
    <p:extLst>
      <p:ext uri="{BB962C8B-B14F-4D97-AF65-F5344CB8AC3E}">
        <p14:creationId xmlns:p14="http://schemas.microsoft.com/office/powerpoint/2010/main" val="150074417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Box 12"/>
          <p:cNvSpPr txBox="1">
            <a:spLocks noChangeArrowheads="1"/>
          </p:cNvSpPr>
          <p:nvPr/>
        </p:nvSpPr>
        <p:spPr bwMode="auto">
          <a:xfrm>
            <a:off x="585803" y="5670565"/>
            <a:ext cx="55959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For your free subscription, please visit </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hlinkClick r:id="rId2"/>
              </a:rPr>
              <a:t>www.airbestpractices.com/magazine/subscription</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p>
        </p:txBody>
      </p:sp>
      <p:sp>
        <p:nvSpPr>
          <p:cNvPr id="9220" name="TextBox 15"/>
          <p:cNvSpPr txBox="1">
            <a:spLocks noChangeArrowheads="1"/>
          </p:cNvSpPr>
          <p:nvPr/>
        </p:nvSpPr>
        <p:spPr bwMode="auto">
          <a:xfrm>
            <a:off x="725503" y="3422650"/>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222" name="TextBox 22"/>
          <p:cNvSpPr txBox="1">
            <a:spLocks noChangeArrowheads="1"/>
          </p:cNvSpPr>
          <p:nvPr/>
        </p:nvSpPr>
        <p:spPr bwMode="auto">
          <a:xfrm>
            <a:off x="4919678" y="3422665"/>
            <a:ext cx="35258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223" name="TextBox 23"/>
          <p:cNvSpPr txBox="1">
            <a:spLocks noChangeArrowheads="1"/>
          </p:cNvSpPr>
          <p:nvPr/>
        </p:nvSpPr>
        <p:spPr bwMode="auto">
          <a:xfrm>
            <a:off x="-396921" y="4758469"/>
            <a:ext cx="373550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en-US" sz="1400" b="1" dirty="0">
                <a:solidFill>
                  <a:prstClr val="black"/>
                </a:solidFill>
              </a:rPr>
              <a:t>Hank van Ormer</a:t>
            </a:r>
            <a:endParaRPr kumimoji="0" lang="en-US" alt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lvl="0" algn="ctr" fontAlgn="base">
              <a:spcBef>
                <a:spcPct val="0"/>
              </a:spcBef>
              <a:spcAft>
                <a:spcPct val="0"/>
              </a:spcAft>
              <a:defRPr/>
            </a:pPr>
            <a:r>
              <a:rPr lang="en-US" altLang="en-US" sz="1400" dirty="0"/>
              <a:t>Air Power USA</a:t>
            </a:r>
            <a:endParaRPr kumimoji="0" lang="en-US" altLang="en-US"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228" name="TextBox 19"/>
          <p:cNvSpPr txBox="1">
            <a:spLocks noChangeArrowheads="1"/>
          </p:cNvSpPr>
          <p:nvPr/>
        </p:nvSpPr>
        <p:spPr bwMode="auto">
          <a:xfrm>
            <a:off x="2509927" y="2945537"/>
            <a:ext cx="351618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lang="en-US" altLang="en-US" dirty="0"/>
              <a:t> Founded Air Power USA in 1986</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 Over 50 years of experience in the compressed air and gas industry</a:t>
            </a:r>
          </a:p>
          <a:p>
            <a:pPr marL="0" marR="0" lvl="0" indent="0" algn="l" defTabSz="914400" rtl="0" eaLnBrk="1" fontAlgn="base" latinLnBrk="0" hangingPunct="1">
              <a:lnSpc>
                <a:spcPct val="100000"/>
              </a:lnSpc>
              <a:spcBef>
                <a:spcPct val="0"/>
              </a:spcBef>
              <a:spcAft>
                <a:spcPct val="0"/>
              </a:spcAft>
              <a:buClrTx/>
              <a:buSzTx/>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3" name="Title 1"/>
          <p:cNvSpPr txBox="1">
            <a:spLocks/>
          </p:cNvSpPr>
          <p:nvPr/>
        </p:nvSpPr>
        <p:spPr bwMode="auto">
          <a:xfrm>
            <a:off x="468357" y="1931996"/>
            <a:ext cx="32432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85214B"/>
                </a:solidFill>
                <a:effectLst/>
                <a:uLnTx/>
                <a:uFillTx/>
                <a:latin typeface="Calibri Light" panose="020F0302020204030204"/>
                <a:ea typeface="+mj-ea"/>
                <a:cs typeface="+mj-cs"/>
              </a:rPr>
              <a:t>About the Speaker</a:t>
            </a:r>
          </a:p>
        </p:txBody>
      </p:sp>
      <p:sp>
        <p:nvSpPr>
          <p:cNvPr id="15" name="TextBox 16">
            <a:extLst>
              <a:ext uri="{FF2B5EF4-FFF2-40B4-BE49-F238E27FC236}">
                <a16:creationId xmlns:a16="http://schemas.microsoft.com/office/drawing/2014/main" id="{C4FE75B9-304C-482F-A95B-116BAC978AAB}"/>
              </a:ext>
            </a:extLst>
          </p:cNvPr>
          <p:cNvSpPr txBox="1">
            <a:spLocks noChangeArrowheads="1"/>
          </p:cNvSpPr>
          <p:nvPr/>
        </p:nvSpPr>
        <p:spPr bwMode="auto">
          <a:xfrm>
            <a:off x="6705617" y="4073525"/>
            <a:ext cx="17446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2" name="Picture 8" descr="CABP_logo_linkedin.jpg">
            <a:hlinkClick r:id="rId3"/>
            <a:extLst>
              <a:ext uri="{FF2B5EF4-FFF2-40B4-BE49-F238E27FC236}">
                <a16:creationId xmlns:a16="http://schemas.microsoft.com/office/drawing/2014/main" id="{283C628C-C8B1-4B76-BAFB-B87A6F9ACD3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35225" y="468330"/>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340E39F9-218F-4BFD-BCDE-7029C769BA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88672" y="4430443"/>
            <a:ext cx="1570502" cy="1240122"/>
          </a:xfrm>
          <a:prstGeom prst="rect">
            <a:avLst/>
          </a:prstGeom>
        </p:spPr>
      </p:pic>
      <p:pic>
        <p:nvPicPr>
          <p:cNvPr id="16" name="Picture 1">
            <a:extLst>
              <a:ext uri="{FF2B5EF4-FFF2-40B4-BE49-F238E27FC236}">
                <a16:creationId xmlns:a16="http://schemas.microsoft.com/office/drawing/2014/main" id="{52370271-6928-4200-81EF-479B73802A6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2158" y="2841572"/>
            <a:ext cx="1657350" cy="185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626703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subTitle" idx="1"/>
          </p:nvPr>
        </p:nvSpPr>
        <p:spPr>
          <a:xfrm>
            <a:off x="457200" y="1447800"/>
            <a:ext cx="8229600" cy="4953000"/>
          </a:xfrm>
        </p:spPr>
        <p:txBody>
          <a:bodyPr/>
          <a:lstStyle/>
          <a:p>
            <a:pPr marL="609600" indent="-609600" eaLnBrk="1" hangingPunct="1"/>
            <a:r>
              <a:rPr lang="en-US" altLang="en-US" sz="4000" dirty="0"/>
              <a:t>Heat of Compression Desiccant Dryers - </a:t>
            </a:r>
          </a:p>
          <a:p>
            <a:pPr marL="609600" indent="-609600" eaLnBrk="1" hangingPunct="1"/>
            <a:r>
              <a:rPr lang="en-US" altLang="en-US" sz="4000" dirty="0"/>
              <a:t>Clearing up the Confusion</a:t>
            </a:r>
          </a:p>
          <a:p>
            <a:pPr marL="609600" indent="-609600" eaLnBrk="1" hangingPunct="1"/>
            <a:endParaRPr lang="en-US" altLang="en-US" sz="4000" dirty="0"/>
          </a:p>
          <a:p>
            <a:pPr marL="609600" indent="-609600" eaLnBrk="1" hangingPunct="1"/>
            <a:r>
              <a:rPr lang="en-US" altLang="en-US" sz="2800" dirty="0"/>
              <a:t>May 17, 2018</a:t>
            </a:r>
          </a:p>
          <a:p>
            <a:pPr marL="609600" indent="-609600" algn="l" eaLnBrk="1" hangingPunct="1"/>
            <a:endParaRPr lang="en-US" altLang="en-US" sz="1800" dirty="0"/>
          </a:p>
          <a:p>
            <a:pPr marL="609600" indent="-609600" algn="l" eaLnBrk="1" hangingPunct="1"/>
            <a:endParaRPr lang="en-US" altLang="en-US" sz="1800" dirty="0"/>
          </a:p>
          <a:p>
            <a:pPr marL="609600" indent="-609600" algn="l" eaLnBrk="1" hangingPunct="1"/>
            <a:endParaRPr lang="en-US" altLang="en-US" sz="1800" dirty="0"/>
          </a:p>
          <a:p>
            <a:pPr marL="609600" indent="-609600" algn="l" eaLnBrk="1" hangingPunct="1"/>
            <a:endParaRPr lang="en-US" altLang="en-US" sz="1800" dirty="0"/>
          </a:p>
          <a:p>
            <a:pPr marL="609600" indent="-609600" algn="l" eaLnBrk="1" hangingPunct="1"/>
            <a:endParaRPr lang="en-US" altLang="en-US" sz="1800" dirty="0"/>
          </a:p>
          <a:p>
            <a:pPr marL="609600" indent="-609600" algn="l" eaLnBrk="1" hangingPunct="1"/>
            <a:r>
              <a:rPr lang="en-US" altLang="en-US" sz="1800" dirty="0"/>
              <a:t>Air Power USA</a:t>
            </a:r>
          </a:p>
          <a:p>
            <a:pPr marL="609600" indent="-609600" algn="l" eaLnBrk="1" hangingPunct="1"/>
            <a:r>
              <a:rPr lang="en-US" altLang="en-US" sz="1800" dirty="0"/>
              <a:t>Hank van Ormer – Technical Director</a:t>
            </a:r>
          </a:p>
          <a:p>
            <a:pPr marL="609600" indent="-609600" algn="l" eaLnBrk="1" hangingPunct="1"/>
            <a:r>
              <a:rPr lang="en-US" altLang="en-US" sz="1800" dirty="0"/>
              <a:t>(740) 862-4112</a:t>
            </a:r>
          </a:p>
        </p:txBody>
      </p:sp>
      <p:sp>
        <p:nvSpPr>
          <p:cNvPr id="8195" name="Text Box 12"/>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8196" name="Picture 6" descr="Z:\Airpower\Air Power USA\APUSA Logos\Logo2 approved per JS Sept 201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6888" y="5708650"/>
            <a:ext cx="2297112"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1878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8" descr="C:\Users\Shari Dugan\AppData\Local\Microsoft\Windows\INetCache\IE\H5BB6WHP\Understanding_sign_19311177_s_alexmillos_123rf[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5029200"/>
            <a:ext cx="1838325"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2"/>
          <p:cNvSpPr>
            <a:spLocks noGrp="1" noChangeArrowheads="1"/>
          </p:cNvSpPr>
          <p:nvPr>
            <p:ph type="ctrTitle"/>
          </p:nvPr>
        </p:nvSpPr>
        <p:spPr>
          <a:xfrm>
            <a:off x="609600" y="228600"/>
            <a:ext cx="7848600" cy="719138"/>
          </a:xfrm>
        </p:spPr>
        <p:txBody>
          <a:bodyPr/>
          <a:lstStyle/>
          <a:p>
            <a:pPr eaLnBrk="1" hangingPunct="1"/>
            <a:r>
              <a:rPr lang="en-US" altLang="en-US" sz="3400" dirty="0">
                <a:latin typeface="Arial" panose="020B0604020202020204" pitchFamily="34" charset="0"/>
              </a:rPr>
              <a:t>Introduction</a:t>
            </a:r>
          </a:p>
        </p:txBody>
      </p:sp>
      <p:sp>
        <p:nvSpPr>
          <p:cNvPr id="6147" name="Rectangle 3"/>
          <p:cNvSpPr>
            <a:spLocks noGrp="1" noChangeArrowheads="1"/>
          </p:cNvSpPr>
          <p:nvPr>
            <p:ph type="subTitle" idx="1"/>
          </p:nvPr>
        </p:nvSpPr>
        <p:spPr>
          <a:xfrm>
            <a:off x="590550" y="1295400"/>
            <a:ext cx="7962900" cy="5151438"/>
          </a:xfrm>
        </p:spPr>
        <p:txBody>
          <a:bodyPr/>
          <a:lstStyle/>
          <a:p>
            <a:pPr marL="404813" indent="-404813" algn="l" eaLnBrk="1" hangingPunct="1">
              <a:buFontTx/>
              <a:buChar char="•"/>
              <a:defRPr/>
            </a:pPr>
            <a:r>
              <a:rPr lang="en-US" altLang="en-US" sz="1900" b="0" dirty="0">
                <a:cs typeface="Arial" charset="0"/>
              </a:rPr>
              <a:t>The heat of compression dryer is an established heated type desiccant dryer which was introduced in the 1960’s and has operated successfully all over the world for over 50 years. </a:t>
            </a:r>
          </a:p>
          <a:p>
            <a:pPr marL="404813" indent="-404813" algn="l" eaLnBrk="1" hangingPunct="1">
              <a:buFontTx/>
              <a:buChar char="•"/>
              <a:defRPr/>
            </a:pPr>
            <a:r>
              <a:rPr lang="en-US" altLang="en-US" sz="1900" b="0" dirty="0">
                <a:cs typeface="Arial" charset="0"/>
              </a:rPr>
              <a:t>The basic operating principles are similar to other heated type desiccant dryers which utilize heat in their regeneration process to reduce the amount of dry compressed air used and establish lower operating costs.</a:t>
            </a:r>
          </a:p>
          <a:p>
            <a:pPr marL="404813" indent="-404813" algn="l" eaLnBrk="1" hangingPunct="1">
              <a:buFontTx/>
              <a:buChar char="•"/>
              <a:defRPr/>
            </a:pPr>
            <a:r>
              <a:rPr lang="en-US" altLang="en-US" sz="1900" b="0" dirty="0">
                <a:cs typeface="Arial" charset="0"/>
              </a:rPr>
              <a:t>For various reasons, there are many misconceptions about this technology that often confuse the potential user with regard to its capabilities.  </a:t>
            </a:r>
          </a:p>
          <a:p>
            <a:pPr marL="404813" indent="-404813" algn="l" eaLnBrk="1" hangingPunct="1">
              <a:buFontTx/>
              <a:buChar char="•"/>
              <a:defRPr/>
            </a:pPr>
            <a:r>
              <a:rPr lang="en-US" altLang="en-US" sz="1900" b="0" dirty="0">
                <a:cs typeface="Arial" charset="0"/>
              </a:rPr>
              <a:t>Like all quality equipment, in order to select and apply the RIGHT dryer for the conditions, the appropriate personnel must understand the basic operation. </a:t>
            </a:r>
          </a:p>
          <a:p>
            <a:pPr algn="l" eaLnBrk="1" hangingPunct="1">
              <a:defRPr/>
            </a:pPr>
            <a:endParaRPr lang="en-US" altLang="en-US" sz="2000" dirty="0">
              <a:cs typeface="Arial" charset="0"/>
            </a:endParaRPr>
          </a:p>
          <a:p>
            <a:pPr algn="l" eaLnBrk="1" hangingPunct="1">
              <a:spcBef>
                <a:spcPts val="0"/>
              </a:spcBef>
              <a:defRPr/>
            </a:pPr>
            <a:r>
              <a:rPr lang="en-US" altLang="en-US" sz="2000" b="0" dirty="0">
                <a:cs typeface="Arial" charset="0"/>
              </a:rPr>
              <a:t>Before looking at these misconceptions or myths – let’s review the </a:t>
            </a:r>
          </a:p>
          <a:p>
            <a:pPr algn="l" eaLnBrk="1" hangingPunct="1">
              <a:spcBef>
                <a:spcPts val="0"/>
              </a:spcBef>
              <a:defRPr/>
            </a:pPr>
            <a:r>
              <a:rPr lang="en-US" altLang="en-US" sz="2000" b="0" dirty="0">
                <a:cs typeface="Arial" charset="0"/>
              </a:rPr>
              <a:t>basic operating parameters that we have covered in previous </a:t>
            </a:r>
          </a:p>
          <a:p>
            <a:pPr algn="l" eaLnBrk="1" hangingPunct="1">
              <a:spcBef>
                <a:spcPts val="0"/>
              </a:spcBef>
              <a:defRPr/>
            </a:pPr>
            <a:r>
              <a:rPr lang="en-US" altLang="en-US" sz="2000" b="0" dirty="0">
                <a:cs typeface="Arial" charset="0"/>
              </a:rPr>
              <a:t>webinars. </a:t>
            </a:r>
          </a:p>
        </p:txBody>
      </p:sp>
      <p:sp>
        <p:nvSpPr>
          <p:cNvPr id="10245"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0246" name="TextBox 1"/>
          <p:cNvSpPr txBox="1">
            <a:spLocks noChangeArrowheads="1"/>
          </p:cNvSpPr>
          <p:nvPr/>
        </p:nvSpPr>
        <p:spPr bwMode="auto">
          <a:xfrm>
            <a:off x="7772400" y="6564313"/>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a:t>
            </a:r>
          </a:p>
        </p:txBody>
      </p:sp>
      <p:sp>
        <p:nvSpPr>
          <p:cNvPr id="10247" name="Line 6"/>
          <p:cNvSpPr>
            <a:spLocks noChangeShapeType="1"/>
          </p:cNvSpPr>
          <p:nvPr/>
        </p:nvSpPr>
        <p:spPr bwMode="auto">
          <a:xfrm>
            <a:off x="609600" y="6562725"/>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0248" name="TextBox 1"/>
          <p:cNvSpPr txBox="1">
            <a:spLocks noChangeArrowheads="1"/>
          </p:cNvSpPr>
          <p:nvPr/>
        </p:nvSpPr>
        <p:spPr bwMode="auto">
          <a:xfrm>
            <a:off x="228600" y="6562725"/>
            <a:ext cx="2057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 Power USA Inc.</a:t>
            </a:r>
          </a:p>
        </p:txBody>
      </p:sp>
    </p:spTree>
    <p:extLst>
      <p:ext uri="{BB962C8B-B14F-4D97-AF65-F5344CB8AC3E}">
        <p14:creationId xmlns:p14="http://schemas.microsoft.com/office/powerpoint/2010/main" val="12479458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ir Power Design">
  <a:themeElements>
    <a:clrScheme name="Air Power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ir Power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ir Power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ir Power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ir Power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ir Power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ir Power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ir Power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International">
  <a:themeElements>
    <a:clrScheme name="International.pot 1">
      <a:dk1>
        <a:srgbClr val="000000"/>
      </a:dk1>
      <a:lt1>
        <a:srgbClr val="FFFFFF"/>
      </a:lt1>
      <a:dk2>
        <a:srgbClr val="0000FF"/>
      </a:dk2>
      <a:lt2>
        <a:srgbClr val="FFFF99"/>
      </a:lt2>
      <a:accent1>
        <a:srgbClr val="009966"/>
      </a:accent1>
      <a:accent2>
        <a:srgbClr val="00CCCC"/>
      </a:accent2>
      <a:accent3>
        <a:srgbClr val="AAAAFF"/>
      </a:accent3>
      <a:accent4>
        <a:srgbClr val="DADADA"/>
      </a:accent4>
      <a:accent5>
        <a:srgbClr val="AACAB8"/>
      </a:accent5>
      <a:accent6>
        <a:srgbClr val="00B9B9"/>
      </a:accent6>
      <a:hlink>
        <a:srgbClr val="000080"/>
      </a:hlink>
      <a:folHlink>
        <a:srgbClr val="9999FF"/>
      </a:folHlink>
    </a:clrScheme>
    <a:fontScheme name="International.po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en-US" sz="2000" b="0" i="0" u="sng" strike="noStrike" cap="none" normalizeH="0" baseline="0" smtClean="0">
            <a:ln>
              <a:noFill/>
            </a:ln>
            <a:solidFill>
              <a:schemeClr val="bg2"/>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en-US" sz="2000" b="0" i="0" u="sng" strike="noStrike" cap="none" normalizeH="0" baseline="0" smtClean="0">
            <a:ln>
              <a:noFill/>
            </a:ln>
            <a:solidFill>
              <a:schemeClr val="bg2"/>
            </a:solidFill>
            <a:effectLst/>
            <a:latin typeface="Times New Roman" panose="02020603050405020304" pitchFamily="18" charset="0"/>
          </a:defRPr>
        </a:defPPr>
      </a:lstStyle>
    </a:lnDef>
  </a:objectDefaults>
  <a:extraClrSchemeLst>
    <a:extraClrScheme>
      <a:clrScheme name="International.pot 1">
        <a:dk1>
          <a:srgbClr val="000000"/>
        </a:dk1>
        <a:lt1>
          <a:srgbClr val="FFFFFF"/>
        </a:lt1>
        <a:dk2>
          <a:srgbClr val="0000FF"/>
        </a:dk2>
        <a:lt2>
          <a:srgbClr val="FFFF99"/>
        </a:lt2>
        <a:accent1>
          <a:srgbClr val="009966"/>
        </a:accent1>
        <a:accent2>
          <a:srgbClr val="00CCCC"/>
        </a:accent2>
        <a:accent3>
          <a:srgbClr val="AAAAFF"/>
        </a:accent3>
        <a:accent4>
          <a:srgbClr val="DADADA"/>
        </a:accent4>
        <a:accent5>
          <a:srgbClr val="AACAB8"/>
        </a:accent5>
        <a:accent6>
          <a:srgbClr val="00B9B9"/>
        </a:accent6>
        <a:hlink>
          <a:srgbClr val="000080"/>
        </a:hlink>
        <a:folHlink>
          <a:srgbClr val="9999FF"/>
        </a:folHlink>
      </a:clrScheme>
      <a:clrMap bg1="dk2" tx1="lt1" bg2="dk1" tx2="lt2" accent1="accent1" accent2="accent2" accent3="accent3" accent4="accent4" accent5="accent5" accent6="accent6" hlink="hlink" folHlink="folHlink"/>
    </a:extraClrScheme>
    <a:extraClrScheme>
      <a:clrScheme name="International.pot 2">
        <a:dk1>
          <a:srgbClr val="000000"/>
        </a:dk1>
        <a:lt1>
          <a:srgbClr val="FFFFFF"/>
        </a:lt1>
        <a:dk2>
          <a:srgbClr val="000080"/>
        </a:dk2>
        <a:lt2>
          <a:srgbClr val="003399"/>
        </a:lt2>
        <a:accent1>
          <a:srgbClr val="9999FF"/>
        </a:accent1>
        <a:accent2>
          <a:srgbClr val="FF99FF"/>
        </a:accent2>
        <a:accent3>
          <a:srgbClr val="FFFFFF"/>
        </a:accent3>
        <a:accent4>
          <a:srgbClr val="000000"/>
        </a:accent4>
        <a:accent5>
          <a:srgbClr val="CACAFF"/>
        </a:accent5>
        <a:accent6>
          <a:srgbClr val="E78AE7"/>
        </a:accent6>
        <a:hlink>
          <a:srgbClr val="85ADFF"/>
        </a:hlink>
        <a:folHlink>
          <a:srgbClr val="00CCCC"/>
        </a:folHlink>
      </a:clrScheme>
      <a:clrMap bg1="lt1" tx1="dk1" bg2="lt2" tx2="dk2" accent1="accent1" accent2="accent2" accent3="accent3" accent4="accent4" accent5="accent5" accent6="accent6" hlink="hlink" folHlink="folHlink"/>
    </a:extraClrScheme>
    <a:extraClrScheme>
      <a:clrScheme name="International.pot 3">
        <a:dk1>
          <a:srgbClr val="000000"/>
        </a:dk1>
        <a:lt1>
          <a:srgbClr val="FFFFFF"/>
        </a:lt1>
        <a:dk2>
          <a:srgbClr val="000000"/>
        </a:dk2>
        <a:lt2>
          <a:srgbClr val="5F5F5F"/>
        </a:lt2>
        <a:accent1>
          <a:srgbClr val="CBCBCB"/>
        </a:accent1>
        <a:accent2>
          <a:srgbClr val="969696"/>
        </a:accent2>
        <a:accent3>
          <a:srgbClr val="FFFFFF"/>
        </a:accent3>
        <a:accent4>
          <a:srgbClr val="000000"/>
        </a:accent4>
        <a:accent5>
          <a:srgbClr val="E2E2E2"/>
        </a:accent5>
        <a:accent6>
          <a:srgbClr val="878787"/>
        </a:accent6>
        <a:hlink>
          <a:srgbClr val="DDDDD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2622</TotalTime>
  <Words>2702</Words>
  <Application>Microsoft Office PowerPoint</Application>
  <PresentationFormat>On-screen Show (4:3)</PresentationFormat>
  <Paragraphs>323</Paragraphs>
  <Slides>48</Slides>
  <Notes>26</Notes>
  <HiddenSlides>0</HiddenSlides>
  <MMClips>0</MMClips>
  <ScaleCrop>false</ScaleCrop>
  <HeadingPairs>
    <vt:vector size="8" baseType="variant">
      <vt:variant>
        <vt:lpstr>Fonts Used</vt:lpstr>
      </vt:variant>
      <vt:variant>
        <vt:i4>8</vt:i4>
      </vt:variant>
      <vt:variant>
        <vt:lpstr>Theme</vt:lpstr>
      </vt:variant>
      <vt:variant>
        <vt:i4>5</vt:i4>
      </vt:variant>
      <vt:variant>
        <vt:lpstr>Embedded OLE Servers</vt:lpstr>
      </vt:variant>
      <vt:variant>
        <vt:i4>1</vt:i4>
      </vt:variant>
      <vt:variant>
        <vt:lpstr>Slide Titles</vt:lpstr>
      </vt:variant>
      <vt:variant>
        <vt:i4>48</vt:i4>
      </vt:variant>
    </vt:vector>
  </HeadingPairs>
  <TitlesOfParts>
    <vt:vector size="62" baseType="lpstr">
      <vt:lpstr>Arial</vt:lpstr>
      <vt:lpstr>Arial Narrow</vt:lpstr>
      <vt:lpstr>Calibri</vt:lpstr>
      <vt:lpstr>Calibri Light</vt:lpstr>
      <vt:lpstr>Monotype Sorts</vt:lpstr>
      <vt:lpstr>Myriad Pro</vt:lpstr>
      <vt:lpstr>Times New Roman</vt:lpstr>
      <vt:lpstr>Wingdings</vt:lpstr>
      <vt:lpstr>Office Theme</vt:lpstr>
      <vt:lpstr>1_Office Theme</vt:lpstr>
      <vt:lpstr>Air Power Design</vt:lpstr>
      <vt:lpstr>International</vt:lpstr>
      <vt:lpstr>2_Office Theme</vt:lpstr>
      <vt:lpstr>Acrobat Document</vt:lpstr>
      <vt:lpstr>Heat of Compression Desiccant Dryers: Clearing up the Confusion</vt:lpstr>
      <vt:lpstr>Heat of Compression Desiccant Dryers: Clearing up the Confusion</vt:lpstr>
      <vt:lpstr>Q&amp;A Format</vt:lpstr>
      <vt:lpstr>PowerPoint Presentation</vt:lpstr>
      <vt:lpstr>PowerPoint Presentation</vt:lpstr>
      <vt:lpstr>PowerPoint Presentation</vt:lpstr>
      <vt:lpstr>PowerPoint Presentation</vt:lpstr>
      <vt:lpstr>PowerPoint Presentation</vt:lpstr>
      <vt:lpstr>Introduction</vt:lpstr>
      <vt:lpstr>Where does the Heat of Compression (HOC)  Come From?</vt:lpstr>
      <vt:lpstr>Are there Limitations? </vt:lpstr>
      <vt:lpstr>Common Heated Full Flow Type Desiccant Dryers – Drying Process</vt:lpstr>
      <vt:lpstr>Desiccant Regeneration Process</vt:lpstr>
      <vt:lpstr>Heat of Compression-  Desiccant Dryer Technology</vt:lpstr>
      <vt:lpstr>Getting Started –  Clearing up the Confusion </vt:lpstr>
      <vt:lpstr>Misconceptions that Create Confusion</vt:lpstr>
      <vt:lpstr>Misconceptions that Create Confusion</vt:lpstr>
      <vt:lpstr>Misconceptions that Create Confusion</vt:lpstr>
      <vt:lpstr>Misconceptions that Create Confusion</vt:lpstr>
      <vt:lpstr>Misconceptions that Create Confusion</vt:lpstr>
      <vt:lpstr>Misconceptions that Create Confusion</vt:lpstr>
      <vt:lpstr>Misconceptions that Create Confusion</vt:lpstr>
      <vt:lpstr>Misconceptions that Create Confusion</vt:lpstr>
      <vt:lpstr>Misconceptions that Create Confusion</vt:lpstr>
      <vt:lpstr>Molecular Sieve Product</vt:lpstr>
      <vt:lpstr>Misconceptions that Create Confusion</vt:lpstr>
      <vt:lpstr>Final Thoughts</vt:lpstr>
      <vt:lpstr>Final Thoughts</vt:lpstr>
      <vt:lpstr>PowerPoint Presentation</vt:lpstr>
      <vt:lpstr>PowerPoint Presentation</vt:lpstr>
      <vt:lpstr>Energy Efficient Heat of Compression Dryers Installation Guidelines</vt:lpstr>
      <vt:lpstr>PowerPoint Presentation</vt:lpstr>
      <vt:lpstr>Misunderstanding Misapplications</vt:lpstr>
      <vt:lpstr>PowerPoint Presentation</vt:lpstr>
      <vt:lpstr>Heat-of-Compression Considerations</vt:lpstr>
      <vt:lpstr>Basic Design</vt:lpstr>
      <vt:lpstr>Choice of Components</vt:lpstr>
      <vt:lpstr>HOC Dryer Sizing Factors</vt:lpstr>
      <vt:lpstr>PowerPoint Presentation</vt:lpstr>
      <vt:lpstr>PowerPoint Presentation</vt:lpstr>
      <vt:lpstr>Dew Point Demand Often Control Dew Point &amp; Temperature Spike at Tower Switch</vt:lpstr>
      <vt:lpstr>PowerPoint Presentation</vt:lpstr>
      <vt:lpstr>Why Heat of Compression is Popular</vt:lpstr>
      <vt:lpstr>Dew Point Integrity to Ensure -40°F/C</vt:lpstr>
      <vt:lpstr>Thank you!</vt:lpstr>
      <vt:lpstr>PowerPoint Presentation</vt:lpstr>
      <vt:lpstr>Thank you for attending!</vt:lpstr>
      <vt:lpstr>June 2018 Webinar 5 Tips on Optimizing VSD Vacuum Pumps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Installation Tips for Flow and kW Meters</dc:title>
  <dc:creator>Patricia</dc:creator>
  <cp:lastModifiedBy>Patricia</cp:lastModifiedBy>
  <cp:revision>39</cp:revision>
  <dcterms:created xsi:type="dcterms:W3CDTF">2018-02-22T20:36:57Z</dcterms:created>
  <dcterms:modified xsi:type="dcterms:W3CDTF">2018-05-17T19:16:29Z</dcterms:modified>
</cp:coreProperties>
</file>