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5" r:id="rId4"/>
    <p:sldMasterId id="2147483699" r:id="rId5"/>
  </p:sldMasterIdLst>
  <p:notesMasterIdLst>
    <p:notesMasterId r:id="rId51"/>
  </p:notesMasterIdLst>
  <p:sldIdLst>
    <p:sldId id="256" r:id="rId6"/>
    <p:sldId id="257" r:id="rId7"/>
    <p:sldId id="328" r:id="rId8"/>
    <p:sldId id="258" r:id="rId9"/>
    <p:sldId id="259" r:id="rId10"/>
    <p:sldId id="349" r:id="rId11"/>
    <p:sldId id="260" r:id="rId12"/>
    <p:sldId id="261" r:id="rId13"/>
    <p:sldId id="350" r:id="rId14"/>
    <p:sldId id="287" r:id="rId15"/>
    <p:sldId id="301" r:id="rId16"/>
    <p:sldId id="290" r:id="rId17"/>
    <p:sldId id="351" r:id="rId18"/>
    <p:sldId id="296" r:id="rId19"/>
    <p:sldId id="294" r:id="rId20"/>
    <p:sldId id="295" r:id="rId21"/>
    <p:sldId id="297" r:id="rId22"/>
    <p:sldId id="352" r:id="rId23"/>
    <p:sldId id="289" r:id="rId24"/>
    <p:sldId id="353" r:id="rId25"/>
    <p:sldId id="298" r:id="rId26"/>
    <p:sldId id="304" r:id="rId27"/>
    <p:sldId id="288" r:id="rId28"/>
    <p:sldId id="303" r:id="rId29"/>
    <p:sldId id="340" r:id="rId30"/>
    <p:sldId id="286" r:id="rId31"/>
    <p:sldId id="341" r:id="rId32"/>
    <p:sldId id="342" r:id="rId33"/>
    <p:sldId id="343" r:id="rId34"/>
    <p:sldId id="344" r:id="rId35"/>
    <p:sldId id="345" r:id="rId36"/>
    <p:sldId id="346" r:id="rId37"/>
    <p:sldId id="347" r:id="rId38"/>
    <p:sldId id="348" r:id="rId39"/>
    <p:sldId id="266" r:id="rId40"/>
    <p:sldId id="293" r:id="rId41"/>
    <p:sldId id="292" r:id="rId42"/>
    <p:sldId id="271" r:id="rId43"/>
    <p:sldId id="272" r:id="rId44"/>
    <p:sldId id="278" r:id="rId45"/>
    <p:sldId id="277" r:id="rId46"/>
    <p:sldId id="299" r:id="rId47"/>
    <p:sldId id="300" r:id="rId48"/>
    <p:sldId id="335" r:id="rId49"/>
    <p:sldId id="30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D6E1EEB-ACBD-4885-B398-4A1C43A97437}">
          <p14:sldIdLst>
            <p14:sldId id="256"/>
            <p14:sldId id="257"/>
            <p14:sldId id="328"/>
            <p14:sldId id="258"/>
            <p14:sldId id="259"/>
            <p14:sldId id="349"/>
            <p14:sldId id="260"/>
            <p14:sldId id="261"/>
            <p14:sldId id="350"/>
            <p14:sldId id="287"/>
            <p14:sldId id="301"/>
            <p14:sldId id="290"/>
            <p14:sldId id="351"/>
            <p14:sldId id="296"/>
            <p14:sldId id="294"/>
            <p14:sldId id="295"/>
            <p14:sldId id="297"/>
            <p14:sldId id="352"/>
            <p14:sldId id="289"/>
            <p14:sldId id="353"/>
            <p14:sldId id="298"/>
            <p14:sldId id="304"/>
            <p14:sldId id="288"/>
            <p14:sldId id="303"/>
            <p14:sldId id="340"/>
            <p14:sldId id="286"/>
            <p14:sldId id="341"/>
            <p14:sldId id="342"/>
            <p14:sldId id="343"/>
            <p14:sldId id="344"/>
            <p14:sldId id="345"/>
            <p14:sldId id="346"/>
            <p14:sldId id="347"/>
            <p14:sldId id="348"/>
            <p14:sldId id="266"/>
            <p14:sldId id="293"/>
            <p14:sldId id="292"/>
            <p14:sldId id="271"/>
            <p14:sldId id="272"/>
            <p14:sldId id="278"/>
            <p14:sldId id="277"/>
          </p14:sldIdLst>
        </p14:section>
        <p14:section name="Default Section" id="{6EB84982-6D15-46A6-AE4D-D6A3CF0203CF}">
          <p14:sldIdLst>
            <p14:sldId id="299"/>
            <p14:sldId id="300"/>
            <p14:sldId id="335"/>
            <p14:sldId id="302"/>
          </p14:sldIdLst>
        </p14:section>
        <p14:section name="Default Section" id="{847EAF64-B8B8-4108-93B9-35F6FB56A0EA}">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94620" autoAdjust="0"/>
  </p:normalViewPr>
  <p:slideViewPr>
    <p:cSldViewPr snapToGrid="0">
      <p:cViewPr>
        <p:scale>
          <a:sx n="100" d="100"/>
          <a:sy n="100"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4"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8B0F3-427E-491E-9FB2-CE0CA4408DB9}" type="datetimeFigureOut">
              <a:rPr lang="en-US" smtClean="0"/>
              <a:t>9/6/2018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BFFC8-049E-4D82-BBC2-12E31B696FDA}" type="slidenum">
              <a:rPr lang="en-US" smtClean="0"/>
              <a:t>‹#›</a:t>
            </a:fld>
            <a:endParaRPr lang="en-US" dirty="0"/>
          </a:p>
        </p:txBody>
      </p:sp>
    </p:spTree>
    <p:extLst>
      <p:ext uri="{BB962C8B-B14F-4D97-AF65-F5344CB8AC3E}">
        <p14:creationId xmlns:p14="http://schemas.microsoft.com/office/powerpoint/2010/main" val="416039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BBFFC8-049E-4D82-BBC2-12E31B696FDA}" type="slidenum">
              <a:rPr lang="en-US" smtClean="0"/>
              <a:t>1</a:t>
            </a:fld>
            <a:endParaRPr lang="en-US" dirty="0"/>
          </a:p>
        </p:txBody>
      </p:sp>
    </p:spTree>
    <p:extLst>
      <p:ext uri="{BB962C8B-B14F-4D97-AF65-F5344CB8AC3E}">
        <p14:creationId xmlns:p14="http://schemas.microsoft.com/office/powerpoint/2010/main" val="997616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940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8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5812" lvl="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676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A7BF8-826C-46F5-A966-958D2B2FC3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025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83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751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endParaRPr lang="en-US" dirty="0">
              <a:solidFill>
                <a:schemeClr val="tx1"/>
              </a:solidFill>
            </a:endParaRPr>
          </a:p>
          <a:p>
            <a:pPr marL="176131" indent="-17613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47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D7E4E1-7724-4A67-9CDC-52B9C1AEFD76}"/>
              </a:ext>
            </a:extLst>
          </p:cNvPr>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CECF2D9D-0BE7-4318-9742-418220C4751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3730" name="Rectangle 7">
            <a:extLst>
              <a:ext uri="{FF2B5EF4-FFF2-40B4-BE49-F238E27FC236}">
                <a16:creationId xmlns:a16="http://schemas.microsoft.com/office/drawing/2014/main" id="{EFBCBAC3-023D-493A-BAB5-72A8534897A3}"/>
              </a:ext>
            </a:extLst>
          </p:cNvPr>
          <p:cNvSpPr txBox="1">
            <a:spLocks noGrp="1" noChangeArrowheads="1"/>
          </p:cNvSpPr>
          <p:nvPr/>
        </p:nvSpPr>
        <p:spPr bwMode="auto">
          <a:xfrm>
            <a:off x="3973513" y="8796338"/>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3316" tIns="46657" rIns="93316" bIns="46657" anchor="b"/>
          <a:lstStyle>
            <a:lvl1pPr defTabSz="933450">
              <a:defRPr sz="2400">
                <a:solidFill>
                  <a:schemeClr val="tx1"/>
                </a:solidFill>
                <a:latin typeface="Arial" panose="020B0604020202020204" pitchFamily="34" charset="0"/>
              </a:defRPr>
            </a:lvl1pPr>
            <a:lvl2pPr marL="755650" indent="-290513" defTabSz="933450">
              <a:defRPr sz="2400">
                <a:solidFill>
                  <a:schemeClr val="tx1"/>
                </a:solidFill>
                <a:latin typeface="Arial" panose="020B0604020202020204" pitchFamily="34" charset="0"/>
              </a:defRPr>
            </a:lvl2pPr>
            <a:lvl3pPr marL="1160463" indent="-231775" defTabSz="933450">
              <a:defRPr sz="2400">
                <a:solidFill>
                  <a:schemeClr val="tx1"/>
                </a:solidFill>
                <a:latin typeface="Arial" panose="020B0604020202020204" pitchFamily="34" charset="0"/>
              </a:defRPr>
            </a:lvl3pPr>
            <a:lvl4pPr marL="1624013" indent="-230188" defTabSz="933450">
              <a:defRPr sz="2400">
                <a:solidFill>
                  <a:schemeClr val="tx1"/>
                </a:solidFill>
                <a:latin typeface="Arial" panose="020B0604020202020204" pitchFamily="34" charset="0"/>
              </a:defRPr>
            </a:lvl4pPr>
            <a:lvl5pPr marL="2089150" indent="-233363" defTabSz="933450">
              <a:defRPr sz="2400">
                <a:solidFill>
                  <a:schemeClr val="tx1"/>
                </a:solidFill>
                <a:latin typeface="Arial" panose="020B0604020202020204" pitchFamily="34" charset="0"/>
              </a:defRPr>
            </a:lvl5pPr>
            <a:lvl6pPr marL="2546350" indent="-233363" defTabSz="933450" eaLnBrk="0" fontAlgn="base" hangingPunct="0">
              <a:spcBef>
                <a:spcPct val="0"/>
              </a:spcBef>
              <a:spcAft>
                <a:spcPct val="0"/>
              </a:spcAft>
              <a:defRPr sz="2400">
                <a:solidFill>
                  <a:schemeClr val="tx1"/>
                </a:solidFill>
                <a:latin typeface="Arial" panose="020B0604020202020204" pitchFamily="34" charset="0"/>
              </a:defRPr>
            </a:lvl6pPr>
            <a:lvl7pPr marL="3003550" indent="-233363" defTabSz="933450" eaLnBrk="0" fontAlgn="base" hangingPunct="0">
              <a:spcBef>
                <a:spcPct val="0"/>
              </a:spcBef>
              <a:spcAft>
                <a:spcPct val="0"/>
              </a:spcAft>
              <a:defRPr sz="2400">
                <a:solidFill>
                  <a:schemeClr val="tx1"/>
                </a:solidFill>
                <a:latin typeface="Arial" panose="020B0604020202020204" pitchFamily="34" charset="0"/>
              </a:defRPr>
            </a:lvl7pPr>
            <a:lvl8pPr marL="3460750" indent="-233363" defTabSz="933450" eaLnBrk="0" fontAlgn="base" hangingPunct="0">
              <a:spcBef>
                <a:spcPct val="0"/>
              </a:spcBef>
              <a:spcAft>
                <a:spcPct val="0"/>
              </a:spcAft>
              <a:defRPr sz="2400">
                <a:solidFill>
                  <a:schemeClr val="tx1"/>
                </a:solidFill>
                <a:latin typeface="Arial" panose="020B0604020202020204" pitchFamily="34" charset="0"/>
              </a:defRPr>
            </a:lvl8pPr>
            <a:lvl9pPr marL="3917950" indent="-233363" defTabSz="93345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C163EF9B-6B1D-43E6-8132-381505C94736}" type="slidenum">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3450" rtl="0" eaLnBrk="0" fontAlgn="base" latinLnBrk="0" hangingPunct="0">
                <a:lnSpc>
                  <a:spcPct val="100000"/>
                </a:lnSpc>
                <a:spcBef>
                  <a:spcPct val="0"/>
                </a:spcBef>
                <a:spcAft>
                  <a:spcPct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731" name="Rectangle 1026">
            <a:extLst>
              <a:ext uri="{FF2B5EF4-FFF2-40B4-BE49-F238E27FC236}">
                <a16:creationId xmlns:a16="http://schemas.microsoft.com/office/drawing/2014/main" id="{47F71532-6454-475D-ACC4-E60C168D4D8C}"/>
              </a:ext>
            </a:extLst>
          </p:cNvPr>
          <p:cNvSpPr>
            <a:spLocks noGrp="1" noRot="1" noChangeAspect="1" noChangeArrowheads="1" noTextEdit="1"/>
          </p:cNvSpPr>
          <p:nvPr>
            <p:ph type="sldImg"/>
          </p:nvPr>
        </p:nvSpPr>
        <p:spPr>
          <a:xfrm>
            <a:off x="1190625" y="693738"/>
            <a:ext cx="4629150" cy="3471862"/>
          </a:xfrm>
          <a:ln/>
        </p:spPr>
      </p:sp>
      <p:sp>
        <p:nvSpPr>
          <p:cNvPr id="73732" name="Rectangle 1027">
            <a:extLst>
              <a:ext uri="{FF2B5EF4-FFF2-40B4-BE49-F238E27FC236}">
                <a16:creationId xmlns:a16="http://schemas.microsoft.com/office/drawing/2014/main" id="{A862A67D-5741-479B-9B27-37CE1E3B414E}"/>
              </a:ext>
            </a:extLst>
          </p:cNvPr>
          <p:cNvSpPr>
            <a:spLocks noGrp="1" noChangeArrowheads="1"/>
          </p:cNvSpPr>
          <p:nvPr>
            <p:ph type="body" idx="1"/>
          </p:nvPr>
        </p:nvSpPr>
        <p:spPr>
          <a:xfrm>
            <a:off x="933450" y="4398963"/>
            <a:ext cx="5143500" cy="4165600"/>
          </a:xfrm>
        </p:spPr>
        <p:txBody>
          <a:bodyPr lIns="93316" tIns="46657" rIns="93316" bIns="46657"/>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1D7977-C289-4E01-8441-1C851D984A0A}"/>
              </a:ext>
            </a:extLst>
          </p:cNvPr>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4852A237-9BE7-43BB-BD42-0D8E45583DA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9874" name="Rectangle 7">
            <a:extLst>
              <a:ext uri="{FF2B5EF4-FFF2-40B4-BE49-F238E27FC236}">
                <a16:creationId xmlns:a16="http://schemas.microsoft.com/office/drawing/2014/main" id="{E8CFA582-EC91-4B70-9EBD-E9ADB0C88D64}"/>
              </a:ext>
            </a:extLst>
          </p:cNvPr>
          <p:cNvSpPr txBox="1">
            <a:spLocks noGrp="1" noChangeArrowheads="1"/>
          </p:cNvSpPr>
          <p:nvPr/>
        </p:nvSpPr>
        <p:spPr bwMode="auto">
          <a:xfrm>
            <a:off x="3973513" y="8796338"/>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3316" tIns="46657" rIns="93316" bIns="46657" anchor="b"/>
          <a:lstStyle>
            <a:lvl1pPr defTabSz="933450">
              <a:defRPr sz="2400">
                <a:solidFill>
                  <a:schemeClr val="tx1"/>
                </a:solidFill>
                <a:latin typeface="Arial" panose="020B0604020202020204" pitchFamily="34" charset="0"/>
              </a:defRPr>
            </a:lvl1pPr>
            <a:lvl2pPr marL="755650" indent="-290513" defTabSz="933450">
              <a:defRPr sz="2400">
                <a:solidFill>
                  <a:schemeClr val="tx1"/>
                </a:solidFill>
                <a:latin typeface="Arial" panose="020B0604020202020204" pitchFamily="34" charset="0"/>
              </a:defRPr>
            </a:lvl2pPr>
            <a:lvl3pPr marL="1160463" indent="-231775" defTabSz="933450">
              <a:defRPr sz="2400">
                <a:solidFill>
                  <a:schemeClr val="tx1"/>
                </a:solidFill>
                <a:latin typeface="Arial" panose="020B0604020202020204" pitchFamily="34" charset="0"/>
              </a:defRPr>
            </a:lvl3pPr>
            <a:lvl4pPr marL="1624013" indent="-230188" defTabSz="933450">
              <a:defRPr sz="2400">
                <a:solidFill>
                  <a:schemeClr val="tx1"/>
                </a:solidFill>
                <a:latin typeface="Arial" panose="020B0604020202020204" pitchFamily="34" charset="0"/>
              </a:defRPr>
            </a:lvl4pPr>
            <a:lvl5pPr marL="2089150" indent="-233363" defTabSz="933450">
              <a:defRPr sz="2400">
                <a:solidFill>
                  <a:schemeClr val="tx1"/>
                </a:solidFill>
                <a:latin typeface="Arial" panose="020B0604020202020204" pitchFamily="34" charset="0"/>
              </a:defRPr>
            </a:lvl5pPr>
            <a:lvl6pPr marL="2546350" indent="-233363" defTabSz="933450" eaLnBrk="0" fontAlgn="base" hangingPunct="0">
              <a:spcBef>
                <a:spcPct val="0"/>
              </a:spcBef>
              <a:spcAft>
                <a:spcPct val="0"/>
              </a:spcAft>
              <a:defRPr sz="2400">
                <a:solidFill>
                  <a:schemeClr val="tx1"/>
                </a:solidFill>
                <a:latin typeface="Arial" panose="020B0604020202020204" pitchFamily="34" charset="0"/>
              </a:defRPr>
            </a:lvl6pPr>
            <a:lvl7pPr marL="3003550" indent="-233363" defTabSz="933450" eaLnBrk="0" fontAlgn="base" hangingPunct="0">
              <a:spcBef>
                <a:spcPct val="0"/>
              </a:spcBef>
              <a:spcAft>
                <a:spcPct val="0"/>
              </a:spcAft>
              <a:defRPr sz="2400">
                <a:solidFill>
                  <a:schemeClr val="tx1"/>
                </a:solidFill>
                <a:latin typeface="Arial" panose="020B0604020202020204" pitchFamily="34" charset="0"/>
              </a:defRPr>
            </a:lvl7pPr>
            <a:lvl8pPr marL="3460750" indent="-233363" defTabSz="933450" eaLnBrk="0" fontAlgn="base" hangingPunct="0">
              <a:spcBef>
                <a:spcPct val="0"/>
              </a:spcBef>
              <a:spcAft>
                <a:spcPct val="0"/>
              </a:spcAft>
              <a:defRPr sz="2400">
                <a:solidFill>
                  <a:schemeClr val="tx1"/>
                </a:solidFill>
                <a:latin typeface="Arial" panose="020B0604020202020204" pitchFamily="34" charset="0"/>
              </a:defRPr>
            </a:lvl8pPr>
            <a:lvl9pPr marL="3917950" indent="-233363" defTabSz="93345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33450" rtl="0" eaLnBrk="0" fontAlgn="base" latinLnBrk="0" hangingPunct="0">
              <a:lnSpc>
                <a:spcPct val="100000"/>
              </a:lnSpc>
              <a:spcBef>
                <a:spcPct val="0"/>
              </a:spcBef>
              <a:spcAft>
                <a:spcPct val="0"/>
              </a:spcAft>
              <a:buClrTx/>
              <a:buSzTx/>
              <a:buFontTx/>
              <a:buNone/>
              <a:tabLst/>
              <a:defRPr/>
            </a:pPr>
            <a:fld id="{350E28DE-87BE-452C-AEDC-962F17BB7B5F}" type="slidenum">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3450" rtl="0" eaLnBrk="0" fontAlgn="base" latinLnBrk="0" hangingPunct="0">
                <a:lnSpc>
                  <a:spcPct val="100000"/>
                </a:lnSpc>
                <a:spcBef>
                  <a:spcPct val="0"/>
                </a:spcBef>
                <a:spcAft>
                  <a:spcPct val="0"/>
                </a:spcAft>
                <a:buClrTx/>
                <a:buSzTx/>
                <a:buFontTx/>
                <a:buNone/>
                <a:tabLst/>
                <a:defRPr/>
              </a:pPr>
              <a:t>30</a:t>
            </a:fld>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875" name="Rectangle 1026">
            <a:extLst>
              <a:ext uri="{FF2B5EF4-FFF2-40B4-BE49-F238E27FC236}">
                <a16:creationId xmlns:a16="http://schemas.microsoft.com/office/drawing/2014/main" id="{357B4F58-AAAD-426D-AC73-52CBCF7DE5E3}"/>
              </a:ext>
            </a:extLst>
          </p:cNvPr>
          <p:cNvSpPr>
            <a:spLocks noGrp="1" noRot="1" noChangeAspect="1" noChangeArrowheads="1" noTextEdit="1"/>
          </p:cNvSpPr>
          <p:nvPr>
            <p:ph type="sldImg"/>
          </p:nvPr>
        </p:nvSpPr>
        <p:spPr>
          <a:xfrm>
            <a:off x="1190625" y="693738"/>
            <a:ext cx="4629150" cy="3471862"/>
          </a:xfrm>
          <a:ln/>
        </p:spPr>
      </p:sp>
      <p:sp>
        <p:nvSpPr>
          <p:cNvPr id="79876" name="Rectangle 1027">
            <a:extLst>
              <a:ext uri="{FF2B5EF4-FFF2-40B4-BE49-F238E27FC236}">
                <a16:creationId xmlns:a16="http://schemas.microsoft.com/office/drawing/2014/main" id="{70E10761-085D-4A24-9D7E-9EF08B868D92}"/>
              </a:ext>
            </a:extLst>
          </p:cNvPr>
          <p:cNvSpPr>
            <a:spLocks noGrp="1" noChangeArrowheads="1"/>
          </p:cNvSpPr>
          <p:nvPr>
            <p:ph type="body" idx="1"/>
          </p:nvPr>
        </p:nvSpPr>
        <p:spPr>
          <a:xfrm>
            <a:off x="933450" y="4398963"/>
            <a:ext cx="5143500" cy="4165600"/>
          </a:xfrm>
        </p:spPr>
        <p:txBody>
          <a:bodyPr lIns="93316" tIns="46657" rIns="93316" bIns="46657"/>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8826D5-31D1-4660-BF85-D83E719A4B42}"/>
              </a:ext>
            </a:extLst>
          </p:cNvPr>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244A7C2-2B5C-4B58-BECB-9E747671BED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7D64B4-3462-4F95-8431-411B071FE229}"/>
              </a:ext>
            </a:extLst>
          </p:cNvPr>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969FEFCE-B88C-4FB6-A704-D5BB8F30D05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0" name="Rectangle 2">
            <a:extLst>
              <a:ext uri="{FF2B5EF4-FFF2-40B4-BE49-F238E27FC236}">
                <a16:creationId xmlns:a16="http://schemas.microsoft.com/office/drawing/2014/main" id="{8146CC59-4812-48E8-AD79-58CD463D5156}"/>
              </a:ext>
            </a:extLst>
          </p:cNvPr>
          <p:cNvSpPr>
            <a:spLocks noGrp="1" noRot="1" noChangeAspect="1" noChangeArrowheads="1" noTextEdit="1"/>
          </p:cNvSpPr>
          <p:nvPr>
            <p:ph type="sldImg"/>
          </p:nvPr>
        </p:nvSpPr>
        <p:spPr>
          <a:xfrm>
            <a:off x="1190625" y="693738"/>
            <a:ext cx="4629150" cy="3471862"/>
          </a:xfrm>
          <a:ln/>
        </p:spPr>
      </p:sp>
      <p:sp>
        <p:nvSpPr>
          <p:cNvPr id="7171" name="Rectangle 3">
            <a:extLst>
              <a:ext uri="{FF2B5EF4-FFF2-40B4-BE49-F238E27FC236}">
                <a16:creationId xmlns:a16="http://schemas.microsoft.com/office/drawing/2014/main" id="{08A5E9DF-6A8B-4B11-9696-2A3B88E631FD}"/>
              </a:ext>
            </a:extLst>
          </p:cNvPr>
          <p:cNvSpPr>
            <a:spLocks noGrp="1" noChangeArrowheads="1"/>
          </p:cNvSpPr>
          <p:nvPr>
            <p:ph type="body" idx="1"/>
          </p:nvPr>
        </p:nvSpPr>
        <p:spPr>
          <a:xfrm>
            <a:off x="933450" y="4398963"/>
            <a:ext cx="5143500" cy="4165600"/>
          </a:xfrm>
        </p:spPr>
        <p:txBody>
          <a:bodyPr lIns="91435" tIns="45717" rIns="91435" bIns="45717"/>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A7BF8-826C-46F5-A966-958D2B2FC3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52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305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397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532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 typeface="Arial" panose="020B0604020202020204" pitchFamily="34" charset="0"/>
              <a:buChar char="•"/>
              <a:defRPr/>
            </a:pPr>
            <a:endParaRPr lang="en-US"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316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3687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5887-4CF4-4C20-A950-8E1198FDAC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39E001-EE3F-4BB0-90C6-C077DF140ED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5B9E98-BD40-4EE3-86F2-0AD38DDC0A51}"/>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5" name="Footer Placeholder 4">
            <a:extLst>
              <a:ext uri="{FF2B5EF4-FFF2-40B4-BE49-F238E27FC236}">
                <a16:creationId xmlns:a16="http://schemas.microsoft.com/office/drawing/2014/main" id="{D78CC936-D3AB-46BA-B4B8-F21859A201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429D7B-F492-4F01-B9E9-FD3E65FCD355}"/>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165603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F1F7-2081-4FD1-8125-58BCE24BB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DCA975-7114-48D4-BD4B-1C5F205AC0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50BD2-0081-4324-83F9-2C918ED51F78}"/>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5" name="Footer Placeholder 4">
            <a:extLst>
              <a:ext uri="{FF2B5EF4-FFF2-40B4-BE49-F238E27FC236}">
                <a16:creationId xmlns:a16="http://schemas.microsoft.com/office/drawing/2014/main" id="{D2FF20DA-044A-4D28-9694-4288E45784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CA6140-A45E-48B9-AC4E-2D399625028A}"/>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180176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DE2053-50C9-4FE5-8667-5DC79D976FC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E74B8E-AEBA-42B5-B464-7F4CEFC0AC4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B3053-971F-46F9-BC40-849F69D8565E}"/>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5" name="Footer Placeholder 4">
            <a:extLst>
              <a:ext uri="{FF2B5EF4-FFF2-40B4-BE49-F238E27FC236}">
                <a16:creationId xmlns:a16="http://schemas.microsoft.com/office/drawing/2014/main" id="{F0A64C39-E6A9-4AD2-83BF-C645A08D1A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6AAC03-3447-4483-B850-1CB8C4E6E6BD}"/>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3565329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9ED555-6FE9-4505-9D48-F44331C83481}" type="datetimeFigureOut">
              <a:rPr lang="en-US" smtClean="0"/>
              <a:pPr>
                <a:defRPr/>
              </a:pPr>
              <a:t>9/6/2018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26BA7D2-A825-42F0-8E9C-743117257BF8}" type="slidenum">
              <a:rPr lang="en-US"/>
              <a:pPr>
                <a:defRPr/>
              </a:pPr>
              <a:t>‹#›</a:t>
            </a:fld>
            <a:endParaRPr lang="en-US" dirty="0"/>
          </a:p>
        </p:txBody>
      </p:sp>
    </p:spTree>
    <p:extLst>
      <p:ext uri="{BB962C8B-B14F-4D97-AF65-F5344CB8AC3E}">
        <p14:creationId xmlns:p14="http://schemas.microsoft.com/office/powerpoint/2010/main" val="2568085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B377E2-D731-4F24-980A-6A9A75F8B7BF}" type="datetimeFigureOut">
              <a:rPr lang="en-US" smtClean="0"/>
              <a:pPr>
                <a:defRPr/>
              </a:pPr>
              <a:t>9/6/2018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99C9154-8D9E-4697-8328-7D44F3F0D902}" type="slidenum">
              <a:rPr lang="en-US"/>
              <a:pPr>
                <a:defRPr/>
              </a:pPr>
              <a:t>‹#›</a:t>
            </a:fld>
            <a:endParaRPr lang="en-US" dirty="0"/>
          </a:p>
        </p:txBody>
      </p:sp>
    </p:spTree>
    <p:extLst>
      <p:ext uri="{BB962C8B-B14F-4D97-AF65-F5344CB8AC3E}">
        <p14:creationId xmlns:p14="http://schemas.microsoft.com/office/powerpoint/2010/main" val="129386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D8806DD-46EB-4BB0-88CF-195D4583AC6F}" type="datetimeFigureOut">
              <a:rPr lang="en-US" smtClean="0"/>
              <a:pPr>
                <a:defRPr/>
              </a:pPr>
              <a:t>9/6/2018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7F7416E-11CF-4745-8450-CF99D70B57B5}" type="slidenum">
              <a:rPr lang="en-US"/>
              <a:pPr>
                <a:defRPr/>
              </a:pPr>
              <a:t>‹#›</a:t>
            </a:fld>
            <a:endParaRPr lang="en-US" dirty="0"/>
          </a:p>
        </p:txBody>
      </p:sp>
    </p:spTree>
    <p:extLst>
      <p:ext uri="{BB962C8B-B14F-4D97-AF65-F5344CB8AC3E}">
        <p14:creationId xmlns:p14="http://schemas.microsoft.com/office/powerpoint/2010/main" val="2366748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99AE63-B5D0-45E7-A491-AE1A1E863D18}" type="datetimeFigureOut">
              <a:rPr lang="en-US" smtClean="0"/>
              <a:pPr>
                <a:defRPr/>
              </a:pPr>
              <a:t>9/6/2018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DC7A04A-9695-4B3A-9FDF-5C19FA538647}" type="slidenum">
              <a:rPr lang="en-US"/>
              <a:pPr>
                <a:defRPr/>
              </a:pPr>
              <a:t>‹#›</a:t>
            </a:fld>
            <a:endParaRPr lang="en-US" dirty="0"/>
          </a:p>
        </p:txBody>
      </p:sp>
    </p:spTree>
    <p:extLst>
      <p:ext uri="{BB962C8B-B14F-4D97-AF65-F5344CB8AC3E}">
        <p14:creationId xmlns:p14="http://schemas.microsoft.com/office/powerpoint/2010/main" val="400549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373B462-AA6A-4C22-BE2A-ED496363C239}" type="datetimeFigureOut">
              <a:rPr lang="en-US" smtClean="0"/>
              <a:pPr>
                <a:defRPr/>
              </a:pPr>
              <a:t>9/6/2018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B936C27C-5E2D-42FC-AE7A-A88519BB30B3}" type="slidenum">
              <a:rPr lang="en-US"/>
              <a:pPr>
                <a:defRPr/>
              </a:pPr>
              <a:t>‹#›</a:t>
            </a:fld>
            <a:endParaRPr lang="en-US" dirty="0"/>
          </a:p>
        </p:txBody>
      </p:sp>
    </p:spTree>
    <p:extLst>
      <p:ext uri="{BB962C8B-B14F-4D97-AF65-F5344CB8AC3E}">
        <p14:creationId xmlns:p14="http://schemas.microsoft.com/office/powerpoint/2010/main" val="2488374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9F4A366-8736-4D55-A02C-D3F6B1C768C3}" type="datetimeFigureOut">
              <a:rPr lang="en-US" smtClean="0"/>
              <a:pPr>
                <a:defRPr/>
              </a:pPr>
              <a:t>9/6/2018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0056FE5-F967-4723-A25C-5468CB6E2129}" type="slidenum">
              <a:rPr lang="en-US"/>
              <a:pPr>
                <a:defRPr/>
              </a:pPr>
              <a:t>‹#›</a:t>
            </a:fld>
            <a:endParaRPr lang="en-US" dirty="0"/>
          </a:p>
        </p:txBody>
      </p:sp>
    </p:spTree>
    <p:extLst>
      <p:ext uri="{BB962C8B-B14F-4D97-AF65-F5344CB8AC3E}">
        <p14:creationId xmlns:p14="http://schemas.microsoft.com/office/powerpoint/2010/main" val="2620886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084AB1-8C44-4487-B909-0CBDB4D0E64F}" type="datetimeFigureOut">
              <a:rPr lang="en-US" smtClean="0"/>
              <a:pPr>
                <a:defRPr/>
              </a:pPr>
              <a:t>9/6/2018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0800AD1-913F-4192-BAF6-87B852A09AF7}" type="slidenum">
              <a:rPr lang="en-US"/>
              <a:pPr>
                <a:defRPr/>
              </a:pPr>
              <a:t>‹#›</a:t>
            </a:fld>
            <a:endParaRPr lang="en-US" dirty="0"/>
          </a:p>
        </p:txBody>
      </p:sp>
    </p:spTree>
    <p:extLst>
      <p:ext uri="{BB962C8B-B14F-4D97-AF65-F5344CB8AC3E}">
        <p14:creationId xmlns:p14="http://schemas.microsoft.com/office/powerpoint/2010/main" val="1043050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4E87684-594B-4F4A-8DBA-F06E91D8FFF3}" type="datetimeFigureOut">
              <a:rPr lang="en-US" smtClean="0"/>
              <a:pPr>
                <a:defRPr/>
              </a:pPr>
              <a:t>9/6/2018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E7CE6C7-17B6-4235-8B6E-CDDB16CFB12A}" type="slidenum">
              <a:rPr lang="en-US"/>
              <a:pPr>
                <a:defRPr/>
              </a:pPr>
              <a:t>‹#›</a:t>
            </a:fld>
            <a:endParaRPr lang="en-US" dirty="0"/>
          </a:p>
        </p:txBody>
      </p:sp>
    </p:spTree>
    <p:extLst>
      <p:ext uri="{BB962C8B-B14F-4D97-AF65-F5344CB8AC3E}">
        <p14:creationId xmlns:p14="http://schemas.microsoft.com/office/powerpoint/2010/main" val="198523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B623-9C5F-485D-A433-7AD65D8EB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12DC7-6C8A-4F40-B362-BF1DBC77C3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BFF22-EE63-4CF8-9EC8-B78A70C67077}"/>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5" name="Footer Placeholder 4">
            <a:extLst>
              <a:ext uri="{FF2B5EF4-FFF2-40B4-BE49-F238E27FC236}">
                <a16:creationId xmlns:a16="http://schemas.microsoft.com/office/drawing/2014/main" id="{15A8E4FF-48F8-4E7A-B0DB-AE793E9AF1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3F5BA3-9692-46A9-ADF0-4A7A85CBB7FB}"/>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573040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40"/>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1F9199C-4EEB-41B1-B34B-F8057F96CCD9}" type="datetimeFigureOut">
              <a:rPr lang="en-US" smtClean="0"/>
              <a:pPr>
                <a:defRPr/>
              </a:pPr>
              <a:t>9/6/2018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F3ED78B-01AF-4E1D-9001-5A0CDB0D61C6}" type="slidenum">
              <a:rPr lang="en-US"/>
              <a:pPr>
                <a:defRPr/>
              </a:pPr>
              <a:t>‹#›</a:t>
            </a:fld>
            <a:endParaRPr lang="en-US" dirty="0"/>
          </a:p>
        </p:txBody>
      </p:sp>
    </p:spTree>
    <p:extLst>
      <p:ext uri="{BB962C8B-B14F-4D97-AF65-F5344CB8AC3E}">
        <p14:creationId xmlns:p14="http://schemas.microsoft.com/office/powerpoint/2010/main" val="266547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C52DAE-83FF-4141-9A68-C2BED90D17AC}" type="datetimeFigureOut">
              <a:rPr lang="en-US" smtClean="0"/>
              <a:pPr>
                <a:defRPr/>
              </a:pPr>
              <a:t>9/6/2018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D634BA0-B32C-42DD-8DBF-61CA5DAEA912}" type="slidenum">
              <a:rPr lang="en-US"/>
              <a:pPr>
                <a:defRPr/>
              </a:pPr>
              <a:t>‹#›</a:t>
            </a:fld>
            <a:endParaRPr lang="en-US" dirty="0"/>
          </a:p>
        </p:txBody>
      </p:sp>
    </p:spTree>
    <p:extLst>
      <p:ext uri="{BB962C8B-B14F-4D97-AF65-F5344CB8AC3E}">
        <p14:creationId xmlns:p14="http://schemas.microsoft.com/office/powerpoint/2010/main" val="2225759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D37954-733B-42D9-9576-77E18F16F0E5}" type="datetimeFigureOut">
              <a:rPr lang="en-US" smtClean="0"/>
              <a:pPr>
                <a:defRPr/>
              </a:pPr>
              <a:t>9/6/2018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69D405A-2869-4ED8-9C24-E0E2C6327AC8}" type="slidenum">
              <a:rPr lang="en-US"/>
              <a:pPr>
                <a:defRPr/>
              </a:pPr>
              <a:t>‹#›</a:t>
            </a:fld>
            <a:endParaRPr lang="en-US" dirty="0"/>
          </a:p>
        </p:txBody>
      </p:sp>
    </p:spTree>
    <p:extLst>
      <p:ext uri="{BB962C8B-B14F-4D97-AF65-F5344CB8AC3E}">
        <p14:creationId xmlns:p14="http://schemas.microsoft.com/office/powerpoint/2010/main" val="3751023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3601"/>
            <a:ext cx="7772400" cy="1143000"/>
          </a:xfrm>
          <a:prstGeom prst="rect">
            <a:avLst/>
          </a:prstGeom>
        </p:spPr>
        <p:txBody>
          <a:bodyPr/>
          <a:lstStyle>
            <a:lvl1pPr>
              <a:defRPr lang="en-US" altLang="en-US" sz="3200" u="none" kern="1200" noProof="0" dirty="0" smtClean="0">
                <a:ln>
                  <a:solidFill>
                    <a:srgbClr val="000000"/>
                  </a:solidFill>
                </a:ln>
                <a:solidFill>
                  <a:srgbClr val="203864"/>
                </a:solidFill>
                <a:latin typeface="Myriad Pro" panose="020B0503030403020204" pitchFamily="34" charset="0"/>
                <a:ea typeface="+mn-ea"/>
                <a:cs typeface="+mn-cs"/>
              </a:defRPr>
            </a:lvl1pPr>
          </a:lstStyle>
          <a:p>
            <a:pPr lvl="0"/>
            <a:r>
              <a:rPr lang="en-US" dirty="0"/>
              <a:t>Click to edit Master title style</a:t>
            </a:r>
          </a:p>
        </p:txBody>
      </p:sp>
      <p:sp>
        <p:nvSpPr>
          <p:cNvPr id="3" name="Content Placeholder 2"/>
          <p:cNvSpPr>
            <a:spLocks noGrp="1"/>
          </p:cNvSpPr>
          <p:nvPr>
            <p:ph idx="1"/>
          </p:nvPr>
        </p:nvSpPr>
        <p:spPr>
          <a:xfrm>
            <a:off x="619125" y="1422400"/>
            <a:ext cx="7772400" cy="4114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p:cNvPr>
          <p:cNvSpPr>
            <a:spLocks noGrp="1"/>
          </p:cNvSpPr>
          <p:nvPr>
            <p:ph type="dt" sz="half" idx="10"/>
          </p:nvPr>
        </p:nvSpPr>
        <p:spPr>
          <a:xfrm>
            <a:off x="685800" y="6400800"/>
            <a:ext cx="1905000" cy="457200"/>
          </a:xfrm>
        </p:spPr>
        <p:txBody>
          <a:bodyPr/>
          <a:lstStyle>
            <a:lvl1pPr eaLnBrk="1" fontAlgn="auto" hangingPunct="1">
              <a:spcBef>
                <a:spcPts val="0"/>
              </a:spcBef>
              <a:spcAft>
                <a:spcPts val="0"/>
              </a:spcAft>
              <a:defRPr u="none"/>
            </a:lvl1pPr>
          </a:lstStyle>
          <a:p>
            <a:pPr>
              <a:defRPr/>
            </a:pPr>
            <a:endParaRPr lang="en-US" altLang="en-US" dirty="0"/>
          </a:p>
        </p:txBody>
      </p:sp>
      <p:sp>
        <p:nvSpPr>
          <p:cNvPr id="5" name="Footer Placeholder 4">
            <a:extLst/>
          </p:cNvPr>
          <p:cNvSpPr>
            <a:spLocks noGrp="1"/>
          </p:cNvSpPr>
          <p:nvPr>
            <p:ph type="ftr" sz="quarter" idx="11"/>
          </p:nvPr>
        </p:nvSpPr>
        <p:spPr>
          <a:xfrm>
            <a:off x="3065463" y="6400800"/>
            <a:ext cx="2895600" cy="457200"/>
          </a:xfrm>
        </p:spPr>
        <p:txBody>
          <a:bodyPr/>
          <a:lstStyle>
            <a:lvl1pPr eaLnBrk="1" fontAlgn="auto" hangingPunct="1">
              <a:spcBef>
                <a:spcPts val="0"/>
              </a:spcBef>
              <a:spcAft>
                <a:spcPts val="0"/>
              </a:spcAft>
              <a:defRPr u="none"/>
            </a:lvl1pPr>
          </a:lstStyle>
          <a:p>
            <a:pPr>
              <a:defRPr/>
            </a:pPr>
            <a:endParaRPr lang="en-US" altLang="en-US" dirty="0"/>
          </a:p>
        </p:txBody>
      </p:sp>
      <p:sp>
        <p:nvSpPr>
          <p:cNvPr id="6" name="Slide Number Placeholder 5">
            <a:extLst/>
          </p:cNvPr>
          <p:cNvSpPr>
            <a:spLocks noGrp="1"/>
          </p:cNvSpPr>
          <p:nvPr>
            <p:ph type="sldNum" sz="quarter" idx="12"/>
          </p:nvPr>
        </p:nvSpPr>
        <p:spPr>
          <a:xfrm>
            <a:off x="6553200" y="6399213"/>
            <a:ext cx="1905000" cy="457200"/>
          </a:xfrm>
        </p:spPr>
        <p:txBody>
          <a:bodyPr/>
          <a:lstStyle>
            <a:lvl1pPr eaLnBrk="1" hangingPunct="1">
              <a:defRPr u="none"/>
            </a:lvl1pPr>
          </a:lstStyle>
          <a:p>
            <a:pPr>
              <a:defRPr/>
            </a:pPr>
            <a:fld id="{FA1A95F8-3C7E-4743-9C28-9FBDDFA47E8E}" type="slidenum">
              <a:rPr lang="en-US" altLang="en-US"/>
              <a:pPr>
                <a:defRPr/>
              </a:pPr>
              <a:t>‹#›</a:t>
            </a:fld>
            <a:endParaRPr lang="en-US" altLang="en-US" dirty="0"/>
          </a:p>
        </p:txBody>
      </p:sp>
    </p:spTree>
    <p:extLst>
      <p:ext uri="{BB962C8B-B14F-4D97-AF65-F5344CB8AC3E}">
        <p14:creationId xmlns:p14="http://schemas.microsoft.com/office/powerpoint/2010/main" val="836737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248CACE1-23C9-4B99-BC7C-32DD8EC3920F}"/>
              </a:ext>
            </a:extLst>
          </p:cNvPr>
          <p:cNvGrpSpPr>
            <a:grpSpLocks/>
          </p:cNvGrpSpPr>
          <p:nvPr/>
        </p:nvGrpSpPr>
        <p:grpSpPr bwMode="auto">
          <a:xfrm>
            <a:off x="0" y="0"/>
            <a:ext cx="9144000" cy="6858000"/>
            <a:chOff x="0" y="0"/>
            <a:chExt cx="5760" cy="4320"/>
          </a:xfrm>
        </p:grpSpPr>
        <p:grpSp>
          <p:nvGrpSpPr>
            <p:cNvPr id="4099" name="Group 3">
              <a:extLst>
                <a:ext uri="{FF2B5EF4-FFF2-40B4-BE49-F238E27FC236}">
                  <a16:creationId xmlns:a16="http://schemas.microsoft.com/office/drawing/2014/main" id="{9950116B-357E-442A-86EE-AFF939487751}"/>
                </a:ext>
              </a:extLst>
            </p:cNvPr>
            <p:cNvGrpSpPr>
              <a:grpSpLocks/>
            </p:cNvGrpSpPr>
            <p:nvPr/>
          </p:nvGrpSpPr>
          <p:grpSpPr bwMode="auto">
            <a:xfrm>
              <a:off x="0" y="0"/>
              <a:ext cx="5760" cy="4320"/>
              <a:chOff x="0" y="0"/>
              <a:chExt cx="5760" cy="4320"/>
            </a:xfrm>
          </p:grpSpPr>
          <p:sp>
            <p:nvSpPr>
              <p:cNvPr id="4100" name="Rectangle 4">
                <a:extLst>
                  <a:ext uri="{FF2B5EF4-FFF2-40B4-BE49-F238E27FC236}">
                    <a16:creationId xmlns:a16="http://schemas.microsoft.com/office/drawing/2014/main" id="{0B30DD34-C67F-478E-8C51-E4E505DDFC5F}"/>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101" name="Rectangle 5">
                <a:extLst>
                  <a:ext uri="{FF2B5EF4-FFF2-40B4-BE49-F238E27FC236}">
                    <a16:creationId xmlns:a16="http://schemas.microsoft.com/office/drawing/2014/main" id="{77257714-F8FD-4BE6-9AE2-E2412D557FE7}"/>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102" name="Picture 6" descr="A:\grapes.GIF">
              <a:extLst>
                <a:ext uri="{FF2B5EF4-FFF2-40B4-BE49-F238E27FC236}">
                  <a16:creationId xmlns:a16="http://schemas.microsoft.com/office/drawing/2014/main" id="{AB9C882A-ACED-4CAA-802F-24F75B92A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3" name="Group 7">
              <a:extLst>
                <a:ext uri="{FF2B5EF4-FFF2-40B4-BE49-F238E27FC236}">
                  <a16:creationId xmlns:a16="http://schemas.microsoft.com/office/drawing/2014/main" id="{AEE9879C-C93B-4FF0-9845-04C961BA4031}"/>
                </a:ext>
              </a:extLst>
            </p:cNvPr>
            <p:cNvGrpSpPr>
              <a:grpSpLocks/>
            </p:cNvGrpSpPr>
            <p:nvPr/>
          </p:nvGrpSpPr>
          <p:grpSpPr bwMode="auto">
            <a:xfrm>
              <a:off x="648" y="0"/>
              <a:ext cx="97" cy="3613"/>
              <a:chOff x="226" y="0"/>
              <a:chExt cx="80" cy="3613"/>
            </a:xfrm>
          </p:grpSpPr>
          <p:sp>
            <p:nvSpPr>
              <p:cNvPr id="4104" name="Rectangle 8">
                <a:extLst>
                  <a:ext uri="{FF2B5EF4-FFF2-40B4-BE49-F238E27FC236}">
                    <a16:creationId xmlns:a16="http://schemas.microsoft.com/office/drawing/2014/main" id="{30B7DA9E-D481-4D82-87C6-BE37BF8CED25}"/>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105" name="Rectangle 9">
                <a:extLst>
                  <a:ext uri="{FF2B5EF4-FFF2-40B4-BE49-F238E27FC236}">
                    <a16:creationId xmlns:a16="http://schemas.microsoft.com/office/drawing/2014/main" id="{6FBDFB2C-0F7C-4058-BA66-C33FA209F468}"/>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4106" name="Rectangle 10">
              <a:extLst>
                <a:ext uri="{FF2B5EF4-FFF2-40B4-BE49-F238E27FC236}">
                  <a16:creationId xmlns:a16="http://schemas.microsoft.com/office/drawing/2014/main" id="{CEF32E74-3AAC-4B13-B837-767833536D13}"/>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4107" name="Rectangle 11">
            <a:extLst>
              <a:ext uri="{FF2B5EF4-FFF2-40B4-BE49-F238E27FC236}">
                <a16:creationId xmlns:a16="http://schemas.microsoft.com/office/drawing/2014/main" id="{65EEAD6B-0EF6-4706-B4CE-3DAB9AB79BD8}"/>
              </a:ext>
            </a:extLst>
          </p:cNvPr>
          <p:cNvSpPr>
            <a:spLocks noGrp="1" noChangeArrowheads="1"/>
          </p:cNvSpPr>
          <p:nvPr>
            <p:ph type="ctrTitle"/>
          </p:nvPr>
        </p:nvSpPr>
        <p:spPr>
          <a:xfrm>
            <a:off x="1371600" y="1100138"/>
            <a:ext cx="77724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4108" name="Rectangle 12">
            <a:extLst>
              <a:ext uri="{FF2B5EF4-FFF2-40B4-BE49-F238E27FC236}">
                <a16:creationId xmlns:a16="http://schemas.microsoft.com/office/drawing/2014/main" id="{1D26C060-7665-4686-8295-882802F63F59}"/>
              </a:ext>
            </a:extLst>
          </p:cNvPr>
          <p:cNvSpPr>
            <a:spLocks noGrp="1" noChangeArrowheads="1"/>
          </p:cNvSpPr>
          <p:nvPr>
            <p:ph type="subTitle" idx="1"/>
          </p:nvPr>
        </p:nvSpPr>
        <p:spPr>
          <a:xfrm>
            <a:off x="1371600" y="3886200"/>
            <a:ext cx="6400800" cy="1752600"/>
          </a:xfrm>
        </p:spPr>
        <p:txBody>
          <a:bodyPr/>
          <a:lstStyle>
            <a:lvl1pPr marL="0" indent="0">
              <a:buFontTx/>
              <a:buNone/>
              <a:defRPr/>
            </a:lvl1pPr>
          </a:lstStyle>
          <a:p>
            <a:pPr lvl="0"/>
            <a:r>
              <a:rPr lang="en-US" altLang="en-US" noProof="0"/>
              <a:t>Click to edit Master subtitle style</a:t>
            </a:r>
          </a:p>
        </p:txBody>
      </p:sp>
      <p:sp>
        <p:nvSpPr>
          <p:cNvPr id="4109" name="Rectangle 13">
            <a:extLst>
              <a:ext uri="{FF2B5EF4-FFF2-40B4-BE49-F238E27FC236}">
                <a16:creationId xmlns:a16="http://schemas.microsoft.com/office/drawing/2014/main" id="{BAD21BDC-8AEA-431D-81A9-91D82AF55183}"/>
              </a:ext>
            </a:extLst>
          </p:cNvPr>
          <p:cNvSpPr>
            <a:spLocks noGrp="1" noChangeArrowheads="1"/>
          </p:cNvSpPr>
          <p:nvPr>
            <p:ph type="dt" sz="half" idx="2"/>
          </p:nvPr>
        </p:nvSpPr>
        <p:spPr>
          <a:xfrm>
            <a:off x="685800" y="6248400"/>
            <a:ext cx="1905000" cy="457200"/>
          </a:xfrm>
        </p:spPr>
        <p:txBody>
          <a:bodyPr/>
          <a:lstStyle>
            <a:lvl1pPr>
              <a:defRPr>
                <a:solidFill>
                  <a:srgbClr val="660066"/>
                </a:solidFill>
              </a:defRPr>
            </a:lvl1pPr>
          </a:lstStyle>
          <a:p>
            <a:endParaRPr lang="en-US" altLang="en-US"/>
          </a:p>
        </p:txBody>
      </p:sp>
      <p:sp>
        <p:nvSpPr>
          <p:cNvPr id="4110" name="Rectangle 14">
            <a:extLst>
              <a:ext uri="{FF2B5EF4-FFF2-40B4-BE49-F238E27FC236}">
                <a16:creationId xmlns:a16="http://schemas.microsoft.com/office/drawing/2014/main" id="{95B45292-6375-4AAB-A88C-6E52987CC347}"/>
              </a:ext>
            </a:extLst>
          </p:cNvPr>
          <p:cNvSpPr>
            <a:spLocks noGrp="1" noChangeArrowheads="1"/>
          </p:cNvSpPr>
          <p:nvPr>
            <p:ph type="ftr" sz="quarter" idx="3"/>
          </p:nvPr>
        </p:nvSpPr>
        <p:spPr>
          <a:xfrm>
            <a:off x="3124200" y="6248400"/>
            <a:ext cx="2895600" cy="457200"/>
          </a:xfrm>
        </p:spPr>
        <p:txBody>
          <a:bodyPr/>
          <a:lstStyle>
            <a:lvl1pPr>
              <a:defRPr>
                <a:solidFill>
                  <a:srgbClr val="660066"/>
                </a:solidFill>
              </a:defRPr>
            </a:lvl1pPr>
          </a:lstStyle>
          <a:p>
            <a:r>
              <a:rPr lang="en-US" altLang="en-US"/>
              <a:t>Kahn Instruments, Inc.</a:t>
            </a:r>
          </a:p>
        </p:txBody>
      </p:sp>
      <p:sp>
        <p:nvSpPr>
          <p:cNvPr id="4111" name="Rectangle 15">
            <a:extLst>
              <a:ext uri="{FF2B5EF4-FFF2-40B4-BE49-F238E27FC236}">
                <a16:creationId xmlns:a16="http://schemas.microsoft.com/office/drawing/2014/main" id="{1D67202D-CD29-4851-A5B6-0063479CA617}"/>
              </a:ext>
            </a:extLst>
          </p:cNvPr>
          <p:cNvSpPr>
            <a:spLocks noGrp="1" noChangeArrowheads="1"/>
          </p:cNvSpPr>
          <p:nvPr>
            <p:ph type="sldNum" sz="quarter" idx="4"/>
          </p:nvPr>
        </p:nvSpPr>
        <p:spPr>
          <a:xfrm>
            <a:off x="6553200" y="6248400"/>
            <a:ext cx="1905000" cy="457200"/>
          </a:xfrm>
        </p:spPr>
        <p:txBody>
          <a:bodyPr/>
          <a:lstStyle>
            <a:lvl1pPr>
              <a:defRPr>
                <a:solidFill>
                  <a:srgbClr val="660066"/>
                </a:solidFill>
              </a:defRPr>
            </a:lvl1pPr>
          </a:lstStyle>
          <a:p>
            <a:fld id="{F3337260-0000-4C64-A4DF-D6327AC51A1B}" type="slidenum">
              <a:rPr lang="en-US" altLang="en-US"/>
              <a:pPr/>
              <a:t>‹#›</a:t>
            </a:fld>
            <a:endParaRPr lang="en-US" altLang="en-US"/>
          </a:p>
        </p:txBody>
      </p:sp>
    </p:spTree>
    <p:extLst>
      <p:ext uri="{BB962C8B-B14F-4D97-AF65-F5344CB8AC3E}">
        <p14:creationId xmlns:p14="http://schemas.microsoft.com/office/powerpoint/2010/main" val="1166257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1590E-16CD-440A-8D81-4142A67BD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9A31A-07B0-47D9-BB6E-1911616164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38E66-4009-4C5C-91C6-268E7E1D2B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232716-38C1-449C-9B4C-C666046BA368}"/>
              </a:ext>
            </a:extLst>
          </p:cNvPr>
          <p:cNvSpPr>
            <a:spLocks noGrp="1"/>
          </p:cNvSpPr>
          <p:nvPr>
            <p:ph type="ftr" sz="quarter" idx="11"/>
          </p:nvPr>
        </p:nvSpPr>
        <p:spPr/>
        <p:txBody>
          <a:bodyPr/>
          <a:lstStyle>
            <a:lvl1pPr>
              <a:defRPr/>
            </a:lvl1pPr>
          </a:lstStyle>
          <a:p>
            <a:r>
              <a:rPr lang="en-US" altLang="en-US"/>
              <a:t>Kahn Instruments, Inc.</a:t>
            </a:r>
          </a:p>
        </p:txBody>
      </p:sp>
      <p:sp>
        <p:nvSpPr>
          <p:cNvPr id="6" name="Slide Number Placeholder 5">
            <a:extLst>
              <a:ext uri="{FF2B5EF4-FFF2-40B4-BE49-F238E27FC236}">
                <a16:creationId xmlns:a16="http://schemas.microsoft.com/office/drawing/2014/main" id="{324F1EFC-89DA-45F5-81D4-EC98E61FC582}"/>
              </a:ext>
            </a:extLst>
          </p:cNvPr>
          <p:cNvSpPr>
            <a:spLocks noGrp="1"/>
          </p:cNvSpPr>
          <p:nvPr>
            <p:ph type="sldNum" sz="quarter" idx="12"/>
          </p:nvPr>
        </p:nvSpPr>
        <p:spPr/>
        <p:txBody>
          <a:bodyPr/>
          <a:lstStyle>
            <a:lvl1pPr>
              <a:defRPr/>
            </a:lvl1pPr>
          </a:lstStyle>
          <a:p>
            <a:fld id="{75514721-4561-4C7E-A665-B838D573E910}" type="slidenum">
              <a:rPr lang="en-US" altLang="en-US"/>
              <a:pPr/>
              <a:t>‹#›</a:t>
            </a:fld>
            <a:endParaRPr lang="en-US" altLang="en-US"/>
          </a:p>
        </p:txBody>
      </p:sp>
    </p:spTree>
    <p:extLst>
      <p:ext uri="{BB962C8B-B14F-4D97-AF65-F5344CB8AC3E}">
        <p14:creationId xmlns:p14="http://schemas.microsoft.com/office/powerpoint/2010/main" val="7893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5CBC-9F8B-4278-AB0D-E7E00085209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0FC3BA-8572-4162-8547-162F96C93B4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742BF282-B3DD-40E9-945B-343E607B981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EC7FAA2-5A9A-411C-BAA0-5EAAB5146A91}"/>
              </a:ext>
            </a:extLst>
          </p:cNvPr>
          <p:cNvSpPr>
            <a:spLocks noGrp="1"/>
          </p:cNvSpPr>
          <p:nvPr>
            <p:ph type="ftr" sz="quarter" idx="11"/>
          </p:nvPr>
        </p:nvSpPr>
        <p:spPr/>
        <p:txBody>
          <a:bodyPr/>
          <a:lstStyle>
            <a:lvl1pPr>
              <a:defRPr/>
            </a:lvl1pPr>
          </a:lstStyle>
          <a:p>
            <a:r>
              <a:rPr lang="en-US" altLang="en-US"/>
              <a:t>Kahn Instruments, Inc.</a:t>
            </a:r>
          </a:p>
        </p:txBody>
      </p:sp>
      <p:sp>
        <p:nvSpPr>
          <p:cNvPr id="6" name="Slide Number Placeholder 5">
            <a:extLst>
              <a:ext uri="{FF2B5EF4-FFF2-40B4-BE49-F238E27FC236}">
                <a16:creationId xmlns:a16="http://schemas.microsoft.com/office/drawing/2014/main" id="{4B9CAE00-C0CE-4CC0-9C80-9545719E34B1}"/>
              </a:ext>
            </a:extLst>
          </p:cNvPr>
          <p:cNvSpPr>
            <a:spLocks noGrp="1"/>
          </p:cNvSpPr>
          <p:nvPr>
            <p:ph type="sldNum" sz="quarter" idx="12"/>
          </p:nvPr>
        </p:nvSpPr>
        <p:spPr/>
        <p:txBody>
          <a:bodyPr/>
          <a:lstStyle>
            <a:lvl1pPr>
              <a:defRPr/>
            </a:lvl1pPr>
          </a:lstStyle>
          <a:p>
            <a:fld id="{CDE71B96-1F76-4B3A-946F-C5BFCB46DEAE}" type="slidenum">
              <a:rPr lang="en-US" altLang="en-US"/>
              <a:pPr/>
              <a:t>‹#›</a:t>
            </a:fld>
            <a:endParaRPr lang="en-US" altLang="en-US"/>
          </a:p>
        </p:txBody>
      </p:sp>
    </p:spTree>
    <p:extLst>
      <p:ext uri="{BB962C8B-B14F-4D97-AF65-F5344CB8AC3E}">
        <p14:creationId xmlns:p14="http://schemas.microsoft.com/office/powerpoint/2010/main" val="3127599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CD2D-7E5E-441A-B884-7120CDB46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36C2B-B07C-40D5-9B24-B5E2BC765367}"/>
              </a:ext>
            </a:extLst>
          </p:cNvPr>
          <p:cNvSpPr>
            <a:spLocks noGrp="1"/>
          </p:cNvSpPr>
          <p:nvPr>
            <p:ph sz="half" idx="1"/>
          </p:nvPr>
        </p:nvSpPr>
        <p:spPr>
          <a:xfrm>
            <a:off x="12954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D953C-0D47-4DE1-B4C0-74941488C826}"/>
              </a:ext>
            </a:extLst>
          </p:cNvPr>
          <p:cNvSpPr>
            <a:spLocks noGrp="1"/>
          </p:cNvSpPr>
          <p:nvPr>
            <p:ph sz="half" idx="2"/>
          </p:nvPr>
        </p:nvSpPr>
        <p:spPr>
          <a:xfrm>
            <a:off x="5257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5B82B6-96A4-4E94-9C9E-87438965F09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6F50E09-D861-44A0-A338-490875D85E05}"/>
              </a:ext>
            </a:extLst>
          </p:cNvPr>
          <p:cNvSpPr>
            <a:spLocks noGrp="1"/>
          </p:cNvSpPr>
          <p:nvPr>
            <p:ph type="ftr" sz="quarter" idx="11"/>
          </p:nvPr>
        </p:nvSpPr>
        <p:spPr/>
        <p:txBody>
          <a:bodyPr/>
          <a:lstStyle>
            <a:lvl1pPr>
              <a:defRPr/>
            </a:lvl1pPr>
          </a:lstStyle>
          <a:p>
            <a:r>
              <a:rPr lang="en-US" altLang="en-US"/>
              <a:t>Kahn Instruments, Inc.</a:t>
            </a:r>
          </a:p>
        </p:txBody>
      </p:sp>
      <p:sp>
        <p:nvSpPr>
          <p:cNvPr id="7" name="Slide Number Placeholder 6">
            <a:extLst>
              <a:ext uri="{FF2B5EF4-FFF2-40B4-BE49-F238E27FC236}">
                <a16:creationId xmlns:a16="http://schemas.microsoft.com/office/drawing/2014/main" id="{E9335A1A-7810-4477-8D93-3AC53DD0DB61}"/>
              </a:ext>
            </a:extLst>
          </p:cNvPr>
          <p:cNvSpPr>
            <a:spLocks noGrp="1"/>
          </p:cNvSpPr>
          <p:nvPr>
            <p:ph type="sldNum" sz="quarter" idx="12"/>
          </p:nvPr>
        </p:nvSpPr>
        <p:spPr/>
        <p:txBody>
          <a:bodyPr/>
          <a:lstStyle>
            <a:lvl1pPr>
              <a:defRPr/>
            </a:lvl1pPr>
          </a:lstStyle>
          <a:p>
            <a:fld id="{4AC90F72-B4F7-4ED4-AA3D-C1C79AB82870}" type="slidenum">
              <a:rPr lang="en-US" altLang="en-US"/>
              <a:pPr/>
              <a:t>‹#›</a:t>
            </a:fld>
            <a:endParaRPr lang="en-US" altLang="en-US"/>
          </a:p>
        </p:txBody>
      </p:sp>
    </p:spTree>
    <p:extLst>
      <p:ext uri="{BB962C8B-B14F-4D97-AF65-F5344CB8AC3E}">
        <p14:creationId xmlns:p14="http://schemas.microsoft.com/office/powerpoint/2010/main" val="1564296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33E9-C693-46F5-8B67-46A3EC4DE3D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A0B32F-CB15-4468-9965-57B9A8A114E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D1235C-3CBB-45B4-B2A4-AA78F45A5086}"/>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2A1EB3-E78C-4191-A7AE-1E5FC3E6617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4164B9-2936-4C44-AC27-077EE7311A66}"/>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F204FA-7946-4122-B5AA-28569109210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2FD1377-D198-4564-94E5-CA7B25F3A5A7}"/>
              </a:ext>
            </a:extLst>
          </p:cNvPr>
          <p:cNvSpPr>
            <a:spLocks noGrp="1"/>
          </p:cNvSpPr>
          <p:nvPr>
            <p:ph type="ftr" sz="quarter" idx="11"/>
          </p:nvPr>
        </p:nvSpPr>
        <p:spPr/>
        <p:txBody>
          <a:bodyPr/>
          <a:lstStyle>
            <a:lvl1pPr>
              <a:defRPr/>
            </a:lvl1pPr>
          </a:lstStyle>
          <a:p>
            <a:r>
              <a:rPr lang="en-US" altLang="en-US"/>
              <a:t>Kahn Instruments, Inc.</a:t>
            </a:r>
          </a:p>
        </p:txBody>
      </p:sp>
      <p:sp>
        <p:nvSpPr>
          <p:cNvPr id="9" name="Slide Number Placeholder 8">
            <a:extLst>
              <a:ext uri="{FF2B5EF4-FFF2-40B4-BE49-F238E27FC236}">
                <a16:creationId xmlns:a16="http://schemas.microsoft.com/office/drawing/2014/main" id="{FBA2F6EE-433C-4610-8D47-1627EB0F66AE}"/>
              </a:ext>
            </a:extLst>
          </p:cNvPr>
          <p:cNvSpPr>
            <a:spLocks noGrp="1"/>
          </p:cNvSpPr>
          <p:nvPr>
            <p:ph type="sldNum" sz="quarter" idx="12"/>
          </p:nvPr>
        </p:nvSpPr>
        <p:spPr/>
        <p:txBody>
          <a:bodyPr/>
          <a:lstStyle>
            <a:lvl1pPr>
              <a:defRPr/>
            </a:lvl1pPr>
          </a:lstStyle>
          <a:p>
            <a:fld id="{55C73E9A-5FC9-40B2-825B-F83F1BD0C5CD}" type="slidenum">
              <a:rPr lang="en-US" altLang="en-US"/>
              <a:pPr/>
              <a:t>‹#›</a:t>
            </a:fld>
            <a:endParaRPr lang="en-US" altLang="en-US"/>
          </a:p>
        </p:txBody>
      </p:sp>
    </p:spTree>
    <p:extLst>
      <p:ext uri="{BB962C8B-B14F-4D97-AF65-F5344CB8AC3E}">
        <p14:creationId xmlns:p14="http://schemas.microsoft.com/office/powerpoint/2010/main" val="1935986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79CE-1A67-419F-AF82-BF034269DE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B5A85A-A2C0-4A40-9FA0-F27AF87F22B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4A86738-1122-4CF8-930E-A5A10CA1684A}"/>
              </a:ext>
            </a:extLst>
          </p:cNvPr>
          <p:cNvSpPr>
            <a:spLocks noGrp="1"/>
          </p:cNvSpPr>
          <p:nvPr>
            <p:ph type="ftr" sz="quarter" idx="11"/>
          </p:nvPr>
        </p:nvSpPr>
        <p:spPr/>
        <p:txBody>
          <a:bodyPr/>
          <a:lstStyle>
            <a:lvl1pPr>
              <a:defRPr/>
            </a:lvl1pPr>
          </a:lstStyle>
          <a:p>
            <a:r>
              <a:rPr lang="en-US" altLang="en-US"/>
              <a:t>Kahn Instruments, Inc.</a:t>
            </a:r>
          </a:p>
        </p:txBody>
      </p:sp>
      <p:sp>
        <p:nvSpPr>
          <p:cNvPr id="5" name="Slide Number Placeholder 4">
            <a:extLst>
              <a:ext uri="{FF2B5EF4-FFF2-40B4-BE49-F238E27FC236}">
                <a16:creationId xmlns:a16="http://schemas.microsoft.com/office/drawing/2014/main" id="{333E81EE-F454-40A3-BC78-390C5ADF5AE1}"/>
              </a:ext>
            </a:extLst>
          </p:cNvPr>
          <p:cNvSpPr>
            <a:spLocks noGrp="1"/>
          </p:cNvSpPr>
          <p:nvPr>
            <p:ph type="sldNum" sz="quarter" idx="12"/>
          </p:nvPr>
        </p:nvSpPr>
        <p:spPr/>
        <p:txBody>
          <a:bodyPr/>
          <a:lstStyle>
            <a:lvl1pPr>
              <a:defRPr/>
            </a:lvl1pPr>
          </a:lstStyle>
          <a:p>
            <a:fld id="{260C8B41-7138-432D-98AA-D76B24676DAB}" type="slidenum">
              <a:rPr lang="en-US" altLang="en-US"/>
              <a:pPr/>
              <a:t>‹#›</a:t>
            </a:fld>
            <a:endParaRPr lang="en-US" altLang="en-US"/>
          </a:p>
        </p:txBody>
      </p:sp>
    </p:spTree>
    <p:extLst>
      <p:ext uri="{BB962C8B-B14F-4D97-AF65-F5344CB8AC3E}">
        <p14:creationId xmlns:p14="http://schemas.microsoft.com/office/powerpoint/2010/main" val="1647749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5975-9637-43DC-8ED0-C833EF6A0BF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7C88B0-7863-4681-9998-C5DF684DC24A}"/>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F34A8E-8FB6-4AE0-A1C1-55880C4FF9FA}"/>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5" name="Footer Placeholder 4">
            <a:extLst>
              <a:ext uri="{FF2B5EF4-FFF2-40B4-BE49-F238E27FC236}">
                <a16:creationId xmlns:a16="http://schemas.microsoft.com/office/drawing/2014/main" id="{0610089D-B377-4582-98AA-2DB49DCD87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2FB49-0235-419A-A6FE-D29B62BF4B90}"/>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2643326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55F2E6-CE64-4CEA-B739-F31D473AFCE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9DD820C-1A68-49EC-BF64-2BE8BA21727B}"/>
              </a:ext>
            </a:extLst>
          </p:cNvPr>
          <p:cNvSpPr>
            <a:spLocks noGrp="1"/>
          </p:cNvSpPr>
          <p:nvPr>
            <p:ph type="ftr" sz="quarter" idx="11"/>
          </p:nvPr>
        </p:nvSpPr>
        <p:spPr/>
        <p:txBody>
          <a:bodyPr/>
          <a:lstStyle>
            <a:lvl1pPr>
              <a:defRPr/>
            </a:lvl1pPr>
          </a:lstStyle>
          <a:p>
            <a:r>
              <a:rPr lang="en-US" altLang="en-US"/>
              <a:t>Kahn Instruments, Inc.</a:t>
            </a:r>
          </a:p>
        </p:txBody>
      </p:sp>
      <p:sp>
        <p:nvSpPr>
          <p:cNvPr id="4" name="Slide Number Placeholder 3">
            <a:extLst>
              <a:ext uri="{FF2B5EF4-FFF2-40B4-BE49-F238E27FC236}">
                <a16:creationId xmlns:a16="http://schemas.microsoft.com/office/drawing/2014/main" id="{A8E65505-40AB-4210-A101-C38B8F0412F4}"/>
              </a:ext>
            </a:extLst>
          </p:cNvPr>
          <p:cNvSpPr>
            <a:spLocks noGrp="1"/>
          </p:cNvSpPr>
          <p:nvPr>
            <p:ph type="sldNum" sz="quarter" idx="12"/>
          </p:nvPr>
        </p:nvSpPr>
        <p:spPr/>
        <p:txBody>
          <a:bodyPr/>
          <a:lstStyle>
            <a:lvl1pPr>
              <a:defRPr/>
            </a:lvl1pPr>
          </a:lstStyle>
          <a:p>
            <a:fld id="{BAD83391-5707-49D1-9E72-AA49DF7CFFE4}" type="slidenum">
              <a:rPr lang="en-US" altLang="en-US"/>
              <a:pPr/>
              <a:t>‹#›</a:t>
            </a:fld>
            <a:endParaRPr lang="en-US" altLang="en-US"/>
          </a:p>
        </p:txBody>
      </p:sp>
    </p:spTree>
    <p:extLst>
      <p:ext uri="{BB962C8B-B14F-4D97-AF65-F5344CB8AC3E}">
        <p14:creationId xmlns:p14="http://schemas.microsoft.com/office/powerpoint/2010/main" val="1060520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7736-E55A-4CC1-A6A9-03B0B6105EF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BD2A55-F758-484B-8588-0C110A87ACC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691B7C-5F25-469B-9F9C-E7CE32358F5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E33934-9DAA-42DC-B6F7-C63EE1E44E0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493C7CC-C6D6-4CDA-949E-2C0508A3A518}"/>
              </a:ext>
            </a:extLst>
          </p:cNvPr>
          <p:cNvSpPr>
            <a:spLocks noGrp="1"/>
          </p:cNvSpPr>
          <p:nvPr>
            <p:ph type="ftr" sz="quarter" idx="11"/>
          </p:nvPr>
        </p:nvSpPr>
        <p:spPr/>
        <p:txBody>
          <a:bodyPr/>
          <a:lstStyle>
            <a:lvl1pPr>
              <a:defRPr/>
            </a:lvl1pPr>
          </a:lstStyle>
          <a:p>
            <a:r>
              <a:rPr lang="en-US" altLang="en-US"/>
              <a:t>Kahn Instruments, Inc.</a:t>
            </a:r>
          </a:p>
        </p:txBody>
      </p:sp>
      <p:sp>
        <p:nvSpPr>
          <p:cNvPr id="7" name="Slide Number Placeholder 6">
            <a:extLst>
              <a:ext uri="{FF2B5EF4-FFF2-40B4-BE49-F238E27FC236}">
                <a16:creationId xmlns:a16="http://schemas.microsoft.com/office/drawing/2014/main" id="{4AA914A9-02BE-4B15-AC16-05A6FF6F8D11}"/>
              </a:ext>
            </a:extLst>
          </p:cNvPr>
          <p:cNvSpPr>
            <a:spLocks noGrp="1"/>
          </p:cNvSpPr>
          <p:nvPr>
            <p:ph type="sldNum" sz="quarter" idx="12"/>
          </p:nvPr>
        </p:nvSpPr>
        <p:spPr/>
        <p:txBody>
          <a:bodyPr/>
          <a:lstStyle>
            <a:lvl1pPr>
              <a:defRPr/>
            </a:lvl1pPr>
          </a:lstStyle>
          <a:p>
            <a:fld id="{62C8969A-EF5A-4DA9-AEFD-46F4D449CD5B}" type="slidenum">
              <a:rPr lang="en-US" altLang="en-US"/>
              <a:pPr/>
              <a:t>‹#›</a:t>
            </a:fld>
            <a:endParaRPr lang="en-US" altLang="en-US"/>
          </a:p>
        </p:txBody>
      </p:sp>
    </p:spTree>
    <p:extLst>
      <p:ext uri="{BB962C8B-B14F-4D97-AF65-F5344CB8AC3E}">
        <p14:creationId xmlns:p14="http://schemas.microsoft.com/office/powerpoint/2010/main" val="3259906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FB54-A8B8-42B8-9C65-E24A1AD206A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30E759-3472-42E1-B7B6-5CAF3E9CA49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7EF989-1C5A-4757-991B-5CA8624C1F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FC266-DA27-4758-93CD-C5B897C93D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969FEB5-161C-4E48-AEA1-3A9062BD6353}"/>
              </a:ext>
            </a:extLst>
          </p:cNvPr>
          <p:cNvSpPr>
            <a:spLocks noGrp="1"/>
          </p:cNvSpPr>
          <p:nvPr>
            <p:ph type="ftr" sz="quarter" idx="11"/>
          </p:nvPr>
        </p:nvSpPr>
        <p:spPr/>
        <p:txBody>
          <a:bodyPr/>
          <a:lstStyle>
            <a:lvl1pPr>
              <a:defRPr/>
            </a:lvl1pPr>
          </a:lstStyle>
          <a:p>
            <a:r>
              <a:rPr lang="en-US" altLang="en-US"/>
              <a:t>Kahn Instruments, Inc.</a:t>
            </a:r>
          </a:p>
        </p:txBody>
      </p:sp>
      <p:sp>
        <p:nvSpPr>
          <p:cNvPr id="7" name="Slide Number Placeholder 6">
            <a:extLst>
              <a:ext uri="{FF2B5EF4-FFF2-40B4-BE49-F238E27FC236}">
                <a16:creationId xmlns:a16="http://schemas.microsoft.com/office/drawing/2014/main" id="{277C7E17-28E2-4190-AB73-77AEE8C86657}"/>
              </a:ext>
            </a:extLst>
          </p:cNvPr>
          <p:cNvSpPr>
            <a:spLocks noGrp="1"/>
          </p:cNvSpPr>
          <p:nvPr>
            <p:ph type="sldNum" sz="quarter" idx="12"/>
          </p:nvPr>
        </p:nvSpPr>
        <p:spPr/>
        <p:txBody>
          <a:bodyPr/>
          <a:lstStyle>
            <a:lvl1pPr>
              <a:defRPr/>
            </a:lvl1pPr>
          </a:lstStyle>
          <a:p>
            <a:fld id="{CF913D49-3DE2-4F76-A412-F9D4D612D6EC}" type="slidenum">
              <a:rPr lang="en-US" altLang="en-US"/>
              <a:pPr/>
              <a:t>‹#›</a:t>
            </a:fld>
            <a:endParaRPr lang="en-US" altLang="en-US"/>
          </a:p>
        </p:txBody>
      </p:sp>
    </p:spTree>
    <p:extLst>
      <p:ext uri="{BB962C8B-B14F-4D97-AF65-F5344CB8AC3E}">
        <p14:creationId xmlns:p14="http://schemas.microsoft.com/office/powerpoint/2010/main" val="3426319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069A-B72F-4C13-B757-AA124862A3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00002-DAE2-48C3-889A-EECCD644A9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73E7E-E58F-4115-A696-82267ADE4E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1F6EC13-8930-4DAE-A31C-7B95A51E97DC}"/>
              </a:ext>
            </a:extLst>
          </p:cNvPr>
          <p:cNvSpPr>
            <a:spLocks noGrp="1"/>
          </p:cNvSpPr>
          <p:nvPr>
            <p:ph type="ftr" sz="quarter" idx="11"/>
          </p:nvPr>
        </p:nvSpPr>
        <p:spPr/>
        <p:txBody>
          <a:bodyPr/>
          <a:lstStyle>
            <a:lvl1pPr>
              <a:defRPr/>
            </a:lvl1pPr>
          </a:lstStyle>
          <a:p>
            <a:r>
              <a:rPr lang="en-US" altLang="en-US"/>
              <a:t>Kahn Instruments, Inc.</a:t>
            </a:r>
          </a:p>
        </p:txBody>
      </p:sp>
      <p:sp>
        <p:nvSpPr>
          <p:cNvPr id="6" name="Slide Number Placeholder 5">
            <a:extLst>
              <a:ext uri="{FF2B5EF4-FFF2-40B4-BE49-F238E27FC236}">
                <a16:creationId xmlns:a16="http://schemas.microsoft.com/office/drawing/2014/main" id="{B71556B5-3AF4-4C3E-93F3-33F838C93A00}"/>
              </a:ext>
            </a:extLst>
          </p:cNvPr>
          <p:cNvSpPr>
            <a:spLocks noGrp="1"/>
          </p:cNvSpPr>
          <p:nvPr>
            <p:ph type="sldNum" sz="quarter" idx="12"/>
          </p:nvPr>
        </p:nvSpPr>
        <p:spPr/>
        <p:txBody>
          <a:bodyPr/>
          <a:lstStyle>
            <a:lvl1pPr>
              <a:defRPr/>
            </a:lvl1pPr>
          </a:lstStyle>
          <a:p>
            <a:fld id="{BB969F2A-2442-4B8F-883B-6F5EF4868626}" type="slidenum">
              <a:rPr lang="en-US" altLang="en-US"/>
              <a:pPr/>
              <a:t>‹#›</a:t>
            </a:fld>
            <a:endParaRPr lang="en-US" altLang="en-US"/>
          </a:p>
        </p:txBody>
      </p:sp>
    </p:spTree>
    <p:extLst>
      <p:ext uri="{BB962C8B-B14F-4D97-AF65-F5344CB8AC3E}">
        <p14:creationId xmlns:p14="http://schemas.microsoft.com/office/powerpoint/2010/main" val="251319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0B997-EB61-44CE-9FBE-A0DFCD2B35E0}"/>
              </a:ext>
            </a:extLst>
          </p:cNvPr>
          <p:cNvSpPr>
            <a:spLocks noGrp="1"/>
          </p:cNvSpPr>
          <p:nvPr>
            <p:ph type="title" orient="vert"/>
          </p:nvPr>
        </p:nvSpPr>
        <p:spPr>
          <a:xfrm>
            <a:off x="71247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74B4B7-45BB-4AD9-A323-CF376C39DE15}"/>
              </a:ext>
            </a:extLst>
          </p:cNvPr>
          <p:cNvSpPr>
            <a:spLocks noGrp="1"/>
          </p:cNvSpPr>
          <p:nvPr>
            <p:ph type="body" orient="vert" idx="1"/>
          </p:nvPr>
        </p:nvSpPr>
        <p:spPr>
          <a:xfrm>
            <a:off x="12954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04DAC-EF05-4758-A9DD-7328981A967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6AC59B8-F1F5-44CA-8055-EC910FC83493}"/>
              </a:ext>
            </a:extLst>
          </p:cNvPr>
          <p:cNvSpPr>
            <a:spLocks noGrp="1"/>
          </p:cNvSpPr>
          <p:nvPr>
            <p:ph type="ftr" sz="quarter" idx="11"/>
          </p:nvPr>
        </p:nvSpPr>
        <p:spPr/>
        <p:txBody>
          <a:bodyPr/>
          <a:lstStyle>
            <a:lvl1pPr>
              <a:defRPr/>
            </a:lvl1pPr>
          </a:lstStyle>
          <a:p>
            <a:r>
              <a:rPr lang="en-US" altLang="en-US"/>
              <a:t>Kahn Instruments, Inc.</a:t>
            </a:r>
          </a:p>
        </p:txBody>
      </p:sp>
      <p:sp>
        <p:nvSpPr>
          <p:cNvPr id="6" name="Slide Number Placeholder 5">
            <a:extLst>
              <a:ext uri="{FF2B5EF4-FFF2-40B4-BE49-F238E27FC236}">
                <a16:creationId xmlns:a16="http://schemas.microsoft.com/office/drawing/2014/main" id="{527CD0B2-7962-4A2E-9DA7-89B31E5190CF}"/>
              </a:ext>
            </a:extLst>
          </p:cNvPr>
          <p:cNvSpPr>
            <a:spLocks noGrp="1"/>
          </p:cNvSpPr>
          <p:nvPr>
            <p:ph type="sldNum" sz="quarter" idx="12"/>
          </p:nvPr>
        </p:nvSpPr>
        <p:spPr/>
        <p:txBody>
          <a:bodyPr/>
          <a:lstStyle>
            <a:lvl1pPr>
              <a:defRPr/>
            </a:lvl1pPr>
          </a:lstStyle>
          <a:p>
            <a:fld id="{C218424B-DC51-4C04-AFE8-01F84DE78BED}" type="slidenum">
              <a:rPr lang="en-US" altLang="en-US"/>
              <a:pPr/>
              <a:t>‹#›</a:t>
            </a:fld>
            <a:endParaRPr lang="en-US" altLang="en-US"/>
          </a:p>
        </p:txBody>
      </p:sp>
    </p:spTree>
    <p:extLst>
      <p:ext uri="{BB962C8B-B14F-4D97-AF65-F5344CB8AC3E}">
        <p14:creationId xmlns:p14="http://schemas.microsoft.com/office/powerpoint/2010/main" val="3719561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3312-C520-4482-93E5-4A470F46F6F9}"/>
              </a:ext>
            </a:extLst>
          </p:cNvPr>
          <p:cNvSpPr>
            <a:spLocks noGrp="1"/>
          </p:cNvSpPr>
          <p:nvPr>
            <p:ph type="title"/>
          </p:nvPr>
        </p:nvSpPr>
        <p:spPr>
          <a:xfrm>
            <a:off x="1295400" y="609600"/>
            <a:ext cx="77724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2A1DA6-5E34-40A3-A8FB-81D987A035B4}"/>
              </a:ext>
            </a:extLst>
          </p:cNvPr>
          <p:cNvSpPr>
            <a:spLocks noGrp="1"/>
          </p:cNvSpPr>
          <p:nvPr>
            <p:ph sz="half" idx="1"/>
          </p:nvPr>
        </p:nvSpPr>
        <p:spPr>
          <a:xfrm>
            <a:off x="12954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24C638-800E-409F-BB6B-52501702B858}"/>
              </a:ext>
            </a:extLst>
          </p:cNvPr>
          <p:cNvSpPr>
            <a:spLocks noGrp="1"/>
          </p:cNvSpPr>
          <p:nvPr>
            <p:ph type="body" sz="half" idx="2"/>
          </p:nvPr>
        </p:nvSpPr>
        <p:spPr>
          <a:xfrm>
            <a:off x="5257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CA262-7A31-4744-AE9D-ABFA29BB69F4}"/>
              </a:ext>
            </a:extLst>
          </p:cNvPr>
          <p:cNvSpPr>
            <a:spLocks noGrp="1"/>
          </p:cNvSpPr>
          <p:nvPr>
            <p:ph type="dt" sz="half" idx="10"/>
          </p:nvPr>
        </p:nvSpPr>
        <p:spPr>
          <a:xfrm>
            <a:off x="12954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BA7319E-736B-4C9B-8BC7-419D8E68CDD2}"/>
              </a:ext>
            </a:extLst>
          </p:cNvPr>
          <p:cNvSpPr>
            <a:spLocks noGrp="1"/>
          </p:cNvSpPr>
          <p:nvPr>
            <p:ph type="ftr" sz="quarter" idx="11"/>
          </p:nvPr>
        </p:nvSpPr>
        <p:spPr>
          <a:xfrm>
            <a:off x="3733800" y="6248400"/>
            <a:ext cx="2895600" cy="457200"/>
          </a:xfrm>
        </p:spPr>
        <p:txBody>
          <a:bodyPr/>
          <a:lstStyle>
            <a:lvl1pPr>
              <a:defRPr/>
            </a:lvl1pPr>
          </a:lstStyle>
          <a:p>
            <a:r>
              <a:rPr lang="en-US" altLang="en-US"/>
              <a:t>Kahn Instruments, Inc.</a:t>
            </a:r>
          </a:p>
        </p:txBody>
      </p:sp>
      <p:sp>
        <p:nvSpPr>
          <p:cNvPr id="7" name="Slide Number Placeholder 6">
            <a:extLst>
              <a:ext uri="{FF2B5EF4-FFF2-40B4-BE49-F238E27FC236}">
                <a16:creationId xmlns:a16="http://schemas.microsoft.com/office/drawing/2014/main" id="{9A355512-3D05-4299-828D-37A5CE6C9CBC}"/>
              </a:ext>
            </a:extLst>
          </p:cNvPr>
          <p:cNvSpPr>
            <a:spLocks noGrp="1"/>
          </p:cNvSpPr>
          <p:nvPr>
            <p:ph type="sldNum" sz="quarter" idx="12"/>
          </p:nvPr>
        </p:nvSpPr>
        <p:spPr>
          <a:xfrm>
            <a:off x="7162800" y="6248400"/>
            <a:ext cx="1905000" cy="457200"/>
          </a:xfrm>
        </p:spPr>
        <p:txBody>
          <a:bodyPr/>
          <a:lstStyle>
            <a:lvl1pPr>
              <a:defRPr/>
            </a:lvl1pPr>
          </a:lstStyle>
          <a:p>
            <a:fld id="{0A9E378E-B81A-49BE-A527-D7D3AF872D83}" type="slidenum">
              <a:rPr lang="en-US" altLang="en-US"/>
              <a:pPr/>
              <a:t>‹#›</a:t>
            </a:fld>
            <a:endParaRPr lang="en-US" altLang="en-US"/>
          </a:p>
        </p:txBody>
      </p:sp>
    </p:spTree>
    <p:extLst>
      <p:ext uri="{BB962C8B-B14F-4D97-AF65-F5344CB8AC3E}">
        <p14:creationId xmlns:p14="http://schemas.microsoft.com/office/powerpoint/2010/main" val="46288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A0015-DCB9-4A32-BBD6-26E517E1261B}"/>
              </a:ext>
            </a:extLst>
          </p:cNvPr>
          <p:cNvSpPr>
            <a:spLocks noGrp="1"/>
          </p:cNvSpPr>
          <p:nvPr>
            <p:ph type="title"/>
          </p:nvPr>
        </p:nvSpPr>
        <p:spPr>
          <a:xfrm>
            <a:off x="1295400" y="609600"/>
            <a:ext cx="77724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D35A5E9-5744-4A61-A3FA-BC7625012E3B}"/>
              </a:ext>
            </a:extLst>
          </p:cNvPr>
          <p:cNvSpPr>
            <a:spLocks noGrp="1"/>
          </p:cNvSpPr>
          <p:nvPr>
            <p:ph sz="quarter" idx="1"/>
          </p:nvPr>
        </p:nvSpPr>
        <p:spPr>
          <a:xfrm>
            <a:off x="1295400" y="19812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CA9326-6362-484F-8BD1-B2BC9910F775}"/>
              </a:ext>
            </a:extLst>
          </p:cNvPr>
          <p:cNvSpPr>
            <a:spLocks noGrp="1"/>
          </p:cNvSpPr>
          <p:nvPr>
            <p:ph sz="quarter" idx="2"/>
          </p:nvPr>
        </p:nvSpPr>
        <p:spPr>
          <a:xfrm>
            <a:off x="1295400" y="4114800"/>
            <a:ext cx="381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62680-FAF8-45B0-9565-98EFCC2039D3}"/>
              </a:ext>
            </a:extLst>
          </p:cNvPr>
          <p:cNvSpPr>
            <a:spLocks noGrp="1"/>
          </p:cNvSpPr>
          <p:nvPr>
            <p:ph type="body" sz="half" idx="3"/>
          </p:nvPr>
        </p:nvSpPr>
        <p:spPr>
          <a:xfrm>
            <a:off x="5257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9E2D981-2847-43F7-85BF-9F6C67F6FEFE}"/>
              </a:ext>
            </a:extLst>
          </p:cNvPr>
          <p:cNvSpPr>
            <a:spLocks noGrp="1"/>
          </p:cNvSpPr>
          <p:nvPr>
            <p:ph type="dt" sz="half" idx="10"/>
          </p:nvPr>
        </p:nvSpPr>
        <p:spPr>
          <a:xfrm>
            <a:off x="1295400" y="6248400"/>
            <a:ext cx="1905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095AE83-33A3-4FD6-970B-8505CF3E4974}"/>
              </a:ext>
            </a:extLst>
          </p:cNvPr>
          <p:cNvSpPr>
            <a:spLocks noGrp="1"/>
          </p:cNvSpPr>
          <p:nvPr>
            <p:ph type="ftr" sz="quarter" idx="11"/>
          </p:nvPr>
        </p:nvSpPr>
        <p:spPr>
          <a:xfrm>
            <a:off x="3733800" y="6248400"/>
            <a:ext cx="2895600" cy="457200"/>
          </a:xfrm>
        </p:spPr>
        <p:txBody>
          <a:bodyPr/>
          <a:lstStyle>
            <a:lvl1pPr>
              <a:defRPr/>
            </a:lvl1pPr>
          </a:lstStyle>
          <a:p>
            <a:r>
              <a:rPr lang="en-US" altLang="en-US"/>
              <a:t>Kahn Instruments, Inc.</a:t>
            </a:r>
          </a:p>
        </p:txBody>
      </p:sp>
      <p:sp>
        <p:nvSpPr>
          <p:cNvPr id="8" name="Slide Number Placeholder 7">
            <a:extLst>
              <a:ext uri="{FF2B5EF4-FFF2-40B4-BE49-F238E27FC236}">
                <a16:creationId xmlns:a16="http://schemas.microsoft.com/office/drawing/2014/main" id="{2C23DB74-8E0D-4BA0-A5EE-B6A102E1CD65}"/>
              </a:ext>
            </a:extLst>
          </p:cNvPr>
          <p:cNvSpPr>
            <a:spLocks noGrp="1"/>
          </p:cNvSpPr>
          <p:nvPr>
            <p:ph type="sldNum" sz="quarter" idx="12"/>
          </p:nvPr>
        </p:nvSpPr>
        <p:spPr>
          <a:xfrm>
            <a:off x="7162800" y="6248400"/>
            <a:ext cx="1905000" cy="457200"/>
          </a:xfrm>
        </p:spPr>
        <p:txBody>
          <a:bodyPr/>
          <a:lstStyle>
            <a:lvl1pPr>
              <a:defRPr/>
            </a:lvl1pPr>
          </a:lstStyle>
          <a:p>
            <a:fld id="{3CE2631C-D817-4553-B14B-0BA8C50BA597}" type="slidenum">
              <a:rPr lang="en-US" altLang="en-US"/>
              <a:pPr/>
              <a:t>‹#›</a:t>
            </a:fld>
            <a:endParaRPr lang="en-US" altLang="en-US"/>
          </a:p>
        </p:txBody>
      </p:sp>
    </p:spTree>
    <p:extLst>
      <p:ext uri="{BB962C8B-B14F-4D97-AF65-F5344CB8AC3E}">
        <p14:creationId xmlns:p14="http://schemas.microsoft.com/office/powerpoint/2010/main" val="3605336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11" name="Picture 10" descr="CABP_EXPO_logo_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21605"/>
            <a:ext cx="2231366" cy="761404"/>
          </a:xfrm>
          <a:prstGeom prst="rect">
            <a:avLst/>
          </a:prstGeom>
        </p:spPr>
      </p:pic>
    </p:spTree>
    <p:extLst>
      <p:ext uri="{BB962C8B-B14F-4D97-AF65-F5344CB8AC3E}">
        <p14:creationId xmlns:p14="http://schemas.microsoft.com/office/powerpoint/2010/main" val="114268224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9/7/2018</a:t>
            </a:fld>
            <a:endParaRPr lang="en-US"/>
          </a:p>
        </p:txBody>
      </p:sp>
      <p:sp>
        <p:nvSpPr>
          <p:cNvPr id="9" name="Slide Number Placeholder 8"/>
          <p:cNvSpPr>
            <a:spLocks noGrp="1"/>
          </p:cNvSpPr>
          <p:nvPr>
            <p:ph type="sldNum" sz="quarter" idx="15"/>
          </p:nvPr>
        </p:nvSpPr>
        <p:spPr>
          <a:xfrm>
            <a:off x="8534400" y="6336792"/>
            <a:ext cx="609600" cy="521208"/>
          </a:xfr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extLst>
      <p:ext uri="{BB962C8B-B14F-4D97-AF65-F5344CB8AC3E}">
        <p14:creationId xmlns:p14="http://schemas.microsoft.com/office/powerpoint/2010/main" val="627051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9/7/2018</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BC0986A-DC26-4882-A470-4C1A1AA4B114}" type="slidenum">
              <a:rPr lang="en-US" smtClean="0"/>
              <a:pPr/>
              <a:t>‹#›</a:t>
            </a:fld>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422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0FEF-4F9E-4272-A64A-7AC8BBDA87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74DAB-E833-440D-B1D2-699E1C9B589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DD4658-71B2-45F5-A0C7-E060496D5A8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C85DB7-21BB-4690-B057-72CD8081E0AD}"/>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6" name="Footer Placeholder 5">
            <a:extLst>
              <a:ext uri="{FF2B5EF4-FFF2-40B4-BE49-F238E27FC236}">
                <a16:creationId xmlns:a16="http://schemas.microsoft.com/office/drawing/2014/main" id="{353958C9-50FC-4789-AA95-2EAB811A51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BE4943-DAB7-4910-B09E-537EFB25C016}"/>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4053657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9/7/2018</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BC0986A-DC26-4882-A470-4C1A1AA4B114}" type="slidenum">
              <a:rPr lang="en-US" smtClean="0"/>
              <a:pPr/>
              <a:t>‹#›</a:t>
            </a:fld>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52481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9/7/2018</a:t>
            </a:fld>
            <a:endParaRPr lang="en-US"/>
          </a:p>
        </p:txBody>
      </p:sp>
      <p:sp>
        <p:nvSpPr>
          <p:cNvPr id="7" name="Slide Number Placeholder 6"/>
          <p:cNvSpPr>
            <a:spLocks noGrp="1"/>
          </p:cNvSpPr>
          <p:nvPr>
            <p:ph type="sldNum" sz="quarter" idx="11"/>
          </p:nvPr>
        </p:nvSpPr>
        <p:spPr/>
        <p:txBody>
          <a:bodyPr rtlCol="0"/>
          <a:lstStyle/>
          <a:p>
            <a:fld id="{DBC0986A-DC26-4882-A470-4C1A1AA4B114}" type="slidenum">
              <a:rPr lang="en-US" smtClean="0"/>
              <a:pPr/>
              <a:t>‹#›</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extLst>
      <p:ext uri="{BB962C8B-B14F-4D97-AF65-F5344CB8AC3E}">
        <p14:creationId xmlns:p14="http://schemas.microsoft.com/office/powerpoint/2010/main" val="1921840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9/7/2018</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BC0986A-DC26-4882-A470-4C1A1AA4B114}" type="slidenum">
              <a:rPr lang="en-US" smtClean="0"/>
              <a:pPr/>
              <a:t>‹#›</a:t>
            </a:fld>
            <a:endParaRPr lang="en-US"/>
          </a:p>
        </p:txBody>
      </p:sp>
    </p:spTree>
    <p:extLst>
      <p:ext uri="{BB962C8B-B14F-4D97-AF65-F5344CB8AC3E}">
        <p14:creationId xmlns:p14="http://schemas.microsoft.com/office/powerpoint/2010/main" val="2877675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94C95A9-5FB2-4D8C-B16B-58B7FC8F6240}"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CFE47-DA64-4342-AB05-B89382156434}" type="slidenum">
              <a:rPr lang="en-US" smtClean="0"/>
              <a:t>‹#›</a:t>
            </a:fld>
            <a:endParaRPr lang="en-US"/>
          </a:p>
        </p:txBody>
      </p:sp>
    </p:spTree>
    <p:extLst>
      <p:ext uri="{BB962C8B-B14F-4D97-AF65-F5344CB8AC3E}">
        <p14:creationId xmlns:p14="http://schemas.microsoft.com/office/powerpoint/2010/main" val="20761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3E89-D08B-424A-8D7C-F500A481D02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263CA3-7447-423A-84DB-9F9269C9FAF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A98986-3608-4498-AEF8-FE2344D95466}"/>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5EEDF4-F018-4776-82FB-1A278A7D2CDC}"/>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5D0020-7BCF-40C5-B70C-A943EEB28DE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20E1B-50CD-4DE6-897C-615820F78D92}"/>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8" name="Footer Placeholder 7">
            <a:extLst>
              <a:ext uri="{FF2B5EF4-FFF2-40B4-BE49-F238E27FC236}">
                <a16:creationId xmlns:a16="http://schemas.microsoft.com/office/drawing/2014/main" id="{6A998007-EDD6-4F81-A71B-1111C272931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62F0A63-B37E-4CB2-963B-54BBD19D057D}"/>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189818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15607-063E-4903-AB77-258C100ABE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1DCB2-DEEE-42D7-8FE4-C3BEE7FCBFAA}"/>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4" name="Footer Placeholder 3">
            <a:extLst>
              <a:ext uri="{FF2B5EF4-FFF2-40B4-BE49-F238E27FC236}">
                <a16:creationId xmlns:a16="http://schemas.microsoft.com/office/drawing/2014/main" id="{9DB35933-8A2F-42EE-A7F6-324F02152AE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14C6B33-5143-4EBD-A8C0-2B8C1C6E82BA}"/>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285678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8AA19-B23C-4330-9329-839AE5402479}"/>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3" name="Footer Placeholder 2">
            <a:extLst>
              <a:ext uri="{FF2B5EF4-FFF2-40B4-BE49-F238E27FC236}">
                <a16:creationId xmlns:a16="http://schemas.microsoft.com/office/drawing/2014/main" id="{AE724444-7B3F-40ED-AA59-BC23E350CE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7BA98C4-A9F3-447B-A214-C6A2325A35FA}"/>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40350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3BD8-8B8C-4F70-941A-E5145840E90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6C1C7-37ED-407C-9B92-C3CC3B55F0BA}"/>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DCB3EF-34DB-46B4-9EB0-AC72131F2BF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C73D6C-2904-494E-9CEC-7334D470BC70}"/>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6" name="Footer Placeholder 5">
            <a:extLst>
              <a:ext uri="{FF2B5EF4-FFF2-40B4-BE49-F238E27FC236}">
                <a16:creationId xmlns:a16="http://schemas.microsoft.com/office/drawing/2014/main" id="{22E0013B-190B-410C-B62E-05C6AFFE21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C3C6FB-7383-4FC1-9B00-7B99362FEB23}"/>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4168505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821E-696E-4B67-9646-F3661497F71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8BC5E-5F91-4109-B4B2-D535C0E62896}"/>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146190-D083-4A91-A761-022E3D9E8D6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E16935-0B08-4B07-9BC5-D3EF914436AC}"/>
              </a:ext>
            </a:extLst>
          </p:cNvPr>
          <p:cNvSpPr>
            <a:spLocks noGrp="1"/>
          </p:cNvSpPr>
          <p:nvPr>
            <p:ph type="dt" sz="half" idx="10"/>
          </p:nvPr>
        </p:nvSpPr>
        <p:spPr/>
        <p:txBody>
          <a:bodyPr/>
          <a:lstStyle/>
          <a:p>
            <a:fld id="{21396245-3895-44C0-A50F-CA20570A91C0}" type="datetimeFigureOut">
              <a:rPr lang="en-US" smtClean="0"/>
              <a:t>9/6/2018</a:t>
            </a:fld>
            <a:endParaRPr lang="en-US" dirty="0"/>
          </a:p>
        </p:txBody>
      </p:sp>
      <p:sp>
        <p:nvSpPr>
          <p:cNvPr id="6" name="Footer Placeholder 5">
            <a:extLst>
              <a:ext uri="{FF2B5EF4-FFF2-40B4-BE49-F238E27FC236}">
                <a16:creationId xmlns:a16="http://schemas.microsoft.com/office/drawing/2014/main" id="{9802E6E3-78EF-491A-B42B-42E42BAD79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3F772E-B1B1-4891-BA6C-DBC10E1C1928}"/>
              </a:ext>
            </a:extLst>
          </p:cNvPr>
          <p:cNvSpPr>
            <a:spLocks noGrp="1"/>
          </p:cNvSpPr>
          <p:nvPr>
            <p:ph type="sldNum" sz="quarter" idx="12"/>
          </p:nvPr>
        </p:nvSpPr>
        <p:spPr/>
        <p:txBody>
          <a:bodyPr/>
          <a:lstStyle/>
          <a:p>
            <a:fld id="{916C3BF7-789B-4F38-A810-96EA9BC4FCEB}" type="slidenum">
              <a:rPr lang="en-US" smtClean="0"/>
              <a:t>‹#›</a:t>
            </a:fld>
            <a:endParaRPr lang="en-US" dirty="0"/>
          </a:p>
        </p:txBody>
      </p:sp>
    </p:spTree>
    <p:extLst>
      <p:ext uri="{BB962C8B-B14F-4D97-AF65-F5344CB8AC3E}">
        <p14:creationId xmlns:p14="http://schemas.microsoft.com/office/powerpoint/2010/main" val="2018803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8.png"/><Relationship Id="rId4" Type="http://schemas.openxmlformats.org/officeDocument/2006/relationships/slideLayout" Target="../slideLayouts/slideLayout40.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9AF01-6C04-4009-85AE-6E4544C2C15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A92832-83B1-4CBB-957E-6179A2C4E93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D4932-84C5-428E-BCA4-F29C9EA4B3F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96245-3895-44C0-A50F-CA20570A91C0}" type="datetimeFigureOut">
              <a:rPr lang="en-US" smtClean="0"/>
              <a:t>9/6/2018</a:t>
            </a:fld>
            <a:endParaRPr lang="en-US" dirty="0"/>
          </a:p>
        </p:txBody>
      </p:sp>
      <p:sp>
        <p:nvSpPr>
          <p:cNvPr id="5" name="Footer Placeholder 4">
            <a:extLst>
              <a:ext uri="{FF2B5EF4-FFF2-40B4-BE49-F238E27FC236}">
                <a16:creationId xmlns:a16="http://schemas.microsoft.com/office/drawing/2014/main" id="{FC5069C3-2C18-49EB-8437-599540008B0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3095E7-D0C8-40E2-B07B-84DFE440E91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C3BF7-789B-4F38-A810-96EA9BC4FCEB}" type="slidenum">
              <a:rPr lang="en-US" smtClean="0"/>
              <a:t>‹#›</a:t>
            </a:fld>
            <a:endParaRPr lang="en-US" dirty="0"/>
          </a:p>
        </p:txBody>
      </p:sp>
    </p:spTree>
    <p:extLst>
      <p:ext uri="{BB962C8B-B14F-4D97-AF65-F5344CB8AC3E}">
        <p14:creationId xmlns:p14="http://schemas.microsoft.com/office/powerpoint/2010/main" val="446857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4103114-DBF7-4C39-B77E-7E5EB9E6530F}" type="datetimeFigureOut">
              <a:rPr lang="en-US" smtClean="0"/>
              <a:pPr>
                <a:defRPr/>
              </a:pPr>
              <a:t>9/6/2018</a:t>
            </a:fld>
            <a:endParaRPr lang="en-US" dirty="0"/>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F79E83B-AE87-4418-B501-B4F280B29A2D}" type="slidenum">
              <a:rPr lang="en-US"/>
              <a:pPr>
                <a:defRPr/>
              </a:pPr>
              <a:t>‹#›</a:t>
            </a:fld>
            <a:endParaRPr lang="en-US" dirty="0"/>
          </a:p>
        </p:txBody>
      </p:sp>
    </p:spTree>
    <p:extLst>
      <p:ext uri="{BB962C8B-B14F-4D97-AF65-F5344CB8AC3E}">
        <p14:creationId xmlns:p14="http://schemas.microsoft.com/office/powerpoint/2010/main" val="36560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 name="Rectangle 4">
            <a:extLst/>
          </p:cNvPr>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050" u="sng">
                <a:solidFill>
                  <a:srgbClr val="000000"/>
                </a:solidFill>
                <a:latin typeface="+mn-lt"/>
                <a:cs typeface="+mn-cs"/>
              </a:defRPr>
            </a:lvl1pPr>
          </a:lstStyle>
          <a:p>
            <a:pPr>
              <a:defRPr/>
            </a:pPr>
            <a:endParaRPr lang="en-US" altLang="en-US" dirty="0"/>
          </a:p>
        </p:txBody>
      </p:sp>
      <p:sp>
        <p:nvSpPr>
          <p:cNvPr id="51" name="Rectangle 5">
            <a:extLst/>
          </p:cNvPr>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050" u="sng">
                <a:solidFill>
                  <a:srgbClr val="000000"/>
                </a:solidFill>
                <a:latin typeface="+mn-lt"/>
                <a:cs typeface="+mn-cs"/>
              </a:defRPr>
            </a:lvl1pPr>
          </a:lstStyle>
          <a:p>
            <a:pPr>
              <a:defRPr/>
            </a:pPr>
            <a:endParaRPr lang="en-US" altLang="en-US" dirty="0"/>
          </a:p>
        </p:txBody>
      </p:sp>
      <p:sp>
        <p:nvSpPr>
          <p:cNvPr id="52" name="Rectangle 6">
            <a:extLst/>
          </p:cNvPr>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050" u="sng">
                <a:solidFill>
                  <a:srgbClr val="000000"/>
                </a:solidFill>
                <a:latin typeface="Times New Roman" panose="02020603050405020304" pitchFamily="18" charset="0"/>
              </a:defRPr>
            </a:lvl1pPr>
          </a:lstStyle>
          <a:p>
            <a:pPr>
              <a:defRPr/>
            </a:pPr>
            <a:fld id="{50E0D262-0DC9-437B-A176-A5D8F5C565E3}" type="slidenum">
              <a:rPr lang="en-US" altLang="en-US"/>
              <a:pPr>
                <a:defRPr/>
              </a:pPr>
              <a:t>‹#›</a:t>
            </a:fld>
            <a:endParaRPr lang="en-US" altLang="en-US" dirty="0"/>
          </a:p>
        </p:txBody>
      </p:sp>
      <p:pic>
        <p:nvPicPr>
          <p:cNvPr id="2054"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4425950"/>
            <a:ext cx="9150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a:extLst/>
          </p:cNvPr>
          <p:cNvSpPr/>
          <p:nvPr userDrawn="1"/>
        </p:nvSpPr>
        <p:spPr>
          <a:xfrm>
            <a:off x="0" y="6257184"/>
            <a:ext cx="9137650" cy="235352"/>
          </a:xfrm>
          <a:prstGeom prst="rect">
            <a:avLst/>
          </a:prstGeom>
          <a:gradFill flip="none" rotWithShape="1">
            <a:gsLst>
              <a:gs pos="100000">
                <a:srgbClr val="0563C1"/>
              </a:gs>
              <a:gs pos="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300" u="sng" dirty="0">
              <a:solidFill>
                <a:srgbClr val="FFFFFF"/>
              </a:solidFill>
            </a:endParaRPr>
          </a:p>
        </p:txBody>
      </p:sp>
      <p:pic>
        <p:nvPicPr>
          <p:cNvPr id="2058" name="Picture 14" descr="Sahara Logo Rev 10 Transparent - 305 height"/>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19650" y="5792788"/>
            <a:ext cx="15240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0"/>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770188" y="5862638"/>
            <a:ext cx="22050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928209"/>
      </p:ext>
    </p:extLst>
  </p:cSld>
  <p:clrMap bg1="dk2" tx1="lt1" bg2="dk1" tx2="lt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defRPr>
      </a:lvl5pPr>
      <a:lvl6pPr marL="342892" algn="ctr" rtl="0" eaLnBrk="0" fontAlgn="base" hangingPunct="0">
        <a:spcBef>
          <a:spcPct val="0"/>
        </a:spcBef>
        <a:spcAft>
          <a:spcPct val="0"/>
        </a:spcAft>
        <a:defRPr sz="3300">
          <a:solidFill>
            <a:schemeClr val="tx2"/>
          </a:solidFill>
          <a:latin typeface="Times New Roman" panose="02020603050405020304" pitchFamily="18" charset="0"/>
        </a:defRPr>
      </a:lvl6pPr>
      <a:lvl7pPr marL="685783" algn="ctr" rtl="0" eaLnBrk="0" fontAlgn="base" hangingPunct="0">
        <a:spcBef>
          <a:spcPct val="0"/>
        </a:spcBef>
        <a:spcAft>
          <a:spcPct val="0"/>
        </a:spcAft>
        <a:defRPr sz="3300">
          <a:solidFill>
            <a:schemeClr val="tx2"/>
          </a:solidFill>
          <a:latin typeface="Times New Roman" panose="02020603050405020304" pitchFamily="18" charset="0"/>
        </a:defRPr>
      </a:lvl7pPr>
      <a:lvl8pPr marL="1028675" algn="ctr" rtl="0" eaLnBrk="0" fontAlgn="base" hangingPunct="0">
        <a:spcBef>
          <a:spcPct val="0"/>
        </a:spcBef>
        <a:spcAft>
          <a:spcPct val="0"/>
        </a:spcAft>
        <a:defRPr sz="3300">
          <a:solidFill>
            <a:schemeClr val="tx2"/>
          </a:solidFill>
          <a:latin typeface="Times New Roman" panose="02020603050405020304" pitchFamily="18" charset="0"/>
        </a:defRPr>
      </a:lvl8pPr>
      <a:lvl9pPr marL="1371566" algn="ctr" rtl="0" eaLnBrk="0" fontAlgn="base" hangingPunct="0">
        <a:spcBef>
          <a:spcPct val="0"/>
        </a:spcBef>
        <a:spcAft>
          <a:spcPct val="0"/>
        </a:spcAft>
        <a:defRPr sz="3300">
          <a:solidFill>
            <a:schemeClr val="tx2"/>
          </a:solidFill>
          <a:latin typeface="Times New Roman" panose="02020603050405020304" pitchFamily="18" charset="0"/>
        </a:defRPr>
      </a:lvl9pPr>
    </p:titleStyle>
    <p:bodyStyle>
      <a:lvl1pPr marL="255588" indent="-255588" algn="l" rtl="0" eaLnBrk="0" fontAlgn="base" hangingPunct="0">
        <a:spcBef>
          <a:spcPct val="20000"/>
        </a:spcBef>
        <a:spcAft>
          <a:spcPct val="0"/>
        </a:spcAft>
        <a:buClr>
          <a:schemeClr val="tx2"/>
        </a:buClr>
        <a:buSzPct val="75000"/>
        <a:buFont typeface="Monotype Sorts" panose="01010601010101010101" pitchFamily="2" charset="2"/>
        <a:buChar char="F"/>
        <a:defRPr sz="2400" kern="1200">
          <a:solidFill>
            <a:schemeClr val="bg2"/>
          </a:solidFill>
          <a:latin typeface="Myriad Pro" panose="020B0503030403020204" pitchFamily="34" charset="0"/>
          <a:ea typeface="+mn-ea"/>
          <a:cs typeface="+mn-cs"/>
        </a:defRPr>
      </a:lvl1pPr>
      <a:lvl2pPr marL="555625" indent="-212725" algn="l" rtl="0" eaLnBrk="0" fontAlgn="base" hangingPunct="0">
        <a:spcBef>
          <a:spcPct val="20000"/>
        </a:spcBef>
        <a:spcAft>
          <a:spcPct val="0"/>
        </a:spcAft>
        <a:buClr>
          <a:schemeClr val="tx1"/>
        </a:buClr>
        <a:buChar char="–"/>
        <a:defRPr sz="2100" kern="1200">
          <a:solidFill>
            <a:schemeClr val="bg2"/>
          </a:solidFill>
          <a:latin typeface="Myriad Pro" panose="020B0503030403020204" pitchFamily="34" charset="0"/>
          <a:ea typeface="+mn-ea"/>
          <a:cs typeface="+mn-cs"/>
        </a:defRPr>
      </a:lvl2pPr>
      <a:lvl3pPr marL="855663" indent="-169863" algn="l" rtl="0" eaLnBrk="0" fontAlgn="base" hangingPunct="0">
        <a:spcBef>
          <a:spcPct val="20000"/>
        </a:spcBef>
        <a:spcAft>
          <a:spcPct val="0"/>
        </a:spcAft>
        <a:buClr>
          <a:schemeClr val="accent2"/>
        </a:buClr>
        <a:buSzPct val="65000"/>
        <a:buFont typeface="Monotype Sorts" panose="01010601010101010101" pitchFamily="2" charset="2"/>
        <a:buChar char="u"/>
        <a:defRPr kern="1200">
          <a:solidFill>
            <a:schemeClr val="bg2"/>
          </a:solidFill>
          <a:latin typeface="Myriad Pro" panose="020B0503030403020204" pitchFamily="34" charset="0"/>
          <a:ea typeface="+mn-ea"/>
          <a:cs typeface="+mn-cs"/>
        </a:defRPr>
      </a:lvl3pPr>
      <a:lvl4pPr marL="1198563" indent="-169863" algn="l" rtl="0" eaLnBrk="0" fontAlgn="base" hangingPunct="0">
        <a:spcBef>
          <a:spcPct val="20000"/>
        </a:spcBef>
        <a:spcAft>
          <a:spcPct val="0"/>
        </a:spcAft>
        <a:buClr>
          <a:schemeClr val="tx1"/>
        </a:buClr>
        <a:buChar char="–"/>
        <a:defRPr sz="1500" kern="1200">
          <a:solidFill>
            <a:schemeClr val="bg2"/>
          </a:solidFill>
          <a:latin typeface="Myriad Pro" panose="020B0503030403020204" pitchFamily="34" charset="0"/>
          <a:ea typeface="+mn-ea"/>
          <a:cs typeface="+mn-cs"/>
        </a:defRPr>
      </a:lvl4pPr>
      <a:lvl5pPr marL="1541463" indent="-169863" algn="l" rtl="0" eaLnBrk="0" fontAlgn="base" hangingPunct="0">
        <a:spcBef>
          <a:spcPct val="20000"/>
        </a:spcBef>
        <a:spcAft>
          <a:spcPct val="0"/>
        </a:spcAft>
        <a:buClr>
          <a:schemeClr val="tx2"/>
        </a:buClr>
        <a:buChar char="•"/>
        <a:defRPr sz="1500" kern="1200">
          <a:solidFill>
            <a:schemeClr val="bg2"/>
          </a:solidFill>
          <a:latin typeface="Myriad Pro" panose="020B0503030403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DFAAB654-F198-4089-9235-D7249FE75485}"/>
              </a:ext>
            </a:extLst>
          </p:cNvPr>
          <p:cNvGrpSpPr>
            <a:grpSpLocks/>
          </p:cNvGrpSpPr>
          <p:nvPr/>
        </p:nvGrpSpPr>
        <p:grpSpPr bwMode="auto">
          <a:xfrm>
            <a:off x="0" y="0"/>
            <a:ext cx="9144000" cy="6858000"/>
            <a:chOff x="0" y="0"/>
            <a:chExt cx="5760" cy="4320"/>
          </a:xfrm>
        </p:grpSpPr>
        <p:grpSp>
          <p:nvGrpSpPr>
            <p:cNvPr id="3075" name="Group 3">
              <a:extLst>
                <a:ext uri="{FF2B5EF4-FFF2-40B4-BE49-F238E27FC236}">
                  <a16:creationId xmlns:a16="http://schemas.microsoft.com/office/drawing/2014/main" id="{57EFF4F7-D9EC-4E1E-8EF7-22A792613195}"/>
                </a:ext>
              </a:extLst>
            </p:cNvPr>
            <p:cNvGrpSpPr>
              <a:grpSpLocks/>
            </p:cNvGrpSpPr>
            <p:nvPr/>
          </p:nvGrpSpPr>
          <p:grpSpPr bwMode="auto">
            <a:xfrm>
              <a:off x="0" y="0"/>
              <a:ext cx="5760" cy="4320"/>
              <a:chOff x="0" y="0"/>
              <a:chExt cx="5760" cy="4320"/>
            </a:xfrm>
          </p:grpSpPr>
          <p:sp>
            <p:nvSpPr>
              <p:cNvPr id="3076" name="Rectangle 4">
                <a:extLst>
                  <a:ext uri="{FF2B5EF4-FFF2-40B4-BE49-F238E27FC236}">
                    <a16:creationId xmlns:a16="http://schemas.microsoft.com/office/drawing/2014/main" id="{A1DFF212-945A-4E22-A65D-2BFCD18E28A4}"/>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077" name="Rectangle 5">
                <a:extLst>
                  <a:ext uri="{FF2B5EF4-FFF2-40B4-BE49-F238E27FC236}">
                    <a16:creationId xmlns:a16="http://schemas.microsoft.com/office/drawing/2014/main" id="{A9EC7AE6-5075-45FC-ADD6-095DB380AC2E}"/>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3078" name="Group 6">
              <a:extLst>
                <a:ext uri="{FF2B5EF4-FFF2-40B4-BE49-F238E27FC236}">
                  <a16:creationId xmlns:a16="http://schemas.microsoft.com/office/drawing/2014/main" id="{7FE7BBDB-BB14-407A-8ECC-998C1D421198}"/>
                </a:ext>
              </a:extLst>
            </p:cNvPr>
            <p:cNvGrpSpPr>
              <a:grpSpLocks/>
            </p:cNvGrpSpPr>
            <p:nvPr/>
          </p:nvGrpSpPr>
          <p:grpSpPr bwMode="auto">
            <a:xfrm>
              <a:off x="0" y="0"/>
              <a:ext cx="1667" cy="3613"/>
              <a:chOff x="0" y="0"/>
              <a:chExt cx="1667" cy="3613"/>
            </a:xfrm>
          </p:grpSpPr>
          <p:pic>
            <p:nvPicPr>
              <p:cNvPr id="3079" name="Picture 7" descr="A:\grapes.GIF">
                <a:extLst>
                  <a:ext uri="{FF2B5EF4-FFF2-40B4-BE49-F238E27FC236}">
                    <a16:creationId xmlns:a16="http://schemas.microsoft.com/office/drawing/2014/main" id="{A018D00B-18EC-4728-A2AB-467082390FA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3080" name="Group 8">
                <a:extLst>
                  <a:ext uri="{FF2B5EF4-FFF2-40B4-BE49-F238E27FC236}">
                    <a16:creationId xmlns:a16="http://schemas.microsoft.com/office/drawing/2014/main" id="{6547609E-A4A8-4AB0-AA6B-0D659F90646D}"/>
                  </a:ext>
                </a:extLst>
              </p:cNvPr>
              <p:cNvGrpSpPr>
                <a:grpSpLocks/>
              </p:cNvGrpSpPr>
              <p:nvPr/>
            </p:nvGrpSpPr>
            <p:grpSpPr bwMode="auto">
              <a:xfrm>
                <a:off x="226" y="0"/>
                <a:ext cx="80" cy="3613"/>
                <a:chOff x="226" y="0"/>
                <a:chExt cx="80" cy="3613"/>
              </a:xfrm>
            </p:grpSpPr>
            <p:sp>
              <p:nvSpPr>
                <p:cNvPr id="3081" name="Rectangle 9">
                  <a:extLst>
                    <a:ext uri="{FF2B5EF4-FFF2-40B4-BE49-F238E27FC236}">
                      <a16:creationId xmlns:a16="http://schemas.microsoft.com/office/drawing/2014/main" id="{CE953566-63DC-4924-819E-4757BF63780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082" name="Rectangle 10">
                  <a:extLst>
                    <a:ext uri="{FF2B5EF4-FFF2-40B4-BE49-F238E27FC236}">
                      <a16:creationId xmlns:a16="http://schemas.microsoft.com/office/drawing/2014/main" id="{5C6F8245-39EE-4A51-80D5-CF7213E1B6E0}"/>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3083" name="Rectangle 11">
                <a:extLst>
                  <a:ext uri="{FF2B5EF4-FFF2-40B4-BE49-F238E27FC236}">
                    <a16:creationId xmlns:a16="http://schemas.microsoft.com/office/drawing/2014/main" id="{83D67D83-D218-4045-8D17-B9BCAB8BD165}"/>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grpSp>
      <p:sp>
        <p:nvSpPr>
          <p:cNvPr id="3084" name="Rectangle 12">
            <a:extLst>
              <a:ext uri="{FF2B5EF4-FFF2-40B4-BE49-F238E27FC236}">
                <a16:creationId xmlns:a16="http://schemas.microsoft.com/office/drawing/2014/main" id="{2A1961FC-75E9-4EA5-AE87-703A41600330}"/>
              </a:ext>
            </a:extLst>
          </p:cNvPr>
          <p:cNvSpPr>
            <a:spLocks noGrp="1" noChangeArrowheads="1"/>
          </p:cNvSpPr>
          <p:nvPr>
            <p:ph type="title"/>
          </p:nvPr>
        </p:nvSpPr>
        <p:spPr bwMode="auto">
          <a:xfrm>
            <a:off x="12954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5" name="Rectangle 13">
            <a:extLst>
              <a:ext uri="{FF2B5EF4-FFF2-40B4-BE49-F238E27FC236}">
                <a16:creationId xmlns:a16="http://schemas.microsoft.com/office/drawing/2014/main" id="{0AACC927-1EB9-4726-AF8F-664CD8A57B17}"/>
              </a:ext>
            </a:extLst>
          </p:cNvPr>
          <p:cNvSpPr>
            <a:spLocks noGrp="1" noChangeArrowheads="1"/>
          </p:cNvSpPr>
          <p:nvPr>
            <p:ph type="body" idx="1"/>
          </p:nvPr>
        </p:nvSpPr>
        <p:spPr bwMode="auto">
          <a:xfrm>
            <a:off x="12954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6" name="Rectangle 14">
            <a:extLst>
              <a:ext uri="{FF2B5EF4-FFF2-40B4-BE49-F238E27FC236}">
                <a16:creationId xmlns:a16="http://schemas.microsoft.com/office/drawing/2014/main" id="{601D1C7D-04ED-446E-9063-749D2D57C4BA}"/>
              </a:ext>
            </a:extLst>
          </p:cNvPr>
          <p:cNvSpPr>
            <a:spLocks noGrp="1" noChangeArrowheads="1"/>
          </p:cNvSpPr>
          <p:nvPr>
            <p:ph type="dt" sz="half" idx="2"/>
          </p:nvPr>
        </p:nvSpPr>
        <p:spPr bwMode="auto">
          <a:xfrm>
            <a:off x="1295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ltLang="en-US"/>
          </a:p>
        </p:txBody>
      </p:sp>
      <p:sp>
        <p:nvSpPr>
          <p:cNvPr id="3087" name="Rectangle 15">
            <a:extLst>
              <a:ext uri="{FF2B5EF4-FFF2-40B4-BE49-F238E27FC236}">
                <a16:creationId xmlns:a16="http://schemas.microsoft.com/office/drawing/2014/main" id="{909E5ADE-2AB7-4023-BE58-152192CCC4D4}"/>
              </a:ext>
            </a:extLst>
          </p:cNvPr>
          <p:cNvSpPr>
            <a:spLocks noGrp="1" noChangeArrowheads="1"/>
          </p:cNvSpPr>
          <p:nvPr>
            <p:ph type="ftr" sz="quarter" idx="3"/>
          </p:nvPr>
        </p:nvSpPr>
        <p:spPr bwMode="auto">
          <a:xfrm>
            <a:off x="37338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r>
              <a:rPr lang="en-US" altLang="en-US"/>
              <a:t>Kahn Instruments, Inc.</a:t>
            </a:r>
          </a:p>
        </p:txBody>
      </p:sp>
      <p:sp>
        <p:nvSpPr>
          <p:cNvPr id="3088" name="Rectangle 16">
            <a:extLst>
              <a:ext uri="{FF2B5EF4-FFF2-40B4-BE49-F238E27FC236}">
                <a16:creationId xmlns:a16="http://schemas.microsoft.com/office/drawing/2014/main" id="{08AE303B-4CEE-498E-8A99-2D770A4E06C5}"/>
              </a:ext>
            </a:extLst>
          </p:cNvPr>
          <p:cNvSpPr>
            <a:spLocks noGrp="1" noChangeArrowheads="1"/>
          </p:cNvSpPr>
          <p:nvPr>
            <p:ph type="sldNum" sz="quarter" idx="4"/>
          </p:nvPr>
        </p:nvSpPr>
        <p:spPr bwMode="auto">
          <a:xfrm>
            <a:off x="7162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D397F0AA-60E4-4100-8D40-65974045EC1D}" type="slidenum">
              <a:rPr lang="en-US" altLang="en-US"/>
              <a:pPr/>
              <a:t>‹#›</a:t>
            </a:fld>
            <a:endParaRPr lang="en-US" altLang="en-US"/>
          </a:p>
        </p:txBody>
      </p:sp>
    </p:spTree>
    <p:extLst>
      <p:ext uri="{BB962C8B-B14F-4D97-AF65-F5344CB8AC3E}">
        <p14:creationId xmlns:p14="http://schemas.microsoft.com/office/powerpoint/2010/main" val="1434548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dt="0"/>
  <p:txStyles>
    <p:titleStyle>
      <a:lvl1pPr algn="l" rtl="0" eaLnBrk="0" fontAlgn="base" hangingPunct="0">
        <a:spcBef>
          <a:spcPct val="0"/>
        </a:spcBef>
        <a:spcAft>
          <a:spcPct val="0"/>
        </a:spcAft>
        <a:defRPr kumimoji="1" sz="4400" kern="1200">
          <a:solidFill>
            <a:srgbClr val="000000"/>
          </a:solidFill>
          <a:latin typeface="+mj-lt"/>
          <a:ea typeface="+mj-ea"/>
          <a:cs typeface="+mj-cs"/>
        </a:defRPr>
      </a:lvl1pPr>
      <a:lvl2pPr algn="l" rtl="0" eaLnBrk="0" fontAlgn="base" hangingPunct="0">
        <a:spcBef>
          <a:spcPct val="0"/>
        </a:spcBef>
        <a:spcAft>
          <a:spcPct val="0"/>
        </a:spcAft>
        <a:defRPr kumimoji="1" sz="4400">
          <a:solidFill>
            <a:srgbClr val="000000"/>
          </a:solidFill>
          <a:latin typeface="Arial" panose="020B0604020202020204" pitchFamily="34" charset="0"/>
        </a:defRPr>
      </a:lvl2pPr>
      <a:lvl3pPr algn="l" rtl="0" eaLnBrk="0" fontAlgn="base" hangingPunct="0">
        <a:spcBef>
          <a:spcPct val="0"/>
        </a:spcBef>
        <a:spcAft>
          <a:spcPct val="0"/>
        </a:spcAft>
        <a:defRPr kumimoji="1" sz="4400">
          <a:solidFill>
            <a:srgbClr val="000000"/>
          </a:solidFill>
          <a:latin typeface="Arial" panose="020B0604020202020204" pitchFamily="34" charset="0"/>
        </a:defRPr>
      </a:lvl3pPr>
      <a:lvl4pPr algn="l" rtl="0" eaLnBrk="0" fontAlgn="base" hangingPunct="0">
        <a:spcBef>
          <a:spcPct val="0"/>
        </a:spcBef>
        <a:spcAft>
          <a:spcPct val="0"/>
        </a:spcAft>
        <a:defRPr kumimoji="1" sz="4400">
          <a:solidFill>
            <a:srgbClr val="000000"/>
          </a:solidFill>
          <a:latin typeface="Arial" panose="020B0604020202020204" pitchFamily="34" charset="0"/>
        </a:defRPr>
      </a:lvl4pPr>
      <a:lvl5pPr algn="l" rtl="0" eaLnBrk="0" fontAlgn="base" hangingPunct="0">
        <a:spcBef>
          <a:spcPct val="0"/>
        </a:spcBef>
        <a:spcAft>
          <a:spcPct val="0"/>
        </a:spcAft>
        <a:defRPr kumimoji="1" sz="4400">
          <a:solidFill>
            <a:srgbClr val="000000"/>
          </a:solidFill>
          <a:latin typeface="Arial" panose="020B0604020202020204" pitchFamily="34" charset="0"/>
        </a:defRPr>
      </a:lvl5pPr>
      <a:lvl6pPr marL="457200" algn="l" rtl="0" eaLnBrk="0" fontAlgn="base" hangingPunct="0">
        <a:spcBef>
          <a:spcPct val="0"/>
        </a:spcBef>
        <a:spcAft>
          <a:spcPct val="0"/>
        </a:spcAft>
        <a:defRPr kumimoji="1" sz="4400">
          <a:solidFill>
            <a:srgbClr val="000000"/>
          </a:solidFill>
          <a:latin typeface="Arial" panose="020B0604020202020204" pitchFamily="34" charset="0"/>
        </a:defRPr>
      </a:lvl6pPr>
      <a:lvl7pPr marL="914400" algn="l" rtl="0" eaLnBrk="0" fontAlgn="base" hangingPunct="0">
        <a:spcBef>
          <a:spcPct val="0"/>
        </a:spcBef>
        <a:spcAft>
          <a:spcPct val="0"/>
        </a:spcAft>
        <a:defRPr kumimoji="1" sz="4400">
          <a:solidFill>
            <a:srgbClr val="000000"/>
          </a:solidFill>
          <a:latin typeface="Arial" panose="020B0604020202020204" pitchFamily="34" charset="0"/>
        </a:defRPr>
      </a:lvl7pPr>
      <a:lvl8pPr marL="1371600" algn="l" rtl="0" eaLnBrk="0" fontAlgn="base" hangingPunct="0">
        <a:spcBef>
          <a:spcPct val="0"/>
        </a:spcBef>
        <a:spcAft>
          <a:spcPct val="0"/>
        </a:spcAft>
        <a:defRPr kumimoji="1" sz="4400">
          <a:solidFill>
            <a:srgbClr val="000000"/>
          </a:solidFill>
          <a:latin typeface="Arial" panose="020B0604020202020204" pitchFamily="34" charset="0"/>
        </a:defRPr>
      </a:lvl8pPr>
      <a:lvl9pPr marL="1828800" algn="l" rtl="0" eaLnBrk="0" fontAlgn="base" hangingPunct="0">
        <a:spcBef>
          <a:spcPct val="0"/>
        </a:spcBef>
        <a:spcAft>
          <a:spcPct val="0"/>
        </a:spcAft>
        <a:defRPr kumimoji="1" sz="4400">
          <a:solidFill>
            <a:srgbClr val="000000"/>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kumimoji="1" sz="3200" kern="1200">
          <a:solidFill>
            <a:srgbClr val="000000"/>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rgbClr val="000000"/>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rgbClr val="000000"/>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rgbClr val="000000"/>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3" name="Slide Number Placeholder 22"/>
          <p:cNvSpPr>
            <a:spLocks noGrp="1"/>
          </p:cNvSpPr>
          <p:nvPr>
            <p:ph type="sldNum" sz="quarter" idx="4"/>
          </p:nvPr>
        </p:nvSpPr>
        <p:spPr>
          <a:xfrm>
            <a:off x="457200" y="6336792"/>
            <a:ext cx="609600" cy="521208"/>
          </a:xfrm>
          <a:prstGeom prst="rect">
            <a:avLst/>
          </a:prstGeom>
        </p:spPr>
        <p:txBody>
          <a:bodyPr vert="horz" anchor="ctr"/>
          <a:lstStyle>
            <a:lvl1pPr algn="ctr" eaLnBrk="1" latinLnBrk="0" hangingPunct="1">
              <a:defRPr kumimoji="0" sz="1400" b="1">
                <a:solidFill>
                  <a:schemeClr val="accent1"/>
                </a:solidFill>
              </a:defRPr>
            </a:lvl1pPr>
          </a:lstStyle>
          <a:p>
            <a:fld id="{DBC0986A-DC26-4882-A470-4C1A1AA4B114}" type="slidenum">
              <a:rPr lang="en-US" smtClean="0"/>
              <a:pPr/>
              <a:t>‹#›</a:t>
            </a:fld>
            <a:endParaRPr lang="en-US" dirty="0"/>
          </a:p>
        </p:txBody>
      </p:sp>
      <p:pic>
        <p:nvPicPr>
          <p:cNvPr id="2" name="Picture 1" descr="CABP_EXPO_logo_2.jp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5600" y="6021605"/>
            <a:ext cx="2231366" cy="761404"/>
          </a:xfrm>
          <a:prstGeom prst="rect">
            <a:avLst/>
          </a:prstGeom>
        </p:spPr>
      </p:pic>
      <p:pic>
        <p:nvPicPr>
          <p:cNvPr id="3" name="Picture 2" descr="CABP_EXPO_lines.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spTree>
    <p:extLst>
      <p:ext uri="{BB962C8B-B14F-4D97-AF65-F5344CB8AC3E}">
        <p14:creationId xmlns:p14="http://schemas.microsoft.com/office/powerpoint/2010/main" val="23286415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hyperlink" Target="http://www.airbestpractices.com/magazine/subscription" TargetMode="Externa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airbestpractices.com/" TargetMode="Externa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hyperlink" Target="http://www.airbestpractices.com/magazine/subscrip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25.png"/><Relationship Id="rId4" Type="http://schemas.openxmlformats.org/officeDocument/2006/relationships/image" Target="../media/image24.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hyperlink" Target="http://www.airbestpractices.com/magazine/subscription" TargetMode="External"/><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hyperlink" Target="http://www.blowervacuumbestpractices.com/magazine/subscription" TargetMode="External"/><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hyperlink" Target="http://www.airbestpractices.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9.xml"/><Relationship Id="rId1" Type="http://schemas.openxmlformats.org/officeDocument/2006/relationships/themeOverride" Target="../theme/themeOverride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0.xml"/><Relationship Id="rId1" Type="http://schemas.openxmlformats.org/officeDocument/2006/relationships/themeOverride" Target="../theme/themeOverride4.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32.jpeg"/><Relationship Id="rId5" Type="http://schemas.openxmlformats.org/officeDocument/2006/relationships/image" Target="../media/image34.jpe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5.xml"/><Relationship Id="rId1" Type="http://schemas.openxmlformats.org/officeDocument/2006/relationships/themeOverride" Target="../theme/themeOverr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6.xml"/><Relationship Id="rId1" Type="http://schemas.openxmlformats.org/officeDocument/2006/relationships/themeOverride" Target="../theme/themeOverride6.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5.emf"/><Relationship Id="rId3" Type="http://schemas.openxmlformats.org/officeDocument/2006/relationships/hyperlink" Target="http://www.airbestpractices.com/" TargetMode="External"/><Relationship Id="rId7" Type="http://schemas.openxmlformats.org/officeDocument/2006/relationships/oleObject" Target="../embeddings/oleObject2.bin"/><Relationship Id="rId12"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emf"/><Relationship Id="rId11" Type="http://schemas.openxmlformats.org/officeDocument/2006/relationships/image" Target="../media/image14.emf"/><Relationship Id="rId5" Type="http://schemas.openxmlformats.org/officeDocument/2006/relationships/oleObject" Target="../embeddings/oleObject1.bin"/><Relationship Id="rId10" Type="http://schemas.openxmlformats.org/officeDocument/2006/relationships/oleObject" Target="../embeddings/oleObject3.bin"/><Relationship Id="rId4" Type="http://schemas.openxmlformats.org/officeDocument/2006/relationships/image" Target="../media/image9.jpeg"/><Relationship Id="rId9" Type="http://schemas.openxmlformats.org/officeDocument/2006/relationships/hyperlink" Target="http://www.kahn.com/info/hygros.pdf" TargetMode="Externa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8.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airbestpractices.com/" TargetMode="Externa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hyperlink" Target="http://www.airbestpractices.com/magazine/subscriptio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airbestpractices.com/" TargetMode="Externa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hyperlink" Target="http://www.airbestpractices.com/magazine/subscription"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cabpexpo.com/" TargetMode="External"/><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7" Type="http://schemas.openxmlformats.org/officeDocument/2006/relationships/image" Target="../media/image39.png"/><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12.xml"/><Relationship Id="rId6" Type="http://schemas.openxmlformats.org/officeDocument/2006/relationships/image" Target="../media/image38.JPG"/><Relationship Id="rId5" Type="http://schemas.openxmlformats.org/officeDocument/2006/relationships/image" Target="../media/image9.jpeg"/><Relationship Id="rId4" Type="http://schemas.openxmlformats.org/officeDocument/2006/relationships/hyperlink" Target="http://www.airbestpractice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airbestpractices.com/"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cabpexpo.com/" TargetMode="External"/><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airbestpractices.com/" TargetMode="Externa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hyperlink" Target="http://www.airbestpractices.com/magazine/subscriptio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airbestpractices.com/" TargetMode="External"/><Relationship Id="rId2" Type="http://schemas.openxmlformats.org/officeDocument/2006/relationships/hyperlink" Target="http://www.airbestpractices.com/magazine/subscription" TargetMode="Externa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0.jp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2713" y="1908431"/>
            <a:ext cx="6738574" cy="599159"/>
          </a:xfrm>
        </p:spPr>
        <p:txBody>
          <a:bodyPr rtlCol="0">
            <a:normAutofit fontScale="90000"/>
          </a:bodyPr>
          <a:lstStyle/>
          <a:p>
            <a:pPr fontAlgn="auto">
              <a:spcAft>
                <a:spcPts val="0"/>
              </a:spcAft>
              <a:defRPr/>
            </a:pPr>
            <a:r>
              <a:rPr lang="en-US" sz="2800" b="1" dirty="0">
                <a:solidFill>
                  <a:srgbClr val="85214B"/>
                </a:solidFill>
                <a:latin typeface="+mn-lt"/>
                <a:cs typeface="Arial"/>
              </a:rPr>
              <a:t>Innovative Instrument Air Compliant System Design &amp; Measurement</a:t>
            </a:r>
          </a:p>
        </p:txBody>
      </p:sp>
      <p:pic>
        <p:nvPicPr>
          <p:cNvPr id="4099" name="Picture 8" descr="CABP_logo_linkedin.jp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5225" y="468328"/>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0"/>
          <p:cNvSpPr txBox="1">
            <a:spLocks noChangeArrowheads="1"/>
          </p:cNvSpPr>
          <p:nvPr/>
        </p:nvSpPr>
        <p:spPr bwMode="auto">
          <a:xfrm>
            <a:off x="3913463" y="359296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sp>
        <p:nvSpPr>
          <p:cNvPr id="4101" name="TextBox 12"/>
          <p:cNvSpPr txBox="1">
            <a:spLocks noChangeArrowheads="1"/>
          </p:cNvSpPr>
          <p:nvPr/>
        </p:nvSpPr>
        <p:spPr bwMode="auto">
          <a:xfrm>
            <a:off x="585803" y="5670565"/>
            <a:ext cx="5595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5"/>
              </a:rPr>
              <a:t>www.airbestpractices.com/magazine/subscription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7" name="object 3"/>
          <p:cNvSpPr txBox="1"/>
          <p:nvPr/>
        </p:nvSpPr>
        <p:spPr>
          <a:xfrm>
            <a:off x="1926733" y="2682533"/>
            <a:ext cx="5290534" cy="553998"/>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lang="en-US" spc="-15" dirty="0">
                <a:solidFill>
                  <a:prstClr val="black"/>
                </a:solidFill>
                <a:latin typeface="Calibri"/>
                <a:cs typeface="Calibri"/>
              </a:rPr>
              <a:t>Mark Ames</a:t>
            </a:r>
            <a:r>
              <a:rPr kumimoji="0" lang="en-US" sz="1800" b="0" i="0" u="none" strike="noStrike" kern="1200" cap="none" spc="-15" normalizeH="0" baseline="0" noProof="0" dirty="0">
                <a:ln>
                  <a:noFill/>
                </a:ln>
                <a:solidFill>
                  <a:prstClr val="black"/>
                </a:solidFill>
                <a:effectLst/>
                <a:uLnTx/>
                <a:uFillTx/>
                <a:latin typeface="Calibri"/>
                <a:ea typeface="+mn-ea"/>
                <a:cs typeface="Calibri"/>
              </a:rPr>
              <a:t>, </a:t>
            </a:r>
            <a:r>
              <a:rPr kumimoji="0" lang="en-US" sz="1800" b="0" i="1" u="none" strike="noStrike" kern="1200" cap="none" spc="-15" normalizeH="0" baseline="0" noProof="0" dirty="0">
                <a:ln>
                  <a:noFill/>
                </a:ln>
                <a:solidFill>
                  <a:prstClr val="black"/>
                </a:solidFill>
                <a:effectLst/>
                <a:uLnTx/>
                <a:uFillTx/>
                <a:latin typeface="Calibri"/>
                <a:ea typeface="+mn-ea"/>
                <a:cs typeface="Calibri"/>
              </a:rPr>
              <a:t>John Henry Foster</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15" normalizeH="0" baseline="0" noProof="0" dirty="0">
                <a:ln>
                  <a:noFill/>
                </a:ln>
                <a:solidFill>
                  <a:prstClr val="black"/>
                </a:solidFill>
                <a:effectLst/>
                <a:uLnTx/>
                <a:uFillTx/>
                <a:latin typeface="Calibri"/>
                <a:ea typeface="+mn-ea"/>
                <a:cs typeface="Calibri"/>
              </a:rPr>
              <a:t>Keynote Speaker</a:t>
            </a:r>
            <a:endParaRPr kumimoji="0" sz="1800" b="0" i="1"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Picture 3">
            <a:extLst>
              <a:ext uri="{FF2B5EF4-FFF2-40B4-BE49-F238E27FC236}">
                <a16:creationId xmlns:a16="http://schemas.microsoft.com/office/drawing/2014/main" id="{DFF6BF2F-1427-455F-A892-A8E2E4615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2483" y="3913542"/>
            <a:ext cx="2139035" cy="814870"/>
          </a:xfrm>
          <a:prstGeom prst="rect">
            <a:avLst/>
          </a:prstGeom>
        </p:spPr>
      </p:pic>
    </p:spTree>
    <p:extLst>
      <p:ext uri="{BB962C8B-B14F-4D97-AF65-F5344CB8AC3E}">
        <p14:creationId xmlns:p14="http://schemas.microsoft.com/office/powerpoint/2010/main" val="28452049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0"/>
            <a:ext cx="9144000" cy="6858000"/>
          </a:xfrm>
        </p:spPr>
        <p:txBody>
          <a:bodyPr anchor="ctr">
            <a:normAutofit/>
          </a:bodyPr>
          <a:lstStyle/>
          <a:p>
            <a:pPr algn="ctr"/>
            <a:r>
              <a:rPr lang="en-US" sz="4800" b="1" dirty="0">
                <a:effectLst>
                  <a:outerShdw blurRad="38100" dist="38100" dir="2700000" algn="tl">
                    <a:srgbClr val="000000">
                      <a:alpha val="43137"/>
                    </a:srgbClr>
                  </a:outerShdw>
                </a:effectLst>
                <a:latin typeface="Agency FB" panose="020B0503020202020204" pitchFamily="34" charset="0"/>
              </a:rPr>
              <a:t>Why design air treatment for -40°F pressure dew-point if you don’t need it all of the time? The costs go up for over drying compressed air.</a:t>
            </a:r>
          </a:p>
        </p:txBody>
      </p:sp>
    </p:spTree>
    <p:extLst>
      <p:ext uri="{BB962C8B-B14F-4D97-AF65-F5344CB8AC3E}">
        <p14:creationId xmlns:p14="http://schemas.microsoft.com/office/powerpoint/2010/main" val="155791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5219-5F68-4A9F-B9EB-D91A7A5581D4}"/>
              </a:ext>
            </a:extLst>
          </p:cNvPr>
          <p:cNvSpPr txBox="1">
            <a:spLocks/>
          </p:cNvSpPr>
          <p:nvPr/>
        </p:nvSpPr>
        <p:spPr>
          <a:xfrm>
            <a:off x="0" y="152400"/>
            <a:ext cx="9144000" cy="563562"/>
          </a:xfrm>
          <a:prstGeom prst="rect">
            <a:avLst/>
          </a:prstGeom>
        </p:spPr>
        <p:txBody>
          <a:bodyPr>
            <a:noAutofit/>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8FD0"/>
                </a:solidFill>
                <a:effectLst/>
                <a:uLnTx/>
                <a:uFillTx/>
                <a:latin typeface="Arial"/>
                <a:ea typeface="+mj-ea"/>
                <a:cs typeface="+mj-cs"/>
              </a:rPr>
              <a:t>What is your air </a:t>
            </a:r>
            <a:r>
              <a:rPr kumimoji="0" lang="en-US" sz="3200" b="1" i="0" u="none" strike="noStrike" kern="1200" cap="none" spc="0" normalizeH="0" baseline="0" noProof="0">
                <a:ln>
                  <a:noFill/>
                </a:ln>
                <a:solidFill>
                  <a:srgbClr val="008FD0"/>
                </a:solidFill>
                <a:effectLst/>
                <a:uLnTx/>
                <a:uFillTx/>
                <a:latin typeface="Arial"/>
                <a:ea typeface="+mj-ea"/>
                <a:cs typeface="+mj-cs"/>
              </a:rPr>
              <a:t>quality requirement?</a:t>
            </a:r>
            <a:endParaRPr kumimoji="0" lang="en-US" sz="3200" b="1" i="0" u="none" strike="noStrike" kern="1200" cap="none" spc="0" normalizeH="0" baseline="0" noProof="0" dirty="0">
              <a:ln>
                <a:noFill/>
              </a:ln>
              <a:solidFill>
                <a:srgbClr val="008FD0"/>
              </a:solidFill>
              <a:effectLst/>
              <a:uLnTx/>
              <a:uFillTx/>
              <a:latin typeface="Arial"/>
              <a:ea typeface="+mj-ea"/>
              <a:cs typeface="+mj-cs"/>
            </a:endParaRPr>
          </a:p>
        </p:txBody>
      </p:sp>
      <p:sp>
        <p:nvSpPr>
          <p:cNvPr id="3" name="Content Placeholder 2">
            <a:extLst>
              <a:ext uri="{FF2B5EF4-FFF2-40B4-BE49-F238E27FC236}">
                <a16:creationId xmlns:a16="http://schemas.microsoft.com/office/drawing/2014/main" id="{6EA9C5E3-BA66-4129-B42C-8607246B8F23}"/>
              </a:ext>
            </a:extLst>
          </p:cNvPr>
          <p:cNvSpPr txBox="1">
            <a:spLocks/>
          </p:cNvSpPr>
          <p:nvPr/>
        </p:nvSpPr>
        <p:spPr>
          <a:xfrm>
            <a:off x="0" y="1219200"/>
            <a:ext cx="9144000" cy="4800600"/>
          </a:xfrm>
          <a:prstGeom prst="rect">
            <a:avLst/>
          </a:prstGeom>
        </p:spPr>
        <p:txBody>
          <a:bodyPr>
            <a:normAutofit fontScale="92500"/>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Do you have an air quality standard?</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If so, how/why was it defined? ISO, ISA, or other?</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If not, is the requirement simply “</a:t>
            </a:r>
            <a:r>
              <a:rPr kumimoji="0" lang="en-US" sz="3200" b="1" i="0" u="none" strike="noStrike" kern="1200" cap="none" spc="0" normalizeH="0" baseline="0" noProof="0" dirty="0">
                <a:ln>
                  <a:noFill/>
                </a:ln>
                <a:solidFill>
                  <a:srgbClr val="000000"/>
                </a:solidFill>
                <a:effectLst/>
                <a:uLnTx/>
                <a:uFillTx/>
                <a:latin typeface="Arial"/>
                <a:ea typeface="+mn-ea"/>
                <a:cs typeface="+mn-cs"/>
              </a:rPr>
              <a:t>clean dry air” </a:t>
            </a:r>
            <a:r>
              <a:rPr kumimoji="0" lang="en-US" sz="3200" b="0" i="0" u="none" strike="noStrike" kern="1200" cap="none" spc="0" normalizeH="0" baseline="0" noProof="0" dirty="0">
                <a:ln>
                  <a:noFill/>
                </a:ln>
                <a:solidFill>
                  <a:srgbClr val="000000"/>
                </a:solidFill>
                <a:effectLst/>
                <a:uLnTx/>
                <a:uFillTx/>
                <a:latin typeface="Arial"/>
                <a:ea typeface="+mn-ea"/>
                <a:cs typeface="+mn-cs"/>
              </a:rPr>
              <a:t>for all operating conditions acceptable?</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Does your dew-point threshold adjust with changes in ambient temperature?</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80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85350-19EE-48B8-9DE1-8FCFACFF8546}"/>
              </a:ext>
            </a:extLst>
          </p:cNvPr>
          <p:cNvSpPr>
            <a:spLocks noGrp="1"/>
          </p:cNvSpPr>
          <p:nvPr>
            <p:ph type="title"/>
          </p:nvPr>
        </p:nvSpPr>
        <p:spPr>
          <a:xfrm>
            <a:off x="0" y="152400"/>
            <a:ext cx="9144000" cy="563562"/>
          </a:xfrm>
        </p:spPr>
        <p:txBody>
          <a:bodyPr>
            <a:noAutofit/>
          </a:bodyPr>
          <a:lstStyle/>
          <a:p>
            <a:pPr algn="ctr"/>
            <a:r>
              <a:rPr lang="en-US" sz="2000" b="1" dirty="0"/>
              <a:t>STANDARD ISA-7.0.01-1996 – “Quality Standard for Instrument Air”</a:t>
            </a:r>
          </a:p>
        </p:txBody>
      </p:sp>
      <p:sp>
        <p:nvSpPr>
          <p:cNvPr id="3" name="Content Placeholder 2">
            <a:extLst>
              <a:ext uri="{FF2B5EF4-FFF2-40B4-BE49-F238E27FC236}">
                <a16:creationId xmlns:a16="http://schemas.microsoft.com/office/drawing/2014/main" id="{E98B9C4F-10B7-449A-A18B-24341581A850}"/>
              </a:ext>
            </a:extLst>
          </p:cNvPr>
          <p:cNvSpPr>
            <a:spLocks noGrp="1"/>
          </p:cNvSpPr>
          <p:nvPr>
            <p:ph sz="quarter" idx="1"/>
          </p:nvPr>
        </p:nvSpPr>
        <p:spPr>
          <a:xfrm>
            <a:off x="0" y="1219200"/>
            <a:ext cx="9144000" cy="4800600"/>
          </a:xfrm>
        </p:spPr>
        <p:txBody>
          <a:bodyPr>
            <a:normAutofit/>
          </a:bodyPr>
          <a:lstStyle/>
          <a:p>
            <a:r>
              <a:rPr lang="en-US" sz="3200" i="1" dirty="0"/>
              <a:t>Pressure dew-point at least 10°C (18°F) below the minimum temperature </a:t>
            </a:r>
          </a:p>
          <a:p>
            <a:endParaRPr lang="en-US" sz="3200" i="1" dirty="0"/>
          </a:p>
          <a:p>
            <a:r>
              <a:rPr lang="en-US" sz="3200" i="1" dirty="0"/>
              <a:t>Pressure dew point shall not exceed 4°C (39°F) at line pressure. </a:t>
            </a:r>
          </a:p>
          <a:p>
            <a:endParaRPr lang="en-US" sz="3200" i="1" dirty="0"/>
          </a:p>
          <a:p>
            <a:r>
              <a:rPr lang="en-US" sz="3200" i="1" dirty="0"/>
              <a:t>Monitoring (with alarm) is recommended. </a:t>
            </a:r>
          </a:p>
          <a:p>
            <a:endParaRPr lang="en-US" sz="3200" dirty="0"/>
          </a:p>
          <a:p>
            <a:endParaRPr lang="en-US" sz="3200" dirty="0"/>
          </a:p>
        </p:txBody>
      </p:sp>
    </p:spTree>
    <p:extLst>
      <p:ext uri="{BB962C8B-B14F-4D97-AF65-F5344CB8AC3E}">
        <p14:creationId xmlns:p14="http://schemas.microsoft.com/office/powerpoint/2010/main" val="36376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982FF-EF0B-46FE-9CA6-22C3CC502BA8}"/>
              </a:ext>
            </a:extLst>
          </p:cNvPr>
          <p:cNvSpPr>
            <a:spLocks noGrp="1"/>
          </p:cNvSpPr>
          <p:nvPr>
            <p:ph type="title"/>
          </p:nvPr>
        </p:nvSpPr>
        <p:spPr>
          <a:xfrm>
            <a:off x="0" y="152400"/>
            <a:ext cx="9144000" cy="563562"/>
          </a:xfrm>
        </p:spPr>
        <p:txBody>
          <a:bodyPr>
            <a:noAutofit/>
          </a:bodyPr>
          <a:lstStyle/>
          <a:p>
            <a:pPr algn="ctr"/>
            <a:r>
              <a:rPr lang="en-US" sz="2400" b="1" dirty="0"/>
              <a:t>STANDARD ISO 8573.1 – “</a:t>
            </a:r>
            <a:r>
              <a:rPr lang="en-US" sz="2000" b="1" dirty="0"/>
              <a:t>Contaminants and purity classes</a:t>
            </a:r>
            <a:r>
              <a:rPr lang="en-US" sz="2400" b="1" dirty="0"/>
              <a:t>”</a:t>
            </a:r>
            <a:endParaRPr lang="en-US" sz="2000" dirty="0"/>
          </a:p>
        </p:txBody>
      </p:sp>
      <p:graphicFrame>
        <p:nvGraphicFramePr>
          <p:cNvPr id="5" name="Table 4">
            <a:extLst>
              <a:ext uri="{FF2B5EF4-FFF2-40B4-BE49-F238E27FC236}">
                <a16:creationId xmlns:a16="http://schemas.microsoft.com/office/drawing/2014/main" id="{A17FE380-637B-4A03-8364-E99C426E2468}"/>
              </a:ext>
            </a:extLst>
          </p:cNvPr>
          <p:cNvGraphicFramePr>
            <a:graphicFrameLocks noGrp="1"/>
          </p:cNvGraphicFramePr>
          <p:nvPr>
            <p:extLst/>
          </p:nvPr>
        </p:nvGraphicFramePr>
        <p:xfrm>
          <a:off x="-1" y="1524000"/>
          <a:ext cx="9144000" cy="4114801"/>
        </p:xfrm>
        <a:graphic>
          <a:graphicData uri="http://schemas.openxmlformats.org/drawingml/2006/table">
            <a:tbl>
              <a:tblPr/>
              <a:tblGrid>
                <a:gridCol w="2315253">
                  <a:extLst>
                    <a:ext uri="{9D8B030D-6E8A-4147-A177-3AD203B41FA5}">
                      <a16:colId xmlns:a16="http://schemas.microsoft.com/office/drawing/2014/main" val="3761701627"/>
                    </a:ext>
                  </a:extLst>
                </a:gridCol>
                <a:gridCol w="2276249">
                  <a:extLst>
                    <a:ext uri="{9D8B030D-6E8A-4147-A177-3AD203B41FA5}">
                      <a16:colId xmlns:a16="http://schemas.microsoft.com/office/drawing/2014/main" val="2000237421"/>
                    </a:ext>
                  </a:extLst>
                </a:gridCol>
                <a:gridCol w="2276249">
                  <a:extLst>
                    <a:ext uri="{9D8B030D-6E8A-4147-A177-3AD203B41FA5}">
                      <a16:colId xmlns:a16="http://schemas.microsoft.com/office/drawing/2014/main" val="2985042663"/>
                    </a:ext>
                  </a:extLst>
                </a:gridCol>
                <a:gridCol w="2276249">
                  <a:extLst>
                    <a:ext uri="{9D8B030D-6E8A-4147-A177-3AD203B41FA5}">
                      <a16:colId xmlns:a16="http://schemas.microsoft.com/office/drawing/2014/main" val="1553042188"/>
                    </a:ext>
                  </a:extLst>
                </a:gridCol>
              </a:tblGrid>
              <a:tr h="415595">
                <a:tc gridSpan="4">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ISO 8573.1 Quality Classes</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3147157"/>
                  </a:ext>
                </a:extLst>
              </a:tr>
              <a:tr h="1205636">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Quality Classes</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Solids</a:t>
                      </a:r>
                      <a:br>
                        <a:rPr lang="en-US" sz="2400" b="1">
                          <a:solidFill>
                            <a:srgbClr val="000000"/>
                          </a:solidFill>
                          <a:effectLst/>
                          <a:latin typeface="Times New Roman" panose="02020603050405020304" pitchFamily="18" charset="0"/>
                          <a:ea typeface="Times New Roman" panose="02020603050405020304" pitchFamily="18" charset="0"/>
                        </a:rPr>
                      </a:br>
                      <a:r>
                        <a:rPr lang="en-US" sz="2400" b="1">
                          <a:solidFill>
                            <a:srgbClr val="000000"/>
                          </a:solidFill>
                          <a:effectLst/>
                          <a:latin typeface="Times New Roman" panose="02020603050405020304" pitchFamily="18" charset="0"/>
                          <a:ea typeface="Times New Roman" panose="02020603050405020304" pitchFamily="18" charset="0"/>
                        </a:rPr>
                        <a:t>(Particle Size in Micron)</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FF0000"/>
                          </a:solidFill>
                          <a:effectLst/>
                          <a:latin typeface="Times New Roman" panose="02020603050405020304" pitchFamily="18" charset="0"/>
                          <a:ea typeface="Times New Roman" panose="02020603050405020304" pitchFamily="18" charset="0"/>
                        </a:rPr>
                        <a:t>Water Pressure </a:t>
                      </a:r>
                      <a:br>
                        <a:rPr lang="en-US" sz="2400" b="1">
                          <a:solidFill>
                            <a:srgbClr val="FF0000"/>
                          </a:solidFill>
                          <a:effectLst/>
                          <a:latin typeface="Times New Roman" panose="02020603050405020304" pitchFamily="18" charset="0"/>
                          <a:ea typeface="Times New Roman" panose="02020603050405020304" pitchFamily="18" charset="0"/>
                        </a:rPr>
                      </a:br>
                      <a:r>
                        <a:rPr lang="en-US" sz="2400" b="1">
                          <a:solidFill>
                            <a:srgbClr val="FF0000"/>
                          </a:solidFill>
                          <a:effectLst/>
                          <a:latin typeface="Times New Roman" panose="02020603050405020304" pitchFamily="18" charset="0"/>
                          <a:ea typeface="Times New Roman" panose="02020603050405020304" pitchFamily="18" charset="0"/>
                        </a:rPr>
                        <a:t>Dew point (°F, °C, PPM)  </a:t>
                      </a:r>
                      <a:endParaRPr lang="en-US" sz="1600" b="1">
                        <a:solidFill>
                          <a:srgbClr val="FF0000"/>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Oil </a:t>
                      </a:r>
                      <a:br>
                        <a:rPr lang="en-US" sz="2400" b="1" dirty="0">
                          <a:solidFill>
                            <a:srgbClr val="000000"/>
                          </a:solidFill>
                          <a:effectLst/>
                          <a:latin typeface="Times New Roman" panose="02020603050405020304" pitchFamily="18" charset="0"/>
                          <a:ea typeface="Times New Roman" panose="02020603050405020304" pitchFamily="18" charset="0"/>
                        </a:rPr>
                      </a:br>
                      <a:r>
                        <a:rPr lang="en-US" sz="2400" b="1" dirty="0">
                          <a:solidFill>
                            <a:srgbClr val="000000"/>
                          </a:solidFill>
                          <a:effectLst/>
                          <a:latin typeface="Times New Roman" panose="02020603050405020304" pitchFamily="18" charset="0"/>
                          <a:ea typeface="Times New Roman" panose="02020603050405020304" pitchFamily="18" charset="0"/>
                        </a:rPr>
                        <a:t>Solids and Vapor (mg/m³)</a:t>
                      </a:r>
                      <a:endParaRPr lang="en-US" sz="1600" b="1" dirty="0">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4672914"/>
                  </a:ext>
                </a:extLst>
              </a:tr>
              <a:tr h="415595">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0.1</a:t>
                      </a:r>
                      <a:endParaRPr lang="en-US" sz="1600" b="1" dirty="0">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FF0000"/>
                          </a:solidFill>
                          <a:effectLst/>
                          <a:latin typeface="Times New Roman" panose="02020603050405020304" pitchFamily="18" charset="0"/>
                          <a:ea typeface="Times New Roman" panose="02020603050405020304" pitchFamily="18" charset="0"/>
                        </a:rPr>
                        <a:t>-94, -70, .3</a:t>
                      </a:r>
                      <a:endParaRPr lang="en-US" sz="1600" b="1">
                        <a:solidFill>
                          <a:srgbClr val="FF0000"/>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0.01</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7333815"/>
                  </a:ext>
                </a:extLst>
              </a:tr>
              <a:tr h="415595">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chemeClr val="tx1"/>
                          </a:solidFill>
                          <a:effectLst/>
                          <a:latin typeface="Times New Roman" panose="02020603050405020304" pitchFamily="18" charset="0"/>
                          <a:ea typeface="Times New Roman" panose="02020603050405020304" pitchFamily="18" charset="0"/>
                        </a:rPr>
                        <a:t>1</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rPr>
                        <a:t>-40, -40, 16</a:t>
                      </a:r>
                      <a:endParaRPr lang="en-US" sz="1600" b="1" dirty="0">
                        <a:solidFill>
                          <a:srgbClr val="FF0000"/>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chemeClr val="tx1"/>
                          </a:solidFill>
                          <a:effectLst/>
                          <a:latin typeface="Times New Roman" panose="02020603050405020304" pitchFamily="18" charset="0"/>
                          <a:ea typeface="Times New Roman" panose="02020603050405020304" pitchFamily="18" charset="0"/>
                        </a:rPr>
                        <a:t>0.1</a:t>
                      </a:r>
                      <a:endParaRPr lang="en-US" sz="1600" b="1" dirty="0">
                        <a:solidFill>
                          <a:schemeClr val="tx1"/>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4862155"/>
                  </a:ext>
                </a:extLst>
              </a:tr>
              <a:tr h="415595">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3</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5</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rPr>
                        <a:t>-4, -20, 128</a:t>
                      </a:r>
                      <a:endParaRPr lang="en-US" sz="1600" b="1" dirty="0">
                        <a:solidFill>
                          <a:srgbClr val="FF0000"/>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1</a:t>
                      </a:r>
                      <a:endParaRPr lang="en-US" sz="1600" b="1" dirty="0">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3666473"/>
                  </a:ext>
                </a:extLst>
              </a:tr>
              <a:tr h="415595">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4</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15</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FF0000"/>
                          </a:solidFill>
                          <a:effectLst/>
                          <a:latin typeface="Times New Roman" panose="02020603050405020304" pitchFamily="18" charset="0"/>
                          <a:ea typeface="Times New Roman" panose="02020603050405020304" pitchFamily="18" charset="0"/>
                        </a:rPr>
                        <a:t>38, 3, 940</a:t>
                      </a:r>
                      <a:endParaRPr lang="en-US" sz="1600" b="1">
                        <a:solidFill>
                          <a:srgbClr val="FF0000"/>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5</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707363"/>
                  </a:ext>
                </a:extLst>
              </a:tr>
              <a:tr h="415595">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5</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40</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FF0000"/>
                          </a:solidFill>
                          <a:effectLst/>
                          <a:latin typeface="Times New Roman" panose="02020603050405020304" pitchFamily="18" charset="0"/>
                          <a:ea typeface="Times New Roman" panose="02020603050405020304" pitchFamily="18" charset="0"/>
                        </a:rPr>
                        <a:t>45, 7, 1240</a:t>
                      </a:r>
                      <a:endParaRPr lang="en-US" sz="1600" b="1">
                        <a:solidFill>
                          <a:srgbClr val="FF0000"/>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25</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387758"/>
                  </a:ext>
                </a:extLst>
              </a:tr>
              <a:tr h="415595">
                <a:tc>
                  <a:txBody>
                    <a:bodyPr/>
                    <a:lstStyle/>
                    <a:p>
                      <a:pPr marL="0" marR="0" algn="ctr">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6</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 </a:t>
                      </a:r>
                      <a:endParaRPr lang="en-US" sz="1600" b="1">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rPr>
                        <a:t>50, 10, 1500</a:t>
                      </a:r>
                      <a:endParaRPr lang="en-US" sz="1600" b="1" dirty="0">
                        <a:solidFill>
                          <a:srgbClr val="FF0000"/>
                        </a:solidFill>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 </a:t>
                      </a:r>
                      <a:endParaRPr lang="en-US" sz="1600" b="1" dirty="0">
                        <a:effectLst/>
                        <a:latin typeface="Times New Roman" panose="02020603050405020304" pitchFamily="18" charset="0"/>
                        <a:ea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9914112"/>
                  </a:ext>
                </a:extLst>
              </a:tr>
            </a:tbl>
          </a:graphicData>
        </a:graphic>
      </p:graphicFrame>
    </p:spTree>
    <p:extLst>
      <p:ext uri="{BB962C8B-B14F-4D97-AF65-F5344CB8AC3E}">
        <p14:creationId xmlns:p14="http://schemas.microsoft.com/office/powerpoint/2010/main" val="97390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C6E6-3B62-43FC-9758-DB67B3487A47}"/>
              </a:ext>
            </a:extLst>
          </p:cNvPr>
          <p:cNvSpPr>
            <a:spLocks noGrp="1"/>
          </p:cNvSpPr>
          <p:nvPr>
            <p:ph type="title"/>
          </p:nvPr>
        </p:nvSpPr>
        <p:spPr>
          <a:xfrm>
            <a:off x="419100" y="152400"/>
            <a:ext cx="8305800" cy="563562"/>
          </a:xfrm>
        </p:spPr>
        <p:txBody>
          <a:bodyPr/>
          <a:lstStyle/>
          <a:p>
            <a:pPr algn="ctr"/>
            <a:r>
              <a:rPr lang="en-US" dirty="0"/>
              <a:t>Case for varying pressure dew-point</a:t>
            </a:r>
          </a:p>
        </p:txBody>
      </p:sp>
      <p:sp>
        <p:nvSpPr>
          <p:cNvPr id="3" name="Content Placeholder 2">
            <a:extLst>
              <a:ext uri="{FF2B5EF4-FFF2-40B4-BE49-F238E27FC236}">
                <a16:creationId xmlns:a16="http://schemas.microsoft.com/office/drawing/2014/main" id="{5A6EB0A1-201D-4F64-A6A9-25102BCA2CB6}"/>
              </a:ext>
            </a:extLst>
          </p:cNvPr>
          <p:cNvSpPr>
            <a:spLocks noGrp="1"/>
          </p:cNvSpPr>
          <p:nvPr>
            <p:ph sz="quarter" idx="1"/>
          </p:nvPr>
        </p:nvSpPr>
        <p:spPr>
          <a:xfrm>
            <a:off x="0" y="990600"/>
            <a:ext cx="9144000" cy="5029200"/>
          </a:xfrm>
        </p:spPr>
        <p:txBody>
          <a:bodyPr>
            <a:normAutofit/>
          </a:bodyPr>
          <a:lstStyle/>
          <a:p>
            <a:pPr marL="171450" indent="-171450">
              <a:buFont typeface="Arial" panose="020B0604020202020204" pitchFamily="34" charset="0"/>
              <a:buChar char="•"/>
            </a:pPr>
            <a:r>
              <a:rPr lang="en-US" dirty="0"/>
              <a:t>Ambient temperatures above 50°F</a:t>
            </a:r>
          </a:p>
          <a:p>
            <a:pPr marL="171450" indent="-171450">
              <a:buFont typeface="Arial" panose="020B0604020202020204" pitchFamily="34" charset="0"/>
              <a:buChar char="•"/>
            </a:pPr>
            <a:r>
              <a:rPr lang="en-US" dirty="0"/>
              <a:t>Flexibility with the air quality (moisture content) required by production.</a:t>
            </a:r>
          </a:p>
          <a:p>
            <a:pPr marL="537210" lvl="1" indent="-171450">
              <a:buFont typeface="Arial" panose="020B0604020202020204" pitchFamily="34" charset="0"/>
              <a:buChar char="•"/>
            </a:pPr>
            <a:r>
              <a:rPr lang="en-US" dirty="0"/>
              <a:t>“must be free of liquid water for all operating conditions”</a:t>
            </a:r>
          </a:p>
          <a:p>
            <a:pPr marL="171450" indent="-171450">
              <a:buFont typeface="Arial" panose="020B0604020202020204" pitchFamily="34" charset="0"/>
              <a:buChar char="•"/>
            </a:pPr>
            <a:r>
              <a:rPr lang="en-US" dirty="0"/>
              <a:t>System designed for (without the necessity of) air treatment to provide a -40°F (or lower) pressure dew-point</a:t>
            </a:r>
          </a:p>
          <a:p>
            <a:pPr marL="171450" indent="-171450">
              <a:buFont typeface="Arial" panose="020B0604020202020204" pitchFamily="34" charset="0"/>
              <a:buChar char="•"/>
            </a:pPr>
            <a:r>
              <a:rPr lang="en-US" dirty="0"/>
              <a:t>Dryer(s) installed without energy saving controls (dew-point dependent tower switching)</a:t>
            </a:r>
          </a:p>
          <a:p>
            <a:pPr marL="171450" indent="-171450">
              <a:buFont typeface="Arial" panose="020B0604020202020204" pitchFamily="34" charset="0"/>
              <a:buChar char="•"/>
            </a:pPr>
            <a:r>
              <a:rPr lang="en-US" dirty="0"/>
              <a:t>Lack of dryer redundancy</a:t>
            </a:r>
          </a:p>
          <a:p>
            <a:pPr marL="171450" indent="-171450">
              <a:buFont typeface="Arial" panose="020B0604020202020204" pitchFamily="34" charset="0"/>
              <a:buChar char="•"/>
            </a:pPr>
            <a:r>
              <a:rPr lang="en-US" dirty="0"/>
              <a:t>Under utilized master compressor system controller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2993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C0C0-00EE-4D66-88C6-059C430D079F}"/>
              </a:ext>
            </a:extLst>
          </p:cNvPr>
          <p:cNvSpPr>
            <a:spLocks noGrp="1"/>
          </p:cNvSpPr>
          <p:nvPr>
            <p:ph type="title"/>
          </p:nvPr>
        </p:nvSpPr>
        <p:spPr>
          <a:xfrm>
            <a:off x="76200" y="152400"/>
            <a:ext cx="8991600" cy="563562"/>
          </a:xfrm>
        </p:spPr>
        <p:txBody>
          <a:bodyPr>
            <a:normAutofit/>
          </a:bodyPr>
          <a:lstStyle/>
          <a:p>
            <a:pPr algn="ctr"/>
            <a:r>
              <a:rPr lang="en-US" dirty="0"/>
              <a:t>High and low ambient temperatures in Kansas City</a:t>
            </a:r>
          </a:p>
        </p:txBody>
      </p:sp>
      <p:pic>
        <p:nvPicPr>
          <p:cNvPr id="4" name="Picture 3">
            <a:extLst>
              <a:ext uri="{FF2B5EF4-FFF2-40B4-BE49-F238E27FC236}">
                <a16:creationId xmlns:a16="http://schemas.microsoft.com/office/drawing/2014/main" id="{A8586B8F-2CF2-4AB9-8E50-CFD1CB90B98E}"/>
              </a:ext>
            </a:extLst>
          </p:cNvPr>
          <p:cNvPicPr>
            <a:picLocks noChangeAspect="1"/>
          </p:cNvPicPr>
          <p:nvPr/>
        </p:nvPicPr>
        <p:blipFill>
          <a:blip r:embed="rId3"/>
          <a:stretch>
            <a:fillRect/>
          </a:stretch>
        </p:blipFill>
        <p:spPr>
          <a:xfrm>
            <a:off x="0" y="1065534"/>
            <a:ext cx="9144000" cy="5784398"/>
          </a:xfrm>
          <a:prstGeom prst="rect">
            <a:avLst/>
          </a:prstGeom>
        </p:spPr>
      </p:pic>
      <p:sp>
        <p:nvSpPr>
          <p:cNvPr id="5" name="Callout: Quad Arrow 4">
            <a:extLst>
              <a:ext uri="{FF2B5EF4-FFF2-40B4-BE49-F238E27FC236}">
                <a16:creationId xmlns:a16="http://schemas.microsoft.com/office/drawing/2014/main" id="{6C608A88-6482-43A0-A988-B162CF030CD6}"/>
              </a:ext>
            </a:extLst>
          </p:cNvPr>
          <p:cNvSpPr/>
          <p:nvPr/>
        </p:nvSpPr>
        <p:spPr>
          <a:xfrm>
            <a:off x="2514600" y="2743200"/>
            <a:ext cx="5562599" cy="3049266"/>
          </a:xfrm>
          <a:prstGeom prst="quadArrowCallout">
            <a:avLst>
              <a:gd name="adj1" fmla="val 9517"/>
              <a:gd name="adj2" fmla="val 14834"/>
              <a:gd name="adj3" fmla="val 11727"/>
              <a:gd name="adj4" fmla="val 3856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58% of the time, avg low ambient temp is &gt;39°F</a:t>
            </a:r>
            <a:endParaRPr kumimoji="0" lang="en-US" sz="14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A8F5816C-4F32-4C79-B471-5ABEFF0C4F6C}"/>
              </a:ext>
            </a:extLst>
          </p:cNvPr>
          <p:cNvCxnSpPr>
            <a:cxnSpLocks/>
          </p:cNvCxnSpPr>
          <p:nvPr/>
        </p:nvCxnSpPr>
        <p:spPr>
          <a:xfrm flipH="1">
            <a:off x="6477000" y="1828800"/>
            <a:ext cx="381000" cy="38100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8D9EAF6-BA7E-435F-8B98-789954D68EC5}"/>
              </a:ext>
            </a:extLst>
          </p:cNvPr>
          <p:cNvSpPr txBox="1"/>
          <p:nvPr/>
        </p:nvSpPr>
        <p:spPr>
          <a:xfrm>
            <a:off x="6858000" y="1644134"/>
            <a:ext cx="16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Average high</a:t>
            </a:r>
          </a:p>
        </p:txBody>
      </p:sp>
      <p:cxnSp>
        <p:nvCxnSpPr>
          <p:cNvPr id="9" name="Straight Arrow Connector 8">
            <a:extLst>
              <a:ext uri="{FF2B5EF4-FFF2-40B4-BE49-F238E27FC236}">
                <a16:creationId xmlns:a16="http://schemas.microsoft.com/office/drawing/2014/main" id="{C344EAE4-7488-4380-8178-B246A9379F5A}"/>
              </a:ext>
            </a:extLst>
          </p:cNvPr>
          <p:cNvCxnSpPr>
            <a:cxnSpLocks/>
            <a:stCxn id="10" idx="1"/>
          </p:cNvCxnSpPr>
          <p:nvPr/>
        </p:nvCxnSpPr>
        <p:spPr>
          <a:xfrm flipH="1">
            <a:off x="6877878" y="2764863"/>
            <a:ext cx="808382" cy="57094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B36E53-F652-4AC5-B4E8-3AFB51DCC3DD}"/>
              </a:ext>
            </a:extLst>
          </p:cNvPr>
          <p:cNvSpPr txBox="1"/>
          <p:nvPr/>
        </p:nvSpPr>
        <p:spPr>
          <a:xfrm>
            <a:off x="7686260" y="2580197"/>
            <a:ext cx="1600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Average low</a:t>
            </a:r>
          </a:p>
        </p:txBody>
      </p:sp>
    </p:spTree>
    <p:extLst>
      <p:ext uri="{BB962C8B-B14F-4D97-AF65-F5344CB8AC3E}">
        <p14:creationId xmlns:p14="http://schemas.microsoft.com/office/powerpoint/2010/main" val="58868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AA8AF7-241B-4171-88D5-C8AD6F49242F}"/>
              </a:ext>
            </a:extLst>
          </p:cNvPr>
          <p:cNvPicPr>
            <a:picLocks noChangeAspect="1"/>
          </p:cNvPicPr>
          <p:nvPr/>
        </p:nvPicPr>
        <p:blipFill>
          <a:blip r:embed="rId3"/>
          <a:stretch>
            <a:fillRect/>
          </a:stretch>
        </p:blipFill>
        <p:spPr>
          <a:xfrm>
            <a:off x="0" y="1190973"/>
            <a:ext cx="9144000" cy="5667027"/>
          </a:xfrm>
          <a:prstGeom prst="rect">
            <a:avLst/>
          </a:prstGeom>
        </p:spPr>
      </p:pic>
      <p:sp>
        <p:nvSpPr>
          <p:cNvPr id="2" name="Title 1">
            <a:extLst>
              <a:ext uri="{FF2B5EF4-FFF2-40B4-BE49-F238E27FC236}">
                <a16:creationId xmlns:a16="http://schemas.microsoft.com/office/drawing/2014/main" id="{2535C0C0-00EE-4D66-88C6-059C430D079F}"/>
              </a:ext>
            </a:extLst>
          </p:cNvPr>
          <p:cNvSpPr>
            <a:spLocks noGrp="1"/>
          </p:cNvSpPr>
          <p:nvPr>
            <p:ph type="title"/>
          </p:nvPr>
        </p:nvSpPr>
        <p:spPr>
          <a:xfrm>
            <a:off x="419100" y="152400"/>
            <a:ext cx="8305800" cy="563562"/>
          </a:xfrm>
        </p:spPr>
        <p:txBody>
          <a:bodyPr/>
          <a:lstStyle/>
          <a:p>
            <a:pPr algn="ctr"/>
            <a:r>
              <a:rPr lang="en-US" dirty="0"/>
              <a:t>Average ambient temperature in Kansas City</a:t>
            </a:r>
          </a:p>
        </p:txBody>
      </p:sp>
      <p:sp>
        <p:nvSpPr>
          <p:cNvPr id="5" name="Callout: Quad Arrow 4">
            <a:extLst>
              <a:ext uri="{FF2B5EF4-FFF2-40B4-BE49-F238E27FC236}">
                <a16:creationId xmlns:a16="http://schemas.microsoft.com/office/drawing/2014/main" id="{9FD62E54-96B9-4237-8EC7-CAC98B319B17}"/>
              </a:ext>
            </a:extLst>
          </p:cNvPr>
          <p:cNvSpPr/>
          <p:nvPr/>
        </p:nvSpPr>
        <p:spPr>
          <a:xfrm>
            <a:off x="3048001" y="2971800"/>
            <a:ext cx="4419600" cy="2286000"/>
          </a:xfrm>
          <a:prstGeom prst="quadArrowCallout">
            <a:avLst>
              <a:gd name="adj1" fmla="val 9517"/>
              <a:gd name="adj2" fmla="val 14834"/>
              <a:gd name="adj3" fmla="val 11727"/>
              <a:gd name="adj4" fmla="val 5729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50% of the time, avg ambient temperature (minus 18°F) is &gt;39°F</a:t>
            </a:r>
          </a:p>
        </p:txBody>
      </p:sp>
      <p:cxnSp>
        <p:nvCxnSpPr>
          <p:cNvPr id="8" name="Straight Arrow Connector 7">
            <a:extLst>
              <a:ext uri="{FF2B5EF4-FFF2-40B4-BE49-F238E27FC236}">
                <a16:creationId xmlns:a16="http://schemas.microsoft.com/office/drawing/2014/main" id="{A2C509C2-CCC6-4585-928B-7D5214E7F840}"/>
              </a:ext>
            </a:extLst>
          </p:cNvPr>
          <p:cNvCxnSpPr>
            <a:cxnSpLocks/>
          </p:cNvCxnSpPr>
          <p:nvPr/>
        </p:nvCxnSpPr>
        <p:spPr>
          <a:xfrm flipH="1">
            <a:off x="6477000" y="2013466"/>
            <a:ext cx="381000" cy="381000"/>
          </a:xfrm>
          <a:prstGeom prst="straightConnector1">
            <a:avLst/>
          </a:prstGeom>
          <a:ln w="28575">
            <a:solidFill>
              <a:srgbClr val="FF66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E5A586-DF99-43B4-BC94-D89FE2EC0D56}"/>
              </a:ext>
            </a:extLst>
          </p:cNvPr>
          <p:cNvSpPr txBox="1"/>
          <p:nvPr/>
        </p:nvSpPr>
        <p:spPr>
          <a:xfrm>
            <a:off x="6858000" y="1828800"/>
            <a:ext cx="1752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Average temp</a:t>
            </a:r>
          </a:p>
        </p:txBody>
      </p:sp>
      <p:cxnSp>
        <p:nvCxnSpPr>
          <p:cNvPr id="10" name="Straight Arrow Connector 9">
            <a:extLst>
              <a:ext uri="{FF2B5EF4-FFF2-40B4-BE49-F238E27FC236}">
                <a16:creationId xmlns:a16="http://schemas.microsoft.com/office/drawing/2014/main" id="{E91BD6C7-5634-4DB2-B25B-1DFD9A9A5545}"/>
              </a:ext>
            </a:extLst>
          </p:cNvPr>
          <p:cNvCxnSpPr>
            <a:cxnSpLocks/>
            <a:stCxn id="11" idx="1"/>
          </p:cNvCxnSpPr>
          <p:nvPr/>
        </p:nvCxnSpPr>
        <p:spPr>
          <a:xfrm flipH="1">
            <a:off x="6877878" y="3088029"/>
            <a:ext cx="808382" cy="4324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CF09482-04B0-4725-8595-600FBE62052A}"/>
              </a:ext>
            </a:extLst>
          </p:cNvPr>
          <p:cNvSpPr txBox="1"/>
          <p:nvPr/>
        </p:nvSpPr>
        <p:spPr>
          <a:xfrm>
            <a:off x="7686260" y="2764863"/>
            <a:ext cx="1600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Average minus 18°F</a:t>
            </a:r>
          </a:p>
        </p:txBody>
      </p:sp>
    </p:spTree>
    <p:extLst>
      <p:ext uri="{BB962C8B-B14F-4D97-AF65-F5344CB8AC3E}">
        <p14:creationId xmlns:p14="http://schemas.microsoft.com/office/powerpoint/2010/main" val="35984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22DF1-0239-4027-A262-F29E2ED72B24}"/>
              </a:ext>
            </a:extLst>
          </p:cNvPr>
          <p:cNvPicPr>
            <a:picLocks noChangeAspect="1"/>
          </p:cNvPicPr>
          <p:nvPr/>
        </p:nvPicPr>
        <p:blipFill>
          <a:blip r:embed="rId3"/>
          <a:stretch>
            <a:fillRect/>
          </a:stretch>
        </p:blipFill>
        <p:spPr>
          <a:xfrm>
            <a:off x="0" y="1526292"/>
            <a:ext cx="9144000" cy="5331708"/>
          </a:xfrm>
          <a:prstGeom prst="rect">
            <a:avLst/>
          </a:prstGeom>
          <a:solidFill>
            <a:schemeClr val="bg1"/>
          </a:solidFill>
        </p:spPr>
      </p:pic>
      <p:sp>
        <p:nvSpPr>
          <p:cNvPr id="2" name="Title 1">
            <a:extLst>
              <a:ext uri="{FF2B5EF4-FFF2-40B4-BE49-F238E27FC236}">
                <a16:creationId xmlns:a16="http://schemas.microsoft.com/office/drawing/2014/main" id="{9E20C6E6-3B62-43FC-9758-DB67B3487A47}"/>
              </a:ext>
            </a:extLst>
          </p:cNvPr>
          <p:cNvSpPr>
            <a:spLocks noGrp="1"/>
          </p:cNvSpPr>
          <p:nvPr>
            <p:ph type="title"/>
          </p:nvPr>
        </p:nvSpPr>
        <p:spPr>
          <a:xfrm>
            <a:off x="419100" y="152400"/>
            <a:ext cx="8305800" cy="563562"/>
          </a:xfrm>
        </p:spPr>
        <p:txBody>
          <a:bodyPr/>
          <a:lstStyle/>
          <a:p>
            <a:pPr algn="ctr"/>
            <a:r>
              <a:rPr lang="en-US" dirty="0"/>
              <a:t>Typical system design</a:t>
            </a:r>
          </a:p>
        </p:txBody>
      </p:sp>
      <p:sp>
        <p:nvSpPr>
          <p:cNvPr id="3" name="Content Placeholder 2">
            <a:extLst>
              <a:ext uri="{FF2B5EF4-FFF2-40B4-BE49-F238E27FC236}">
                <a16:creationId xmlns:a16="http://schemas.microsoft.com/office/drawing/2014/main" id="{5A6EB0A1-201D-4F64-A6A9-25102BCA2CB6}"/>
              </a:ext>
            </a:extLst>
          </p:cNvPr>
          <p:cNvSpPr>
            <a:spLocks noGrp="1"/>
          </p:cNvSpPr>
          <p:nvPr>
            <p:ph sz="quarter" idx="1"/>
          </p:nvPr>
        </p:nvSpPr>
        <p:spPr>
          <a:xfrm>
            <a:off x="0" y="990600"/>
            <a:ext cx="9144000" cy="5029200"/>
          </a:xfrm>
        </p:spPr>
        <p:txBody>
          <a:bodyPr>
            <a:normAutofit/>
          </a:bodyPr>
          <a:lstStyle/>
          <a:p>
            <a:pPr marL="171450" indent="-171450">
              <a:buFont typeface="Arial" panose="020B0604020202020204" pitchFamily="34" charset="0"/>
              <a:buChar char="•"/>
            </a:pPr>
            <a:endParaRPr lang="en-US" dirty="0"/>
          </a:p>
          <a:p>
            <a:endParaRPr lang="en-US" dirty="0"/>
          </a:p>
        </p:txBody>
      </p:sp>
      <p:sp>
        <p:nvSpPr>
          <p:cNvPr id="5" name="Callout: Down Arrow 4">
            <a:extLst>
              <a:ext uri="{FF2B5EF4-FFF2-40B4-BE49-F238E27FC236}">
                <a16:creationId xmlns:a16="http://schemas.microsoft.com/office/drawing/2014/main" id="{EAAE8654-0FB6-4075-A86C-BFDC9FB2AC13}"/>
              </a:ext>
            </a:extLst>
          </p:cNvPr>
          <p:cNvSpPr/>
          <p:nvPr/>
        </p:nvSpPr>
        <p:spPr>
          <a:xfrm>
            <a:off x="304800" y="1828800"/>
            <a:ext cx="1600200" cy="685800"/>
          </a:xfrm>
          <a:prstGeom prst="downArrowCallo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Compressors</a:t>
            </a:r>
          </a:p>
        </p:txBody>
      </p:sp>
      <p:sp>
        <p:nvSpPr>
          <p:cNvPr id="6" name="Callout: Down Arrow 5">
            <a:extLst>
              <a:ext uri="{FF2B5EF4-FFF2-40B4-BE49-F238E27FC236}">
                <a16:creationId xmlns:a16="http://schemas.microsoft.com/office/drawing/2014/main" id="{3FC8144D-473A-494F-9FEE-CB15634C655C}"/>
              </a:ext>
            </a:extLst>
          </p:cNvPr>
          <p:cNvSpPr/>
          <p:nvPr/>
        </p:nvSpPr>
        <p:spPr>
          <a:xfrm>
            <a:off x="3924300" y="2143347"/>
            <a:ext cx="1600200" cy="685800"/>
          </a:xfrm>
          <a:prstGeom prst="downArrowCallo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Air treatment</a:t>
            </a:r>
          </a:p>
        </p:txBody>
      </p:sp>
      <p:sp>
        <p:nvSpPr>
          <p:cNvPr id="7" name="Callout: Down Arrow 6">
            <a:extLst>
              <a:ext uri="{FF2B5EF4-FFF2-40B4-BE49-F238E27FC236}">
                <a16:creationId xmlns:a16="http://schemas.microsoft.com/office/drawing/2014/main" id="{AAB705FC-92CF-43D5-8B09-740606041450}"/>
              </a:ext>
            </a:extLst>
          </p:cNvPr>
          <p:cNvSpPr/>
          <p:nvPr/>
        </p:nvSpPr>
        <p:spPr>
          <a:xfrm>
            <a:off x="7086600" y="1295400"/>
            <a:ext cx="1752600" cy="685800"/>
          </a:xfrm>
          <a:prstGeom prst="downArrowCallo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Storage and flow control</a:t>
            </a:r>
          </a:p>
        </p:txBody>
      </p:sp>
    </p:spTree>
    <p:extLst>
      <p:ext uri="{BB962C8B-B14F-4D97-AF65-F5344CB8AC3E}">
        <p14:creationId xmlns:p14="http://schemas.microsoft.com/office/powerpoint/2010/main" val="119823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D388F-0457-429C-9A0E-4804A72481A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97958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FDCE7-CCFE-47A5-AC86-9676DF29B40C}"/>
              </a:ext>
            </a:extLst>
          </p:cNvPr>
          <p:cNvSpPr>
            <a:spLocks noGrp="1"/>
          </p:cNvSpPr>
          <p:nvPr>
            <p:ph type="title"/>
          </p:nvPr>
        </p:nvSpPr>
        <p:spPr>
          <a:xfrm>
            <a:off x="419100" y="152400"/>
            <a:ext cx="8305800" cy="563562"/>
          </a:xfrm>
        </p:spPr>
        <p:txBody>
          <a:bodyPr/>
          <a:lstStyle/>
          <a:p>
            <a:pPr algn="ctr"/>
            <a:r>
              <a:rPr lang="en-US" dirty="0"/>
              <a:t>Opportunity for improvement?</a:t>
            </a:r>
          </a:p>
        </p:txBody>
      </p:sp>
      <p:sp>
        <p:nvSpPr>
          <p:cNvPr id="3" name="Content Placeholder 2">
            <a:extLst>
              <a:ext uri="{FF2B5EF4-FFF2-40B4-BE49-F238E27FC236}">
                <a16:creationId xmlns:a16="http://schemas.microsoft.com/office/drawing/2014/main" id="{DBE21B5A-A845-4EC3-A21C-AA421CFF8D1F}"/>
              </a:ext>
            </a:extLst>
          </p:cNvPr>
          <p:cNvSpPr>
            <a:spLocks noGrp="1"/>
          </p:cNvSpPr>
          <p:nvPr>
            <p:ph sz="quarter" idx="1"/>
          </p:nvPr>
        </p:nvSpPr>
        <p:spPr>
          <a:xfrm>
            <a:off x="0" y="914400"/>
            <a:ext cx="9144000" cy="5105400"/>
          </a:xfrm>
        </p:spPr>
        <p:txBody>
          <a:bodyPr>
            <a:normAutofit/>
          </a:bodyPr>
          <a:lstStyle/>
          <a:p>
            <a:r>
              <a:rPr lang="en-US" sz="3200" dirty="0"/>
              <a:t>Flow restriction through filtration and desiccant bed forces compressors to operate at a higher pressure</a:t>
            </a:r>
          </a:p>
          <a:p>
            <a:r>
              <a:rPr lang="en-US" sz="3200" dirty="0"/>
              <a:t>Purge requirements for tower regeneration can represent one of the largest constituents of demand</a:t>
            </a:r>
          </a:p>
          <a:p>
            <a:r>
              <a:rPr lang="en-US" sz="3200" dirty="0"/>
              <a:t>Should a dryer, filter, or drain fail, production could be interrupted due to moisture contamination.</a:t>
            </a:r>
          </a:p>
          <a:p>
            <a:endParaRPr lang="en-US" sz="3200" dirty="0"/>
          </a:p>
        </p:txBody>
      </p:sp>
    </p:spTree>
    <p:extLst>
      <p:ext uri="{BB962C8B-B14F-4D97-AF65-F5344CB8AC3E}">
        <p14:creationId xmlns:p14="http://schemas.microsoft.com/office/powerpoint/2010/main" val="262355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8" descr="CABP_logo_linkedin.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468328"/>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12"/>
          <p:cNvSpPr txBox="1">
            <a:spLocks noChangeArrowheads="1"/>
          </p:cNvSpPr>
          <p:nvPr/>
        </p:nvSpPr>
        <p:spPr bwMode="auto">
          <a:xfrm>
            <a:off x="585803" y="5670565"/>
            <a:ext cx="5595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4"/>
              </a:rPr>
              <a:t>www.airbestpractices.com/magazine/subscription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sp>
        <p:nvSpPr>
          <p:cNvPr id="10" name="TextBox 7"/>
          <p:cNvSpPr txBox="1">
            <a:spLocks noChangeArrowheads="1"/>
          </p:cNvSpPr>
          <p:nvPr/>
        </p:nvSpPr>
        <p:spPr bwMode="auto">
          <a:xfrm>
            <a:off x="3148182" y="3288840"/>
            <a:ext cx="2847632" cy="8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13"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013"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13"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PDH Certificates will be e-mailed to Attendees within two days.</a:t>
            </a:r>
            <a:endParaRPr kumimoji="0" lang="en-US" altLang="en-US" sz="1013" b="1"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 name="object 3"/>
          <p:cNvSpPr txBox="1"/>
          <p:nvPr/>
        </p:nvSpPr>
        <p:spPr>
          <a:xfrm>
            <a:off x="1561526" y="2584910"/>
            <a:ext cx="6020945" cy="553998"/>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lang="en-US" spc="-15" dirty="0">
                <a:solidFill>
                  <a:prstClr val="black"/>
                </a:solidFill>
                <a:latin typeface="Calibri"/>
                <a:cs typeface="Calibri"/>
              </a:rPr>
              <a:t>Mark Ames, John Henry Foster</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15" normalizeH="0" baseline="0" noProof="0" dirty="0">
                <a:ln>
                  <a:noFill/>
                </a:ln>
                <a:solidFill>
                  <a:prstClr val="black"/>
                </a:solidFill>
                <a:effectLst/>
                <a:uLnTx/>
                <a:uFillTx/>
                <a:latin typeface="Calibri"/>
                <a:ea typeface="+mn-ea"/>
                <a:cs typeface="Calibri"/>
              </a:rPr>
              <a:t>Keynote Speaker</a:t>
            </a:r>
            <a:endParaRPr kumimoji="0" lang="en-US" sz="1800" b="0" i="1"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TextBox 16">
            <a:extLst>
              <a:ext uri="{FF2B5EF4-FFF2-40B4-BE49-F238E27FC236}">
                <a16:creationId xmlns:a16="http://schemas.microsoft.com/office/drawing/2014/main" id="{B5A6DE85-0571-4EBB-81DB-BA3DB96BC8EA}"/>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2" name="Picture 11">
            <a:extLst>
              <a:ext uri="{FF2B5EF4-FFF2-40B4-BE49-F238E27FC236}">
                <a16:creationId xmlns:a16="http://schemas.microsoft.com/office/drawing/2014/main" id="{2E36C971-D023-4C97-B172-6FC66BBD9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953" y="4160553"/>
            <a:ext cx="2139035" cy="814870"/>
          </a:xfrm>
          <a:prstGeom prst="rect">
            <a:avLst/>
          </a:prstGeom>
        </p:spPr>
      </p:pic>
      <p:sp>
        <p:nvSpPr>
          <p:cNvPr id="15" name="Title 1">
            <a:extLst>
              <a:ext uri="{FF2B5EF4-FFF2-40B4-BE49-F238E27FC236}">
                <a16:creationId xmlns:a16="http://schemas.microsoft.com/office/drawing/2014/main" id="{667559DF-01FE-47F2-BB09-2E59794BE722}"/>
              </a:ext>
            </a:extLst>
          </p:cNvPr>
          <p:cNvSpPr txBox="1">
            <a:spLocks/>
          </p:cNvSpPr>
          <p:nvPr/>
        </p:nvSpPr>
        <p:spPr bwMode="auto">
          <a:xfrm>
            <a:off x="1202713" y="1908431"/>
            <a:ext cx="6738574" cy="59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fontScale="82500" lnSpcReduction="20000"/>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2800" b="1">
                <a:solidFill>
                  <a:srgbClr val="85214B"/>
                </a:solidFill>
                <a:latin typeface="+mn-lt"/>
                <a:cs typeface="Arial"/>
              </a:rPr>
              <a:t>Innovative Instrument Air Compliant System Design &amp; Measurement</a:t>
            </a:r>
            <a:endParaRPr lang="en-US" sz="2800" b="1" dirty="0">
              <a:solidFill>
                <a:srgbClr val="85214B"/>
              </a:solidFill>
              <a:latin typeface="+mn-lt"/>
              <a:cs typeface="Arial"/>
            </a:endParaRPr>
          </a:p>
        </p:txBody>
      </p:sp>
    </p:spTree>
    <p:extLst>
      <p:ext uri="{BB962C8B-B14F-4D97-AF65-F5344CB8AC3E}">
        <p14:creationId xmlns:p14="http://schemas.microsoft.com/office/powerpoint/2010/main" val="354609946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5A5CF-05D3-499C-BA5D-2E61582304A5}"/>
              </a:ext>
            </a:extLst>
          </p:cNvPr>
          <p:cNvPicPr>
            <a:picLocks noChangeAspect="1"/>
          </p:cNvPicPr>
          <p:nvPr/>
        </p:nvPicPr>
        <p:blipFill>
          <a:blip r:embed="rId3"/>
          <a:stretch>
            <a:fillRect/>
          </a:stretch>
        </p:blipFill>
        <p:spPr>
          <a:xfrm>
            <a:off x="0" y="1526292"/>
            <a:ext cx="9144000" cy="5331708"/>
          </a:xfrm>
          <a:prstGeom prst="rect">
            <a:avLst/>
          </a:prstGeom>
          <a:solidFill>
            <a:schemeClr val="bg1"/>
          </a:solidFill>
        </p:spPr>
      </p:pic>
      <p:sp>
        <p:nvSpPr>
          <p:cNvPr id="5" name="TextBox 4">
            <a:extLst>
              <a:ext uri="{FF2B5EF4-FFF2-40B4-BE49-F238E27FC236}">
                <a16:creationId xmlns:a16="http://schemas.microsoft.com/office/drawing/2014/main" id="{ECC354BE-F8A3-4807-9D27-342C55A70296}"/>
              </a:ext>
            </a:extLst>
          </p:cNvPr>
          <p:cNvSpPr txBox="1"/>
          <p:nvPr/>
        </p:nvSpPr>
        <p:spPr>
          <a:xfrm>
            <a:off x="3188361" y="936236"/>
            <a:ext cx="3124200" cy="707231"/>
          </a:xfrm>
          <a:prstGeom prst="down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Automation to monitor ambient temperature, </a:t>
            </a:r>
            <a:r>
              <a:rPr kumimoji="0" lang="en-US" sz="1200" b="1" i="0" u="none" strike="noStrike" kern="1200" cap="none" spc="0" normalizeH="0" baseline="0" noProof="0" dirty="0" err="1">
                <a:ln>
                  <a:noFill/>
                </a:ln>
                <a:solidFill>
                  <a:srgbClr val="000000"/>
                </a:solidFill>
                <a:effectLst/>
                <a:uLnTx/>
                <a:uFillTx/>
                <a:latin typeface="Agency FB" panose="020B0503020202020204" pitchFamily="34" charset="0"/>
                <a:ea typeface="+mn-ea"/>
                <a:cs typeface="Times New Roman" panose="02020603050405020304" pitchFamily="18" charset="0"/>
              </a:rPr>
              <a:t>p.d.p</a:t>
            </a: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 and for compressor and valve control</a:t>
            </a:r>
          </a:p>
        </p:txBody>
      </p:sp>
      <p:sp>
        <p:nvSpPr>
          <p:cNvPr id="6" name="TextBox 5">
            <a:extLst>
              <a:ext uri="{FF2B5EF4-FFF2-40B4-BE49-F238E27FC236}">
                <a16:creationId xmlns:a16="http://schemas.microsoft.com/office/drawing/2014/main" id="{1719FDFD-C7D9-4240-A84E-8EAA21E29663}"/>
              </a:ext>
            </a:extLst>
          </p:cNvPr>
          <p:cNvSpPr txBox="1"/>
          <p:nvPr/>
        </p:nvSpPr>
        <p:spPr>
          <a:xfrm>
            <a:off x="4046151" y="6088717"/>
            <a:ext cx="1715589" cy="461665"/>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Path to &gt;+32°F </a:t>
            </a:r>
            <a:r>
              <a:rPr kumimoji="0" lang="en-US" sz="1200" b="1" i="0" u="none" strike="noStrike" kern="1200" cap="none" spc="0" normalizeH="0" baseline="0" noProof="0" dirty="0" err="1">
                <a:ln>
                  <a:noFill/>
                </a:ln>
                <a:solidFill>
                  <a:srgbClr val="000000"/>
                </a:solidFill>
                <a:effectLst/>
                <a:uLnTx/>
                <a:uFillTx/>
                <a:latin typeface="Agency FB" panose="020B0503020202020204" pitchFamily="34" charset="0"/>
                <a:ea typeface="+mn-ea"/>
                <a:cs typeface="Times New Roman" panose="02020603050405020304" pitchFamily="18" charset="0"/>
              </a:rPr>
              <a:t>pdp</a:t>
            </a: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 and path of least resistance</a:t>
            </a:r>
          </a:p>
        </p:txBody>
      </p:sp>
      <p:sp>
        <p:nvSpPr>
          <p:cNvPr id="8" name="TextBox 7">
            <a:extLst>
              <a:ext uri="{FF2B5EF4-FFF2-40B4-BE49-F238E27FC236}">
                <a16:creationId xmlns:a16="http://schemas.microsoft.com/office/drawing/2014/main" id="{53E853D9-8C90-42EE-9BAA-C27953844712}"/>
              </a:ext>
            </a:extLst>
          </p:cNvPr>
          <p:cNvSpPr txBox="1"/>
          <p:nvPr/>
        </p:nvSpPr>
        <p:spPr>
          <a:xfrm>
            <a:off x="4246449" y="2714643"/>
            <a:ext cx="1314994" cy="27699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Path to -40°F </a:t>
            </a:r>
            <a:r>
              <a:rPr kumimoji="0" lang="en-US" sz="1200" b="1" i="0" u="none" strike="noStrike" kern="1200" cap="none" spc="0" normalizeH="0" baseline="0" noProof="0" dirty="0" err="1">
                <a:ln>
                  <a:noFill/>
                </a:ln>
                <a:solidFill>
                  <a:srgbClr val="000000"/>
                </a:solidFill>
                <a:effectLst/>
                <a:uLnTx/>
                <a:uFillTx/>
                <a:latin typeface="Agency FB" panose="020B0503020202020204" pitchFamily="34" charset="0"/>
                <a:ea typeface="+mn-ea"/>
                <a:cs typeface="Times New Roman" panose="02020603050405020304" pitchFamily="18" charset="0"/>
              </a:rPr>
              <a:t>pdp</a:t>
            </a:r>
            <a:endPar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7860F96-5B4F-417E-A245-70C83381A415}"/>
              </a:ext>
            </a:extLst>
          </p:cNvPr>
          <p:cNvSpPr txBox="1"/>
          <p:nvPr/>
        </p:nvSpPr>
        <p:spPr>
          <a:xfrm>
            <a:off x="2743200" y="3851994"/>
            <a:ext cx="1314994" cy="424339"/>
          </a:xfrm>
          <a:prstGeom prst="up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Binary valve</a:t>
            </a:r>
          </a:p>
        </p:txBody>
      </p:sp>
      <p:sp>
        <p:nvSpPr>
          <p:cNvPr id="10" name="TextBox 9">
            <a:extLst>
              <a:ext uri="{FF2B5EF4-FFF2-40B4-BE49-F238E27FC236}">
                <a16:creationId xmlns:a16="http://schemas.microsoft.com/office/drawing/2014/main" id="{78E81B1C-4858-4D7A-BFB3-9AD223B48415}"/>
              </a:ext>
            </a:extLst>
          </p:cNvPr>
          <p:cNvSpPr txBox="1"/>
          <p:nvPr/>
        </p:nvSpPr>
        <p:spPr>
          <a:xfrm>
            <a:off x="5692917" y="5026968"/>
            <a:ext cx="1314994" cy="424339"/>
          </a:xfrm>
          <a:prstGeom prst="down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Modulating valve</a:t>
            </a:r>
          </a:p>
        </p:txBody>
      </p:sp>
      <p:sp>
        <p:nvSpPr>
          <p:cNvPr id="11" name="TextBox 10">
            <a:extLst>
              <a:ext uri="{FF2B5EF4-FFF2-40B4-BE49-F238E27FC236}">
                <a16:creationId xmlns:a16="http://schemas.microsoft.com/office/drawing/2014/main" id="{80812FA4-DEAE-46BF-8D41-5F416A1DF46B}"/>
              </a:ext>
            </a:extLst>
          </p:cNvPr>
          <p:cNvSpPr txBox="1"/>
          <p:nvPr/>
        </p:nvSpPr>
        <p:spPr>
          <a:xfrm>
            <a:off x="7467600" y="3996966"/>
            <a:ext cx="1439668" cy="424339"/>
          </a:xfrm>
          <a:prstGeom prst="up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Flow control valve</a:t>
            </a:r>
          </a:p>
        </p:txBody>
      </p:sp>
      <p:sp>
        <p:nvSpPr>
          <p:cNvPr id="15" name="Title 1">
            <a:extLst>
              <a:ext uri="{FF2B5EF4-FFF2-40B4-BE49-F238E27FC236}">
                <a16:creationId xmlns:a16="http://schemas.microsoft.com/office/drawing/2014/main" id="{9EDC436E-A9EA-4F4F-9590-241F6BEAE275}"/>
              </a:ext>
            </a:extLst>
          </p:cNvPr>
          <p:cNvSpPr>
            <a:spLocks noGrp="1"/>
          </p:cNvSpPr>
          <p:nvPr>
            <p:ph type="title"/>
          </p:nvPr>
        </p:nvSpPr>
        <p:spPr>
          <a:xfrm>
            <a:off x="419100" y="152400"/>
            <a:ext cx="8305800" cy="563562"/>
          </a:xfrm>
        </p:spPr>
        <p:txBody>
          <a:bodyPr/>
          <a:lstStyle/>
          <a:p>
            <a:pPr algn="ctr"/>
            <a:r>
              <a:rPr lang="en-US" dirty="0"/>
              <a:t>Variable dew-point system design</a:t>
            </a:r>
          </a:p>
        </p:txBody>
      </p:sp>
      <p:sp>
        <p:nvSpPr>
          <p:cNvPr id="4" name="Arrow: Right 3">
            <a:extLst>
              <a:ext uri="{FF2B5EF4-FFF2-40B4-BE49-F238E27FC236}">
                <a16:creationId xmlns:a16="http://schemas.microsoft.com/office/drawing/2014/main" id="{648839E7-3E2B-4C9D-B169-E2DA1DB0754E}"/>
              </a:ext>
            </a:extLst>
          </p:cNvPr>
          <p:cNvSpPr/>
          <p:nvPr/>
        </p:nvSpPr>
        <p:spPr>
          <a:xfrm>
            <a:off x="4262398" y="3699609"/>
            <a:ext cx="978561" cy="15238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pic>
        <p:nvPicPr>
          <p:cNvPr id="14" name="Picture 13">
            <a:extLst>
              <a:ext uri="{FF2B5EF4-FFF2-40B4-BE49-F238E27FC236}">
                <a16:creationId xmlns:a16="http://schemas.microsoft.com/office/drawing/2014/main" id="{2920BFF3-3809-4DD1-9AFD-B68F02C5124F}"/>
              </a:ext>
            </a:extLst>
          </p:cNvPr>
          <p:cNvPicPr>
            <a:picLocks noChangeAspect="1"/>
          </p:cNvPicPr>
          <p:nvPr/>
        </p:nvPicPr>
        <p:blipFill>
          <a:blip r:embed="rId4"/>
          <a:stretch>
            <a:fillRect/>
          </a:stretch>
        </p:blipFill>
        <p:spPr>
          <a:xfrm>
            <a:off x="7462486" y="4571901"/>
            <a:ext cx="1441966" cy="1254153"/>
          </a:xfrm>
          <a:prstGeom prst="rect">
            <a:avLst/>
          </a:prstGeom>
          <a:noFill/>
          <a:ln>
            <a:solidFill>
              <a:schemeClr val="tx1"/>
            </a:solidFill>
          </a:ln>
        </p:spPr>
      </p:pic>
      <p:sp>
        <p:nvSpPr>
          <p:cNvPr id="16" name="TextBox 15">
            <a:extLst>
              <a:ext uri="{FF2B5EF4-FFF2-40B4-BE49-F238E27FC236}">
                <a16:creationId xmlns:a16="http://schemas.microsoft.com/office/drawing/2014/main" id="{627D20F2-7B95-48A9-9147-6B441DBD6FCB}"/>
              </a:ext>
            </a:extLst>
          </p:cNvPr>
          <p:cNvSpPr txBox="1"/>
          <p:nvPr/>
        </p:nvSpPr>
        <p:spPr>
          <a:xfrm>
            <a:off x="1428206" y="5126498"/>
            <a:ext cx="1314994" cy="424339"/>
          </a:xfrm>
          <a:prstGeom prst="up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Mist eliminator</a:t>
            </a:r>
          </a:p>
        </p:txBody>
      </p:sp>
      <p:sp>
        <p:nvSpPr>
          <p:cNvPr id="17" name="TextBox 16">
            <a:extLst>
              <a:ext uri="{FF2B5EF4-FFF2-40B4-BE49-F238E27FC236}">
                <a16:creationId xmlns:a16="http://schemas.microsoft.com/office/drawing/2014/main" id="{216B134A-86C9-4702-B8AE-A80B07430A34}"/>
              </a:ext>
            </a:extLst>
          </p:cNvPr>
          <p:cNvSpPr txBox="1"/>
          <p:nvPr/>
        </p:nvSpPr>
        <p:spPr>
          <a:xfrm>
            <a:off x="7525972" y="5613884"/>
            <a:ext cx="1314994" cy="424339"/>
          </a:xfrm>
          <a:prstGeom prst="up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Dew-point monitor</a:t>
            </a:r>
          </a:p>
        </p:txBody>
      </p:sp>
      <p:sp>
        <p:nvSpPr>
          <p:cNvPr id="18" name="TextBox 17">
            <a:extLst>
              <a:ext uri="{FF2B5EF4-FFF2-40B4-BE49-F238E27FC236}">
                <a16:creationId xmlns:a16="http://schemas.microsoft.com/office/drawing/2014/main" id="{0E9A9B34-81EA-4EF4-8DD9-C34E37605772}"/>
              </a:ext>
            </a:extLst>
          </p:cNvPr>
          <p:cNvSpPr txBox="1"/>
          <p:nvPr/>
        </p:nvSpPr>
        <p:spPr>
          <a:xfrm>
            <a:off x="4058194" y="4571901"/>
            <a:ext cx="1525139" cy="424339"/>
          </a:xfrm>
          <a:prstGeom prst="down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Cycling refrigerant dryer</a:t>
            </a:r>
          </a:p>
        </p:txBody>
      </p:sp>
      <p:sp>
        <p:nvSpPr>
          <p:cNvPr id="19" name="TextBox 18">
            <a:extLst>
              <a:ext uri="{FF2B5EF4-FFF2-40B4-BE49-F238E27FC236}">
                <a16:creationId xmlns:a16="http://schemas.microsoft.com/office/drawing/2014/main" id="{FE81ED38-4F8E-45A7-AFF1-3A657CC6CB1E}"/>
              </a:ext>
            </a:extLst>
          </p:cNvPr>
          <p:cNvSpPr txBox="1"/>
          <p:nvPr/>
        </p:nvSpPr>
        <p:spPr>
          <a:xfrm>
            <a:off x="4058194" y="2438400"/>
            <a:ext cx="1599043" cy="424339"/>
          </a:xfrm>
          <a:prstGeom prst="down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Desiccant dryer with </a:t>
            </a:r>
            <a:r>
              <a:rPr kumimoji="0" lang="en-US" sz="1200" b="1" i="0" u="none" strike="noStrike" kern="1200" cap="none" spc="0" normalizeH="0" baseline="0" noProof="0" dirty="0" err="1">
                <a:ln>
                  <a:noFill/>
                </a:ln>
                <a:solidFill>
                  <a:srgbClr val="000000"/>
                </a:solidFill>
                <a:effectLst/>
                <a:uLnTx/>
                <a:uFillTx/>
                <a:latin typeface="Agency FB" panose="020B0503020202020204" pitchFamily="34" charset="0"/>
                <a:ea typeface="+mn-ea"/>
                <a:cs typeface="Times New Roman" panose="02020603050405020304" pitchFamily="18" charset="0"/>
              </a:rPr>
              <a:t>d.d.s.</a:t>
            </a:r>
            <a:endPar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endParaRPr>
          </a:p>
        </p:txBody>
      </p:sp>
      <p:sp>
        <p:nvSpPr>
          <p:cNvPr id="20" name="Arrow: Left-Up 19">
            <a:extLst>
              <a:ext uri="{FF2B5EF4-FFF2-40B4-BE49-F238E27FC236}">
                <a16:creationId xmlns:a16="http://schemas.microsoft.com/office/drawing/2014/main" id="{E1C95654-343B-4C0F-8611-CA53CF77DDE1}"/>
              </a:ext>
            </a:extLst>
          </p:cNvPr>
          <p:cNvSpPr/>
          <p:nvPr/>
        </p:nvSpPr>
        <p:spPr>
          <a:xfrm flipH="1" flipV="1">
            <a:off x="3070794" y="3935037"/>
            <a:ext cx="591158" cy="548195"/>
          </a:xfrm>
          <a:prstGeom prst="leftUpArrow">
            <a:avLst>
              <a:gd name="adj1" fmla="val 7854"/>
              <a:gd name="adj2" fmla="val 11765"/>
              <a:gd name="adj3" fmla="val 1298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sp>
        <p:nvSpPr>
          <p:cNvPr id="23" name="Arrow: Right 22">
            <a:extLst>
              <a:ext uri="{FF2B5EF4-FFF2-40B4-BE49-F238E27FC236}">
                <a16:creationId xmlns:a16="http://schemas.microsoft.com/office/drawing/2014/main" id="{3FDA44B6-7DFA-4F73-AF1A-68A45A9E5635}"/>
              </a:ext>
            </a:extLst>
          </p:cNvPr>
          <p:cNvSpPr/>
          <p:nvPr/>
        </p:nvSpPr>
        <p:spPr>
          <a:xfrm>
            <a:off x="5546931" y="5939449"/>
            <a:ext cx="978561" cy="15238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24" name="Arrow: Left-Up 23">
            <a:extLst>
              <a:ext uri="{FF2B5EF4-FFF2-40B4-BE49-F238E27FC236}">
                <a16:creationId xmlns:a16="http://schemas.microsoft.com/office/drawing/2014/main" id="{57500496-32C6-40BC-840C-FA9239FA43D8}"/>
              </a:ext>
            </a:extLst>
          </p:cNvPr>
          <p:cNvSpPr/>
          <p:nvPr/>
        </p:nvSpPr>
        <p:spPr>
          <a:xfrm rot="5400000" flipH="1" flipV="1">
            <a:off x="5325441" y="1591399"/>
            <a:ext cx="2740726" cy="3219992"/>
          </a:xfrm>
          <a:prstGeom prst="leftUpArrow">
            <a:avLst>
              <a:gd name="adj1" fmla="val 2240"/>
              <a:gd name="adj2" fmla="val 3870"/>
              <a:gd name="adj3" fmla="val 4916"/>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25" name="Arrow: Right 24">
            <a:extLst>
              <a:ext uri="{FF2B5EF4-FFF2-40B4-BE49-F238E27FC236}">
                <a16:creationId xmlns:a16="http://schemas.microsoft.com/office/drawing/2014/main" id="{F9E3D7FE-A859-42E0-84C5-E6617547966F}"/>
              </a:ext>
            </a:extLst>
          </p:cNvPr>
          <p:cNvSpPr/>
          <p:nvPr/>
        </p:nvSpPr>
        <p:spPr>
          <a:xfrm rot="4030273">
            <a:off x="3772648" y="3773805"/>
            <a:ext cx="3493657" cy="121102"/>
          </a:xfrm>
          <a:prstGeom prst="rightArrow">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27" name="Arrow: Right 26">
            <a:extLst>
              <a:ext uri="{FF2B5EF4-FFF2-40B4-BE49-F238E27FC236}">
                <a16:creationId xmlns:a16="http://schemas.microsoft.com/office/drawing/2014/main" id="{3EDAD470-6DC2-4309-A027-B531B6849D83}"/>
              </a:ext>
            </a:extLst>
          </p:cNvPr>
          <p:cNvSpPr/>
          <p:nvPr/>
        </p:nvSpPr>
        <p:spPr>
          <a:xfrm rot="7293459">
            <a:off x="3150914" y="2807422"/>
            <a:ext cx="1788702" cy="137706"/>
          </a:xfrm>
          <a:prstGeom prst="rightArrow">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pic>
        <p:nvPicPr>
          <p:cNvPr id="3" name="Picture 2">
            <a:extLst>
              <a:ext uri="{FF2B5EF4-FFF2-40B4-BE49-F238E27FC236}">
                <a16:creationId xmlns:a16="http://schemas.microsoft.com/office/drawing/2014/main" id="{0FC9187C-35A5-4998-B3D7-E764EE0879ED}"/>
              </a:ext>
            </a:extLst>
          </p:cNvPr>
          <p:cNvPicPr>
            <a:picLocks noChangeAspect="1"/>
          </p:cNvPicPr>
          <p:nvPr/>
        </p:nvPicPr>
        <p:blipFill>
          <a:blip r:embed="rId5"/>
          <a:stretch>
            <a:fillRect/>
          </a:stretch>
        </p:blipFill>
        <p:spPr>
          <a:xfrm>
            <a:off x="3070423" y="1616860"/>
            <a:ext cx="801132" cy="801132"/>
          </a:xfrm>
          <a:prstGeom prst="rect">
            <a:avLst/>
          </a:prstGeom>
        </p:spPr>
      </p:pic>
      <p:sp>
        <p:nvSpPr>
          <p:cNvPr id="26" name="Arrow: Right 25">
            <a:extLst>
              <a:ext uri="{FF2B5EF4-FFF2-40B4-BE49-F238E27FC236}">
                <a16:creationId xmlns:a16="http://schemas.microsoft.com/office/drawing/2014/main" id="{0B4BC0B5-01CC-4069-A9E1-22E06471E3A2}"/>
              </a:ext>
            </a:extLst>
          </p:cNvPr>
          <p:cNvSpPr/>
          <p:nvPr/>
        </p:nvSpPr>
        <p:spPr>
          <a:xfrm>
            <a:off x="3810000" y="1832460"/>
            <a:ext cx="687091" cy="106575"/>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
        <p:nvSpPr>
          <p:cNvPr id="28" name="TextBox 27">
            <a:extLst>
              <a:ext uri="{FF2B5EF4-FFF2-40B4-BE49-F238E27FC236}">
                <a16:creationId xmlns:a16="http://schemas.microsoft.com/office/drawing/2014/main" id="{A30EB500-E3B0-4662-9D33-D6740552A9E9}"/>
              </a:ext>
            </a:extLst>
          </p:cNvPr>
          <p:cNvSpPr txBox="1"/>
          <p:nvPr/>
        </p:nvSpPr>
        <p:spPr>
          <a:xfrm>
            <a:off x="2743199" y="3269261"/>
            <a:ext cx="1314994" cy="27699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Binary valve open</a:t>
            </a:r>
          </a:p>
        </p:txBody>
      </p:sp>
      <p:sp>
        <p:nvSpPr>
          <p:cNvPr id="29" name="TextBox 28">
            <a:extLst>
              <a:ext uri="{FF2B5EF4-FFF2-40B4-BE49-F238E27FC236}">
                <a16:creationId xmlns:a16="http://schemas.microsoft.com/office/drawing/2014/main" id="{63AF6D48-5C28-422A-B2BF-E225EB3B8398}"/>
              </a:ext>
            </a:extLst>
          </p:cNvPr>
          <p:cNvSpPr txBox="1"/>
          <p:nvPr/>
        </p:nvSpPr>
        <p:spPr>
          <a:xfrm>
            <a:off x="5825226" y="6044108"/>
            <a:ext cx="1437294" cy="27699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Modulating valve closed</a:t>
            </a:r>
          </a:p>
        </p:txBody>
      </p:sp>
      <p:sp>
        <p:nvSpPr>
          <p:cNvPr id="30" name="TextBox 29">
            <a:extLst>
              <a:ext uri="{FF2B5EF4-FFF2-40B4-BE49-F238E27FC236}">
                <a16:creationId xmlns:a16="http://schemas.microsoft.com/office/drawing/2014/main" id="{C6BC781D-8235-4248-AC23-6B292AF3F004}"/>
              </a:ext>
            </a:extLst>
          </p:cNvPr>
          <p:cNvSpPr txBox="1"/>
          <p:nvPr/>
        </p:nvSpPr>
        <p:spPr>
          <a:xfrm>
            <a:off x="2754065" y="3259676"/>
            <a:ext cx="1314994" cy="27699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Binary valve closed</a:t>
            </a:r>
          </a:p>
        </p:txBody>
      </p:sp>
      <p:sp>
        <p:nvSpPr>
          <p:cNvPr id="31" name="TextBox 30">
            <a:extLst>
              <a:ext uri="{FF2B5EF4-FFF2-40B4-BE49-F238E27FC236}">
                <a16:creationId xmlns:a16="http://schemas.microsoft.com/office/drawing/2014/main" id="{008DA525-9715-4869-88F0-14D6E8F8F956}"/>
              </a:ext>
            </a:extLst>
          </p:cNvPr>
          <p:cNvSpPr txBox="1"/>
          <p:nvPr/>
        </p:nvSpPr>
        <p:spPr>
          <a:xfrm>
            <a:off x="5825226" y="6033941"/>
            <a:ext cx="1437294" cy="27699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Modulating valve open</a:t>
            </a:r>
          </a:p>
        </p:txBody>
      </p:sp>
      <p:sp>
        <p:nvSpPr>
          <p:cNvPr id="32" name="TextBox 31">
            <a:extLst>
              <a:ext uri="{FF2B5EF4-FFF2-40B4-BE49-F238E27FC236}">
                <a16:creationId xmlns:a16="http://schemas.microsoft.com/office/drawing/2014/main" id="{F9E73A4A-0670-4F72-8B18-8EFC54162744}"/>
              </a:ext>
            </a:extLst>
          </p:cNvPr>
          <p:cNvSpPr txBox="1"/>
          <p:nvPr/>
        </p:nvSpPr>
        <p:spPr>
          <a:xfrm>
            <a:off x="1881481" y="5956778"/>
            <a:ext cx="1928520" cy="27699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Blending path of least resistance</a:t>
            </a:r>
          </a:p>
        </p:txBody>
      </p:sp>
      <p:sp>
        <p:nvSpPr>
          <p:cNvPr id="33" name="TextBox 32">
            <a:extLst>
              <a:ext uri="{FF2B5EF4-FFF2-40B4-BE49-F238E27FC236}">
                <a16:creationId xmlns:a16="http://schemas.microsoft.com/office/drawing/2014/main" id="{FCED9ECA-0485-4042-A7AC-444E0EAEAE95}"/>
              </a:ext>
            </a:extLst>
          </p:cNvPr>
          <p:cNvSpPr txBox="1"/>
          <p:nvPr/>
        </p:nvSpPr>
        <p:spPr>
          <a:xfrm>
            <a:off x="5491206" y="6163888"/>
            <a:ext cx="1794774" cy="276999"/>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Modulating valve partially open</a:t>
            </a:r>
          </a:p>
        </p:txBody>
      </p:sp>
      <p:sp>
        <p:nvSpPr>
          <p:cNvPr id="34" name="TextBox 33">
            <a:extLst>
              <a:ext uri="{FF2B5EF4-FFF2-40B4-BE49-F238E27FC236}">
                <a16:creationId xmlns:a16="http://schemas.microsoft.com/office/drawing/2014/main" id="{F2E547CF-E7B7-4676-9842-124208D78556}"/>
              </a:ext>
            </a:extLst>
          </p:cNvPr>
          <p:cNvSpPr txBox="1"/>
          <p:nvPr/>
        </p:nvSpPr>
        <p:spPr>
          <a:xfrm>
            <a:off x="2056035" y="3286649"/>
            <a:ext cx="1352595" cy="284701"/>
          </a:xfrm>
          <a:prstGeom prst="rec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Binary valve open</a:t>
            </a:r>
          </a:p>
        </p:txBody>
      </p:sp>
      <p:sp>
        <p:nvSpPr>
          <p:cNvPr id="35" name="TextBox 34">
            <a:extLst>
              <a:ext uri="{FF2B5EF4-FFF2-40B4-BE49-F238E27FC236}">
                <a16:creationId xmlns:a16="http://schemas.microsoft.com/office/drawing/2014/main" id="{FEADCD4B-91B4-43B7-B728-998454E541FE}"/>
              </a:ext>
            </a:extLst>
          </p:cNvPr>
          <p:cNvSpPr txBox="1"/>
          <p:nvPr/>
        </p:nvSpPr>
        <p:spPr>
          <a:xfrm>
            <a:off x="2612909" y="2311970"/>
            <a:ext cx="1356275" cy="424339"/>
          </a:xfrm>
          <a:prstGeom prst="upArrowCallout">
            <a:avLst/>
          </a:prstGeom>
          <a:solidFill>
            <a:srgbClr val="FF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gency FB" panose="020B0503020202020204" pitchFamily="34" charset="0"/>
                <a:ea typeface="+mn-ea"/>
                <a:cs typeface="Times New Roman" panose="02020603050405020304" pitchFamily="18" charset="0"/>
              </a:rPr>
              <a:t>Ambient temp monitor</a:t>
            </a:r>
          </a:p>
        </p:txBody>
      </p:sp>
      <p:sp>
        <p:nvSpPr>
          <p:cNvPr id="2" name="Arrow: Bent-Up 1">
            <a:extLst>
              <a:ext uri="{FF2B5EF4-FFF2-40B4-BE49-F238E27FC236}">
                <a16:creationId xmlns:a16="http://schemas.microsoft.com/office/drawing/2014/main" id="{C29E883E-1C83-4C4D-BEEA-5A9C3FABF428}"/>
              </a:ext>
            </a:extLst>
          </p:cNvPr>
          <p:cNvSpPr/>
          <p:nvPr/>
        </p:nvSpPr>
        <p:spPr>
          <a:xfrm rot="5400000">
            <a:off x="3113385" y="5271380"/>
            <a:ext cx="513689" cy="424339"/>
          </a:xfrm>
          <a:prstGeom prst="bentUpArrow">
            <a:avLst>
              <a:gd name="adj1" fmla="val 12430"/>
              <a:gd name="adj2" fmla="val 13777"/>
              <a:gd name="adj3" fmla="val 2230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gency FB" panose="020B0503020202020204" pitchFamily="34" charset="0"/>
              <a:ea typeface="+mn-ea"/>
              <a:cs typeface="+mn-cs"/>
            </a:endParaRPr>
          </a:p>
        </p:txBody>
      </p:sp>
    </p:spTree>
    <p:extLst>
      <p:ext uri="{BB962C8B-B14F-4D97-AF65-F5344CB8AC3E}">
        <p14:creationId xmlns:p14="http://schemas.microsoft.com/office/powerpoint/2010/main" val="185772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1+ppt_h/2"/>
                                          </p:val>
                                        </p:tav>
                                      </p:tavLst>
                                    </p:anim>
                                    <p:set>
                                      <p:cBhvr>
                                        <p:cTn id="46" dur="1" fill="hold">
                                          <p:stCondLst>
                                            <p:cond delay="499"/>
                                          </p:stCondLst>
                                        </p:cTn>
                                        <p:tgtEl>
                                          <p:spTgt spid="5"/>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19"/>
                                        </p:tgtEl>
                                        <p:attrNameLst>
                                          <p:attrName>ppt_x</p:attrName>
                                        </p:attrNameLst>
                                      </p:cBhvr>
                                      <p:tavLst>
                                        <p:tav tm="0">
                                          <p:val>
                                            <p:strVal val="ppt_x"/>
                                          </p:val>
                                        </p:tav>
                                        <p:tav tm="100000">
                                          <p:val>
                                            <p:strVal val="ppt_x"/>
                                          </p:val>
                                        </p:tav>
                                      </p:tavLst>
                                    </p:anim>
                                    <p:anim calcmode="lin" valueType="num">
                                      <p:cBhvr additive="base">
                                        <p:cTn id="49" dur="500"/>
                                        <p:tgtEl>
                                          <p:spTgt spid="19"/>
                                        </p:tgtEl>
                                        <p:attrNameLst>
                                          <p:attrName>ppt_y</p:attrName>
                                        </p:attrNameLst>
                                      </p:cBhvr>
                                      <p:tavLst>
                                        <p:tav tm="0">
                                          <p:val>
                                            <p:strVal val="ppt_y"/>
                                          </p:val>
                                        </p:tav>
                                        <p:tav tm="100000">
                                          <p:val>
                                            <p:strVal val="1+ppt_h/2"/>
                                          </p:val>
                                        </p:tav>
                                      </p:tavLst>
                                    </p:anim>
                                    <p:set>
                                      <p:cBhvr>
                                        <p:cTn id="50" dur="1" fill="hold">
                                          <p:stCondLst>
                                            <p:cond delay="499"/>
                                          </p:stCondLst>
                                        </p:cTn>
                                        <p:tgtEl>
                                          <p:spTgt spid="19"/>
                                        </p:tgtEl>
                                        <p:attrNameLst>
                                          <p:attrName>style.visibility</p:attrName>
                                        </p:attrNameLst>
                                      </p:cBhvr>
                                      <p:to>
                                        <p:strVal val="hidden"/>
                                      </p:to>
                                    </p:set>
                                  </p:childTnLst>
                                </p:cTn>
                              </p:par>
                              <p:par>
                                <p:cTn id="51" presetID="2" presetClass="exit" presetSubtype="4" fill="hold" grpId="1" nodeType="withEffect">
                                  <p:stCondLst>
                                    <p:cond delay="0"/>
                                  </p:stCondLst>
                                  <p:childTnLst>
                                    <p:anim calcmode="lin" valueType="num">
                                      <p:cBhvr additive="base">
                                        <p:cTn id="52" dur="500"/>
                                        <p:tgtEl>
                                          <p:spTgt spid="9"/>
                                        </p:tgtEl>
                                        <p:attrNameLst>
                                          <p:attrName>ppt_x</p:attrName>
                                        </p:attrNameLst>
                                      </p:cBhvr>
                                      <p:tavLst>
                                        <p:tav tm="0">
                                          <p:val>
                                            <p:strVal val="ppt_x"/>
                                          </p:val>
                                        </p:tav>
                                        <p:tav tm="100000">
                                          <p:val>
                                            <p:strVal val="ppt_x"/>
                                          </p:val>
                                        </p:tav>
                                      </p:tavLst>
                                    </p:anim>
                                    <p:anim calcmode="lin" valueType="num">
                                      <p:cBhvr additive="base">
                                        <p:cTn id="53" dur="500"/>
                                        <p:tgtEl>
                                          <p:spTgt spid="9"/>
                                        </p:tgtEl>
                                        <p:attrNameLst>
                                          <p:attrName>ppt_y</p:attrName>
                                        </p:attrNameLst>
                                      </p:cBhvr>
                                      <p:tavLst>
                                        <p:tav tm="0">
                                          <p:val>
                                            <p:strVal val="ppt_y"/>
                                          </p:val>
                                        </p:tav>
                                        <p:tav tm="100000">
                                          <p:val>
                                            <p:strVal val="1+ppt_h/2"/>
                                          </p:val>
                                        </p:tav>
                                      </p:tavLst>
                                    </p:anim>
                                    <p:set>
                                      <p:cBhvr>
                                        <p:cTn id="54" dur="1" fill="hold">
                                          <p:stCondLst>
                                            <p:cond delay="499"/>
                                          </p:stCondLst>
                                        </p:cTn>
                                        <p:tgtEl>
                                          <p:spTgt spid="9"/>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16"/>
                                        </p:tgtEl>
                                        <p:attrNameLst>
                                          <p:attrName>ppt_x</p:attrName>
                                        </p:attrNameLst>
                                      </p:cBhvr>
                                      <p:tavLst>
                                        <p:tav tm="0">
                                          <p:val>
                                            <p:strVal val="ppt_x"/>
                                          </p:val>
                                        </p:tav>
                                        <p:tav tm="100000">
                                          <p:val>
                                            <p:strVal val="ppt_x"/>
                                          </p:val>
                                        </p:tav>
                                      </p:tavLst>
                                    </p:anim>
                                    <p:anim calcmode="lin" valueType="num">
                                      <p:cBhvr additive="base">
                                        <p:cTn id="57" dur="500"/>
                                        <p:tgtEl>
                                          <p:spTgt spid="16"/>
                                        </p:tgtEl>
                                        <p:attrNameLst>
                                          <p:attrName>ppt_y</p:attrName>
                                        </p:attrNameLst>
                                      </p:cBhvr>
                                      <p:tavLst>
                                        <p:tav tm="0">
                                          <p:val>
                                            <p:strVal val="ppt_y"/>
                                          </p:val>
                                        </p:tav>
                                        <p:tav tm="100000">
                                          <p:val>
                                            <p:strVal val="1+ppt_h/2"/>
                                          </p:val>
                                        </p:tav>
                                      </p:tavLst>
                                    </p:anim>
                                    <p:set>
                                      <p:cBhvr>
                                        <p:cTn id="58" dur="1" fill="hold">
                                          <p:stCondLst>
                                            <p:cond delay="499"/>
                                          </p:stCondLst>
                                        </p:cTn>
                                        <p:tgtEl>
                                          <p:spTgt spid="16"/>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18"/>
                                        </p:tgtEl>
                                        <p:attrNameLst>
                                          <p:attrName>ppt_x</p:attrName>
                                        </p:attrNameLst>
                                      </p:cBhvr>
                                      <p:tavLst>
                                        <p:tav tm="0">
                                          <p:val>
                                            <p:strVal val="ppt_x"/>
                                          </p:val>
                                        </p:tav>
                                        <p:tav tm="100000">
                                          <p:val>
                                            <p:strVal val="ppt_x"/>
                                          </p:val>
                                        </p:tav>
                                      </p:tavLst>
                                    </p:anim>
                                    <p:anim calcmode="lin" valueType="num">
                                      <p:cBhvr additive="base">
                                        <p:cTn id="61" dur="500"/>
                                        <p:tgtEl>
                                          <p:spTgt spid="18"/>
                                        </p:tgtEl>
                                        <p:attrNameLst>
                                          <p:attrName>ppt_y</p:attrName>
                                        </p:attrNameLst>
                                      </p:cBhvr>
                                      <p:tavLst>
                                        <p:tav tm="0">
                                          <p:val>
                                            <p:strVal val="ppt_y"/>
                                          </p:val>
                                        </p:tav>
                                        <p:tav tm="100000">
                                          <p:val>
                                            <p:strVal val="1+ppt_h/2"/>
                                          </p:val>
                                        </p:tav>
                                      </p:tavLst>
                                    </p:anim>
                                    <p:set>
                                      <p:cBhvr>
                                        <p:cTn id="62" dur="1" fill="hold">
                                          <p:stCondLst>
                                            <p:cond delay="499"/>
                                          </p:stCondLst>
                                        </p:cTn>
                                        <p:tgtEl>
                                          <p:spTgt spid="18"/>
                                        </p:tgtEl>
                                        <p:attrNameLst>
                                          <p:attrName>style.visibility</p:attrName>
                                        </p:attrNameLst>
                                      </p:cBhvr>
                                      <p:to>
                                        <p:strVal val="hidden"/>
                                      </p:to>
                                    </p:set>
                                  </p:childTnLst>
                                </p:cTn>
                              </p:par>
                              <p:par>
                                <p:cTn id="63" presetID="2" presetClass="exit" presetSubtype="4" fill="hold" grpId="1" nodeType="withEffect">
                                  <p:stCondLst>
                                    <p:cond delay="0"/>
                                  </p:stCondLst>
                                  <p:childTnLst>
                                    <p:anim calcmode="lin" valueType="num">
                                      <p:cBhvr additive="base">
                                        <p:cTn id="64" dur="500"/>
                                        <p:tgtEl>
                                          <p:spTgt spid="10"/>
                                        </p:tgtEl>
                                        <p:attrNameLst>
                                          <p:attrName>ppt_x</p:attrName>
                                        </p:attrNameLst>
                                      </p:cBhvr>
                                      <p:tavLst>
                                        <p:tav tm="0">
                                          <p:val>
                                            <p:strVal val="ppt_x"/>
                                          </p:val>
                                        </p:tav>
                                        <p:tav tm="100000">
                                          <p:val>
                                            <p:strVal val="ppt_x"/>
                                          </p:val>
                                        </p:tav>
                                      </p:tavLst>
                                    </p:anim>
                                    <p:anim calcmode="lin" valueType="num">
                                      <p:cBhvr additive="base">
                                        <p:cTn id="65" dur="500"/>
                                        <p:tgtEl>
                                          <p:spTgt spid="10"/>
                                        </p:tgtEl>
                                        <p:attrNameLst>
                                          <p:attrName>ppt_y</p:attrName>
                                        </p:attrNameLst>
                                      </p:cBhvr>
                                      <p:tavLst>
                                        <p:tav tm="0">
                                          <p:val>
                                            <p:strVal val="ppt_y"/>
                                          </p:val>
                                        </p:tav>
                                        <p:tav tm="100000">
                                          <p:val>
                                            <p:strVal val="1+ppt_h/2"/>
                                          </p:val>
                                        </p:tav>
                                      </p:tavLst>
                                    </p:anim>
                                    <p:set>
                                      <p:cBhvr>
                                        <p:cTn id="66" dur="1" fill="hold">
                                          <p:stCondLst>
                                            <p:cond delay="499"/>
                                          </p:stCondLst>
                                        </p:cTn>
                                        <p:tgtEl>
                                          <p:spTgt spid="10"/>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11"/>
                                        </p:tgtEl>
                                        <p:attrNameLst>
                                          <p:attrName>ppt_x</p:attrName>
                                        </p:attrNameLst>
                                      </p:cBhvr>
                                      <p:tavLst>
                                        <p:tav tm="0">
                                          <p:val>
                                            <p:strVal val="ppt_x"/>
                                          </p:val>
                                        </p:tav>
                                        <p:tav tm="100000">
                                          <p:val>
                                            <p:strVal val="ppt_x"/>
                                          </p:val>
                                        </p:tav>
                                      </p:tavLst>
                                    </p:anim>
                                    <p:anim calcmode="lin" valueType="num">
                                      <p:cBhvr additive="base">
                                        <p:cTn id="69" dur="500"/>
                                        <p:tgtEl>
                                          <p:spTgt spid="11"/>
                                        </p:tgtEl>
                                        <p:attrNameLst>
                                          <p:attrName>ppt_y</p:attrName>
                                        </p:attrNameLst>
                                      </p:cBhvr>
                                      <p:tavLst>
                                        <p:tav tm="0">
                                          <p:val>
                                            <p:strVal val="ppt_y"/>
                                          </p:val>
                                        </p:tav>
                                        <p:tav tm="100000">
                                          <p:val>
                                            <p:strVal val="1+ppt_h/2"/>
                                          </p:val>
                                        </p:tav>
                                      </p:tavLst>
                                    </p:anim>
                                    <p:set>
                                      <p:cBhvr>
                                        <p:cTn id="70" dur="1" fill="hold">
                                          <p:stCondLst>
                                            <p:cond delay="499"/>
                                          </p:stCondLst>
                                        </p:cTn>
                                        <p:tgtEl>
                                          <p:spTgt spid="11"/>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500"/>
                                        <p:tgtEl>
                                          <p:spTgt spid="17"/>
                                        </p:tgtEl>
                                      </p:cBhvr>
                                    </p:animEffect>
                                    <p:anim calcmode="lin" valueType="num">
                                      <p:cBhvr>
                                        <p:cTn id="73" dur="500"/>
                                        <p:tgtEl>
                                          <p:spTgt spid="17"/>
                                        </p:tgtEl>
                                        <p:attrNameLst>
                                          <p:attrName>ppt_x</p:attrName>
                                        </p:attrNameLst>
                                      </p:cBhvr>
                                      <p:tavLst>
                                        <p:tav tm="0">
                                          <p:val>
                                            <p:strVal val="ppt_x"/>
                                          </p:val>
                                        </p:tav>
                                        <p:tav tm="100000">
                                          <p:val>
                                            <p:strVal val="ppt_x"/>
                                          </p:val>
                                        </p:tav>
                                      </p:tavLst>
                                    </p:anim>
                                    <p:anim calcmode="lin" valueType="num">
                                      <p:cBhvr>
                                        <p:cTn id="74" dur="500"/>
                                        <p:tgtEl>
                                          <p:spTgt spid="17"/>
                                        </p:tgtEl>
                                        <p:attrNameLst>
                                          <p:attrName>ppt_y</p:attrName>
                                        </p:attrNameLst>
                                      </p:cBhvr>
                                      <p:tavLst>
                                        <p:tav tm="0">
                                          <p:val>
                                            <p:strVal val="ppt_y"/>
                                          </p:val>
                                        </p:tav>
                                        <p:tav tm="100000">
                                          <p:val>
                                            <p:strVal val="ppt_y+.1"/>
                                          </p:val>
                                        </p:tav>
                                      </p:tavLst>
                                    </p:anim>
                                    <p:set>
                                      <p:cBhvr>
                                        <p:cTn id="75" dur="1" fill="hold">
                                          <p:stCondLst>
                                            <p:cond delay="499"/>
                                          </p:stCondLst>
                                        </p:cTn>
                                        <p:tgtEl>
                                          <p:spTgt spid="17"/>
                                        </p:tgtEl>
                                        <p:attrNameLst>
                                          <p:attrName>style.visibility</p:attrName>
                                        </p:attrNameLst>
                                      </p:cBhvr>
                                      <p:to>
                                        <p:strVal val="hidden"/>
                                      </p:to>
                                    </p:set>
                                  </p:childTnLst>
                                </p:cTn>
                              </p:par>
                              <p:par>
                                <p:cTn id="76" presetID="42" presetClass="exit" presetSubtype="0" fill="hold" grpId="1" nodeType="withEffect">
                                  <p:stCondLst>
                                    <p:cond delay="0"/>
                                  </p:stCondLst>
                                  <p:childTnLst>
                                    <p:animEffect transition="out" filter="fade">
                                      <p:cBhvr>
                                        <p:cTn id="77" dur="500"/>
                                        <p:tgtEl>
                                          <p:spTgt spid="35"/>
                                        </p:tgtEl>
                                      </p:cBhvr>
                                    </p:animEffect>
                                    <p:anim calcmode="lin" valueType="num">
                                      <p:cBhvr>
                                        <p:cTn id="78" dur="500"/>
                                        <p:tgtEl>
                                          <p:spTgt spid="35"/>
                                        </p:tgtEl>
                                        <p:attrNameLst>
                                          <p:attrName>ppt_x</p:attrName>
                                        </p:attrNameLst>
                                      </p:cBhvr>
                                      <p:tavLst>
                                        <p:tav tm="0">
                                          <p:val>
                                            <p:strVal val="ppt_x"/>
                                          </p:val>
                                        </p:tav>
                                        <p:tav tm="100000">
                                          <p:val>
                                            <p:strVal val="ppt_x"/>
                                          </p:val>
                                        </p:tav>
                                      </p:tavLst>
                                    </p:anim>
                                    <p:anim calcmode="lin" valueType="num">
                                      <p:cBhvr>
                                        <p:cTn id="79" dur="500"/>
                                        <p:tgtEl>
                                          <p:spTgt spid="35"/>
                                        </p:tgtEl>
                                        <p:attrNameLst>
                                          <p:attrName>ppt_y</p:attrName>
                                        </p:attrNameLst>
                                      </p:cBhvr>
                                      <p:tavLst>
                                        <p:tav tm="0">
                                          <p:val>
                                            <p:strVal val="ppt_y"/>
                                          </p:val>
                                        </p:tav>
                                        <p:tav tm="100000">
                                          <p:val>
                                            <p:strVal val="ppt_y+.1"/>
                                          </p:val>
                                        </p:tav>
                                      </p:tavLst>
                                    </p:anim>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500" fill="hold"/>
                                        <p:tgtEl>
                                          <p:spTgt spid="8"/>
                                        </p:tgtEl>
                                        <p:attrNameLst>
                                          <p:attrName>ppt_x</p:attrName>
                                        </p:attrNameLst>
                                      </p:cBhvr>
                                      <p:tavLst>
                                        <p:tav tm="0">
                                          <p:val>
                                            <p:strVal val="#ppt_x"/>
                                          </p:val>
                                        </p:tav>
                                        <p:tav tm="100000">
                                          <p:val>
                                            <p:strVal val="#ppt_x"/>
                                          </p:val>
                                        </p:tav>
                                      </p:tavLst>
                                    </p:anim>
                                    <p:anim calcmode="lin" valueType="num">
                                      <p:cBhvr additive="base">
                                        <p:cTn id="86" dur="500" fill="hold"/>
                                        <p:tgtEl>
                                          <p:spTgt spid="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anim calcmode="lin" valueType="num">
                                      <p:cBhvr additive="base">
                                        <p:cTn id="89" dur="500" fill="hold"/>
                                        <p:tgtEl>
                                          <p:spTgt spid="4"/>
                                        </p:tgtEl>
                                        <p:attrNameLst>
                                          <p:attrName>ppt_x</p:attrName>
                                        </p:attrNameLst>
                                      </p:cBhvr>
                                      <p:tavLst>
                                        <p:tav tm="0">
                                          <p:val>
                                            <p:strVal val="#ppt_x"/>
                                          </p:val>
                                        </p:tav>
                                        <p:tav tm="100000">
                                          <p:val>
                                            <p:strVal val="#ppt_x"/>
                                          </p:val>
                                        </p:tav>
                                      </p:tavLst>
                                    </p:anim>
                                    <p:anim calcmode="lin" valueType="num">
                                      <p:cBhvr additive="base">
                                        <p:cTn id="90" dur="500" fill="hold"/>
                                        <p:tgtEl>
                                          <p:spTgt spid="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500" fill="hold"/>
                                        <p:tgtEl>
                                          <p:spTgt spid="28"/>
                                        </p:tgtEl>
                                        <p:attrNameLst>
                                          <p:attrName>ppt_x</p:attrName>
                                        </p:attrNameLst>
                                      </p:cBhvr>
                                      <p:tavLst>
                                        <p:tav tm="0">
                                          <p:val>
                                            <p:strVal val="#ppt_x"/>
                                          </p:val>
                                        </p:tav>
                                        <p:tav tm="100000">
                                          <p:val>
                                            <p:strVal val="#ppt_x"/>
                                          </p:val>
                                        </p:tav>
                                      </p:tavLst>
                                    </p:anim>
                                    <p:anim calcmode="lin" valueType="num">
                                      <p:cBhvr additive="base">
                                        <p:cTn id="94" dur="500" fill="hold"/>
                                        <p:tgtEl>
                                          <p:spTgt spid="2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ppt_x"/>
                                          </p:val>
                                        </p:tav>
                                        <p:tav tm="100000">
                                          <p:val>
                                            <p:strVal val="#ppt_x"/>
                                          </p:val>
                                        </p:tav>
                                      </p:tavLst>
                                    </p:anim>
                                    <p:anim calcmode="lin" valueType="num">
                                      <p:cBhvr additive="base">
                                        <p:cTn id="9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500"/>
                                        <p:tgtEl>
                                          <p:spTgt spid="8"/>
                                        </p:tgtEl>
                                        <p:attrNameLst>
                                          <p:attrName>ppt_x</p:attrName>
                                        </p:attrNameLst>
                                      </p:cBhvr>
                                      <p:tavLst>
                                        <p:tav tm="0">
                                          <p:val>
                                            <p:strVal val="ppt_x"/>
                                          </p:val>
                                        </p:tav>
                                        <p:tav tm="100000">
                                          <p:val>
                                            <p:strVal val="ppt_x"/>
                                          </p:val>
                                        </p:tav>
                                      </p:tavLst>
                                    </p:anim>
                                    <p:anim calcmode="lin" valueType="num">
                                      <p:cBhvr additive="base">
                                        <p:cTn id="103" dur="500"/>
                                        <p:tgtEl>
                                          <p:spTgt spid="8"/>
                                        </p:tgtEl>
                                        <p:attrNameLst>
                                          <p:attrName>ppt_y</p:attrName>
                                        </p:attrNameLst>
                                      </p:cBhvr>
                                      <p:tavLst>
                                        <p:tav tm="0">
                                          <p:val>
                                            <p:strVal val="ppt_y"/>
                                          </p:val>
                                        </p:tav>
                                        <p:tav tm="100000">
                                          <p:val>
                                            <p:strVal val="1+ppt_h/2"/>
                                          </p:val>
                                        </p:tav>
                                      </p:tavLst>
                                    </p:anim>
                                    <p:set>
                                      <p:cBhvr>
                                        <p:cTn id="104" dur="1" fill="hold">
                                          <p:stCondLst>
                                            <p:cond delay="499"/>
                                          </p:stCondLst>
                                        </p:cTn>
                                        <p:tgtEl>
                                          <p:spTgt spid="8"/>
                                        </p:tgtEl>
                                        <p:attrNameLst>
                                          <p:attrName>style.visibility</p:attrName>
                                        </p:attrNameLst>
                                      </p:cBhvr>
                                      <p:to>
                                        <p:strVal val="hidden"/>
                                      </p:to>
                                    </p:set>
                                  </p:childTnLst>
                                </p:cTn>
                              </p:par>
                              <p:par>
                                <p:cTn id="105" presetID="2" presetClass="exit" presetSubtype="4" fill="hold" grpId="1" nodeType="withEffect">
                                  <p:stCondLst>
                                    <p:cond delay="0"/>
                                  </p:stCondLst>
                                  <p:childTnLst>
                                    <p:anim calcmode="lin" valueType="num">
                                      <p:cBhvr additive="base">
                                        <p:cTn id="106" dur="500"/>
                                        <p:tgtEl>
                                          <p:spTgt spid="4"/>
                                        </p:tgtEl>
                                        <p:attrNameLst>
                                          <p:attrName>ppt_x</p:attrName>
                                        </p:attrNameLst>
                                      </p:cBhvr>
                                      <p:tavLst>
                                        <p:tav tm="0">
                                          <p:val>
                                            <p:strVal val="ppt_x"/>
                                          </p:val>
                                        </p:tav>
                                        <p:tav tm="100000">
                                          <p:val>
                                            <p:strVal val="ppt_x"/>
                                          </p:val>
                                        </p:tav>
                                      </p:tavLst>
                                    </p:anim>
                                    <p:anim calcmode="lin" valueType="num">
                                      <p:cBhvr additive="base">
                                        <p:cTn id="107" dur="500"/>
                                        <p:tgtEl>
                                          <p:spTgt spid="4"/>
                                        </p:tgtEl>
                                        <p:attrNameLst>
                                          <p:attrName>ppt_y</p:attrName>
                                        </p:attrNameLst>
                                      </p:cBhvr>
                                      <p:tavLst>
                                        <p:tav tm="0">
                                          <p:val>
                                            <p:strVal val="ppt_y"/>
                                          </p:val>
                                        </p:tav>
                                        <p:tav tm="100000">
                                          <p:val>
                                            <p:strVal val="1+ppt_h/2"/>
                                          </p:val>
                                        </p:tav>
                                      </p:tavLst>
                                    </p:anim>
                                    <p:set>
                                      <p:cBhvr>
                                        <p:cTn id="108" dur="1" fill="hold">
                                          <p:stCondLst>
                                            <p:cond delay="499"/>
                                          </p:stCondLst>
                                        </p:cTn>
                                        <p:tgtEl>
                                          <p:spTgt spid="4"/>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28"/>
                                        </p:tgtEl>
                                        <p:attrNameLst>
                                          <p:attrName>ppt_x</p:attrName>
                                        </p:attrNameLst>
                                      </p:cBhvr>
                                      <p:tavLst>
                                        <p:tav tm="0">
                                          <p:val>
                                            <p:strVal val="ppt_x"/>
                                          </p:val>
                                        </p:tav>
                                        <p:tav tm="100000">
                                          <p:val>
                                            <p:strVal val="ppt_x"/>
                                          </p:val>
                                        </p:tav>
                                      </p:tavLst>
                                    </p:anim>
                                    <p:anim calcmode="lin" valueType="num">
                                      <p:cBhvr additive="base">
                                        <p:cTn id="111" dur="500"/>
                                        <p:tgtEl>
                                          <p:spTgt spid="28"/>
                                        </p:tgtEl>
                                        <p:attrNameLst>
                                          <p:attrName>ppt_y</p:attrName>
                                        </p:attrNameLst>
                                      </p:cBhvr>
                                      <p:tavLst>
                                        <p:tav tm="0">
                                          <p:val>
                                            <p:strVal val="ppt_y"/>
                                          </p:val>
                                        </p:tav>
                                        <p:tav tm="100000">
                                          <p:val>
                                            <p:strVal val="1+ppt_h/2"/>
                                          </p:val>
                                        </p:tav>
                                      </p:tavLst>
                                    </p:anim>
                                    <p:set>
                                      <p:cBhvr>
                                        <p:cTn id="112" dur="1" fill="hold">
                                          <p:stCondLst>
                                            <p:cond delay="499"/>
                                          </p:stCondLst>
                                        </p:cTn>
                                        <p:tgtEl>
                                          <p:spTgt spid="28"/>
                                        </p:tgtEl>
                                        <p:attrNameLst>
                                          <p:attrName>style.visibility</p:attrName>
                                        </p:attrNameLst>
                                      </p:cBhvr>
                                      <p:to>
                                        <p:strVal val="hidden"/>
                                      </p:to>
                                    </p:set>
                                  </p:childTnLst>
                                </p:cTn>
                              </p:par>
                              <p:par>
                                <p:cTn id="113" presetID="2" presetClass="exit" presetSubtype="4" fill="hold" grpId="1" nodeType="withEffect">
                                  <p:stCondLst>
                                    <p:cond delay="0"/>
                                  </p:stCondLst>
                                  <p:childTnLst>
                                    <p:anim calcmode="lin" valueType="num">
                                      <p:cBhvr additive="base">
                                        <p:cTn id="114" dur="500"/>
                                        <p:tgtEl>
                                          <p:spTgt spid="29"/>
                                        </p:tgtEl>
                                        <p:attrNameLst>
                                          <p:attrName>ppt_x</p:attrName>
                                        </p:attrNameLst>
                                      </p:cBhvr>
                                      <p:tavLst>
                                        <p:tav tm="0">
                                          <p:val>
                                            <p:strVal val="ppt_x"/>
                                          </p:val>
                                        </p:tav>
                                        <p:tav tm="100000">
                                          <p:val>
                                            <p:strVal val="ppt_x"/>
                                          </p:val>
                                        </p:tav>
                                      </p:tavLst>
                                    </p:anim>
                                    <p:anim calcmode="lin" valueType="num">
                                      <p:cBhvr additive="base">
                                        <p:cTn id="115" dur="500"/>
                                        <p:tgtEl>
                                          <p:spTgt spid="29"/>
                                        </p:tgtEl>
                                        <p:attrNameLst>
                                          <p:attrName>ppt_y</p:attrName>
                                        </p:attrNameLst>
                                      </p:cBhvr>
                                      <p:tavLst>
                                        <p:tav tm="0">
                                          <p:val>
                                            <p:strVal val="ppt_y"/>
                                          </p:val>
                                        </p:tav>
                                        <p:tav tm="100000">
                                          <p:val>
                                            <p:strVal val="1+ppt_h/2"/>
                                          </p:val>
                                        </p:tav>
                                      </p:tavLst>
                                    </p:anim>
                                    <p:set>
                                      <p:cBhvr>
                                        <p:cTn id="116" dur="1" fill="hold">
                                          <p:stCondLst>
                                            <p:cond delay="499"/>
                                          </p:stCondLst>
                                        </p:cTn>
                                        <p:tgtEl>
                                          <p:spTgt spid="2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
                                        </p:tgtEl>
                                        <p:attrNameLst>
                                          <p:attrName>style.visibility</p:attrName>
                                        </p:attrNameLst>
                                      </p:cBhvr>
                                      <p:to>
                                        <p:strVal val="visible"/>
                                      </p:to>
                                    </p:set>
                                    <p:anim calcmode="lin" valueType="num">
                                      <p:cBhvr additive="base">
                                        <p:cTn id="121" dur="500" fill="hold"/>
                                        <p:tgtEl>
                                          <p:spTgt spid="2"/>
                                        </p:tgtEl>
                                        <p:attrNameLst>
                                          <p:attrName>ppt_x</p:attrName>
                                        </p:attrNameLst>
                                      </p:cBhvr>
                                      <p:tavLst>
                                        <p:tav tm="0">
                                          <p:val>
                                            <p:strVal val="#ppt_x"/>
                                          </p:val>
                                        </p:tav>
                                        <p:tav tm="100000">
                                          <p:val>
                                            <p:strVal val="#ppt_x"/>
                                          </p:val>
                                        </p:tav>
                                      </p:tavLst>
                                    </p:anim>
                                    <p:anim calcmode="lin" valueType="num">
                                      <p:cBhvr additive="base">
                                        <p:cTn id="122" dur="500" fill="hold"/>
                                        <p:tgtEl>
                                          <p:spTgt spid="2"/>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6"/>
                                        </p:tgtEl>
                                        <p:attrNameLst>
                                          <p:attrName>style.visibility</p:attrName>
                                        </p:attrNameLst>
                                      </p:cBhvr>
                                      <p:to>
                                        <p:strVal val="visible"/>
                                      </p:to>
                                    </p:set>
                                    <p:anim calcmode="lin" valueType="num">
                                      <p:cBhvr additive="base">
                                        <p:cTn id="125" dur="500" fill="hold"/>
                                        <p:tgtEl>
                                          <p:spTgt spid="6"/>
                                        </p:tgtEl>
                                        <p:attrNameLst>
                                          <p:attrName>ppt_x</p:attrName>
                                        </p:attrNameLst>
                                      </p:cBhvr>
                                      <p:tavLst>
                                        <p:tav tm="0">
                                          <p:val>
                                            <p:strVal val="#ppt_x"/>
                                          </p:val>
                                        </p:tav>
                                        <p:tav tm="100000">
                                          <p:val>
                                            <p:strVal val="#ppt_x"/>
                                          </p:val>
                                        </p:tav>
                                      </p:tavLst>
                                    </p:anim>
                                    <p:anim calcmode="lin" valueType="num">
                                      <p:cBhvr additive="base">
                                        <p:cTn id="126" dur="500" fill="hold"/>
                                        <p:tgtEl>
                                          <p:spTgt spid="6"/>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0"/>
                                        </p:tgtEl>
                                        <p:attrNameLst>
                                          <p:attrName>style.visibility</p:attrName>
                                        </p:attrNameLst>
                                      </p:cBhvr>
                                      <p:to>
                                        <p:strVal val="visible"/>
                                      </p:to>
                                    </p:set>
                                    <p:anim calcmode="lin" valueType="num">
                                      <p:cBhvr additive="base">
                                        <p:cTn id="129" dur="500" fill="hold"/>
                                        <p:tgtEl>
                                          <p:spTgt spid="30"/>
                                        </p:tgtEl>
                                        <p:attrNameLst>
                                          <p:attrName>ppt_x</p:attrName>
                                        </p:attrNameLst>
                                      </p:cBhvr>
                                      <p:tavLst>
                                        <p:tav tm="0">
                                          <p:val>
                                            <p:strVal val="#ppt_x"/>
                                          </p:val>
                                        </p:tav>
                                        <p:tav tm="100000">
                                          <p:val>
                                            <p:strVal val="#ppt_x"/>
                                          </p:val>
                                        </p:tav>
                                      </p:tavLst>
                                    </p:anim>
                                    <p:anim calcmode="lin" valueType="num">
                                      <p:cBhvr additive="base">
                                        <p:cTn id="130" dur="500" fill="hold"/>
                                        <p:tgtEl>
                                          <p:spTgt spid="3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1"/>
                                        </p:tgtEl>
                                        <p:attrNameLst>
                                          <p:attrName>style.visibility</p:attrName>
                                        </p:attrNameLst>
                                      </p:cBhvr>
                                      <p:to>
                                        <p:strVal val="visible"/>
                                      </p:to>
                                    </p:set>
                                    <p:anim calcmode="lin" valueType="num">
                                      <p:cBhvr additive="base">
                                        <p:cTn id="133" dur="500" fill="hold"/>
                                        <p:tgtEl>
                                          <p:spTgt spid="31"/>
                                        </p:tgtEl>
                                        <p:attrNameLst>
                                          <p:attrName>ppt_x</p:attrName>
                                        </p:attrNameLst>
                                      </p:cBhvr>
                                      <p:tavLst>
                                        <p:tav tm="0">
                                          <p:val>
                                            <p:strVal val="#ppt_x"/>
                                          </p:val>
                                        </p:tav>
                                        <p:tav tm="100000">
                                          <p:val>
                                            <p:strVal val="#ppt_x"/>
                                          </p:val>
                                        </p:tav>
                                      </p:tavLst>
                                    </p:anim>
                                    <p:anim calcmode="lin" valueType="num">
                                      <p:cBhvr additive="base">
                                        <p:cTn id="1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xit" presetSubtype="4" fill="hold" grpId="1" nodeType="clickEffect">
                                  <p:stCondLst>
                                    <p:cond delay="0"/>
                                  </p:stCondLst>
                                  <p:childTnLst>
                                    <p:anim calcmode="lin" valueType="num">
                                      <p:cBhvr additive="base">
                                        <p:cTn id="138" dur="500"/>
                                        <p:tgtEl>
                                          <p:spTgt spid="2"/>
                                        </p:tgtEl>
                                        <p:attrNameLst>
                                          <p:attrName>ppt_x</p:attrName>
                                        </p:attrNameLst>
                                      </p:cBhvr>
                                      <p:tavLst>
                                        <p:tav tm="0">
                                          <p:val>
                                            <p:strVal val="ppt_x"/>
                                          </p:val>
                                        </p:tav>
                                        <p:tav tm="100000">
                                          <p:val>
                                            <p:strVal val="ppt_x"/>
                                          </p:val>
                                        </p:tav>
                                      </p:tavLst>
                                    </p:anim>
                                    <p:anim calcmode="lin" valueType="num">
                                      <p:cBhvr additive="base">
                                        <p:cTn id="139" dur="500"/>
                                        <p:tgtEl>
                                          <p:spTgt spid="2"/>
                                        </p:tgtEl>
                                        <p:attrNameLst>
                                          <p:attrName>ppt_y</p:attrName>
                                        </p:attrNameLst>
                                      </p:cBhvr>
                                      <p:tavLst>
                                        <p:tav tm="0">
                                          <p:val>
                                            <p:strVal val="ppt_y"/>
                                          </p:val>
                                        </p:tav>
                                        <p:tav tm="100000">
                                          <p:val>
                                            <p:strVal val="1+ppt_h/2"/>
                                          </p:val>
                                        </p:tav>
                                      </p:tavLst>
                                    </p:anim>
                                    <p:set>
                                      <p:cBhvr>
                                        <p:cTn id="140" dur="1" fill="hold">
                                          <p:stCondLst>
                                            <p:cond delay="499"/>
                                          </p:stCondLst>
                                        </p:cTn>
                                        <p:tgtEl>
                                          <p:spTgt spid="2"/>
                                        </p:tgtEl>
                                        <p:attrNameLst>
                                          <p:attrName>style.visibility</p:attrName>
                                        </p:attrNameLst>
                                      </p:cBhvr>
                                      <p:to>
                                        <p:strVal val="hidden"/>
                                      </p:to>
                                    </p:set>
                                  </p:childTnLst>
                                </p:cTn>
                              </p:par>
                              <p:par>
                                <p:cTn id="141" presetID="2" presetClass="exit" presetSubtype="4" fill="hold" grpId="1" nodeType="withEffect">
                                  <p:stCondLst>
                                    <p:cond delay="0"/>
                                  </p:stCondLst>
                                  <p:childTnLst>
                                    <p:anim calcmode="lin" valueType="num">
                                      <p:cBhvr additive="base">
                                        <p:cTn id="142" dur="500"/>
                                        <p:tgtEl>
                                          <p:spTgt spid="6"/>
                                        </p:tgtEl>
                                        <p:attrNameLst>
                                          <p:attrName>ppt_x</p:attrName>
                                        </p:attrNameLst>
                                      </p:cBhvr>
                                      <p:tavLst>
                                        <p:tav tm="0">
                                          <p:val>
                                            <p:strVal val="ppt_x"/>
                                          </p:val>
                                        </p:tav>
                                        <p:tav tm="100000">
                                          <p:val>
                                            <p:strVal val="ppt_x"/>
                                          </p:val>
                                        </p:tav>
                                      </p:tavLst>
                                    </p:anim>
                                    <p:anim calcmode="lin" valueType="num">
                                      <p:cBhvr additive="base">
                                        <p:cTn id="143" dur="500"/>
                                        <p:tgtEl>
                                          <p:spTgt spid="6"/>
                                        </p:tgtEl>
                                        <p:attrNameLst>
                                          <p:attrName>ppt_y</p:attrName>
                                        </p:attrNameLst>
                                      </p:cBhvr>
                                      <p:tavLst>
                                        <p:tav tm="0">
                                          <p:val>
                                            <p:strVal val="ppt_y"/>
                                          </p:val>
                                        </p:tav>
                                        <p:tav tm="100000">
                                          <p:val>
                                            <p:strVal val="1+ppt_h/2"/>
                                          </p:val>
                                        </p:tav>
                                      </p:tavLst>
                                    </p:anim>
                                    <p:set>
                                      <p:cBhvr>
                                        <p:cTn id="144" dur="1" fill="hold">
                                          <p:stCondLst>
                                            <p:cond delay="499"/>
                                          </p:stCondLst>
                                        </p:cTn>
                                        <p:tgtEl>
                                          <p:spTgt spid="6"/>
                                        </p:tgtEl>
                                        <p:attrNameLst>
                                          <p:attrName>style.visibility</p:attrName>
                                        </p:attrNameLst>
                                      </p:cBhvr>
                                      <p:to>
                                        <p:strVal val="hidden"/>
                                      </p:to>
                                    </p:set>
                                  </p:childTnLst>
                                </p:cTn>
                              </p:par>
                              <p:par>
                                <p:cTn id="145" presetID="2" presetClass="exit" presetSubtype="4" fill="hold" grpId="1" nodeType="withEffect">
                                  <p:stCondLst>
                                    <p:cond delay="0"/>
                                  </p:stCondLst>
                                  <p:childTnLst>
                                    <p:anim calcmode="lin" valueType="num">
                                      <p:cBhvr additive="base">
                                        <p:cTn id="146" dur="500"/>
                                        <p:tgtEl>
                                          <p:spTgt spid="30"/>
                                        </p:tgtEl>
                                        <p:attrNameLst>
                                          <p:attrName>ppt_x</p:attrName>
                                        </p:attrNameLst>
                                      </p:cBhvr>
                                      <p:tavLst>
                                        <p:tav tm="0">
                                          <p:val>
                                            <p:strVal val="ppt_x"/>
                                          </p:val>
                                        </p:tav>
                                        <p:tav tm="100000">
                                          <p:val>
                                            <p:strVal val="ppt_x"/>
                                          </p:val>
                                        </p:tav>
                                      </p:tavLst>
                                    </p:anim>
                                    <p:anim calcmode="lin" valueType="num">
                                      <p:cBhvr additive="base">
                                        <p:cTn id="147" dur="500"/>
                                        <p:tgtEl>
                                          <p:spTgt spid="30"/>
                                        </p:tgtEl>
                                        <p:attrNameLst>
                                          <p:attrName>ppt_y</p:attrName>
                                        </p:attrNameLst>
                                      </p:cBhvr>
                                      <p:tavLst>
                                        <p:tav tm="0">
                                          <p:val>
                                            <p:strVal val="ppt_y"/>
                                          </p:val>
                                        </p:tav>
                                        <p:tav tm="100000">
                                          <p:val>
                                            <p:strVal val="1+ppt_h/2"/>
                                          </p:val>
                                        </p:tav>
                                      </p:tavLst>
                                    </p:anim>
                                    <p:set>
                                      <p:cBhvr>
                                        <p:cTn id="148" dur="1" fill="hold">
                                          <p:stCondLst>
                                            <p:cond delay="499"/>
                                          </p:stCondLst>
                                        </p:cTn>
                                        <p:tgtEl>
                                          <p:spTgt spid="30"/>
                                        </p:tgtEl>
                                        <p:attrNameLst>
                                          <p:attrName>style.visibility</p:attrName>
                                        </p:attrNameLst>
                                      </p:cBhvr>
                                      <p:to>
                                        <p:strVal val="hidden"/>
                                      </p:to>
                                    </p:set>
                                  </p:childTnLst>
                                </p:cTn>
                              </p:par>
                              <p:par>
                                <p:cTn id="149" presetID="2" presetClass="exit" presetSubtype="4" fill="hold" grpId="1" nodeType="withEffect">
                                  <p:stCondLst>
                                    <p:cond delay="0"/>
                                  </p:stCondLst>
                                  <p:childTnLst>
                                    <p:anim calcmode="lin" valueType="num">
                                      <p:cBhvr additive="base">
                                        <p:cTn id="150" dur="500"/>
                                        <p:tgtEl>
                                          <p:spTgt spid="31"/>
                                        </p:tgtEl>
                                        <p:attrNameLst>
                                          <p:attrName>ppt_x</p:attrName>
                                        </p:attrNameLst>
                                      </p:cBhvr>
                                      <p:tavLst>
                                        <p:tav tm="0">
                                          <p:val>
                                            <p:strVal val="ppt_x"/>
                                          </p:val>
                                        </p:tav>
                                        <p:tav tm="100000">
                                          <p:val>
                                            <p:strVal val="ppt_x"/>
                                          </p:val>
                                        </p:tav>
                                      </p:tavLst>
                                    </p:anim>
                                    <p:anim calcmode="lin" valueType="num">
                                      <p:cBhvr additive="base">
                                        <p:cTn id="151" dur="500"/>
                                        <p:tgtEl>
                                          <p:spTgt spid="31"/>
                                        </p:tgtEl>
                                        <p:attrNameLst>
                                          <p:attrName>ppt_y</p:attrName>
                                        </p:attrNameLst>
                                      </p:cBhvr>
                                      <p:tavLst>
                                        <p:tav tm="0">
                                          <p:val>
                                            <p:strVal val="ppt_y"/>
                                          </p:val>
                                        </p:tav>
                                        <p:tav tm="100000">
                                          <p:val>
                                            <p:strVal val="1+ppt_h/2"/>
                                          </p:val>
                                        </p:tav>
                                      </p:tavLst>
                                    </p:anim>
                                    <p:set>
                                      <p:cBhvr>
                                        <p:cTn id="152" dur="1" fill="hold">
                                          <p:stCondLst>
                                            <p:cond delay="499"/>
                                          </p:stCondLst>
                                        </p:cTn>
                                        <p:tgtEl>
                                          <p:spTgt spid="31"/>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24"/>
                                        </p:tgtEl>
                                        <p:attrNameLst>
                                          <p:attrName>style.visibility</p:attrName>
                                        </p:attrNameLst>
                                      </p:cBhvr>
                                      <p:to>
                                        <p:strVal val="visible"/>
                                      </p:to>
                                    </p:set>
                                    <p:anim calcmode="lin" valueType="num">
                                      <p:cBhvr additive="base">
                                        <p:cTn id="157" dur="500" fill="hold"/>
                                        <p:tgtEl>
                                          <p:spTgt spid="24"/>
                                        </p:tgtEl>
                                        <p:attrNameLst>
                                          <p:attrName>ppt_x</p:attrName>
                                        </p:attrNameLst>
                                      </p:cBhvr>
                                      <p:tavLst>
                                        <p:tav tm="0">
                                          <p:val>
                                            <p:strVal val="#ppt_x"/>
                                          </p:val>
                                        </p:tav>
                                        <p:tav tm="100000">
                                          <p:val>
                                            <p:strVal val="#ppt_x"/>
                                          </p:val>
                                        </p:tav>
                                      </p:tavLst>
                                    </p:anim>
                                    <p:anim calcmode="lin" valueType="num">
                                      <p:cBhvr additive="base">
                                        <p:cTn id="158" dur="500" fill="hold"/>
                                        <p:tgtEl>
                                          <p:spTgt spid="24"/>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23"/>
                                        </p:tgtEl>
                                        <p:attrNameLst>
                                          <p:attrName>style.visibility</p:attrName>
                                        </p:attrNameLst>
                                      </p:cBhvr>
                                      <p:to>
                                        <p:strVal val="visible"/>
                                      </p:to>
                                    </p:set>
                                    <p:anim calcmode="lin" valueType="num">
                                      <p:cBhvr additive="base">
                                        <p:cTn id="161" dur="500" fill="hold"/>
                                        <p:tgtEl>
                                          <p:spTgt spid="23"/>
                                        </p:tgtEl>
                                        <p:attrNameLst>
                                          <p:attrName>ppt_x</p:attrName>
                                        </p:attrNameLst>
                                      </p:cBhvr>
                                      <p:tavLst>
                                        <p:tav tm="0">
                                          <p:val>
                                            <p:strVal val="#ppt_x"/>
                                          </p:val>
                                        </p:tav>
                                        <p:tav tm="100000">
                                          <p:val>
                                            <p:strVal val="#ppt_x"/>
                                          </p:val>
                                        </p:tav>
                                      </p:tavLst>
                                    </p:anim>
                                    <p:anim calcmode="lin" valueType="num">
                                      <p:cBhvr additive="base">
                                        <p:cTn id="162" dur="500" fill="hold"/>
                                        <p:tgtEl>
                                          <p:spTgt spid="23"/>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25"/>
                                        </p:tgtEl>
                                        <p:attrNameLst>
                                          <p:attrName>style.visibility</p:attrName>
                                        </p:attrNameLst>
                                      </p:cBhvr>
                                      <p:to>
                                        <p:strVal val="visible"/>
                                      </p:to>
                                    </p:set>
                                    <p:anim calcmode="lin" valueType="num">
                                      <p:cBhvr additive="base">
                                        <p:cTn id="165" dur="500" fill="hold"/>
                                        <p:tgtEl>
                                          <p:spTgt spid="25"/>
                                        </p:tgtEl>
                                        <p:attrNameLst>
                                          <p:attrName>ppt_x</p:attrName>
                                        </p:attrNameLst>
                                      </p:cBhvr>
                                      <p:tavLst>
                                        <p:tav tm="0">
                                          <p:val>
                                            <p:strVal val="#ppt_x"/>
                                          </p:val>
                                        </p:tav>
                                        <p:tav tm="100000">
                                          <p:val>
                                            <p:strVal val="#ppt_x"/>
                                          </p:val>
                                        </p:tav>
                                      </p:tavLst>
                                    </p:anim>
                                    <p:anim calcmode="lin" valueType="num">
                                      <p:cBhvr additive="base">
                                        <p:cTn id="166" dur="500" fill="hold"/>
                                        <p:tgtEl>
                                          <p:spTgt spid="25"/>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27"/>
                                        </p:tgtEl>
                                        <p:attrNameLst>
                                          <p:attrName>style.visibility</p:attrName>
                                        </p:attrNameLst>
                                      </p:cBhvr>
                                      <p:to>
                                        <p:strVal val="visible"/>
                                      </p:to>
                                    </p:set>
                                    <p:anim calcmode="lin" valueType="num">
                                      <p:cBhvr additive="base">
                                        <p:cTn id="169" dur="500" fill="hold"/>
                                        <p:tgtEl>
                                          <p:spTgt spid="27"/>
                                        </p:tgtEl>
                                        <p:attrNameLst>
                                          <p:attrName>ppt_x</p:attrName>
                                        </p:attrNameLst>
                                      </p:cBhvr>
                                      <p:tavLst>
                                        <p:tav tm="0">
                                          <p:val>
                                            <p:strVal val="#ppt_x"/>
                                          </p:val>
                                        </p:tav>
                                        <p:tav tm="100000">
                                          <p:val>
                                            <p:strVal val="#ppt_x"/>
                                          </p:val>
                                        </p:tav>
                                      </p:tavLst>
                                    </p:anim>
                                    <p:anim calcmode="lin" valueType="num">
                                      <p:cBhvr additive="base">
                                        <p:cTn id="170" dur="500" fill="hold"/>
                                        <p:tgtEl>
                                          <p:spTgt spid="2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20"/>
                                        </p:tgtEl>
                                        <p:attrNameLst>
                                          <p:attrName>style.visibility</p:attrName>
                                        </p:attrNameLst>
                                      </p:cBhvr>
                                      <p:to>
                                        <p:strVal val="visible"/>
                                      </p:to>
                                    </p:set>
                                    <p:anim calcmode="lin" valueType="num">
                                      <p:cBhvr additive="base">
                                        <p:cTn id="173" dur="500" fill="hold"/>
                                        <p:tgtEl>
                                          <p:spTgt spid="20"/>
                                        </p:tgtEl>
                                        <p:attrNameLst>
                                          <p:attrName>ppt_x</p:attrName>
                                        </p:attrNameLst>
                                      </p:cBhvr>
                                      <p:tavLst>
                                        <p:tav tm="0">
                                          <p:val>
                                            <p:strVal val="#ppt_x"/>
                                          </p:val>
                                        </p:tav>
                                        <p:tav tm="100000">
                                          <p:val>
                                            <p:strVal val="#ppt_x"/>
                                          </p:val>
                                        </p:tav>
                                      </p:tavLst>
                                    </p:anim>
                                    <p:anim calcmode="lin" valueType="num">
                                      <p:cBhvr additive="base">
                                        <p:cTn id="174" dur="500" fill="hold"/>
                                        <p:tgtEl>
                                          <p:spTgt spid="20"/>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26"/>
                                        </p:tgtEl>
                                        <p:attrNameLst>
                                          <p:attrName>style.visibility</p:attrName>
                                        </p:attrNameLst>
                                      </p:cBhvr>
                                      <p:to>
                                        <p:strVal val="visible"/>
                                      </p:to>
                                    </p:set>
                                    <p:anim calcmode="lin" valueType="num">
                                      <p:cBhvr additive="base">
                                        <p:cTn id="177" dur="500" fill="hold"/>
                                        <p:tgtEl>
                                          <p:spTgt spid="26"/>
                                        </p:tgtEl>
                                        <p:attrNameLst>
                                          <p:attrName>ppt_x</p:attrName>
                                        </p:attrNameLst>
                                      </p:cBhvr>
                                      <p:tavLst>
                                        <p:tav tm="0">
                                          <p:val>
                                            <p:strVal val="#ppt_x"/>
                                          </p:val>
                                        </p:tav>
                                        <p:tav tm="100000">
                                          <p:val>
                                            <p:strVal val="#ppt_x"/>
                                          </p:val>
                                        </p:tav>
                                      </p:tavLst>
                                    </p:anim>
                                    <p:anim calcmode="lin" valueType="num">
                                      <p:cBhvr additive="base">
                                        <p:cTn id="178" dur="500" fill="hold"/>
                                        <p:tgtEl>
                                          <p:spTgt spid="26"/>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32"/>
                                        </p:tgtEl>
                                        <p:attrNameLst>
                                          <p:attrName>style.visibility</p:attrName>
                                        </p:attrNameLst>
                                      </p:cBhvr>
                                      <p:to>
                                        <p:strVal val="visible"/>
                                      </p:to>
                                    </p:set>
                                    <p:anim calcmode="lin" valueType="num">
                                      <p:cBhvr additive="base">
                                        <p:cTn id="181" dur="500" fill="hold"/>
                                        <p:tgtEl>
                                          <p:spTgt spid="32"/>
                                        </p:tgtEl>
                                        <p:attrNameLst>
                                          <p:attrName>ppt_x</p:attrName>
                                        </p:attrNameLst>
                                      </p:cBhvr>
                                      <p:tavLst>
                                        <p:tav tm="0">
                                          <p:val>
                                            <p:strVal val="#ppt_x"/>
                                          </p:val>
                                        </p:tav>
                                        <p:tav tm="100000">
                                          <p:val>
                                            <p:strVal val="#ppt_x"/>
                                          </p:val>
                                        </p:tav>
                                      </p:tavLst>
                                    </p:anim>
                                    <p:anim calcmode="lin" valueType="num">
                                      <p:cBhvr additive="base">
                                        <p:cTn id="182" dur="500" fill="hold"/>
                                        <p:tgtEl>
                                          <p:spTgt spid="32"/>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33"/>
                                        </p:tgtEl>
                                        <p:attrNameLst>
                                          <p:attrName>style.visibility</p:attrName>
                                        </p:attrNameLst>
                                      </p:cBhvr>
                                      <p:to>
                                        <p:strVal val="visible"/>
                                      </p:to>
                                    </p:set>
                                    <p:anim calcmode="lin" valueType="num">
                                      <p:cBhvr additive="base">
                                        <p:cTn id="185" dur="500" fill="hold"/>
                                        <p:tgtEl>
                                          <p:spTgt spid="33"/>
                                        </p:tgtEl>
                                        <p:attrNameLst>
                                          <p:attrName>ppt_x</p:attrName>
                                        </p:attrNameLst>
                                      </p:cBhvr>
                                      <p:tavLst>
                                        <p:tav tm="0">
                                          <p:val>
                                            <p:strVal val="#ppt_x"/>
                                          </p:val>
                                        </p:tav>
                                        <p:tav tm="100000">
                                          <p:val>
                                            <p:strVal val="#ppt_x"/>
                                          </p:val>
                                        </p:tav>
                                      </p:tavLst>
                                    </p:anim>
                                    <p:anim calcmode="lin" valueType="num">
                                      <p:cBhvr additive="base">
                                        <p:cTn id="186" dur="500" fill="hold"/>
                                        <p:tgtEl>
                                          <p:spTgt spid="33"/>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34"/>
                                        </p:tgtEl>
                                        <p:attrNameLst>
                                          <p:attrName>style.visibility</p:attrName>
                                        </p:attrNameLst>
                                      </p:cBhvr>
                                      <p:to>
                                        <p:strVal val="visible"/>
                                      </p:to>
                                    </p:set>
                                    <p:anim calcmode="lin" valueType="num">
                                      <p:cBhvr additive="base">
                                        <p:cTn id="189" dur="500" fill="hold"/>
                                        <p:tgtEl>
                                          <p:spTgt spid="34"/>
                                        </p:tgtEl>
                                        <p:attrNameLst>
                                          <p:attrName>ppt_x</p:attrName>
                                        </p:attrNameLst>
                                      </p:cBhvr>
                                      <p:tavLst>
                                        <p:tav tm="0">
                                          <p:val>
                                            <p:strVal val="#ppt_x"/>
                                          </p:val>
                                        </p:tav>
                                        <p:tav tm="100000">
                                          <p:val>
                                            <p:strVal val="#ppt_x"/>
                                          </p:val>
                                        </p:tav>
                                      </p:tavLst>
                                    </p:anim>
                                    <p:anim calcmode="lin" valueType="num">
                                      <p:cBhvr additive="base">
                                        <p:cTn id="19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4" grpId="0" animBg="1"/>
      <p:bldP spid="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3" grpId="0" animBg="1"/>
      <p:bldP spid="24" grpId="0" animBg="1"/>
      <p:bldP spid="25" grpId="0" animBg="1"/>
      <p:bldP spid="27" grpId="0" animBg="1"/>
      <p:bldP spid="26" grpId="0" animBg="1"/>
      <p:bldP spid="28" grpId="0" animBg="1"/>
      <p:bldP spid="28" grpId="1" animBg="1"/>
      <p:bldP spid="29" grpId="0" animBg="1"/>
      <p:bldP spid="29" grpId="1" animBg="1"/>
      <p:bldP spid="30" grpId="0" animBg="1"/>
      <p:bldP spid="30" grpId="1" animBg="1"/>
      <p:bldP spid="31" grpId="0" animBg="1"/>
      <p:bldP spid="31" grpId="1" animBg="1"/>
      <p:bldP spid="32" grpId="0" animBg="1"/>
      <p:bldP spid="33" grpId="0" animBg="1"/>
      <p:bldP spid="34" grpId="0" animBg="1"/>
      <p:bldP spid="35" grpId="0" animBg="1"/>
      <p:bldP spid="35" grpId="1" animBg="1"/>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C6E6-3B62-43FC-9758-DB67B3487A47}"/>
              </a:ext>
            </a:extLst>
          </p:cNvPr>
          <p:cNvSpPr>
            <a:spLocks noGrp="1"/>
          </p:cNvSpPr>
          <p:nvPr>
            <p:ph type="title"/>
          </p:nvPr>
        </p:nvSpPr>
        <p:spPr>
          <a:xfrm>
            <a:off x="419100" y="152400"/>
            <a:ext cx="8305800" cy="563562"/>
          </a:xfrm>
        </p:spPr>
        <p:txBody>
          <a:bodyPr/>
          <a:lstStyle/>
          <a:p>
            <a:pPr algn="ctr"/>
            <a:r>
              <a:rPr lang="en-US" dirty="0"/>
              <a:t>Expectations from intelligent controller</a:t>
            </a:r>
          </a:p>
        </p:txBody>
      </p:sp>
      <p:sp>
        <p:nvSpPr>
          <p:cNvPr id="3" name="Content Placeholder 2">
            <a:extLst>
              <a:ext uri="{FF2B5EF4-FFF2-40B4-BE49-F238E27FC236}">
                <a16:creationId xmlns:a16="http://schemas.microsoft.com/office/drawing/2014/main" id="{5A6EB0A1-201D-4F64-A6A9-25102BCA2CB6}"/>
              </a:ext>
            </a:extLst>
          </p:cNvPr>
          <p:cNvSpPr>
            <a:spLocks noGrp="1"/>
          </p:cNvSpPr>
          <p:nvPr>
            <p:ph sz="quarter" idx="1"/>
          </p:nvPr>
        </p:nvSpPr>
        <p:spPr>
          <a:xfrm>
            <a:off x="0" y="990600"/>
            <a:ext cx="9144000" cy="5029200"/>
          </a:xfrm>
        </p:spPr>
        <p:txBody>
          <a:bodyPr>
            <a:normAutofit/>
          </a:bodyPr>
          <a:lstStyle/>
          <a:p>
            <a:pPr marL="171450" indent="-171450">
              <a:buFont typeface="Arial" panose="020B0604020202020204" pitchFamily="34" charset="0"/>
              <a:buChar char="•"/>
            </a:pPr>
            <a:endParaRPr lang="en-US" dirty="0"/>
          </a:p>
          <a:p>
            <a:endParaRPr lang="en-US" dirty="0"/>
          </a:p>
        </p:txBody>
      </p:sp>
      <p:sp>
        <p:nvSpPr>
          <p:cNvPr id="5" name="Content Placeholder 2">
            <a:extLst>
              <a:ext uri="{FF2B5EF4-FFF2-40B4-BE49-F238E27FC236}">
                <a16:creationId xmlns:a16="http://schemas.microsoft.com/office/drawing/2014/main" id="{C00D84C7-DE96-4E6A-8C9E-2DF23E3AF3C4}"/>
              </a:ext>
            </a:extLst>
          </p:cNvPr>
          <p:cNvSpPr txBox="1">
            <a:spLocks/>
          </p:cNvSpPr>
          <p:nvPr/>
        </p:nvSpPr>
        <p:spPr>
          <a:xfrm>
            <a:off x="8860" y="838200"/>
            <a:ext cx="9144000" cy="5181600"/>
          </a:xfrm>
          <a:prstGeom prst="rect">
            <a:avLst/>
          </a:prstGeom>
        </p:spPr>
        <p:txBody>
          <a:bodyPr vert="horz">
            <a:normAutofit fontScale="62500" lnSpcReduction="20000"/>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0"/>
              </a:spcAft>
              <a:buClr>
                <a:srgbClr val="872F52"/>
              </a:buClr>
              <a:buSzPct val="70000"/>
              <a:buFont typeface="Arial"/>
              <a:buNone/>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At a minimum, the master system controller should:</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Monitor ambient temperature</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Monitor pressure dew-point from downstream of the flow control valve</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Monitor filter differential pressure</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Monitor condensate drain trap conditions</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Monitor dryer health</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Control dryer tower switching</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Provide control to the binary valve, modulating valve, and system flow control valve</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Compare ambient temperature to the measured pressure dew-point and control both the binary and modulating valves to allow for a varying pressure dew-point</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Determine corrective actions in the event of a component failure</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Should automation fail or lose communication with the components, air should be forced through the desiccant dryer to revert to -40°F</a:t>
            </a: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5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31BC23-E556-4224-AEF3-F461CFFB62C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18131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39DD-21CB-45E3-ACE5-6CEEAADC4348}"/>
              </a:ext>
            </a:extLst>
          </p:cNvPr>
          <p:cNvSpPr>
            <a:spLocks noGrp="1"/>
          </p:cNvSpPr>
          <p:nvPr>
            <p:ph type="title"/>
          </p:nvPr>
        </p:nvSpPr>
        <p:spPr/>
        <p:txBody>
          <a:bodyPr/>
          <a:lstStyle/>
          <a:p>
            <a:pPr algn="ctr"/>
            <a:r>
              <a:rPr lang="en-US" dirty="0"/>
              <a:t>Benefits</a:t>
            </a:r>
          </a:p>
        </p:txBody>
      </p:sp>
      <p:sp>
        <p:nvSpPr>
          <p:cNvPr id="3" name="Content Placeholder 2">
            <a:extLst>
              <a:ext uri="{FF2B5EF4-FFF2-40B4-BE49-F238E27FC236}">
                <a16:creationId xmlns:a16="http://schemas.microsoft.com/office/drawing/2014/main" id="{0FC2F203-C93B-4E1C-BE1A-1DFBD3AFC70C}"/>
              </a:ext>
            </a:extLst>
          </p:cNvPr>
          <p:cNvSpPr>
            <a:spLocks noGrp="1"/>
          </p:cNvSpPr>
          <p:nvPr>
            <p:ph sz="quarter" idx="1"/>
          </p:nvPr>
        </p:nvSpPr>
        <p:spPr>
          <a:xfrm>
            <a:off x="-9525" y="1143000"/>
            <a:ext cx="9144000" cy="3886200"/>
          </a:xfrm>
        </p:spPr>
        <p:txBody>
          <a:bodyPr>
            <a:noAutofit/>
          </a:bodyPr>
          <a:lstStyle/>
          <a:p>
            <a:r>
              <a:rPr lang="en-US" sz="3600" dirty="0"/>
              <a:t>Air quality will be appropriate for all operating conditions</a:t>
            </a:r>
          </a:p>
          <a:p>
            <a:r>
              <a:rPr lang="en-US" sz="3600" dirty="0"/>
              <a:t>Energy required to treat compressed air can be reduced by ≈ 40% depending upon ambient conditions.</a:t>
            </a:r>
          </a:p>
          <a:p>
            <a:r>
              <a:rPr lang="en-US" sz="3600"/>
              <a:t>Dryer redundancy</a:t>
            </a:r>
            <a:endParaRPr lang="en-US" sz="3600" dirty="0"/>
          </a:p>
          <a:p>
            <a:r>
              <a:rPr lang="en-US" sz="3600" dirty="0"/>
              <a:t>Continuous air quality monitoring with the master controller</a:t>
            </a:r>
          </a:p>
          <a:p>
            <a:endParaRPr lang="en-US" sz="3600" dirty="0"/>
          </a:p>
        </p:txBody>
      </p:sp>
    </p:spTree>
    <p:extLst>
      <p:ext uri="{BB962C8B-B14F-4D97-AF65-F5344CB8AC3E}">
        <p14:creationId xmlns:p14="http://schemas.microsoft.com/office/powerpoint/2010/main" val="254415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CABP_logo_linked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9175" y="207978"/>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12"/>
          <p:cNvSpPr txBox="1">
            <a:spLocks noChangeArrowheads="1"/>
          </p:cNvSpPr>
          <p:nvPr/>
        </p:nvSpPr>
        <p:spPr bwMode="auto">
          <a:xfrm>
            <a:off x="585803" y="5670565"/>
            <a:ext cx="5595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www.airbestpractices.com/magazine/subscription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sp>
        <p:nvSpPr>
          <p:cNvPr id="9222" name="TextBox 22"/>
          <p:cNvSpPr txBox="1">
            <a:spLocks noChangeArrowheads="1"/>
          </p:cNvSpPr>
          <p:nvPr/>
        </p:nvSpPr>
        <p:spPr bwMode="auto">
          <a:xfrm>
            <a:off x="4919678" y="3422665"/>
            <a:ext cx="3525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3" name="TextBox 23"/>
          <p:cNvSpPr txBox="1">
            <a:spLocks noChangeArrowheads="1"/>
          </p:cNvSpPr>
          <p:nvPr/>
        </p:nvSpPr>
        <p:spPr bwMode="auto">
          <a:xfrm>
            <a:off x="320627" y="4546271"/>
            <a:ext cx="26456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Robe</a:t>
            </a:r>
            <a:r>
              <a:rPr lang="en-US" altLang="en-US" sz="1400" b="1" dirty="0">
                <a:solidFill>
                  <a:prstClr val="black"/>
                </a:solidFill>
              </a:rPr>
              <a:t>rt Bailey</a:t>
            </a:r>
            <a:endPar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algn="ctr"/>
            <a:r>
              <a:rPr lang="en-US" altLang="en-US" sz="1400" dirty="0"/>
              <a:t>Kahn Instruments</a:t>
            </a:r>
          </a:p>
        </p:txBody>
      </p:sp>
      <p:sp>
        <p:nvSpPr>
          <p:cNvPr id="9228" name="TextBox 19"/>
          <p:cNvSpPr txBox="1">
            <a:spLocks noChangeArrowheads="1"/>
          </p:cNvSpPr>
          <p:nvPr/>
        </p:nvSpPr>
        <p:spPr bwMode="auto">
          <a:xfrm>
            <a:off x="2717716" y="2800170"/>
            <a:ext cx="55139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dirty="0"/>
              <a:t> Product Manager for Kahn Instruments</a:t>
            </a:r>
          </a:p>
          <a:p>
            <a:pPr>
              <a:buFont typeface="Arial" panose="020B0604020202020204" pitchFamily="34" charset="0"/>
              <a:buChar char="•"/>
            </a:pPr>
            <a:endParaRPr lang="en-US" altLang="en-US" dirty="0"/>
          </a:p>
          <a:p>
            <a:pPr marL="0" marR="0" lvl="0" indent="0" algn="l" defTabSz="914400" rtl="0" eaLnBrk="1" fontAlgn="base" latinLnBrk="0" hangingPunct="1">
              <a:lnSpc>
                <a:spcPct val="100000"/>
              </a:lnSpc>
              <a:spcBef>
                <a:spcPct val="0"/>
              </a:spcBef>
              <a:spcAft>
                <a:spcPct val="0"/>
              </a:spcAft>
              <a:buClrTx/>
              <a:buSzTx/>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Title 1"/>
          <p:cNvSpPr txBox="1">
            <a:spLocks/>
          </p:cNvSpPr>
          <p:nvPr/>
        </p:nvSpPr>
        <p:spPr bwMode="auto">
          <a:xfrm>
            <a:off x="468357" y="1931996"/>
            <a:ext cx="3243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85214B"/>
                </a:solidFill>
                <a:effectLst/>
                <a:uLnTx/>
                <a:uFillTx/>
                <a:latin typeface="Calibri Light" panose="020F0302020204030204"/>
                <a:ea typeface="+mj-ea"/>
                <a:cs typeface="+mj-cs"/>
              </a:rPr>
              <a:t>About the Speaker</a:t>
            </a:r>
          </a:p>
        </p:txBody>
      </p:sp>
      <p:pic>
        <p:nvPicPr>
          <p:cNvPr id="4" name="Picture 3">
            <a:extLst>
              <a:ext uri="{FF2B5EF4-FFF2-40B4-BE49-F238E27FC236}">
                <a16:creationId xmlns:a16="http://schemas.microsoft.com/office/drawing/2014/main" id="{3044809C-0415-4D99-82CA-8EAFDC77E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85" y="2540008"/>
            <a:ext cx="1924050" cy="1981200"/>
          </a:xfrm>
          <a:prstGeom prst="rect">
            <a:avLst/>
          </a:prstGeom>
        </p:spPr>
      </p:pic>
      <p:pic>
        <p:nvPicPr>
          <p:cNvPr id="12" name="Picture 11">
            <a:extLst>
              <a:ext uri="{FF2B5EF4-FFF2-40B4-BE49-F238E27FC236}">
                <a16:creationId xmlns:a16="http://schemas.microsoft.com/office/drawing/2014/main" id="{133D7201-3606-4DDA-B0D2-14C842938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953" y="4140635"/>
            <a:ext cx="2139035" cy="814870"/>
          </a:xfrm>
          <a:prstGeom prst="rect">
            <a:avLst/>
          </a:prstGeom>
        </p:spPr>
      </p:pic>
    </p:spTree>
    <p:extLst>
      <p:ext uri="{BB962C8B-B14F-4D97-AF65-F5344CB8AC3E}">
        <p14:creationId xmlns:p14="http://schemas.microsoft.com/office/powerpoint/2010/main" val="20033396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a:extLst>
              <a:ext uri="{FF2B5EF4-FFF2-40B4-BE49-F238E27FC236}">
                <a16:creationId xmlns:a16="http://schemas.microsoft.com/office/drawing/2014/main" id="{F67B353C-72B2-4164-993F-A6F04E6BB3A9}"/>
              </a:ext>
            </a:extLst>
          </p:cNvPr>
          <p:cNvSpPr>
            <a:spLocks noGrp="1" noChangeArrowheads="1"/>
          </p:cNvSpPr>
          <p:nvPr>
            <p:ph type="subTitle" idx="1"/>
          </p:nvPr>
        </p:nvSpPr>
        <p:spPr>
          <a:xfrm>
            <a:off x="1828800" y="3733800"/>
            <a:ext cx="6400800" cy="1600200"/>
          </a:xfrm>
        </p:spPr>
        <p:txBody>
          <a:bodyPr/>
          <a:lstStyle/>
          <a:p>
            <a:r>
              <a:rPr lang="en-US" altLang="en-US" sz="2000"/>
              <a:t>Presented by:  Robert T. Bailey, Product Manager</a:t>
            </a:r>
          </a:p>
          <a:p>
            <a:r>
              <a:rPr lang="en-US" altLang="en-US" sz="2000"/>
              <a:t>	           Kahn Instruments, Inc.</a:t>
            </a:r>
          </a:p>
          <a:p>
            <a:r>
              <a:rPr lang="en-US" altLang="en-US" sz="2000"/>
              <a:t>	           Wethersfield, CT</a:t>
            </a:r>
          </a:p>
          <a:p>
            <a:r>
              <a:rPr lang="en-US" altLang="en-US" sz="2000"/>
              <a:t>	           September 6, 2018</a:t>
            </a:r>
            <a:endParaRPr lang="en-US" altLang="en-US"/>
          </a:p>
        </p:txBody>
      </p:sp>
      <p:sp>
        <p:nvSpPr>
          <p:cNvPr id="56324" name="Title 1">
            <a:extLst>
              <a:ext uri="{FF2B5EF4-FFF2-40B4-BE49-F238E27FC236}">
                <a16:creationId xmlns:a16="http://schemas.microsoft.com/office/drawing/2014/main" id="{E1F53DA2-ED3C-46EB-8C1B-336641C352B8}"/>
              </a:ext>
            </a:extLst>
          </p:cNvPr>
          <p:cNvSpPr>
            <a:spLocks noGrp="1"/>
          </p:cNvSpPr>
          <p:nvPr>
            <p:ph type="ctrTitle"/>
          </p:nvPr>
        </p:nvSpPr>
        <p:spPr>
          <a:xfrm>
            <a:off x="1371600" y="1219200"/>
            <a:ext cx="7772400" cy="1143000"/>
          </a:xfrm>
          <a:ln/>
        </p:spPr>
        <p:txBody>
          <a:bodyPr/>
          <a:lstStyle/>
          <a:p>
            <a:pPr algn="ctr">
              <a:lnSpc>
                <a:spcPct val="90000"/>
              </a:lnSpc>
            </a:pPr>
            <a:r>
              <a:rPr lang="en-US" altLang="en-US" sz="3400" b="1"/>
              <a:t>Using Capactive Dewpoint Sensors in Compressed Air Systems</a:t>
            </a:r>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1F2BFCE-D10D-485D-8D12-C19F77FFE714}"/>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Kahn Instruments, Inc.</a:t>
            </a:r>
          </a:p>
        </p:txBody>
      </p:sp>
      <p:sp>
        <p:nvSpPr>
          <p:cNvPr id="8" name="Slide Number Placeholder 7">
            <a:extLst>
              <a:ext uri="{FF2B5EF4-FFF2-40B4-BE49-F238E27FC236}">
                <a16:creationId xmlns:a16="http://schemas.microsoft.com/office/drawing/2014/main" id="{5EC94264-EFD0-4C9B-8CD7-65F817E6B34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2819C45F-49C7-42D9-89E2-035543741CFD}"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aphicFrame>
        <p:nvGraphicFramePr>
          <p:cNvPr id="52236" name="Object 3">
            <a:extLst>
              <a:ext uri="{FF2B5EF4-FFF2-40B4-BE49-F238E27FC236}">
                <a16:creationId xmlns:a16="http://schemas.microsoft.com/office/drawing/2014/main" id="{FE62E26C-32C9-4CD8-8508-0503138D37A9}"/>
              </a:ext>
            </a:extLst>
          </p:cNvPr>
          <p:cNvGraphicFramePr>
            <a:graphicFrameLocks noChangeAspect="1"/>
          </p:cNvGraphicFramePr>
          <p:nvPr/>
        </p:nvGraphicFramePr>
        <p:xfrm>
          <a:off x="685800" y="2209800"/>
          <a:ext cx="8458200" cy="3498850"/>
        </p:xfrm>
        <a:graphic>
          <a:graphicData uri="http://schemas.openxmlformats.org/presentationml/2006/ole">
            <mc:AlternateContent xmlns:mc="http://schemas.openxmlformats.org/markup-compatibility/2006">
              <mc:Choice xmlns:v="urn:schemas-microsoft-com:vml" Requires="v">
                <p:oleObj spid="_x0000_s2056" name="Microsoft Draw Drawing" r:id="rId3" imgW="7399325" imgH="2461565" progId="MSDraw.Drawing.8.2">
                  <p:embed/>
                </p:oleObj>
              </mc:Choice>
              <mc:Fallback>
                <p:oleObj name="Microsoft Draw Drawing" r:id="rId3" imgW="7399325" imgH="2461565" progId="MSDraw.Drawing.8.2">
                  <p:embed/>
                  <p:pic>
                    <p:nvPicPr>
                      <p:cNvPr id="52236" name="Object 3">
                        <a:extLst>
                          <a:ext uri="{FF2B5EF4-FFF2-40B4-BE49-F238E27FC236}">
                            <a16:creationId xmlns:a16="http://schemas.microsoft.com/office/drawing/2014/main" id="{FE62E26C-32C9-4CD8-8508-0503138D3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09800"/>
                        <a:ext cx="8458200"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8" name="Rectangle 14">
            <a:extLst>
              <a:ext uri="{FF2B5EF4-FFF2-40B4-BE49-F238E27FC236}">
                <a16:creationId xmlns:a16="http://schemas.microsoft.com/office/drawing/2014/main" id="{ECC7DEFD-7023-4BEA-9E70-F690E36F195C}"/>
              </a:ext>
            </a:extLst>
          </p:cNvPr>
          <p:cNvSpPr>
            <a:spLocks noGrp="1" noChangeArrowheads="1"/>
          </p:cNvSpPr>
          <p:nvPr>
            <p:ph type="title"/>
          </p:nvPr>
        </p:nvSpPr>
        <p:spPr>
          <a:xfrm>
            <a:off x="1143000" y="1371600"/>
            <a:ext cx="8001000" cy="762000"/>
          </a:xfrm>
        </p:spPr>
        <p:txBody>
          <a:bodyPr/>
          <a:lstStyle/>
          <a:p>
            <a:r>
              <a:rPr lang="en-US" altLang="en-US" sz="3600" b="1"/>
              <a:t>Simplified Compressed Air System</a:t>
            </a:r>
            <a:endParaRPr lang="en-US" altLang="en-US" b="1"/>
          </a:p>
        </p:txBody>
      </p:sp>
      <p:sp>
        <p:nvSpPr>
          <p:cNvPr id="52239" name="Line 15">
            <a:extLst>
              <a:ext uri="{FF2B5EF4-FFF2-40B4-BE49-F238E27FC236}">
                <a16:creationId xmlns:a16="http://schemas.microsoft.com/office/drawing/2014/main" id="{6C323F1C-2F7F-4A51-B9EB-64EF5CEC6551}"/>
              </a:ext>
            </a:extLst>
          </p:cNvPr>
          <p:cNvSpPr>
            <a:spLocks noChangeShapeType="1"/>
          </p:cNvSpPr>
          <p:nvPr/>
        </p:nvSpPr>
        <p:spPr bwMode="auto">
          <a:xfrm>
            <a:off x="5029200" y="3733800"/>
            <a:ext cx="304800" cy="30480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2240" name="Text Box 16">
            <a:extLst>
              <a:ext uri="{FF2B5EF4-FFF2-40B4-BE49-F238E27FC236}">
                <a16:creationId xmlns:a16="http://schemas.microsoft.com/office/drawing/2014/main" id="{3E508D0F-9021-48ED-B469-721F3FC160CA}"/>
              </a:ext>
            </a:extLst>
          </p:cNvPr>
          <p:cNvSpPr txBox="1">
            <a:spLocks noChangeArrowheads="1"/>
          </p:cNvSpPr>
          <p:nvPr/>
        </p:nvSpPr>
        <p:spPr bwMode="auto">
          <a:xfrm>
            <a:off x="7680325" y="2174875"/>
            <a:ext cx="39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2241" name="Text Box 17">
            <a:extLst>
              <a:ext uri="{FF2B5EF4-FFF2-40B4-BE49-F238E27FC236}">
                <a16:creationId xmlns:a16="http://schemas.microsoft.com/office/drawing/2014/main" id="{3EDA7A86-2BFB-4B9D-BD7F-57B7C6F20FC9}"/>
              </a:ext>
            </a:extLst>
          </p:cNvPr>
          <p:cNvSpPr txBox="1">
            <a:spLocks noChangeArrowheads="1"/>
          </p:cNvSpPr>
          <p:nvPr/>
        </p:nvSpPr>
        <p:spPr bwMode="auto">
          <a:xfrm>
            <a:off x="7696200" y="2209800"/>
            <a:ext cx="457200" cy="457200"/>
          </a:xfrm>
          <a:prstGeom prst="rect">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endPar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223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52239"/>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52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B0B3E46-3C36-477A-88DB-B5F9AB1E5DE4}"/>
              </a:ext>
            </a:extLst>
          </p:cNvPr>
          <p:cNvSpPr>
            <a:spLocks noGrp="1" noChangeArrowheads="1"/>
          </p:cNvSpPr>
          <p:nvPr>
            <p:ph type="title" idx="4294967295"/>
          </p:nvPr>
        </p:nvSpPr>
        <p:spPr>
          <a:xfrm>
            <a:off x="1143000" y="0"/>
            <a:ext cx="6858000" cy="914400"/>
          </a:xfrm>
        </p:spPr>
        <p:txBody>
          <a:bodyPr anchor="b"/>
          <a:lstStyle/>
          <a:p>
            <a:pPr algn="ctr" eaLnBrk="1" hangingPunct="1"/>
            <a:r>
              <a:rPr lang="en-US" altLang="en-US" sz="3000" b="1"/>
              <a:t>Compressed Air Dryer</a:t>
            </a:r>
            <a:br>
              <a:rPr lang="en-US" altLang="en-US" sz="3000" b="1"/>
            </a:br>
            <a:r>
              <a:rPr lang="en-US" altLang="en-US" sz="3000" b="1"/>
              <a:t>Dewpoint Measurement Location</a:t>
            </a:r>
            <a:endParaRPr lang="en-US" altLang="en-US" sz="6400"/>
          </a:p>
        </p:txBody>
      </p:sp>
      <p:sp>
        <p:nvSpPr>
          <p:cNvPr id="57358" name="Rectangle 14">
            <a:extLst>
              <a:ext uri="{FF2B5EF4-FFF2-40B4-BE49-F238E27FC236}">
                <a16:creationId xmlns:a16="http://schemas.microsoft.com/office/drawing/2014/main" id="{023ACD29-D75D-4171-93F5-331DA5659A39}"/>
              </a:ext>
            </a:extLst>
          </p:cNvPr>
          <p:cNvSpPr>
            <a:spLocks noChangeArrowheads="1"/>
          </p:cNvSpPr>
          <p:nvPr/>
        </p:nvSpPr>
        <p:spPr bwMode="auto">
          <a:xfrm>
            <a:off x="1066800" y="990600"/>
            <a:ext cx="6934200" cy="5740400"/>
          </a:xfrm>
          <a:prstGeom prst="rect">
            <a:avLst/>
          </a:prstGeom>
          <a:noFill/>
          <a:ln w="22225">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57357" name="Picture 13">
            <a:extLst>
              <a:ext uri="{FF2B5EF4-FFF2-40B4-BE49-F238E27FC236}">
                <a16:creationId xmlns:a16="http://schemas.microsoft.com/office/drawing/2014/main" id="{E4711F89-3CAF-40F1-9F1D-2F040D5CE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6948488"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5">
            <a:extLst>
              <a:ext uri="{FF2B5EF4-FFF2-40B4-BE49-F238E27FC236}">
                <a16:creationId xmlns:a16="http://schemas.microsoft.com/office/drawing/2014/main" id="{4C1CD84B-0D2E-4D26-93CF-3E8EF99E325C}"/>
              </a:ext>
            </a:extLst>
          </p:cNvPr>
          <p:cNvSpPr txBox="1">
            <a:spLocks noChangeArrowheads="1"/>
          </p:cNvSpPr>
          <p:nvPr/>
        </p:nvSpPr>
        <p:spPr bwMode="auto">
          <a:xfrm>
            <a:off x="5943600" y="4343400"/>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26" tIns="32613" rIns="65226" bIns="32613">
            <a:spAutoFit/>
          </a:bodyPr>
          <a:lstStyle>
            <a:lvl1pPr defTabSz="652463">
              <a:defRPr sz="2400">
                <a:solidFill>
                  <a:schemeClr val="tx1"/>
                </a:solidFill>
                <a:latin typeface="Arial" panose="020B0604020202020204" pitchFamily="34" charset="0"/>
              </a:defRPr>
            </a:lvl1pPr>
            <a:lvl2pPr marL="742950" indent="-285750" defTabSz="652463">
              <a:defRPr sz="2400">
                <a:solidFill>
                  <a:schemeClr val="tx1"/>
                </a:solidFill>
                <a:latin typeface="Arial" panose="020B0604020202020204" pitchFamily="34" charset="0"/>
              </a:defRPr>
            </a:lvl2pPr>
            <a:lvl3pPr marL="1143000" indent="-228600" defTabSz="652463">
              <a:defRPr sz="2400">
                <a:solidFill>
                  <a:schemeClr val="tx1"/>
                </a:solidFill>
                <a:latin typeface="Arial" panose="020B0604020202020204" pitchFamily="34" charset="0"/>
              </a:defRPr>
            </a:lvl3pPr>
            <a:lvl4pPr marL="1600200" indent="-228600" defTabSz="652463">
              <a:defRPr sz="2400">
                <a:solidFill>
                  <a:schemeClr val="tx1"/>
                </a:solidFill>
                <a:latin typeface="Arial" panose="020B0604020202020204" pitchFamily="34" charset="0"/>
              </a:defRPr>
            </a:lvl4pPr>
            <a:lvl5pPr marL="2057400" indent="-228600" defTabSz="652463">
              <a:defRPr sz="2400">
                <a:solidFill>
                  <a:schemeClr val="tx1"/>
                </a:solidFill>
                <a:latin typeface="Arial" panose="020B0604020202020204" pitchFamily="34" charset="0"/>
              </a:defRPr>
            </a:lvl5pPr>
            <a:lvl6pPr marL="2514600" indent="-228600" defTabSz="6524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524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524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524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652463"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66FF"/>
                </a:solidFill>
                <a:effectLst/>
                <a:uLnTx/>
                <a:uFillTx/>
                <a:latin typeface="Arial" panose="020B0604020202020204" pitchFamily="34" charset="0"/>
                <a:ea typeface="+mn-ea"/>
                <a:cs typeface="+mn-cs"/>
              </a:rPr>
              <a:t>Dewpoint Hygrometer</a:t>
            </a:r>
          </a:p>
          <a:p>
            <a:pPr marL="0" marR="0" lvl="0" indent="0" algn="ctr" defTabSz="652463"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0066FF"/>
                </a:solidFill>
                <a:effectLst/>
                <a:uLnTx/>
                <a:uFillTx/>
                <a:latin typeface="Arial" panose="020B0604020202020204" pitchFamily="34" charset="0"/>
                <a:ea typeface="+mn-ea"/>
                <a:cs typeface="+mn-cs"/>
              </a:rPr>
              <a:t>(Sensor, cable, display)</a:t>
            </a:r>
            <a:endParaRPr kumimoji="0" lang="en-US" altLang="en-US" sz="1200" b="0" i="1"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57352" name="Text Box 9">
            <a:extLst>
              <a:ext uri="{FF2B5EF4-FFF2-40B4-BE49-F238E27FC236}">
                <a16:creationId xmlns:a16="http://schemas.microsoft.com/office/drawing/2014/main" id="{1E21E1D7-3760-4054-9D5F-7855CAA2D6EF}"/>
              </a:ext>
            </a:extLst>
          </p:cNvPr>
          <p:cNvSpPr txBox="1">
            <a:spLocks noChangeArrowheads="1"/>
          </p:cNvSpPr>
          <p:nvPr/>
        </p:nvSpPr>
        <p:spPr bwMode="auto">
          <a:xfrm>
            <a:off x="2971800" y="21336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Arial" panose="020B0604020202020204" pitchFamily="34" charset="0"/>
              </a:defRPr>
            </a:lvl1pPr>
            <a:lvl2pPr marL="742950" indent="-285750" defTabSz="685800">
              <a:defRPr sz="2400">
                <a:solidFill>
                  <a:schemeClr val="tx1"/>
                </a:solidFill>
                <a:latin typeface="Arial" panose="020B0604020202020204" pitchFamily="34" charset="0"/>
              </a:defRPr>
            </a:lvl2pPr>
            <a:lvl3pPr marL="1143000" indent="-228600" defTabSz="685800">
              <a:defRPr sz="2400">
                <a:solidFill>
                  <a:schemeClr val="tx1"/>
                </a:solidFill>
                <a:latin typeface="Arial" panose="020B0604020202020204" pitchFamily="34" charset="0"/>
              </a:defRPr>
            </a:lvl3pPr>
            <a:lvl4pPr marL="1600200" indent="-228600" defTabSz="685800">
              <a:defRPr sz="2400">
                <a:solidFill>
                  <a:schemeClr val="tx1"/>
                </a:solidFill>
                <a:latin typeface="Arial" panose="020B0604020202020204" pitchFamily="34" charset="0"/>
              </a:defRPr>
            </a:lvl4pPr>
            <a:lvl5pPr marL="2057400" indent="-228600" defTabSz="685800">
              <a:defRPr sz="24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endParaRPr kumimoji="0" lang="en-US" altLang="en-US" sz="2400" b="0" i="0" u="none" strike="noStrike" kern="1200" cap="none" spc="0" normalizeH="0" baseline="0" noProof="0">
              <a:ln>
                <a:noFill/>
              </a:ln>
              <a:solidFill>
                <a:srgbClr val="3333CC"/>
              </a:solidFill>
              <a:effectLst/>
              <a:uLnTx/>
              <a:uFillTx/>
              <a:latin typeface="Arial" panose="020B0604020202020204" pitchFamily="34" charset="0"/>
              <a:ea typeface="+mn-ea"/>
              <a:cs typeface="+mn-cs"/>
            </a:endParaRPr>
          </a:p>
        </p:txBody>
      </p:sp>
      <p:sp>
        <p:nvSpPr>
          <p:cNvPr id="57354" name="Text Box 23">
            <a:extLst>
              <a:ext uri="{FF2B5EF4-FFF2-40B4-BE49-F238E27FC236}">
                <a16:creationId xmlns:a16="http://schemas.microsoft.com/office/drawing/2014/main" id="{5F002A59-645B-45A1-B149-98A5A8615B80}"/>
              </a:ext>
            </a:extLst>
          </p:cNvPr>
          <p:cNvSpPr txBox="1">
            <a:spLocks noChangeArrowheads="1"/>
          </p:cNvSpPr>
          <p:nvPr/>
        </p:nvSpPr>
        <p:spPr bwMode="auto">
          <a:xfrm>
            <a:off x="6400800" y="6400800"/>
            <a:ext cx="723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Arial" panose="020B0604020202020204" pitchFamily="34" charset="0"/>
              </a:defRPr>
            </a:lvl1pPr>
            <a:lvl2pPr marL="742950" indent="-285750" defTabSz="685800">
              <a:defRPr sz="2400">
                <a:solidFill>
                  <a:schemeClr val="tx1"/>
                </a:solidFill>
                <a:latin typeface="Arial" panose="020B0604020202020204" pitchFamily="34" charset="0"/>
              </a:defRPr>
            </a:lvl2pPr>
            <a:lvl3pPr marL="1143000" indent="-228600" defTabSz="685800">
              <a:defRPr sz="2400">
                <a:solidFill>
                  <a:schemeClr val="tx1"/>
                </a:solidFill>
                <a:latin typeface="Arial" panose="020B0604020202020204" pitchFamily="34" charset="0"/>
              </a:defRPr>
            </a:lvl3pPr>
            <a:lvl4pPr marL="1600200" indent="-228600" defTabSz="685800">
              <a:defRPr sz="2400">
                <a:solidFill>
                  <a:schemeClr val="tx1"/>
                </a:solidFill>
                <a:latin typeface="Arial" panose="020B0604020202020204" pitchFamily="34" charset="0"/>
              </a:defRPr>
            </a:lvl4pPr>
            <a:lvl5pPr marL="2057400" indent="-228600" defTabSz="685800">
              <a:defRPr sz="24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(Optional)</a:t>
            </a:r>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55" name="Text Box 11">
            <a:extLst>
              <a:ext uri="{FF2B5EF4-FFF2-40B4-BE49-F238E27FC236}">
                <a16:creationId xmlns:a16="http://schemas.microsoft.com/office/drawing/2014/main" id="{DEA9696C-9230-4289-882C-D86854DC0574}"/>
              </a:ext>
            </a:extLst>
          </p:cNvPr>
          <p:cNvSpPr txBox="1">
            <a:spLocks noChangeArrowheads="1"/>
          </p:cNvSpPr>
          <p:nvPr/>
        </p:nvSpPr>
        <p:spPr bwMode="auto">
          <a:xfrm>
            <a:off x="4800600" y="4648200"/>
            <a:ext cx="10668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66FF"/>
                </a:solidFill>
                <a:effectLst/>
                <a:uLnTx/>
                <a:uFillTx/>
                <a:latin typeface="Arial" panose="020B0604020202020204" pitchFamily="34" charset="0"/>
                <a:ea typeface="+mn-ea"/>
                <a:cs typeface="+mn-cs"/>
              </a:rPr>
              <a:t>Sample Block</a:t>
            </a:r>
            <a:endParaRPr kumimoji="0" lang="en-US" altLang="en-US" sz="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5000"/>
                                  </p:stCondLst>
                                  <p:childTnLst>
                                    <p:set>
                                      <p:cBhvr>
                                        <p:cTn id="6" dur="1" fill="hold">
                                          <p:stCondLst>
                                            <p:cond delay="499"/>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BC2D5FA-2AB4-40B3-91B3-7638B6733091}"/>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Kahn Instruments, Inc.</a:t>
            </a:r>
          </a:p>
        </p:txBody>
      </p:sp>
      <p:sp>
        <p:nvSpPr>
          <p:cNvPr id="6" name="Slide Number Placeholder 5">
            <a:extLst>
              <a:ext uri="{FF2B5EF4-FFF2-40B4-BE49-F238E27FC236}">
                <a16:creationId xmlns:a16="http://schemas.microsoft.com/office/drawing/2014/main" id="{30BF5A8F-79B7-414D-9390-E5119FF6EA1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a:t>
            </a:r>
          </a:p>
        </p:txBody>
      </p:sp>
      <p:sp>
        <p:nvSpPr>
          <p:cNvPr id="66562" name="Rectangle 2">
            <a:extLst>
              <a:ext uri="{FF2B5EF4-FFF2-40B4-BE49-F238E27FC236}">
                <a16:creationId xmlns:a16="http://schemas.microsoft.com/office/drawing/2014/main" id="{11B97B3C-1BA7-423C-A013-CEBAF80979D4}"/>
              </a:ext>
            </a:extLst>
          </p:cNvPr>
          <p:cNvSpPr>
            <a:spLocks noGrp="1" noChangeArrowheads="1"/>
          </p:cNvSpPr>
          <p:nvPr>
            <p:ph type="title"/>
          </p:nvPr>
        </p:nvSpPr>
        <p:spPr>
          <a:xfrm>
            <a:off x="1035050" y="762000"/>
            <a:ext cx="7780338" cy="739775"/>
          </a:xfrm>
        </p:spPr>
        <p:txBody>
          <a:bodyPr/>
          <a:lstStyle/>
          <a:p>
            <a:pPr defTabSz="1243013">
              <a:lnSpc>
                <a:spcPct val="90000"/>
              </a:lnSpc>
            </a:pPr>
            <a:r>
              <a:rPr lang="en-US" altLang="en-US"/>
              <a:t>Capacitive Sensor Technology</a:t>
            </a:r>
            <a:endParaRPr lang="en-US" altLang="en-US" sz="2900"/>
          </a:p>
        </p:txBody>
      </p:sp>
      <p:sp>
        <p:nvSpPr>
          <p:cNvPr id="66563" name="Rectangle 3">
            <a:extLst>
              <a:ext uri="{FF2B5EF4-FFF2-40B4-BE49-F238E27FC236}">
                <a16:creationId xmlns:a16="http://schemas.microsoft.com/office/drawing/2014/main" id="{D308A62B-AC33-435D-8540-608646357FFD}"/>
              </a:ext>
            </a:extLst>
          </p:cNvPr>
          <p:cNvSpPr>
            <a:spLocks noGrp="1" noChangeArrowheads="1"/>
          </p:cNvSpPr>
          <p:nvPr>
            <p:ph type="body" idx="1"/>
          </p:nvPr>
        </p:nvSpPr>
        <p:spPr>
          <a:xfrm>
            <a:off x="1228725" y="1865313"/>
            <a:ext cx="7772400" cy="4273550"/>
          </a:xfrm>
        </p:spPr>
        <p:txBody>
          <a:bodyPr/>
          <a:lstStyle/>
          <a:p>
            <a:pPr marL="465138" indent="-465138" defTabSz="1243013">
              <a:lnSpc>
                <a:spcPct val="80000"/>
              </a:lnSpc>
            </a:pPr>
            <a:r>
              <a:rPr lang="en-US" altLang="en-US" sz="3000"/>
              <a:t>Ceramic or Aluminum Oxide Sensor</a:t>
            </a:r>
            <a:endParaRPr lang="en-US" altLang="en-US" sz="2300"/>
          </a:p>
          <a:p>
            <a:pPr marL="968375" lvl="1" indent="-388938" defTabSz="1243013">
              <a:lnSpc>
                <a:spcPct val="80000"/>
              </a:lnSpc>
            </a:pPr>
            <a:endParaRPr lang="en-US" altLang="en-US" sz="1900"/>
          </a:p>
          <a:p>
            <a:pPr marL="968375" lvl="1" indent="-388938" defTabSz="1243013">
              <a:lnSpc>
                <a:spcPct val="80000"/>
              </a:lnSpc>
            </a:pPr>
            <a:r>
              <a:rPr lang="en-US" altLang="en-US" sz="2200"/>
              <a:t>Sensing element produces a capacitance value that’s related to the amount of water vapor it measures</a:t>
            </a:r>
          </a:p>
          <a:p>
            <a:pPr marL="968375" lvl="1" indent="-388938" defTabSz="1243013">
              <a:lnSpc>
                <a:spcPct val="80000"/>
              </a:lnSpc>
            </a:pPr>
            <a:endParaRPr lang="en-US" altLang="en-US" sz="1800"/>
          </a:p>
          <a:p>
            <a:pPr marL="968375" lvl="1" indent="-388938" defTabSz="1243013">
              <a:lnSpc>
                <a:spcPct val="80000"/>
              </a:lnSpc>
            </a:pPr>
            <a:r>
              <a:rPr lang="en-US" altLang="en-US" sz="2200"/>
              <a:t>Wide measurement range: -148 to +68°Fdp </a:t>
            </a:r>
          </a:p>
          <a:p>
            <a:pPr marL="968375" lvl="1" indent="-388938" defTabSz="1243013">
              <a:lnSpc>
                <a:spcPct val="80000"/>
              </a:lnSpc>
              <a:buFontTx/>
              <a:buNone/>
            </a:pPr>
            <a:r>
              <a:rPr lang="en-US" altLang="en-US" sz="2200"/>
              <a:t>                                	        -100 to +20°Cdp</a:t>
            </a:r>
            <a:endParaRPr lang="en-US" altLang="en-US" sz="2300"/>
          </a:p>
          <a:p>
            <a:pPr marL="968375" lvl="1" indent="-388938" defTabSz="1243013">
              <a:lnSpc>
                <a:spcPct val="80000"/>
              </a:lnSpc>
              <a:buFontTx/>
              <a:buNone/>
            </a:pPr>
            <a:r>
              <a:rPr lang="en-US" altLang="en-US" sz="2300"/>
              <a:t>		 </a:t>
            </a:r>
            <a:r>
              <a:rPr lang="en-US" altLang="en-US" sz="1900"/>
              <a:t>One instrument covers entire range</a:t>
            </a:r>
          </a:p>
          <a:p>
            <a:pPr marL="968375" lvl="1" indent="-388938" defTabSz="1243013">
              <a:lnSpc>
                <a:spcPct val="80000"/>
              </a:lnSpc>
              <a:buFontTx/>
              <a:buNone/>
            </a:pPr>
            <a:r>
              <a:rPr lang="en-US" altLang="en-US" sz="1900"/>
              <a:t>		</a:t>
            </a:r>
            <a:endParaRPr lang="en-US" altLang="en-US" sz="2300"/>
          </a:p>
          <a:p>
            <a:pPr marL="968375" lvl="1" indent="-388938" defTabSz="1243013">
              <a:lnSpc>
                <a:spcPct val="80000"/>
              </a:lnSpc>
              <a:buFontTx/>
              <a:buNone/>
            </a:pPr>
            <a:endParaRPr lang="en-US" altLang="en-US" sz="1800"/>
          </a:p>
          <a:p>
            <a:pPr marL="968375" lvl="1" indent="-388938" defTabSz="1243013">
              <a:lnSpc>
                <a:spcPct val="80000"/>
              </a:lnSpc>
            </a:pPr>
            <a:r>
              <a:rPr lang="en-US" altLang="en-US" sz="2200"/>
              <a:t>Excellent measurement accuracy: ±1 to ±2°Cdp</a:t>
            </a:r>
            <a:endParaRPr lang="en-US" altLang="en-US" sz="2300"/>
          </a:p>
          <a:p>
            <a:pPr marL="968375" lvl="1" indent="-388938" defTabSz="1243013">
              <a:lnSpc>
                <a:spcPct val="80000"/>
              </a:lnSpc>
            </a:pPr>
            <a:endParaRPr lang="en-US" altLang="en-US" sz="1800"/>
          </a:p>
          <a:p>
            <a:pPr marL="968375" lvl="1" indent="-388938" defTabSz="1243013">
              <a:lnSpc>
                <a:spcPct val="80000"/>
              </a:lnSpc>
            </a:pPr>
            <a:r>
              <a:rPr lang="en-US" altLang="en-US" sz="2200"/>
              <a:t>Special units measure to: -184°Fdp/-120°Cdp</a:t>
            </a:r>
            <a:endParaRPr lang="en-US" altLang="en-US" sz="1100"/>
          </a:p>
        </p:txBody>
      </p:sp>
      <p:sp>
        <p:nvSpPr>
          <p:cNvPr id="66564" name="Text Box 4">
            <a:extLst>
              <a:ext uri="{FF2B5EF4-FFF2-40B4-BE49-F238E27FC236}">
                <a16:creationId xmlns:a16="http://schemas.microsoft.com/office/drawing/2014/main" id="{42DC7599-0EFA-4636-90C8-7DBF136C4C7E}"/>
              </a:ext>
            </a:extLst>
          </p:cNvPr>
          <p:cNvSpPr txBox="1">
            <a:spLocks noChangeArrowheads="1"/>
          </p:cNvSpPr>
          <p:nvPr/>
        </p:nvSpPr>
        <p:spPr bwMode="auto">
          <a:xfrm>
            <a:off x="2057400" y="4495800"/>
            <a:ext cx="5643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66FF"/>
                </a:solidFill>
                <a:effectLst/>
                <a:uLnTx/>
                <a:uFillTx/>
                <a:latin typeface="Arial" panose="020B0604020202020204" pitchFamily="34" charset="0"/>
                <a:ea typeface="+mn-ea"/>
                <a:cs typeface="+mn-cs"/>
              </a:rPr>
              <a:t>Use on -40°Fdp or -100°Fdp air dryers</a:t>
            </a:r>
            <a:endParaRPr kumimoji="0" lang="en-US" altLang="en-US" sz="2400" b="0" i="0" u="none" strike="noStrike" kern="1200" cap="none" spc="0" normalizeH="0" baseline="0" noProof="0">
              <a:ln>
                <a:noFill/>
              </a:ln>
              <a:solidFill>
                <a:srgbClr val="0066FF"/>
              </a:solidFill>
              <a:effectLst/>
              <a:uLnTx/>
              <a:uFillTx/>
              <a:latin typeface="Times New Roman" panose="02020603050405020304" pitchFamily="18" charset="0"/>
              <a:ea typeface="+mn-ea"/>
              <a:cs typeface="+mn-cs"/>
            </a:endParaRPr>
          </a:p>
        </p:txBody>
      </p:sp>
    </p:spTree>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5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656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656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656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656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656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6563">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6563">
                                            <p:txEl>
                                              <p:pRg st="11" end="1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66564"/>
                                        </p:tgtEl>
                                        <p:attrNameLst>
                                          <p:attrName>style.visibility</p:attrName>
                                        </p:attrNameLst>
                                      </p:cBhvr>
                                      <p:to>
                                        <p:strVal val="visible"/>
                                      </p:to>
                                    </p:set>
                                    <p:anim calcmode="lin" valueType="num">
                                      <p:cBhvr>
                                        <p:cTn id="25" dur="500" fill="hold"/>
                                        <p:tgtEl>
                                          <p:spTgt spid="66564"/>
                                        </p:tgtEl>
                                        <p:attrNameLst>
                                          <p:attrName>ppt_w</p:attrName>
                                        </p:attrNameLst>
                                      </p:cBhvr>
                                      <p:tavLst>
                                        <p:tav tm="0">
                                          <p:val>
                                            <p:fltVal val="0"/>
                                          </p:val>
                                        </p:tav>
                                        <p:tav tm="100000">
                                          <p:val>
                                            <p:strVal val="#ppt_w"/>
                                          </p:val>
                                        </p:tav>
                                      </p:tavLst>
                                    </p:anim>
                                    <p:anim calcmode="lin" valueType="num">
                                      <p:cBhvr>
                                        <p:cTn id="26" dur="500" fill="hold"/>
                                        <p:tgtEl>
                                          <p:spTgt spid="66564"/>
                                        </p:tgtEl>
                                        <p:attrNameLst>
                                          <p:attrName>ppt_h</p:attrName>
                                        </p:attrNameLst>
                                      </p:cBhvr>
                                      <p:tavLst>
                                        <p:tav tm="0">
                                          <p:val>
                                            <p:fltVal val="0"/>
                                          </p:val>
                                        </p:tav>
                                        <p:tav tm="100000">
                                          <p:val>
                                            <p:strVal val="#ppt_h"/>
                                          </p:val>
                                        </p:tav>
                                      </p:tavLst>
                                    </p:anim>
                                    <p:anim calcmode="lin" valueType="num">
                                      <p:cBhvr>
                                        <p:cTn id="27" dur="500" fill="hold"/>
                                        <p:tgtEl>
                                          <p:spTgt spid="66564"/>
                                        </p:tgtEl>
                                        <p:attrNameLst>
                                          <p:attrName>ppt_x</p:attrName>
                                        </p:attrNameLst>
                                      </p:cBhvr>
                                      <p:tavLst>
                                        <p:tav tm="0">
                                          <p:val>
                                            <p:fltVal val="0.5"/>
                                          </p:val>
                                        </p:tav>
                                        <p:tav tm="100000">
                                          <p:val>
                                            <p:strVal val="#ppt_x"/>
                                          </p:val>
                                        </p:tav>
                                      </p:tavLst>
                                    </p:anim>
                                    <p:anim calcmode="lin" valueType="num">
                                      <p:cBhvr>
                                        <p:cTn id="28" dur="500" fill="hold"/>
                                        <p:tgtEl>
                                          <p:spTgt spid="665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P spid="6656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A4A731-19B3-48D7-91BC-08DC392C845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DB7CC96D-3D29-44A7-94A3-0D62C5C7A0C1}"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2706" name="Footer Placeholder 4">
            <a:extLst>
              <a:ext uri="{FF2B5EF4-FFF2-40B4-BE49-F238E27FC236}">
                <a16:creationId xmlns:a16="http://schemas.microsoft.com/office/drawing/2014/main" id="{DC59F805-C436-414A-8B01-742CFD29DBA6}"/>
              </a:ext>
            </a:extLst>
          </p:cNvPr>
          <p:cNvSpPr txBox="1">
            <a:spLocks noGrp="1"/>
          </p:cNvSpPr>
          <p:nvPr/>
        </p:nvSpPr>
        <p:spPr bwMode="auto">
          <a:xfrm>
            <a:off x="1368425" y="6062663"/>
            <a:ext cx="289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1" u="none" strike="noStrike" kern="1200" cap="none" spc="0" normalizeH="0" baseline="0" noProof="0">
              <a:ln>
                <a:noFill/>
              </a:ln>
              <a:solidFill>
                <a:srgbClr val="FFFFFF"/>
              </a:solidFill>
              <a:effectLst/>
              <a:uLnTx/>
              <a:uFillTx/>
              <a:latin typeface="Impact" panose="020B0806030902050204" pitchFamily="34" charset="0"/>
              <a:ea typeface="+mn-ea"/>
              <a:cs typeface="+mn-cs"/>
            </a:endParaRPr>
          </a:p>
        </p:txBody>
      </p:sp>
      <p:sp>
        <p:nvSpPr>
          <p:cNvPr id="72707" name="Rectangle 2">
            <a:extLst>
              <a:ext uri="{FF2B5EF4-FFF2-40B4-BE49-F238E27FC236}">
                <a16:creationId xmlns:a16="http://schemas.microsoft.com/office/drawing/2014/main" id="{04B3E4F4-6743-4D1A-B520-DE0537E83DFF}"/>
              </a:ext>
            </a:extLst>
          </p:cNvPr>
          <p:cNvSpPr>
            <a:spLocks noGrp="1" noChangeArrowheads="1"/>
          </p:cNvSpPr>
          <p:nvPr>
            <p:ph type="title" idx="4294967295"/>
          </p:nvPr>
        </p:nvSpPr>
        <p:spPr>
          <a:xfrm>
            <a:off x="1219200" y="533400"/>
            <a:ext cx="7848600" cy="1119188"/>
          </a:xfrm>
        </p:spPr>
        <p:txBody>
          <a:bodyPr/>
          <a:lstStyle/>
          <a:p>
            <a:pPr algn="ctr"/>
            <a:r>
              <a:rPr lang="en-US" altLang="en-US" sz="4000"/>
              <a:t>Capacitive Dewpoint Sensor</a:t>
            </a:r>
            <a:br>
              <a:rPr lang="en-US" altLang="en-US" sz="4000"/>
            </a:br>
            <a:r>
              <a:rPr lang="en-US" altLang="en-US" sz="4000"/>
              <a:t>Ceramic or Aluminum Oxide</a:t>
            </a:r>
            <a:endParaRPr lang="en-US" altLang="en-US"/>
          </a:p>
        </p:txBody>
      </p:sp>
      <p:sp>
        <p:nvSpPr>
          <p:cNvPr id="72708" name="Rectangle 3">
            <a:extLst>
              <a:ext uri="{FF2B5EF4-FFF2-40B4-BE49-F238E27FC236}">
                <a16:creationId xmlns:a16="http://schemas.microsoft.com/office/drawing/2014/main" id="{EA2D0637-9EB5-430A-9352-8690924CAA24}"/>
              </a:ext>
            </a:extLst>
          </p:cNvPr>
          <p:cNvSpPr>
            <a:spLocks noGrp="1" noChangeArrowheads="1"/>
          </p:cNvSpPr>
          <p:nvPr>
            <p:ph type="body" idx="4294967295"/>
          </p:nvPr>
        </p:nvSpPr>
        <p:spPr>
          <a:xfrm>
            <a:off x="1208088" y="1819275"/>
            <a:ext cx="7777162" cy="4770438"/>
          </a:xfrm>
        </p:spPr>
        <p:txBody>
          <a:bodyPr/>
          <a:lstStyle/>
          <a:p>
            <a:r>
              <a:rPr lang="en-US" altLang="en-US" sz="2800"/>
              <a:t>Dewpoint sensor responds to a small change in water vapor pressure</a:t>
            </a:r>
          </a:p>
          <a:p>
            <a:pPr lvl="1">
              <a:buFontTx/>
              <a:buChar char=" "/>
            </a:pPr>
            <a:r>
              <a:rPr lang="en-US" altLang="en-US"/>
              <a:t>+ </a:t>
            </a:r>
            <a:r>
              <a:rPr lang="en-US" altLang="en-US" b="1"/>
              <a:t>Advantages</a:t>
            </a:r>
            <a:endParaRPr lang="en-US" altLang="en-US" sz="3200"/>
          </a:p>
          <a:p>
            <a:pPr lvl="2"/>
            <a:r>
              <a:rPr lang="en-US" altLang="en-US" sz="2000"/>
              <a:t>Economical</a:t>
            </a:r>
          </a:p>
          <a:p>
            <a:pPr lvl="2"/>
            <a:r>
              <a:rPr lang="en-US" altLang="en-US" sz="2000"/>
              <a:t>Fast response</a:t>
            </a:r>
          </a:p>
          <a:p>
            <a:pPr lvl="2"/>
            <a:r>
              <a:rPr lang="en-US" altLang="en-US" sz="2000"/>
              <a:t>Broad calibrated range (-148ºFdp to +68ºFdp)</a:t>
            </a:r>
          </a:p>
          <a:p>
            <a:pPr lvl="2"/>
            <a:r>
              <a:rPr lang="en-US" altLang="en-US" sz="2000"/>
              <a:t>Suitable for industrial applications</a:t>
            </a:r>
            <a:endParaRPr lang="en-US" altLang="en-US" sz="2800"/>
          </a:p>
          <a:p>
            <a:pPr lvl="1">
              <a:buFontTx/>
              <a:buChar char=" "/>
            </a:pPr>
            <a:r>
              <a:rPr lang="en-US" altLang="en-US" sz="3200"/>
              <a:t>- </a:t>
            </a:r>
            <a:r>
              <a:rPr lang="en-US" altLang="en-US" b="1"/>
              <a:t>Challenges</a:t>
            </a:r>
            <a:endParaRPr lang="en-US" altLang="en-US" sz="3200"/>
          </a:p>
          <a:p>
            <a:pPr lvl="2"/>
            <a:r>
              <a:rPr lang="en-US" altLang="en-US" sz="2000"/>
              <a:t>Long term drift </a:t>
            </a:r>
          </a:p>
          <a:p>
            <a:pPr lvl="2"/>
            <a:r>
              <a:rPr lang="en-US" altLang="en-US" sz="2000"/>
              <a:t>Temperature coefficient</a:t>
            </a:r>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221" y="1790715"/>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itle 1"/>
          <p:cNvSpPr>
            <a:spLocks noGrp="1"/>
          </p:cNvSpPr>
          <p:nvPr>
            <p:ph type="ctrTitle"/>
          </p:nvPr>
        </p:nvSpPr>
        <p:spPr>
          <a:xfrm>
            <a:off x="3007166" y="1658846"/>
            <a:ext cx="2316162" cy="536575"/>
          </a:xfrm>
        </p:spPr>
        <p:txBody>
          <a:bodyPr/>
          <a:lstStyle/>
          <a:p>
            <a:r>
              <a:rPr lang="en-US" altLang="en-US" sz="2800" b="1" dirty="0">
                <a:solidFill>
                  <a:srgbClr val="85214B"/>
                </a:solidFill>
                <a:latin typeface="Calibri" panose="020F0502020204030204"/>
                <a:cs typeface="Arial"/>
              </a:rPr>
              <a:t>Q&amp;A Format</a:t>
            </a:r>
          </a:p>
        </p:txBody>
      </p:sp>
      <p:sp>
        <p:nvSpPr>
          <p:cNvPr id="5126" name="TextBox 11"/>
          <p:cNvSpPr txBox="1">
            <a:spLocks noChangeArrowheads="1"/>
          </p:cNvSpPr>
          <p:nvPr/>
        </p:nvSpPr>
        <p:spPr bwMode="auto">
          <a:xfrm>
            <a:off x="2972793" y="2195421"/>
            <a:ext cx="3255947" cy="279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 Direct all questions to Compressed Air Best Practices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TextBox 12"/>
          <p:cNvSpPr txBox="1">
            <a:spLocks noChangeArrowheads="1"/>
          </p:cNvSpPr>
          <p:nvPr/>
        </p:nvSpPr>
        <p:spPr bwMode="auto">
          <a:xfrm>
            <a:off x="585803" y="5670565"/>
            <a:ext cx="7158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3"/>
              </a:rPr>
              <a:t>www.airbestpractices.com/magazine/subscription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p:txBody>
      </p:sp>
      <p:pic>
        <p:nvPicPr>
          <p:cNvPr id="10" name="Picture 8" descr="CABP_logo_linkedin.jpg">
            <a:hlinkClick r:id="rId4"/>
            <a:extLst>
              <a:ext uri="{FF2B5EF4-FFF2-40B4-BE49-F238E27FC236}">
                <a16:creationId xmlns:a16="http://schemas.microsoft.com/office/drawing/2014/main" id="{0797DE67-BD98-4FF8-B88F-3785D1B05A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5225" y="468328"/>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33B2337-BD61-4553-A2AB-15376417A506}"/>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9" name="Picture 8">
            <a:extLst>
              <a:ext uri="{FF2B5EF4-FFF2-40B4-BE49-F238E27FC236}">
                <a16:creationId xmlns:a16="http://schemas.microsoft.com/office/drawing/2014/main" id="{70D54173-8450-4B1A-AF89-E7F07343FF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2953" y="4100689"/>
            <a:ext cx="2139035" cy="814870"/>
          </a:xfrm>
          <a:prstGeom prst="rect">
            <a:avLst/>
          </a:prstGeom>
        </p:spPr>
      </p:pic>
    </p:spTree>
    <p:extLst>
      <p:ext uri="{BB962C8B-B14F-4D97-AF65-F5344CB8AC3E}">
        <p14:creationId xmlns:p14="http://schemas.microsoft.com/office/powerpoint/2010/main" val="182575148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01A0D7-54BE-4C9E-94F8-8288E6D0205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C4C309F-A3B0-4C03-8A93-49DEE8FA43C2}"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8850" name="Footer Placeholder 4">
            <a:extLst>
              <a:ext uri="{FF2B5EF4-FFF2-40B4-BE49-F238E27FC236}">
                <a16:creationId xmlns:a16="http://schemas.microsoft.com/office/drawing/2014/main" id="{2C664594-362B-4E3D-A92D-17CA54C72C67}"/>
              </a:ext>
            </a:extLst>
          </p:cNvPr>
          <p:cNvSpPr txBox="1">
            <a:spLocks noGrp="1"/>
          </p:cNvSpPr>
          <p:nvPr/>
        </p:nvSpPr>
        <p:spPr bwMode="auto">
          <a:xfrm>
            <a:off x="1368425" y="6062663"/>
            <a:ext cx="289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1" u="none" strike="noStrike" kern="1200" cap="none" spc="0" normalizeH="0" baseline="0" noProof="0">
              <a:ln>
                <a:noFill/>
              </a:ln>
              <a:solidFill>
                <a:srgbClr val="FFFFFF"/>
              </a:solidFill>
              <a:effectLst/>
              <a:uLnTx/>
              <a:uFillTx/>
              <a:latin typeface="Impact" panose="020B0806030902050204" pitchFamily="34" charset="0"/>
              <a:ea typeface="+mn-ea"/>
              <a:cs typeface="+mn-cs"/>
            </a:endParaRPr>
          </a:p>
        </p:txBody>
      </p:sp>
      <p:sp>
        <p:nvSpPr>
          <p:cNvPr id="78851" name="Rectangle 2">
            <a:extLst>
              <a:ext uri="{FF2B5EF4-FFF2-40B4-BE49-F238E27FC236}">
                <a16:creationId xmlns:a16="http://schemas.microsoft.com/office/drawing/2014/main" id="{CA712AE1-2831-49D5-BC51-8902D29301BB}"/>
              </a:ext>
            </a:extLst>
          </p:cNvPr>
          <p:cNvSpPr>
            <a:spLocks noGrp="1" noChangeArrowheads="1"/>
          </p:cNvSpPr>
          <p:nvPr>
            <p:ph type="title" idx="4294967295"/>
          </p:nvPr>
        </p:nvSpPr>
        <p:spPr>
          <a:xfrm>
            <a:off x="1219200" y="533400"/>
            <a:ext cx="7848600" cy="1119188"/>
          </a:xfrm>
        </p:spPr>
        <p:txBody>
          <a:bodyPr/>
          <a:lstStyle/>
          <a:p>
            <a:pPr algn="ctr"/>
            <a:r>
              <a:rPr lang="en-US" altLang="en-US" sz="4000"/>
              <a:t>Capacitive Dewpoint Sensor</a:t>
            </a:r>
            <a:br>
              <a:rPr lang="en-US" altLang="en-US" sz="4000"/>
            </a:br>
            <a:r>
              <a:rPr lang="en-US" altLang="en-US" sz="4000"/>
              <a:t>Ceramic or Aluminum Oxide</a:t>
            </a:r>
            <a:endParaRPr lang="en-US" altLang="en-US"/>
          </a:p>
        </p:txBody>
      </p:sp>
      <p:sp>
        <p:nvSpPr>
          <p:cNvPr id="78852" name="Rectangle 3">
            <a:extLst>
              <a:ext uri="{FF2B5EF4-FFF2-40B4-BE49-F238E27FC236}">
                <a16:creationId xmlns:a16="http://schemas.microsoft.com/office/drawing/2014/main" id="{9147A456-9B0D-4C94-953A-6EE7488D0E56}"/>
              </a:ext>
            </a:extLst>
          </p:cNvPr>
          <p:cNvSpPr>
            <a:spLocks noGrp="1" noChangeArrowheads="1"/>
          </p:cNvSpPr>
          <p:nvPr>
            <p:ph type="body" idx="4294967295"/>
          </p:nvPr>
        </p:nvSpPr>
        <p:spPr>
          <a:xfrm>
            <a:off x="1208088" y="1819275"/>
            <a:ext cx="7777162" cy="4770438"/>
          </a:xfrm>
        </p:spPr>
        <p:txBody>
          <a:bodyPr/>
          <a:lstStyle/>
          <a:p>
            <a:r>
              <a:rPr lang="en-US" altLang="en-US" sz="2800"/>
              <a:t>Dewpoint sensor responds to a small change in water vapor pressure</a:t>
            </a:r>
          </a:p>
          <a:p>
            <a:pPr lvl="1">
              <a:buFontTx/>
              <a:buChar char=" "/>
            </a:pPr>
            <a:r>
              <a:rPr lang="en-US" altLang="en-US"/>
              <a:t>+ </a:t>
            </a:r>
            <a:r>
              <a:rPr lang="en-US" altLang="en-US" b="1"/>
              <a:t>Advantages</a:t>
            </a:r>
            <a:endParaRPr lang="en-US" altLang="en-US" sz="3200"/>
          </a:p>
          <a:p>
            <a:pPr lvl="2"/>
            <a:r>
              <a:rPr lang="en-US" altLang="en-US" sz="2000"/>
              <a:t>Economical</a:t>
            </a:r>
          </a:p>
          <a:p>
            <a:pPr lvl="2"/>
            <a:r>
              <a:rPr lang="en-US" altLang="en-US" sz="2000"/>
              <a:t>Fast response</a:t>
            </a:r>
          </a:p>
          <a:p>
            <a:pPr lvl="2"/>
            <a:r>
              <a:rPr lang="en-US" altLang="en-US" sz="2000"/>
              <a:t>Broad calibrated range (-148ºFdp to +68ºFdp)</a:t>
            </a:r>
          </a:p>
          <a:p>
            <a:pPr lvl="2"/>
            <a:r>
              <a:rPr lang="en-US" altLang="en-US" sz="2000"/>
              <a:t>Suitable for industrial applications</a:t>
            </a:r>
            <a:endParaRPr lang="en-US" altLang="en-US" sz="2800"/>
          </a:p>
          <a:p>
            <a:pPr lvl="1">
              <a:buFontTx/>
              <a:buChar char=" "/>
            </a:pPr>
            <a:r>
              <a:rPr lang="en-US" altLang="en-US" sz="3200"/>
              <a:t>- </a:t>
            </a:r>
            <a:r>
              <a:rPr lang="en-US" altLang="en-US" b="1"/>
              <a:t>Challenges</a:t>
            </a:r>
            <a:endParaRPr lang="en-US" altLang="en-US" sz="3200"/>
          </a:p>
          <a:p>
            <a:pPr lvl="2"/>
            <a:r>
              <a:rPr lang="en-US" altLang="en-US" sz="2000"/>
              <a:t>Long term drift </a:t>
            </a:r>
            <a:r>
              <a:rPr lang="en-US" altLang="en-US" sz="2000">
                <a:solidFill>
                  <a:srgbClr val="00CC99"/>
                </a:solidFill>
              </a:rPr>
              <a:t>– addressed by periodic recalibration</a:t>
            </a:r>
            <a:endParaRPr lang="en-US" altLang="en-US" sz="2000"/>
          </a:p>
          <a:p>
            <a:pPr lvl="2"/>
            <a:r>
              <a:rPr lang="en-US" altLang="en-US" sz="2000"/>
              <a:t>Temperature coefficient </a:t>
            </a:r>
            <a:r>
              <a:rPr lang="en-US" altLang="en-US" sz="2000">
                <a:solidFill>
                  <a:srgbClr val="00CC99"/>
                </a:solidFill>
              </a:rPr>
              <a:t>– addressed by incorporating a temperature sensor and compensation algorithm in the dewpoint sensor</a:t>
            </a:r>
            <a:endParaRPr lang="en-US" altLang="en-US">
              <a:solidFill>
                <a:srgbClr val="00CC9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23FE8AF-7702-4B48-9C0C-FD385728054D}"/>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Kahn Instruments, Inc.</a:t>
            </a:r>
          </a:p>
        </p:txBody>
      </p:sp>
      <p:sp>
        <p:nvSpPr>
          <p:cNvPr id="5" name="Slide Number Placeholder 4">
            <a:extLst>
              <a:ext uri="{FF2B5EF4-FFF2-40B4-BE49-F238E27FC236}">
                <a16:creationId xmlns:a16="http://schemas.microsoft.com/office/drawing/2014/main" id="{26A74E7E-8DC3-406C-8B97-935E0C55502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D3A59B-6F3E-4835-A34F-22EB2930DE87}"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2946" name="Rectangle 2">
            <a:extLst>
              <a:ext uri="{FF2B5EF4-FFF2-40B4-BE49-F238E27FC236}">
                <a16:creationId xmlns:a16="http://schemas.microsoft.com/office/drawing/2014/main" id="{59F41D2C-4E71-413C-AD98-5B864A71B5A8}"/>
              </a:ext>
            </a:extLst>
          </p:cNvPr>
          <p:cNvSpPr>
            <a:spLocks noGrp="1" noChangeArrowheads="1"/>
          </p:cNvSpPr>
          <p:nvPr>
            <p:ph type="title"/>
          </p:nvPr>
        </p:nvSpPr>
        <p:spPr>
          <a:xfrm>
            <a:off x="1219200" y="685800"/>
            <a:ext cx="7467600" cy="685800"/>
          </a:xfrm>
        </p:spPr>
        <p:txBody>
          <a:bodyPr/>
          <a:lstStyle/>
          <a:p>
            <a:r>
              <a:rPr lang="en-US" altLang="en-US" sz="3400" b="1"/>
              <a:t>Kahn Ceramic Sensor Advantages</a:t>
            </a:r>
            <a:endParaRPr lang="en-US" altLang="en-US"/>
          </a:p>
        </p:txBody>
      </p:sp>
      <p:sp>
        <p:nvSpPr>
          <p:cNvPr id="82947" name="Rectangle 3">
            <a:extLst>
              <a:ext uri="{FF2B5EF4-FFF2-40B4-BE49-F238E27FC236}">
                <a16:creationId xmlns:a16="http://schemas.microsoft.com/office/drawing/2014/main" id="{A9C5C573-FFD1-471D-A1B2-FD72929E499A}"/>
              </a:ext>
            </a:extLst>
          </p:cNvPr>
          <p:cNvSpPr>
            <a:spLocks noGrp="1" noChangeArrowheads="1"/>
          </p:cNvSpPr>
          <p:nvPr>
            <p:ph type="body" idx="1"/>
          </p:nvPr>
        </p:nvSpPr>
        <p:spPr>
          <a:xfrm>
            <a:off x="1447800" y="1447800"/>
            <a:ext cx="7262813" cy="4495800"/>
          </a:xfrm>
        </p:spPr>
        <p:txBody>
          <a:bodyPr/>
          <a:lstStyle/>
          <a:p>
            <a:r>
              <a:rPr lang="en-US" altLang="en-US" sz="2800"/>
              <a:t>Better accuracy</a:t>
            </a:r>
          </a:p>
          <a:p>
            <a:r>
              <a:rPr lang="en-US" altLang="en-US" sz="2800"/>
              <a:t>Faster response</a:t>
            </a:r>
          </a:p>
          <a:p>
            <a:r>
              <a:rPr lang="en-US" altLang="en-US" sz="2800"/>
              <a:t>More durable</a:t>
            </a:r>
            <a:endParaRPr lang="en-US" altLang="en-US"/>
          </a:p>
          <a:p>
            <a:pPr lvl="1"/>
            <a:r>
              <a:rPr lang="en-US" altLang="en-US" sz="2400"/>
              <a:t>Withstands saturation and liquid water</a:t>
            </a:r>
          </a:p>
          <a:p>
            <a:pPr lvl="1"/>
            <a:r>
              <a:rPr lang="en-US" altLang="en-US" sz="2400"/>
              <a:t>Withstands pressure shocks</a:t>
            </a:r>
            <a:endParaRPr lang="en-US" altLang="en-US"/>
          </a:p>
          <a:p>
            <a:r>
              <a:rPr lang="en-US" altLang="en-US" sz="2800"/>
              <a:t>Greater contamination resistance</a:t>
            </a:r>
          </a:p>
          <a:p>
            <a:r>
              <a:rPr lang="en-US" altLang="en-US" sz="2800"/>
              <a:t>Wider dewpoint measurement range</a:t>
            </a:r>
          </a:p>
          <a:p>
            <a:r>
              <a:rPr lang="en-US" altLang="en-US" sz="2800"/>
              <a:t>Better manufacturing techniques</a:t>
            </a:r>
          </a:p>
          <a:p>
            <a:r>
              <a:rPr lang="en-US" altLang="en-US" sz="2800"/>
              <a:t>Latest technology</a:t>
            </a:r>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lide Number Placeholder 80">
            <a:extLst>
              <a:ext uri="{FF2B5EF4-FFF2-40B4-BE49-F238E27FC236}">
                <a16:creationId xmlns:a16="http://schemas.microsoft.com/office/drawing/2014/main" id="{00A203E7-33D5-499C-BB74-E8C2E7ECC00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a:t>
            </a:r>
          </a:p>
        </p:txBody>
      </p:sp>
      <p:sp>
        <p:nvSpPr>
          <p:cNvPr id="6146" name="Rectangle 2">
            <a:extLst>
              <a:ext uri="{FF2B5EF4-FFF2-40B4-BE49-F238E27FC236}">
                <a16:creationId xmlns:a16="http://schemas.microsoft.com/office/drawing/2014/main" id="{E702A72D-2B8D-4919-B68E-B034E69A716C}"/>
              </a:ext>
            </a:extLst>
          </p:cNvPr>
          <p:cNvSpPr>
            <a:spLocks noGrp="1" noChangeArrowheads="1"/>
          </p:cNvSpPr>
          <p:nvPr>
            <p:ph type="title"/>
          </p:nvPr>
        </p:nvSpPr>
        <p:spPr>
          <a:noFill/>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r>
              <a:rPr lang="en-US" altLang="en-US" sz="4000"/>
              <a:t>Capacitive</a:t>
            </a:r>
            <a:br>
              <a:rPr lang="en-US" altLang="en-US" sz="4000"/>
            </a:br>
            <a:r>
              <a:rPr lang="en-US" altLang="en-US" sz="4000"/>
              <a:t>Kahn Ceramic Dewpoint Sensor</a:t>
            </a:r>
          </a:p>
        </p:txBody>
      </p:sp>
      <p:sp>
        <p:nvSpPr>
          <p:cNvPr id="6147" name="Rectangle 3">
            <a:extLst>
              <a:ext uri="{FF2B5EF4-FFF2-40B4-BE49-F238E27FC236}">
                <a16:creationId xmlns:a16="http://schemas.microsoft.com/office/drawing/2014/main" id="{1072B360-0BEF-472C-B291-056950305594}"/>
              </a:ext>
            </a:extLst>
          </p:cNvPr>
          <p:cNvSpPr>
            <a:spLocks noChangeArrowheads="1"/>
          </p:cNvSpPr>
          <p:nvPr/>
        </p:nvSpPr>
        <p:spPr bwMode="auto">
          <a:xfrm>
            <a:off x="1122363" y="5681663"/>
            <a:ext cx="207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Arial" panose="020B0604020202020204" pitchFamily="34" charset="0"/>
              </a:defRPr>
            </a:lvl1pPr>
            <a:lvl2pPr marL="571500" defTabSz="762000">
              <a:defRPr sz="2400">
                <a:solidFill>
                  <a:schemeClr val="tx1"/>
                </a:solidFill>
                <a:latin typeface="Arial" panose="020B0604020202020204" pitchFamily="34" charset="0"/>
              </a:defRPr>
            </a:lvl2pPr>
            <a:lvl3pPr marL="1143000" defTabSz="762000">
              <a:defRPr sz="2400">
                <a:solidFill>
                  <a:schemeClr val="tx1"/>
                </a:solidFill>
                <a:latin typeface="Arial" panose="020B0604020202020204" pitchFamily="34" charset="0"/>
              </a:defRPr>
            </a:lvl3pPr>
            <a:lvl4pPr marL="1714500" defTabSz="762000">
              <a:defRPr sz="2400">
                <a:solidFill>
                  <a:schemeClr val="tx1"/>
                </a:solidFill>
                <a:latin typeface="Arial" panose="020B0604020202020204" pitchFamily="34" charset="0"/>
              </a:defRPr>
            </a:lvl4pPr>
            <a:lvl5pPr marL="2286000" defTabSz="762000">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Ceramic Substrate</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8" name="Rectangle 4">
            <a:extLst>
              <a:ext uri="{FF2B5EF4-FFF2-40B4-BE49-F238E27FC236}">
                <a16:creationId xmlns:a16="http://schemas.microsoft.com/office/drawing/2014/main" id="{9A9F4852-5A4C-4ECF-8B73-FE168989479A}"/>
              </a:ext>
            </a:extLst>
          </p:cNvPr>
          <p:cNvSpPr>
            <a:spLocks noChangeArrowheads="1"/>
          </p:cNvSpPr>
          <p:nvPr/>
        </p:nvSpPr>
        <p:spPr bwMode="auto">
          <a:xfrm>
            <a:off x="1143000" y="4648200"/>
            <a:ext cx="196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Arial" panose="020B0604020202020204" pitchFamily="34" charset="0"/>
              </a:defRPr>
            </a:lvl1pPr>
            <a:lvl2pPr marL="571500" defTabSz="762000">
              <a:defRPr sz="2400">
                <a:solidFill>
                  <a:schemeClr val="tx1"/>
                </a:solidFill>
                <a:latin typeface="Arial" panose="020B0604020202020204" pitchFamily="34" charset="0"/>
              </a:defRPr>
            </a:lvl2pPr>
            <a:lvl3pPr marL="1143000" defTabSz="762000">
              <a:defRPr sz="2400">
                <a:solidFill>
                  <a:schemeClr val="tx1"/>
                </a:solidFill>
                <a:latin typeface="Arial" panose="020B0604020202020204" pitchFamily="34" charset="0"/>
              </a:defRPr>
            </a:lvl3pPr>
            <a:lvl4pPr marL="1714500" defTabSz="762000">
              <a:defRPr sz="2400">
                <a:solidFill>
                  <a:schemeClr val="tx1"/>
                </a:solidFill>
                <a:latin typeface="Arial" panose="020B0604020202020204" pitchFamily="34" charset="0"/>
              </a:defRPr>
            </a:lvl4pPr>
            <a:lvl5pPr marL="2286000" defTabSz="762000">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Conductive Layer</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9" name="Rectangle 5">
            <a:extLst>
              <a:ext uri="{FF2B5EF4-FFF2-40B4-BE49-F238E27FC236}">
                <a16:creationId xmlns:a16="http://schemas.microsoft.com/office/drawing/2014/main" id="{FECD0F09-2CB3-4B50-9889-96D575312CE7}"/>
              </a:ext>
            </a:extLst>
          </p:cNvPr>
          <p:cNvSpPr>
            <a:spLocks noChangeArrowheads="1"/>
          </p:cNvSpPr>
          <p:nvPr/>
        </p:nvSpPr>
        <p:spPr bwMode="auto">
          <a:xfrm>
            <a:off x="1143000" y="2438400"/>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Arial" panose="020B0604020202020204" pitchFamily="34" charset="0"/>
              </a:defRPr>
            </a:lvl1pPr>
            <a:lvl2pPr marL="571500" defTabSz="762000">
              <a:defRPr sz="2400">
                <a:solidFill>
                  <a:schemeClr val="tx1"/>
                </a:solidFill>
                <a:latin typeface="Arial" panose="020B0604020202020204" pitchFamily="34" charset="0"/>
              </a:defRPr>
            </a:lvl2pPr>
            <a:lvl3pPr marL="1143000" defTabSz="762000">
              <a:defRPr sz="2400">
                <a:solidFill>
                  <a:schemeClr val="tx1"/>
                </a:solidFill>
                <a:latin typeface="Arial" panose="020B0604020202020204" pitchFamily="34" charset="0"/>
              </a:defRPr>
            </a:lvl3pPr>
            <a:lvl4pPr marL="1714500" defTabSz="762000">
              <a:defRPr sz="2400">
                <a:solidFill>
                  <a:schemeClr val="tx1"/>
                </a:solidFill>
                <a:latin typeface="Arial" panose="020B0604020202020204" pitchFamily="34" charset="0"/>
              </a:defRPr>
            </a:lvl4pPr>
            <a:lvl5pPr marL="2286000" defTabSz="762000">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Porous Conductive</a:t>
            </a:r>
          </a:p>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Layer</a:t>
            </a:r>
          </a:p>
        </p:txBody>
      </p:sp>
      <p:sp>
        <p:nvSpPr>
          <p:cNvPr id="6150" name="Rectangle 6">
            <a:extLst>
              <a:ext uri="{FF2B5EF4-FFF2-40B4-BE49-F238E27FC236}">
                <a16:creationId xmlns:a16="http://schemas.microsoft.com/office/drawing/2014/main" id="{BE737936-2008-4FEF-A68D-894280ACE0CA}"/>
              </a:ext>
            </a:extLst>
          </p:cNvPr>
          <p:cNvSpPr>
            <a:spLocks noChangeArrowheads="1"/>
          </p:cNvSpPr>
          <p:nvPr/>
        </p:nvSpPr>
        <p:spPr bwMode="auto">
          <a:xfrm>
            <a:off x="1143000" y="3581400"/>
            <a:ext cx="1441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defRPr sz="2400">
                <a:solidFill>
                  <a:schemeClr val="tx1"/>
                </a:solidFill>
                <a:latin typeface="Arial" panose="020B0604020202020204" pitchFamily="34" charset="0"/>
              </a:defRPr>
            </a:lvl1pPr>
            <a:lvl2pPr marL="571500" defTabSz="762000">
              <a:defRPr sz="2400">
                <a:solidFill>
                  <a:schemeClr val="tx1"/>
                </a:solidFill>
                <a:latin typeface="Arial" panose="020B0604020202020204" pitchFamily="34" charset="0"/>
              </a:defRPr>
            </a:lvl2pPr>
            <a:lvl3pPr marL="1143000" defTabSz="762000">
              <a:defRPr sz="2400">
                <a:solidFill>
                  <a:schemeClr val="tx1"/>
                </a:solidFill>
                <a:latin typeface="Arial" panose="020B0604020202020204" pitchFamily="34" charset="0"/>
              </a:defRPr>
            </a:lvl3pPr>
            <a:lvl4pPr marL="1714500" defTabSz="762000">
              <a:defRPr sz="2400">
                <a:solidFill>
                  <a:schemeClr val="tx1"/>
                </a:solidFill>
                <a:latin typeface="Arial" panose="020B0604020202020204" pitchFamily="34" charset="0"/>
              </a:defRPr>
            </a:lvl4pPr>
            <a:lvl5pPr marL="2286000" defTabSz="762000">
              <a:defRPr sz="2400">
                <a:solidFill>
                  <a:schemeClr val="tx1"/>
                </a:solidFill>
                <a:latin typeface="Arial" panose="020B0604020202020204" pitchFamily="34" charset="0"/>
              </a:defRPr>
            </a:lvl5pPr>
            <a:lvl6pPr marL="2743200" defTabSz="762000" eaLnBrk="0" fontAlgn="base" hangingPunct="0">
              <a:spcBef>
                <a:spcPct val="0"/>
              </a:spcBef>
              <a:spcAft>
                <a:spcPct val="0"/>
              </a:spcAft>
              <a:defRPr sz="2400">
                <a:solidFill>
                  <a:schemeClr val="tx1"/>
                </a:solidFill>
                <a:latin typeface="Arial" panose="020B0604020202020204" pitchFamily="34" charset="0"/>
              </a:defRPr>
            </a:lvl6pPr>
            <a:lvl7pPr marL="3200400" defTabSz="762000" eaLnBrk="0" fontAlgn="base" hangingPunct="0">
              <a:spcBef>
                <a:spcPct val="0"/>
              </a:spcBef>
              <a:spcAft>
                <a:spcPct val="0"/>
              </a:spcAft>
              <a:defRPr sz="2400">
                <a:solidFill>
                  <a:schemeClr val="tx1"/>
                </a:solidFill>
                <a:latin typeface="Arial" panose="020B0604020202020204" pitchFamily="34" charset="0"/>
              </a:defRPr>
            </a:lvl7pPr>
            <a:lvl8pPr marL="3657600" defTabSz="762000" eaLnBrk="0" fontAlgn="base" hangingPunct="0">
              <a:spcBef>
                <a:spcPct val="0"/>
              </a:spcBef>
              <a:spcAft>
                <a:spcPct val="0"/>
              </a:spcAft>
              <a:defRPr sz="2400">
                <a:solidFill>
                  <a:schemeClr val="tx1"/>
                </a:solidFill>
                <a:latin typeface="Arial" panose="020B0604020202020204" pitchFamily="34" charset="0"/>
              </a:defRPr>
            </a:lvl8pPr>
            <a:lvl9pPr marL="4114800" defTabSz="7620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Hygroscopic</a:t>
            </a:r>
          </a:p>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Active Layer</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151" name="Group 7">
            <a:extLst>
              <a:ext uri="{FF2B5EF4-FFF2-40B4-BE49-F238E27FC236}">
                <a16:creationId xmlns:a16="http://schemas.microsoft.com/office/drawing/2014/main" id="{296ADC8F-DEC6-44D6-9083-DBBD48C2DEAB}"/>
              </a:ext>
            </a:extLst>
          </p:cNvPr>
          <p:cNvGrpSpPr>
            <a:grpSpLocks/>
          </p:cNvGrpSpPr>
          <p:nvPr/>
        </p:nvGrpSpPr>
        <p:grpSpPr bwMode="auto">
          <a:xfrm>
            <a:off x="3200400" y="1981200"/>
            <a:ext cx="1716088" cy="1328738"/>
            <a:chOff x="1610" y="1239"/>
            <a:chExt cx="1080" cy="837"/>
          </a:xfrm>
        </p:grpSpPr>
        <p:sp>
          <p:nvSpPr>
            <p:cNvPr id="6152" name="Freeform 8">
              <a:extLst>
                <a:ext uri="{FF2B5EF4-FFF2-40B4-BE49-F238E27FC236}">
                  <a16:creationId xmlns:a16="http://schemas.microsoft.com/office/drawing/2014/main" id="{6D807F39-861A-4D72-A04D-16E9624CB2BD}"/>
                </a:ext>
              </a:extLst>
            </p:cNvPr>
            <p:cNvSpPr>
              <a:spLocks/>
            </p:cNvSpPr>
            <p:nvPr/>
          </p:nvSpPr>
          <p:spPr bwMode="auto">
            <a:xfrm>
              <a:off x="1610" y="1274"/>
              <a:ext cx="1076" cy="802"/>
            </a:xfrm>
            <a:custGeom>
              <a:avLst/>
              <a:gdLst>
                <a:gd name="T0" fmla="*/ 0 w 1076"/>
                <a:gd name="T1" fmla="*/ 725 h 802"/>
                <a:gd name="T2" fmla="*/ 1013 w 1076"/>
                <a:gd name="T3" fmla="*/ 0 h 802"/>
                <a:gd name="T4" fmla="*/ 1075 w 1076"/>
                <a:gd name="T5" fmla="*/ 25 h 802"/>
                <a:gd name="T6" fmla="*/ 872 w 1076"/>
                <a:gd name="T7" fmla="*/ 169 h 802"/>
                <a:gd name="T8" fmla="*/ 989 w 1076"/>
                <a:gd name="T9" fmla="*/ 214 h 802"/>
                <a:gd name="T10" fmla="*/ 187 w 1076"/>
                <a:gd name="T11" fmla="*/ 801 h 802"/>
                <a:gd name="T12" fmla="*/ 0 w 1076"/>
                <a:gd name="T13" fmla="*/ 725 h 802"/>
              </a:gdLst>
              <a:ahLst/>
              <a:cxnLst>
                <a:cxn ang="0">
                  <a:pos x="T0" y="T1"/>
                </a:cxn>
                <a:cxn ang="0">
                  <a:pos x="T2" y="T3"/>
                </a:cxn>
                <a:cxn ang="0">
                  <a:pos x="T4" y="T5"/>
                </a:cxn>
                <a:cxn ang="0">
                  <a:pos x="T6" y="T7"/>
                </a:cxn>
                <a:cxn ang="0">
                  <a:pos x="T8" y="T9"/>
                </a:cxn>
                <a:cxn ang="0">
                  <a:pos x="T10" y="T11"/>
                </a:cxn>
                <a:cxn ang="0">
                  <a:pos x="T12" y="T13"/>
                </a:cxn>
              </a:cxnLst>
              <a:rect l="0" t="0" r="r" b="b"/>
              <a:pathLst>
                <a:path w="1076" h="802">
                  <a:moveTo>
                    <a:pt x="0" y="725"/>
                  </a:moveTo>
                  <a:lnTo>
                    <a:pt x="1013" y="0"/>
                  </a:lnTo>
                  <a:lnTo>
                    <a:pt x="1075" y="25"/>
                  </a:lnTo>
                  <a:lnTo>
                    <a:pt x="872" y="169"/>
                  </a:lnTo>
                  <a:lnTo>
                    <a:pt x="989" y="214"/>
                  </a:lnTo>
                  <a:lnTo>
                    <a:pt x="187" y="801"/>
                  </a:lnTo>
                  <a:lnTo>
                    <a:pt x="0" y="725"/>
                  </a:lnTo>
                </a:path>
              </a:pathLst>
            </a:custGeom>
            <a:solidFill>
              <a:srgbClr val="6633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3" name="Line 9">
              <a:extLst>
                <a:ext uri="{FF2B5EF4-FFF2-40B4-BE49-F238E27FC236}">
                  <a16:creationId xmlns:a16="http://schemas.microsoft.com/office/drawing/2014/main" id="{F5EE97CB-E0AC-4621-9A63-D87C18E2C5E8}"/>
                </a:ext>
              </a:extLst>
            </p:cNvPr>
            <p:cNvSpPr>
              <a:spLocks noChangeShapeType="1"/>
            </p:cNvSpPr>
            <p:nvPr/>
          </p:nvSpPr>
          <p:spPr bwMode="auto">
            <a:xfrm>
              <a:off x="1613" y="1966"/>
              <a:ext cx="0" cy="3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4" name="Line 10">
              <a:extLst>
                <a:ext uri="{FF2B5EF4-FFF2-40B4-BE49-F238E27FC236}">
                  <a16:creationId xmlns:a16="http://schemas.microsoft.com/office/drawing/2014/main" id="{52CB051E-689B-49E8-BAF7-2DA684026E32}"/>
                </a:ext>
              </a:extLst>
            </p:cNvPr>
            <p:cNvSpPr>
              <a:spLocks noChangeShapeType="1"/>
            </p:cNvSpPr>
            <p:nvPr/>
          </p:nvSpPr>
          <p:spPr bwMode="auto">
            <a:xfrm>
              <a:off x="2684" y="1266"/>
              <a:ext cx="0" cy="3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5" name="Line 11">
              <a:extLst>
                <a:ext uri="{FF2B5EF4-FFF2-40B4-BE49-F238E27FC236}">
                  <a16:creationId xmlns:a16="http://schemas.microsoft.com/office/drawing/2014/main" id="{64087A1B-0A8D-469B-AAF0-F096902B8429}"/>
                </a:ext>
              </a:extLst>
            </p:cNvPr>
            <p:cNvSpPr>
              <a:spLocks noChangeShapeType="1"/>
            </p:cNvSpPr>
            <p:nvPr/>
          </p:nvSpPr>
          <p:spPr bwMode="auto">
            <a:xfrm>
              <a:off x="2608" y="1458"/>
              <a:ext cx="0" cy="3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6" name="Line 12">
              <a:extLst>
                <a:ext uri="{FF2B5EF4-FFF2-40B4-BE49-F238E27FC236}">
                  <a16:creationId xmlns:a16="http://schemas.microsoft.com/office/drawing/2014/main" id="{563394F3-C2E8-43D8-94A3-6908E3A2F979}"/>
                </a:ext>
              </a:extLst>
            </p:cNvPr>
            <p:cNvSpPr>
              <a:spLocks noChangeShapeType="1"/>
            </p:cNvSpPr>
            <p:nvPr/>
          </p:nvSpPr>
          <p:spPr bwMode="auto">
            <a:xfrm>
              <a:off x="1797" y="2038"/>
              <a:ext cx="0" cy="3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7" name="AutoShape 13">
              <a:extLst>
                <a:ext uri="{FF2B5EF4-FFF2-40B4-BE49-F238E27FC236}">
                  <a16:creationId xmlns:a16="http://schemas.microsoft.com/office/drawing/2014/main" id="{870E94D8-B269-4E57-A794-CEF80F0F21CB}"/>
                </a:ext>
              </a:extLst>
            </p:cNvPr>
            <p:cNvSpPr>
              <a:spLocks noChangeArrowheads="1"/>
            </p:cNvSpPr>
            <p:nvPr/>
          </p:nvSpPr>
          <p:spPr bwMode="auto">
            <a:xfrm rot="16200000">
              <a:off x="2555" y="1441"/>
              <a:ext cx="32" cy="60"/>
            </a:xfrm>
            <a:prstGeom prst="rtTriangle">
              <a:avLst/>
            </a:prstGeom>
            <a:solidFill>
              <a:srgbClr val="66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8" name="AutoShape 14">
              <a:extLst>
                <a:ext uri="{FF2B5EF4-FFF2-40B4-BE49-F238E27FC236}">
                  <a16:creationId xmlns:a16="http://schemas.microsoft.com/office/drawing/2014/main" id="{A2E414D0-4621-4D17-AB86-0CBF1BAC872B}"/>
                </a:ext>
              </a:extLst>
            </p:cNvPr>
            <p:cNvSpPr>
              <a:spLocks noChangeArrowheads="1"/>
            </p:cNvSpPr>
            <p:nvPr/>
          </p:nvSpPr>
          <p:spPr bwMode="auto">
            <a:xfrm rot="16200000">
              <a:off x="2637" y="1259"/>
              <a:ext cx="30" cy="54"/>
            </a:xfrm>
            <a:prstGeom prst="rtTriangle">
              <a:avLst/>
            </a:prstGeom>
            <a:solidFill>
              <a:srgbClr val="66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59" name="AutoShape 15">
              <a:extLst>
                <a:ext uri="{FF2B5EF4-FFF2-40B4-BE49-F238E27FC236}">
                  <a16:creationId xmlns:a16="http://schemas.microsoft.com/office/drawing/2014/main" id="{94A95E3D-769E-42BA-A4E5-C78FAA8F5398}"/>
                </a:ext>
              </a:extLst>
            </p:cNvPr>
            <p:cNvSpPr>
              <a:spLocks noChangeArrowheads="1"/>
            </p:cNvSpPr>
            <p:nvPr/>
          </p:nvSpPr>
          <p:spPr bwMode="auto">
            <a:xfrm rot="5280000">
              <a:off x="1637" y="1939"/>
              <a:ext cx="45" cy="78"/>
            </a:xfrm>
            <a:prstGeom prst="triangle">
              <a:avLst>
                <a:gd name="adj" fmla="val 49995"/>
              </a:avLst>
            </a:prstGeom>
            <a:solidFill>
              <a:srgbClr val="6633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60" name="Freeform 16">
              <a:extLst>
                <a:ext uri="{FF2B5EF4-FFF2-40B4-BE49-F238E27FC236}">
                  <a16:creationId xmlns:a16="http://schemas.microsoft.com/office/drawing/2014/main" id="{C3E36076-B27E-4DB8-B042-645FA361086D}"/>
                </a:ext>
              </a:extLst>
            </p:cNvPr>
            <p:cNvSpPr>
              <a:spLocks/>
            </p:cNvSpPr>
            <p:nvPr/>
          </p:nvSpPr>
          <p:spPr bwMode="auto">
            <a:xfrm>
              <a:off x="1614" y="1239"/>
              <a:ext cx="1076" cy="802"/>
            </a:xfrm>
            <a:custGeom>
              <a:avLst/>
              <a:gdLst>
                <a:gd name="T0" fmla="*/ 0 w 1076"/>
                <a:gd name="T1" fmla="*/ 725 h 802"/>
                <a:gd name="T2" fmla="*/ 1013 w 1076"/>
                <a:gd name="T3" fmla="*/ 0 h 802"/>
                <a:gd name="T4" fmla="*/ 1075 w 1076"/>
                <a:gd name="T5" fmla="*/ 25 h 802"/>
                <a:gd name="T6" fmla="*/ 872 w 1076"/>
                <a:gd name="T7" fmla="*/ 169 h 802"/>
                <a:gd name="T8" fmla="*/ 989 w 1076"/>
                <a:gd name="T9" fmla="*/ 214 h 802"/>
                <a:gd name="T10" fmla="*/ 187 w 1076"/>
                <a:gd name="T11" fmla="*/ 801 h 802"/>
                <a:gd name="T12" fmla="*/ 0 w 1076"/>
                <a:gd name="T13" fmla="*/ 725 h 802"/>
              </a:gdLst>
              <a:ahLst/>
              <a:cxnLst>
                <a:cxn ang="0">
                  <a:pos x="T0" y="T1"/>
                </a:cxn>
                <a:cxn ang="0">
                  <a:pos x="T2" y="T3"/>
                </a:cxn>
                <a:cxn ang="0">
                  <a:pos x="T4" y="T5"/>
                </a:cxn>
                <a:cxn ang="0">
                  <a:pos x="T6" y="T7"/>
                </a:cxn>
                <a:cxn ang="0">
                  <a:pos x="T8" y="T9"/>
                </a:cxn>
                <a:cxn ang="0">
                  <a:pos x="T10" y="T11"/>
                </a:cxn>
                <a:cxn ang="0">
                  <a:pos x="T12" y="T13"/>
                </a:cxn>
              </a:cxnLst>
              <a:rect l="0" t="0" r="r" b="b"/>
              <a:pathLst>
                <a:path w="1076" h="802">
                  <a:moveTo>
                    <a:pt x="0" y="725"/>
                  </a:moveTo>
                  <a:lnTo>
                    <a:pt x="1013" y="0"/>
                  </a:lnTo>
                  <a:lnTo>
                    <a:pt x="1075" y="25"/>
                  </a:lnTo>
                  <a:lnTo>
                    <a:pt x="872" y="169"/>
                  </a:lnTo>
                  <a:lnTo>
                    <a:pt x="989" y="214"/>
                  </a:lnTo>
                  <a:lnTo>
                    <a:pt x="187" y="801"/>
                  </a:lnTo>
                  <a:lnTo>
                    <a:pt x="0" y="725"/>
                  </a:lnTo>
                </a:path>
              </a:pathLst>
            </a:custGeom>
            <a:solidFill>
              <a:srgbClr val="6633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61" name="Line 17">
              <a:extLst>
                <a:ext uri="{FF2B5EF4-FFF2-40B4-BE49-F238E27FC236}">
                  <a16:creationId xmlns:a16="http://schemas.microsoft.com/office/drawing/2014/main" id="{FE5263CD-6C86-4C1E-9FC9-7C734532212B}"/>
                </a:ext>
              </a:extLst>
            </p:cNvPr>
            <p:cNvSpPr>
              <a:spLocks noChangeShapeType="1"/>
            </p:cNvSpPr>
            <p:nvPr/>
          </p:nvSpPr>
          <p:spPr bwMode="auto">
            <a:xfrm flipH="1">
              <a:off x="2431" y="1485"/>
              <a:ext cx="171" cy="12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6162" name="Group 18">
            <a:extLst>
              <a:ext uri="{FF2B5EF4-FFF2-40B4-BE49-F238E27FC236}">
                <a16:creationId xmlns:a16="http://schemas.microsoft.com/office/drawing/2014/main" id="{3C9149D4-3037-4ED1-AF67-233FBD25826E}"/>
              </a:ext>
            </a:extLst>
          </p:cNvPr>
          <p:cNvGrpSpPr>
            <a:grpSpLocks/>
          </p:cNvGrpSpPr>
          <p:nvPr/>
        </p:nvGrpSpPr>
        <p:grpSpPr bwMode="auto">
          <a:xfrm>
            <a:off x="3298825" y="2998788"/>
            <a:ext cx="1555750" cy="1087437"/>
            <a:chOff x="1588" y="1889"/>
            <a:chExt cx="981" cy="685"/>
          </a:xfrm>
        </p:grpSpPr>
        <p:sp>
          <p:nvSpPr>
            <p:cNvPr id="6163" name="Freeform 19">
              <a:extLst>
                <a:ext uri="{FF2B5EF4-FFF2-40B4-BE49-F238E27FC236}">
                  <a16:creationId xmlns:a16="http://schemas.microsoft.com/office/drawing/2014/main" id="{FB580B66-7985-4E1C-BB77-CF37EF8116AF}"/>
                </a:ext>
              </a:extLst>
            </p:cNvPr>
            <p:cNvSpPr>
              <a:spLocks/>
            </p:cNvSpPr>
            <p:nvPr/>
          </p:nvSpPr>
          <p:spPr bwMode="auto">
            <a:xfrm>
              <a:off x="1589" y="1926"/>
              <a:ext cx="980" cy="648"/>
            </a:xfrm>
            <a:custGeom>
              <a:avLst/>
              <a:gdLst>
                <a:gd name="T0" fmla="*/ 0 w 980"/>
                <a:gd name="T1" fmla="*/ 573 h 648"/>
                <a:gd name="T2" fmla="*/ 799 w 980"/>
                <a:gd name="T3" fmla="*/ 0 h 648"/>
                <a:gd name="T4" fmla="*/ 979 w 980"/>
                <a:gd name="T5" fmla="*/ 70 h 648"/>
                <a:gd name="T6" fmla="*/ 177 w 980"/>
                <a:gd name="T7" fmla="*/ 647 h 648"/>
                <a:gd name="T8" fmla="*/ 0 w 980"/>
                <a:gd name="T9" fmla="*/ 573 h 648"/>
              </a:gdLst>
              <a:ahLst/>
              <a:cxnLst>
                <a:cxn ang="0">
                  <a:pos x="T0" y="T1"/>
                </a:cxn>
                <a:cxn ang="0">
                  <a:pos x="T2" y="T3"/>
                </a:cxn>
                <a:cxn ang="0">
                  <a:pos x="T4" y="T5"/>
                </a:cxn>
                <a:cxn ang="0">
                  <a:pos x="T6" y="T7"/>
                </a:cxn>
                <a:cxn ang="0">
                  <a:pos x="T8" y="T9"/>
                </a:cxn>
              </a:cxnLst>
              <a:rect l="0" t="0" r="r" b="b"/>
              <a:pathLst>
                <a:path w="980" h="648">
                  <a:moveTo>
                    <a:pt x="0" y="573"/>
                  </a:moveTo>
                  <a:lnTo>
                    <a:pt x="799" y="0"/>
                  </a:lnTo>
                  <a:lnTo>
                    <a:pt x="979" y="70"/>
                  </a:lnTo>
                  <a:lnTo>
                    <a:pt x="177" y="647"/>
                  </a:lnTo>
                  <a:lnTo>
                    <a:pt x="0" y="573"/>
                  </a:lnTo>
                </a:path>
              </a:pathLst>
            </a:custGeom>
            <a:solidFill>
              <a:srgbClr val="FFCC99"/>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64" name="Line 20">
              <a:extLst>
                <a:ext uri="{FF2B5EF4-FFF2-40B4-BE49-F238E27FC236}">
                  <a16:creationId xmlns:a16="http://schemas.microsoft.com/office/drawing/2014/main" id="{95F20BCC-74BA-48C1-9DDE-56A83231DC2D}"/>
                </a:ext>
              </a:extLst>
            </p:cNvPr>
            <p:cNvSpPr>
              <a:spLocks noChangeShapeType="1"/>
            </p:cNvSpPr>
            <p:nvPr/>
          </p:nvSpPr>
          <p:spPr bwMode="auto">
            <a:xfrm>
              <a:off x="1766" y="2535"/>
              <a:ext cx="1" cy="3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65" name="Line 21">
              <a:extLst>
                <a:ext uri="{FF2B5EF4-FFF2-40B4-BE49-F238E27FC236}">
                  <a16:creationId xmlns:a16="http://schemas.microsoft.com/office/drawing/2014/main" id="{E92B0950-91A7-4264-910B-A0D68ED60143}"/>
                </a:ext>
              </a:extLst>
            </p:cNvPr>
            <p:cNvSpPr>
              <a:spLocks noChangeShapeType="1"/>
            </p:cNvSpPr>
            <p:nvPr/>
          </p:nvSpPr>
          <p:spPr bwMode="auto">
            <a:xfrm flipH="1">
              <a:off x="1592" y="2461"/>
              <a:ext cx="1" cy="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66" name="Line 22">
              <a:extLst>
                <a:ext uri="{FF2B5EF4-FFF2-40B4-BE49-F238E27FC236}">
                  <a16:creationId xmlns:a16="http://schemas.microsoft.com/office/drawing/2014/main" id="{3EE96792-CB10-4886-8476-CD0125E356F0}"/>
                </a:ext>
              </a:extLst>
            </p:cNvPr>
            <p:cNvSpPr>
              <a:spLocks noChangeShapeType="1"/>
            </p:cNvSpPr>
            <p:nvPr/>
          </p:nvSpPr>
          <p:spPr bwMode="auto">
            <a:xfrm flipH="1">
              <a:off x="2566" y="1965"/>
              <a:ext cx="1" cy="3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67" name="AutoShape 23">
              <a:extLst>
                <a:ext uri="{FF2B5EF4-FFF2-40B4-BE49-F238E27FC236}">
                  <a16:creationId xmlns:a16="http://schemas.microsoft.com/office/drawing/2014/main" id="{8FDF0043-0DF2-4FB5-A4D4-DC389B13E119}"/>
                </a:ext>
              </a:extLst>
            </p:cNvPr>
            <p:cNvSpPr>
              <a:spLocks noChangeArrowheads="1"/>
            </p:cNvSpPr>
            <p:nvPr/>
          </p:nvSpPr>
          <p:spPr bwMode="auto">
            <a:xfrm rot="16200000">
              <a:off x="2501" y="1937"/>
              <a:ext cx="32" cy="94"/>
            </a:xfrm>
            <a:prstGeom prst="triangle">
              <a:avLst>
                <a:gd name="adj" fmla="val 49995"/>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68" name="AutoShape 24">
              <a:extLst>
                <a:ext uri="{FF2B5EF4-FFF2-40B4-BE49-F238E27FC236}">
                  <a16:creationId xmlns:a16="http://schemas.microsoft.com/office/drawing/2014/main" id="{75B0E57E-5835-4997-9149-9FD981EC9633}"/>
                </a:ext>
              </a:extLst>
            </p:cNvPr>
            <p:cNvSpPr>
              <a:spLocks noChangeArrowheads="1"/>
            </p:cNvSpPr>
            <p:nvPr/>
          </p:nvSpPr>
          <p:spPr bwMode="auto">
            <a:xfrm rot="5400000">
              <a:off x="1627" y="2433"/>
              <a:ext cx="36" cy="88"/>
            </a:xfrm>
            <a:prstGeom prst="triangle">
              <a:avLst>
                <a:gd name="adj" fmla="val 49995"/>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69" name="Freeform 25">
              <a:extLst>
                <a:ext uri="{FF2B5EF4-FFF2-40B4-BE49-F238E27FC236}">
                  <a16:creationId xmlns:a16="http://schemas.microsoft.com/office/drawing/2014/main" id="{AB454AA8-0DD8-4F87-8011-F0AC3EFA3178}"/>
                </a:ext>
              </a:extLst>
            </p:cNvPr>
            <p:cNvSpPr>
              <a:spLocks/>
            </p:cNvSpPr>
            <p:nvPr/>
          </p:nvSpPr>
          <p:spPr bwMode="auto">
            <a:xfrm>
              <a:off x="1588" y="1889"/>
              <a:ext cx="980" cy="648"/>
            </a:xfrm>
            <a:custGeom>
              <a:avLst/>
              <a:gdLst>
                <a:gd name="T0" fmla="*/ 0 w 980"/>
                <a:gd name="T1" fmla="*/ 573 h 648"/>
                <a:gd name="T2" fmla="*/ 799 w 980"/>
                <a:gd name="T3" fmla="*/ 0 h 648"/>
                <a:gd name="T4" fmla="*/ 979 w 980"/>
                <a:gd name="T5" fmla="*/ 70 h 648"/>
                <a:gd name="T6" fmla="*/ 177 w 980"/>
                <a:gd name="T7" fmla="*/ 647 h 648"/>
                <a:gd name="T8" fmla="*/ 0 w 980"/>
                <a:gd name="T9" fmla="*/ 573 h 648"/>
              </a:gdLst>
              <a:ahLst/>
              <a:cxnLst>
                <a:cxn ang="0">
                  <a:pos x="T0" y="T1"/>
                </a:cxn>
                <a:cxn ang="0">
                  <a:pos x="T2" y="T3"/>
                </a:cxn>
                <a:cxn ang="0">
                  <a:pos x="T4" y="T5"/>
                </a:cxn>
                <a:cxn ang="0">
                  <a:pos x="T6" y="T7"/>
                </a:cxn>
                <a:cxn ang="0">
                  <a:pos x="T8" y="T9"/>
                </a:cxn>
              </a:cxnLst>
              <a:rect l="0" t="0" r="r" b="b"/>
              <a:pathLst>
                <a:path w="980" h="648">
                  <a:moveTo>
                    <a:pt x="0" y="573"/>
                  </a:moveTo>
                  <a:lnTo>
                    <a:pt x="799" y="0"/>
                  </a:lnTo>
                  <a:lnTo>
                    <a:pt x="979" y="70"/>
                  </a:lnTo>
                  <a:lnTo>
                    <a:pt x="177" y="647"/>
                  </a:lnTo>
                  <a:lnTo>
                    <a:pt x="0" y="573"/>
                  </a:lnTo>
                </a:path>
              </a:pathLst>
            </a:custGeom>
            <a:solidFill>
              <a:srgbClr val="FFCC99"/>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0" name="Line 26">
              <a:extLst>
                <a:ext uri="{FF2B5EF4-FFF2-40B4-BE49-F238E27FC236}">
                  <a16:creationId xmlns:a16="http://schemas.microsoft.com/office/drawing/2014/main" id="{9912313D-DF53-482B-AF5F-08C964DD9C35}"/>
                </a:ext>
              </a:extLst>
            </p:cNvPr>
            <p:cNvSpPr>
              <a:spLocks noChangeShapeType="1"/>
            </p:cNvSpPr>
            <p:nvPr/>
          </p:nvSpPr>
          <p:spPr bwMode="auto">
            <a:xfrm flipH="1">
              <a:off x="2504" y="1996"/>
              <a:ext cx="61" cy="4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6171" name="Group 27">
            <a:extLst>
              <a:ext uri="{FF2B5EF4-FFF2-40B4-BE49-F238E27FC236}">
                <a16:creationId xmlns:a16="http://schemas.microsoft.com/office/drawing/2014/main" id="{E6FC6A4C-D1F3-4AD6-818A-D08903FB98AF}"/>
              </a:ext>
            </a:extLst>
          </p:cNvPr>
          <p:cNvGrpSpPr>
            <a:grpSpLocks/>
          </p:cNvGrpSpPr>
          <p:nvPr/>
        </p:nvGrpSpPr>
        <p:grpSpPr bwMode="auto">
          <a:xfrm>
            <a:off x="3200400" y="3810000"/>
            <a:ext cx="1928813" cy="1263650"/>
            <a:chOff x="1638" y="2260"/>
            <a:chExt cx="1215" cy="796"/>
          </a:xfrm>
        </p:grpSpPr>
        <p:sp>
          <p:nvSpPr>
            <p:cNvPr id="6172" name="Freeform 28">
              <a:extLst>
                <a:ext uri="{FF2B5EF4-FFF2-40B4-BE49-F238E27FC236}">
                  <a16:creationId xmlns:a16="http://schemas.microsoft.com/office/drawing/2014/main" id="{CD2131C8-418D-4B80-B396-8752C9C074CE}"/>
                </a:ext>
              </a:extLst>
            </p:cNvPr>
            <p:cNvSpPr>
              <a:spLocks/>
            </p:cNvSpPr>
            <p:nvPr/>
          </p:nvSpPr>
          <p:spPr bwMode="auto">
            <a:xfrm>
              <a:off x="1649" y="2298"/>
              <a:ext cx="1199" cy="757"/>
            </a:xfrm>
            <a:custGeom>
              <a:avLst/>
              <a:gdLst>
                <a:gd name="T0" fmla="*/ 0 w 1199"/>
                <a:gd name="T1" fmla="*/ 682 h 757"/>
                <a:gd name="T2" fmla="*/ 804 w 1199"/>
                <a:gd name="T3" fmla="*/ 102 h 757"/>
                <a:gd name="T4" fmla="*/ 923 w 1199"/>
                <a:gd name="T5" fmla="*/ 148 h 757"/>
                <a:gd name="T6" fmla="*/ 1131 w 1199"/>
                <a:gd name="T7" fmla="*/ 0 h 757"/>
                <a:gd name="T8" fmla="*/ 1198 w 1199"/>
                <a:gd name="T9" fmla="*/ 26 h 757"/>
                <a:gd name="T10" fmla="*/ 181 w 1199"/>
                <a:gd name="T11" fmla="*/ 756 h 757"/>
                <a:gd name="T12" fmla="*/ 0 w 1199"/>
                <a:gd name="T13" fmla="*/ 682 h 757"/>
              </a:gdLst>
              <a:ahLst/>
              <a:cxnLst>
                <a:cxn ang="0">
                  <a:pos x="T0" y="T1"/>
                </a:cxn>
                <a:cxn ang="0">
                  <a:pos x="T2" y="T3"/>
                </a:cxn>
                <a:cxn ang="0">
                  <a:pos x="T4" y="T5"/>
                </a:cxn>
                <a:cxn ang="0">
                  <a:pos x="T6" y="T7"/>
                </a:cxn>
                <a:cxn ang="0">
                  <a:pos x="T8" y="T9"/>
                </a:cxn>
                <a:cxn ang="0">
                  <a:pos x="T10" y="T11"/>
                </a:cxn>
                <a:cxn ang="0">
                  <a:pos x="T12" y="T13"/>
                </a:cxn>
              </a:cxnLst>
              <a:rect l="0" t="0" r="r" b="b"/>
              <a:pathLst>
                <a:path w="1199" h="757">
                  <a:moveTo>
                    <a:pt x="0" y="682"/>
                  </a:moveTo>
                  <a:lnTo>
                    <a:pt x="804" y="102"/>
                  </a:lnTo>
                  <a:lnTo>
                    <a:pt x="923" y="148"/>
                  </a:lnTo>
                  <a:lnTo>
                    <a:pt x="1131" y="0"/>
                  </a:lnTo>
                  <a:lnTo>
                    <a:pt x="1198" y="26"/>
                  </a:lnTo>
                  <a:lnTo>
                    <a:pt x="181" y="756"/>
                  </a:lnTo>
                  <a:lnTo>
                    <a:pt x="0" y="682"/>
                  </a:lnTo>
                </a:path>
              </a:pathLst>
            </a:custGeom>
            <a:solidFill>
              <a:srgbClr val="C0C0C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3" name="Line 29">
              <a:extLst>
                <a:ext uri="{FF2B5EF4-FFF2-40B4-BE49-F238E27FC236}">
                  <a16:creationId xmlns:a16="http://schemas.microsoft.com/office/drawing/2014/main" id="{56B243C9-933A-4CCC-A65C-1678C158A57D}"/>
                </a:ext>
              </a:extLst>
            </p:cNvPr>
            <p:cNvSpPr>
              <a:spLocks noChangeShapeType="1"/>
            </p:cNvSpPr>
            <p:nvPr/>
          </p:nvSpPr>
          <p:spPr bwMode="auto">
            <a:xfrm flipV="1">
              <a:off x="1641" y="2401"/>
              <a:ext cx="813" cy="58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4" name="Line 30">
              <a:extLst>
                <a:ext uri="{FF2B5EF4-FFF2-40B4-BE49-F238E27FC236}">
                  <a16:creationId xmlns:a16="http://schemas.microsoft.com/office/drawing/2014/main" id="{14381223-7A39-4904-83E0-8F5A46802C0E}"/>
                </a:ext>
              </a:extLst>
            </p:cNvPr>
            <p:cNvSpPr>
              <a:spLocks noChangeShapeType="1"/>
            </p:cNvSpPr>
            <p:nvPr/>
          </p:nvSpPr>
          <p:spPr bwMode="auto">
            <a:xfrm>
              <a:off x="2454" y="2401"/>
              <a:ext cx="118" cy="4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5" name="Line 31">
              <a:extLst>
                <a:ext uri="{FF2B5EF4-FFF2-40B4-BE49-F238E27FC236}">
                  <a16:creationId xmlns:a16="http://schemas.microsoft.com/office/drawing/2014/main" id="{3D353E82-0940-4EA1-9E88-B2438F34A8AA}"/>
                </a:ext>
              </a:extLst>
            </p:cNvPr>
            <p:cNvSpPr>
              <a:spLocks noChangeShapeType="1"/>
            </p:cNvSpPr>
            <p:nvPr/>
          </p:nvSpPr>
          <p:spPr bwMode="auto">
            <a:xfrm flipV="1">
              <a:off x="2572" y="2296"/>
              <a:ext cx="209" cy="149"/>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6" name="Line 32">
              <a:extLst>
                <a:ext uri="{FF2B5EF4-FFF2-40B4-BE49-F238E27FC236}">
                  <a16:creationId xmlns:a16="http://schemas.microsoft.com/office/drawing/2014/main" id="{1BD764D1-50A7-4D0E-A21E-1E8A6BCACBC0}"/>
                </a:ext>
              </a:extLst>
            </p:cNvPr>
            <p:cNvSpPr>
              <a:spLocks noChangeShapeType="1"/>
            </p:cNvSpPr>
            <p:nvPr/>
          </p:nvSpPr>
          <p:spPr bwMode="auto">
            <a:xfrm>
              <a:off x="2781" y="2296"/>
              <a:ext cx="72" cy="29"/>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7" name="Line 33">
              <a:extLst>
                <a:ext uri="{FF2B5EF4-FFF2-40B4-BE49-F238E27FC236}">
                  <a16:creationId xmlns:a16="http://schemas.microsoft.com/office/drawing/2014/main" id="{66E16927-30C9-4217-9BAA-425B300D89B9}"/>
                </a:ext>
              </a:extLst>
            </p:cNvPr>
            <p:cNvSpPr>
              <a:spLocks noChangeShapeType="1"/>
            </p:cNvSpPr>
            <p:nvPr/>
          </p:nvSpPr>
          <p:spPr bwMode="auto">
            <a:xfrm flipH="1">
              <a:off x="1830" y="2325"/>
              <a:ext cx="1023" cy="73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8" name="Line 34">
              <a:extLst>
                <a:ext uri="{FF2B5EF4-FFF2-40B4-BE49-F238E27FC236}">
                  <a16:creationId xmlns:a16="http://schemas.microsoft.com/office/drawing/2014/main" id="{748CF7FE-4AD3-4E42-8660-C66EE79396FD}"/>
                </a:ext>
              </a:extLst>
            </p:cNvPr>
            <p:cNvSpPr>
              <a:spLocks noChangeShapeType="1"/>
            </p:cNvSpPr>
            <p:nvPr/>
          </p:nvSpPr>
          <p:spPr bwMode="auto">
            <a:xfrm>
              <a:off x="1641" y="2984"/>
              <a:ext cx="189" cy="7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79" name="Line 35">
              <a:extLst>
                <a:ext uri="{FF2B5EF4-FFF2-40B4-BE49-F238E27FC236}">
                  <a16:creationId xmlns:a16="http://schemas.microsoft.com/office/drawing/2014/main" id="{11D6F9FC-DA75-492E-A9E0-4FBBE9BE672A}"/>
                </a:ext>
              </a:extLst>
            </p:cNvPr>
            <p:cNvSpPr>
              <a:spLocks noChangeShapeType="1"/>
            </p:cNvSpPr>
            <p:nvPr/>
          </p:nvSpPr>
          <p:spPr bwMode="auto">
            <a:xfrm>
              <a:off x="2845" y="2290"/>
              <a:ext cx="1" cy="4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0" name="Line 36">
              <a:extLst>
                <a:ext uri="{FF2B5EF4-FFF2-40B4-BE49-F238E27FC236}">
                  <a16:creationId xmlns:a16="http://schemas.microsoft.com/office/drawing/2014/main" id="{9C145F6A-29D5-4975-8FCD-2E0BAF307763}"/>
                </a:ext>
              </a:extLst>
            </p:cNvPr>
            <p:cNvSpPr>
              <a:spLocks noChangeShapeType="1"/>
            </p:cNvSpPr>
            <p:nvPr/>
          </p:nvSpPr>
          <p:spPr bwMode="auto">
            <a:xfrm>
              <a:off x="1642" y="2947"/>
              <a:ext cx="1" cy="4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1" name="Line 37">
              <a:extLst>
                <a:ext uri="{FF2B5EF4-FFF2-40B4-BE49-F238E27FC236}">
                  <a16:creationId xmlns:a16="http://schemas.microsoft.com/office/drawing/2014/main" id="{F2629D26-A16F-41FE-8CB1-DE311832FC01}"/>
                </a:ext>
              </a:extLst>
            </p:cNvPr>
            <p:cNvSpPr>
              <a:spLocks noChangeShapeType="1"/>
            </p:cNvSpPr>
            <p:nvPr/>
          </p:nvSpPr>
          <p:spPr bwMode="auto">
            <a:xfrm>
              <a:off x="1828" y="3016"/>
              <a:ext cx="1" cy="3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2" name="AutoShape 38">
              <a:extLst>
                <a:ext uri="{FF2B5EF4-FFF2-40B4-BE49-F238E27FC236}">
                  <a16:creationId xmlns:a16="http://schemas.microsoft.com/office/drawing/2014/main" id="{5DBFE9F0-20B7-4377-96CA-C77D5F22B0A4}"/>
                </a:ext>
              </a:extLst>
            </p:cNvPr>
            <p:cNvSpPr>
              <a:spLocks noChangeArrowheads="1"/>
            </p:cNvSpPr>
            <p:nvPr/>
          </p:nvSpPr>
          <p:spPr bwMode="auto">
            <a:xfrm rot="5400000">
              <a:off x="1664" y="2933"/>
              <a:ext cx="36" cy="66"/>
            </a:xfrm>
            <a:prstGeom prst="triangle">
              <a:avLst>
                <a:gd name="adj" fmla="val 49995"/>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3" name="AutoShape 39">
              <a:extLst>
                <a:ext uri="{FF2B5EF4-FFF2-40B4-BE49-F238E27FC236}">
                  <a16:creationId xmlns:a16="http://schemas.microsoft.com/office/drawing/2014/main" id="{8F357ACE-AFA9-4422-949E-7514A2B45227}"/>
                </a:ext>
              </a:extLst>
            </p:cNvPr>
            <p:cNvSpPr>
              <a:spLocks noChangeArrowheads="1"/>
            </p:cNvSpPr>
            <p:nvPr/>
          </p:nvSpPr>
          <p:spPr bwMode="auto">
            <a:xfrm rot="16200000">
              <a:off x="2793" y="2283"/>
              <a:ext cx="40" cy="52"/>
            </a:xfrm>
            <a:prstGeom prst="triangle">
              <a:avLst>
                <a:gd name="adj" fmla="val 49995"/>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184" name="Group 40">
              <a:extLst>
                <a:ext uri="{FF2B5EF4-FFF2-40B4-BE49-F238E27FC236}">
                  <a16:creationId xmlns:a16="http://schemas.microsoft.com/office/drawing/2014/main" id="{BD9902C4-9C12-41E7-8ED1-68D92A1055B8}"/>
                </a:ext>
              </a:extLst>
            </p:cNvPr>
            <p:cNvGrpSpPr>
              <a:grpSpLocks/>
            </p:cNvGrpSpPr>
            <p:nvPr/>
          </p:nvGrpSpPr>
          <p:grpSpPr bwMode="auto">
            <a:xfrm>
              <a:off x="1638" y="2260"/>
              <a:ext cx="1212" cy="760"/>
              <a:chOff x="1638" y="2260"/>
              <a:chExt cx="1212" cy="760"/>
            </a:xfrm>
          </p:grpSpPr>
          <p:sp>
            <p:nvSpPr>
              <p:cNvPr id="6185" name="Freeform 41">
                <a:extLst>
                  <a:ext uri="{FF2B5EF4-FFF2-40B4-BE49-F238E27FC236}">
                    <a16:creationId xmlns:a16="http://schemas.microsoft.com/office/drawing/2014/main" id="{4BA12897-CC67-4A3A-83BC-2B9A608A18AE}"/>
                  </a:ext>
                </a:extLst>
              </p:cNvPr>
              <p:cNvSpPr>
                <a:spLocks/>
              </p:cNvSpPr>
              <p:nvPr/>
            </p:nvSpPr>
            <p:spPr bwMode="auto">
              <a:xfrm>
                <a:off x="1646" y="2262"/>
                <a:ext cx="1199" cy="757"/>
              </a:xfrm>
              <a:custGeom>
                <a:avLst/>
                <a:gdLst>
                  <a:gd name="T0" fmla="*/ 0 w 1199"/>
                  <a:gd name="T1" fmla="*/ 682 h 757"/>
                  <a:gd name="T2" fmla="*/ 804 w 1199"/>
                  <a:gd name="T3" fmla="*/ 102 h 757"/>
                  <a:gd name="T4" fmla="*/ 923 w 1199"/>
                  <a:gd name="T5" fmla="*/ 148 h 757"/>
                  <a:gd name="T6" fmla="*/ 1131 w 1199"/>
                  <a:gd name="T7" fmla="*/ 0 h 757"/>
                  <a:gd name="T8" fmla="*/ 1198 w 1199"/>
                  <a:gd name="T9" fmla="*/ 26 h 757"/>
                  <a:gd name="T10" fmla="*/ 181 w 1199"/>
                  <a:gd name="T11" fmla="*/ 756 h 757"/>
                  <a:gd name="T12" fmla="*/ 0 w 1199"/>
                  <a:gd name="T13" fmla="*/ 682 h 757"/>
                </a:gdLst>
                <a:ahLst/>
                <a:cxnLst>
                  <a:cxn ang="0">
                    <a:pos x="T0" y="T1"/>
                  </a:cxn>
                  <a:cxn ang="0">
                    <a:pos x="T2" y="T3"/>
                  </a:cxn>
                  <a:cxn ang="0">
                    <a:pos x="T4" y="T5"/>
                  </a:cxn>
                  <a:cxn ang="0">
                    <a:pos x="T6" y="T7"/>
                  </a:cxn>
                  <a:cxn ang="0">
                    <a:pos x="T8" y="T9"/>
                  </a:cxn>
                  <a:cxn ang="0">
                    <a:pos x="T10" y="T11"/>
                  </a:cxn>
                  <a:cxn ang="0">
                    <a:pos x="T12" y="T13"/>
                  </a:cxn>
                </a:cxnLst>
                <a:rect l="0" t="0" r="r" b="b"/>
                <a:pathLst>
                  <a:path w="1199" h="757">
                    <a:moveTo>
                      <a:pt x="0" y="682"/>
                    </a:moveTo>
                    <a:lnTo>
                      <a:pt x="804" y="102"/>
                    </a:lnTo>
                    <a:lnTo>
                      <a:pt x="923" y="148"/>
                    </a:lnTo>
                    <a:lnTo>
                      <a:pt x="1131" y="0"/>
                    </a:lnTo>
                    <a:lnTo>
                      <a:pt x="1198" y="26"/>
                    </a:lnTo>
                    <a:lnTo>
                      <a:pt x="181" y="756"/>
                    </a:lnTo>
                    <a:lnTo>
                      <a:pt x="0" y="682"/>
                    </a:lnTo>
                  </a:path>
                </a:pathLst>
              </a:custGeom>
              <a:solidFill>
                <a:srgbClr val="C0C0C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6" name="Line 42">
                <a:extLst>
                  <a:ext uri="{FF2B5EF4-FFF2-40B4-BE49-F238E27FC236}">
                    <a16:creationId xmlns:a16="http://schemas.microsoft.com/office/drawing/2014/main" id="{678399D2-DBA4-45D2-A3B6-DF6902DBF3AF}"/>
                  </a:ext>
                </a:extLst>
              </p:cNvPr>
              <p:cNvSpPr>
                <a:spLocks noChangeShapeType="1"/>
              </p:cNvSpPr>
              <p:nvPr/>
            </p:nvSpPr>
            <p:spPr bwMode="auto">
              <a:xfrm flipV="1">
                <a:off x="1638" y="2365"/>
                <a:ext cx="813" cy="58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7" name="Line 43">
                <a:extLst>
                  <a:ext uri="{FF2B5EF4-FFF2-40B4-BE49-F238E27FC236}">
                    <a16:creationId xmlns:a16="http://schemas.microsoft.com/office/drawing/2014/main" id="{B94B06FC-FBB1-4350-A469-C15771DD34F3}"/>
                  </a:ext>
                </a:extLst>
              </p:cNvPr>
              <p:cNvSpPr>
                <a:spLocks noChangeShapeType="1"/>
              </p:cNvSpPr>
              <p:nvPr/>
            </p:nvSpPr>
            <p:spPr bwMode="auto">
              <a:xfrm>
                <a:off x="2451" y="2365"/>
                <a:ext cx="118" cy="4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8" name="Line 44">
                <a:extLst>
                  <a:ext uri="{FF2B5EF4-FFF2-40B4-BE49-F238E27FC236}">
                    <a16:creationId xmlns:a16="http://schemas.microsoft.com/office/drawing/2014/main" id="{E59BBBB4-101C-4634-8DA0-6CF63149A4E0}"/>
                  </a:ext>
                </a:extLst>
              </p:cNvPr>
              <p:cNvSpPr>
                <a:spLocks noChangeShapeType="1"/>
              </p:cNvSpPr>
              <p:nvPr/>
            </p:nvSpPr>
            <p:spPr bwMode="auto">
              <a:xfrm flipV="1">
                <a:off x="2569" y="2260"/>
                <a:ext cx="209" cy="149"/>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89" name="Line 45">
                <a:extLst>
                  <a:ext uri="{FF2B5EF4-FFF2-40B4-BE49-F238E27FC236}">
                    <a16:creationId xmlns:a16="http://schemas.microsoft.com/office/drawing/2014/main" id="{76C51EF0-6F39-4056-98F3-14E1D5645AD8}"/>
                  </a:ext>
                </a:extLst>
              </p:cNvPr>
              <p:cNvSpPr>
                <a:spLocks noChangeShapeType="1"/>
              </p:cNvSpPr>
              <p:nvPr/>
            </p:nvSpPr>
            <p:spPr bwMode="auto">
              <a:xfrm>
                <a:off x="2778" y="2260"/>
                <a:ext cx="72" cy="29"/>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90" name="Line 46">
                <a:extLst>
                  <a:ext uri="{FF2B5EF4-FFF2-40B4-BE49-F238E27FC236}">
                    <a16:creationId xmlns:a16="http://schemas.microsoft.com/office/drawing/2014/main" id="{5C79DF7C-B01B-4FD4-ACB4-193045DA448C}"/>
                  </a:ext>
                </a:extLst>
              </p:cNvPr>
              <p:cNvSpPr>
                <a:spLocks noChangeShapeType="1"/>
              </p:cNvSpPr>
              <p:nvPr/>
            </p:nvSpPr>
            <p:spPr bwMode="auto">
              <a:xfrm flipH="1">
                <a:off x="1827" y="2289"/>
                <a:ext cx="1023" cy="73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91" name="Line 47">
                <a:extLst>
                  <a:ext uri="{FF2B5EF4-FFF2-40B4-BE49-F238E27FC236}">
                    <a16:creationId xmlns:a16="http://schemas.microsoft.com/office/drawing/2014/main" id="{2BC63A19-1FE8-4592-AC4E-423B81518F48}"/>
                  </a:ext>
                </a:extLst>
              </p:cNvPr>
              <p:cNvSpPr>
                <a:spLocks noChangeShapeType="1"/>
              </p:cNvSpPr>
              <p:nvPr/>
            </p:nvSpPr>
            <p:spPr bwMode="auto">
              <a:xfrm>
                <a:off x="1638" y="2948"/>
                <a:ext cx="189" cy="7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6192" name="Group 48">
            <a:extLst>
              <a:ext uri="{FF2B5EF4-FFF2-40B4-BE49-F238E27FC236}">
                <a16:creationId xmlns:a16="http://schemas.microsoft.com/office/drawing/2014/main" id="{C7D338C1-DE00-42F9-918F-BEC104C97470}"/>
              </a:ext>
            </a:extLst>
          </p:cNvPr>
          <p:cNvGrpSpPr>
            <a:grpSpLocks/>
          </p:cNvGrpSpPr>
          <p:nvPr/>
        </p:nvGrpSpPr>
        <p:grpSpPr bwMode="auto">
          <a:xfrm>
            <a:off x="2895600" y="4724400"/>
            <a:ext cx="2579688" cy="1798638"/>
            <a:chOff x="1520" y="2546"/>
            <a:chExt cx="1624" cy="1133"/>
          </a:xfrm>
        </p:grpSpPr>
        <p:sp>
          <p:nvSpPr>
            <p:cNvPr id="6193" name="Freeform 49">
              <a:extLst>
                <a:ext uri="{FF2B5EF4-FFF2-40B4-BE49-F238E27FC236}">
                  <a16:creationId xmlns:a16="http://schemas.microsoft.com/office/drawing/2014/main" id="{6A317EEA-334F-434B-9486-7411D9F81444}"/>
                </a:ext>
              </a:extLst>
            </p:cNvPr>
            <p:cNvSpPr>
              <a:spLocks/>
            </p:cNvSpPr>
            <p:nvPr/>
          </p:nvSpPr>
          <p:spPr bwMode="auto">
            <a:xfrm>
              <a:off x="1522" y="2607"/>
              <a:ext cx="1621" cy="1072"/>
            </a:xfrm>
            <a:custGeom>
              <a:avLst/>
              <a:gdLst>
                <a:gd name="T0" fmla="*/ 0 w 1621"/>
                <a:gd name="T1" fmla="*/ 948 h 1072"/>
                <a:gd name="T2" fmla="*/ 1322 w 1621"/>
                <a:gd name="T3" fmla="*/ 0 h 1072"/>
                <a:gd name="T4" fmla="*/ 1620 w 1621"/>
                <a:gd name="T5" fmla="*/ 115 h 1072"/>
                <a:gd name="T6" fmla="*/ 292 w 1621"/>
                <a:gd name="T7" fmla="*/ 1071 h 1072"/>
                <a:gd name="T8" fmla="*/ 0 w 1621"/>
                <a:gd name="T9" fmla="*/ 948 h 1072"/>
              </a:gdLst>
              <a:ahLst/>
              <a:cxnLst>
                <a:cxn ang="0">
                  <a:pos x="T0" y="T1"/>
                </a:cxn>
                <a:cxn ang="0">
                  <a:pos x="T2" y="T3"/>
                </a:cxn>
                <a:cxn ang="0">
                  <a:pos x="T4" y="T5"/>
                </a:cxn>
                <a:cxn ang="0">
                  <a:pos x="T6" y="T7"/>
                </a:cxn>
                <a:cxn ang="0">
                  <a:pos x="T8" y="T9"/>
                </a:cxn>
              </a:cxnLst>
              <a:rect l="0" t="0" r="r" b="b"/>
              <a:pathLst>
                <a:path w="1621" h="1072">
                  <a:moveTo>
                    <a:pt x="0" y="948"/>
                  </a:moveTo>
                  <a:lnTo>
                    <a:pt x="1322" y="0"/>
                  </a:lnTo>
                  <a:lnTo>
                    <a:pt x="1620" y="115"/>
                  </a:lnTo>
                  <a:lnTo>
                    <a:pt x="292" y="1071"/>
                  </a:lnTo>
                  <a:lnTo>
                    <a:pt x="0" y="948"/>
                  </a:lnTo>
                </a:path>
              </a:pathLst>
            </a:custGeom>
            <a:solidFill>
              <a:schemeClr val="bg1"/>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94" name="Line 50">
              <a:extLst>
                <a:ext uri="{FF2B5EF4-FFF2-40B4-BE49-F238E27FC236}">
                  <a16:creationId xmlns:a16="http://schemas.microsoft.com/office/drawing/2014/main" id="{4215FF0A-9B7A-4C81-B80E-D032AF57CA7B}"/>
                </a:ext>
              </a:extLst>
            </p:cNvPr>
            <p:cNvSpPr>
              <a:spLocks noChangeShapeType="1"/>
            </p:cNvSpPr>
            <p:nvPr/>
          </p:nvSpPr>
          <p:spPr bwMode="auto">
            <a:xfrm>
              <a:off x="1815" y="3615"/>
              <a:ext cx="0" cy="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195" name="Group 51">
              <a:extLst>
                <a:ext uri="{FF2B5EF4-FFF2-40B4-BE49-F238E27FC236}">
                  <a16:creationId xmlns:a16="http://schemas.microsoft.com/office/drawing/2014/main" id="{18577FE1-C0D5-4926-9880-16F6C4A4273E}"/>
                </a:ext>
              </a:extLst>
            </p:cNvPr>
            <p:cNvGrpSpPr>
              <a:grpSpLocks/>
            </p:cNvGrpSpPr>
            <p:nvPr/>
          </p:nvGrpSpPr>
          <p:grpSpPr bwMode="auto">
            <a:xfrm>
              <a:off x="1520" y="2546"/>
              <a:ext cx="1624" cy="1072"/>
              <a:chOff x="1520" y="2546"/>
              <a:chExt cx="1624" cy="1072"/>
            </a:xfrm>
          </p:grpSpPr>
          <p:sp>
            <p:nvSpPr>
              <p:cNvPr id="6196" name="Line 52">
                <a:extLst>
                  <a:ext uri="{FF2B5EF4-FFF2-40B4-BE49-F238E27FC236}">
                    <a16:creationId xmlns:a16="http://schemas.microsoft.com/office/drawing/2014/main" id="{488E75EE-A530-4508-82F2-BA46E4ADE952}"/>
                  </a:ext>
                </a:extLst>
              </p:cNvPr>
              <p:cNvSpPr>
                <a:spLocks noChangeShapeType="1"/>
              </p:cNvSpPr>
              <p:nvPr/>
            </p:nvSpPr>
            <p:spPr bwMode="auto">
              <a:xfrm>
                <a:off x="1524" y="3495"/>
                <a:ext cx="0" cy="6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97" name="Line 53">
                <a:extLst>
                  <a:ext uri="{FF2B5EF4-FFF2-40B4-BE49-F238E27FC236}">
                    <a16:creationId xmlns:a16="http://schemas.microsoft.com/office/drawing/2014/main" id="{C980809C-4409-4B58-80CF-53B437ED176F}"/>
                  </a:ext>
                </a:extLst>
              </p:cNvPr>
              <p:cNvSpPr>
                <a:spLocks noChangeShapeType="1"/>
              </p:cNvSpPr>
              <p:nvPr/>
            </p:nvSpPr>
            <p:spPr bwMode="auto">
              <a:xfrm>
                <a:off x="3143" y="2666"/>
                <a:ext cx="1" cy="6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98" name="AutoShape 54">
                <a:extLst>
                  <a:ext uri="{FF2B5EF4-FFF2-40B4-BE49-F238E27FC236}">
                    <a16:creationId xmlns:a16="http://schemas.microsoft.com/office/drawing/2014/main" id="{F1BAF161-85B9-45AE-A336-2709BA396A87}"/>
                  </a:ext>
                </a:extLst>
              </p:cNvPr>
              <p:cNvSpPr>
                <a:spLocks noChangeArrowheads="1"/>
              </p:cNvSpPr>
              <p:nvPr/>
            </p:nvSpPr>
            <p:spPr bwMode="auto">
              <a:xfrm rot="16200000">
                <a:off x="3033" y="2621"/>
                <a:ext cx="54" cy="154"/>
              </a:xfrm>
              <a:prstGeom prst="triangle">
                <a:avLst>
                  <a:gd name="adj" fmla="val 4999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99" name="AutoShape 55">
                <a:extLst>
                  <a:ext uri="{FF2B5EF4-FFF2-40B4-BE49-F238E27FC236}">
                    <a16:creationId xmlns:a16="http://schemas.microsoft.com/office/drawing/2014/main" id="{55C4EC77-DFDA-43AB-B4E4-39F08A8A1ADA}"/>
                  </a:ext>
                </a:extLst>
              </p:cNvPr>
              <p:cNvSpPr>
                <a:spLocks noChangeArrowheads="1"/>
              </p:cNvSpPr>
              <p:nvPr/>
            </p:nvSpPr>
            <p:spPr bwMode="auto">
              <a:xfrm rot="5400000">
                <a:off x="1573" y="3449"/>
                <a:ext cx="66" cy="146"/>
              </a:xfrm>
              <a:prstGeom prst="triangle">
                <a:avLst>
                  <a:gd name="adj" fmla="val 4999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00" name="Freeform 56">
                <a:extLst>
                  <a:ext uri="{FF2B5EF4-FFF2-40B4-BE49-F238E27FC236}">
                    <a16:creationId xmlns:a16="http://schemas.microsoft.com/office/drawing/2014/main" id="{FC2C8365-2FB5-445F-94DF-CBB57F78DEDD}"/>
                  </a:ext>
                </a:extLst>
              </p:cNvPr>
              <p:cNvSpPr>
                <a:spLocks/>
              </p:cNvSpPr>
              <p:nvPr/>
            </p:nvSpPr>
            <p:spPr bwMode="auto">
              <a:xfrm>
                <a:off x="1520" y="2546"/>
                <a:ext cx="1621" cy="1072"/>
              </a:xfrm>
              <a:custGeom>
                <a:avLst/>
                <a:gdLst>
                  <a:gd name="T0" fmla="*/ 0 w 1621"/>
                  <a:gd name="T1" fmla="*/ 948 h 1072"/>
                  <a:gd name="T2" fmla="*/ 1322 w 1621"/>
                  <a:gd name="T3" fmla="*/ 0 h 1072"/>
                  <a:gd name="T4" fmla="*/ 1620 w 1621"/>
                  <a:gd name="T5" fmla="*/ 115 h 1072"/>
                  <a:gd name="T6" fmla="*/ 292 w 1621"/>
                  <a:gd name="T7" fmla="*/ 1071 h 1072"/>
                  <a:gd name="T8" fmla="*/ 0 w 1621"/>
                  <a:gd name="T9" fmla="*/ 948 h 1072"/>
                </a:gdLst>
                <a:ahLst/>
                <a:cxnLst>
                  <a:cxn ang="0">
                    <a:pos x="T0" y="T1"/>
                  </a:cxn>
                  <a:cxn ang="0">
                    <a:pos x="T2" y="T3"/>
                  </a:cxn>
                  <a:cxn ang="0">
                    <a:pos x="T4" y="T5"/>
                  </a:cxn>
                  <a:cxn ang="0">
                    <a:pos x="T6" y="T7"/>
                  </a:cxn>
                  <a:cxn ang="0">
                    <a:pos x="T8" y="T9"/>
                  </a:cxn>
                </a:cxnLst>
                <a:rect l="0" t="0" r="r" b="b"/>
                <a:pathLst>
                  <a:path w="1621" h="1072">
                    <a:moveTo>
                      <a:pt x="0" y="948"/>
                    </a:moveTo>
                    <a:lnTo>
                      <a:pt x="1322" y="0"/>
                    </a:lnTo>
                    <a:lnTo>
                      <a:pt x="1620" y="115"/>
                    </a:lnTo>
                    <a:lnTo>
                      <a:pt x="292" y="1071"/>
                    </a:lnTo>
                    <a:lnTo>
                      <a:pt x="0" y="948"/>
                    </a:lnTo>
                  </a:path>
                </a:pathLst>
              </a:custGeom>
              <a:solidFill>
                <a:schemeClr val="bg1"/>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01" name="Line 57">
                <a:extLst>
                  <a:ext uri="{FF2B5EF4-FFF2-40B4-BE49-F238E27FC236}">
                    <a16:creationId xmlns:a16="http://schemas.microsoft.com/office/drawing/2014/main" id="{A1D37D4D-DA62-457B-9079-68250D04446D}"/>
                  </a:ext>
                </a:extLst>
              </p:cNvPr>
              <p:cNvSpPr>
                <a:spLocks noChangeShapeType="1"/>
              </p:cNvSpPr>
              <p:nvPr/>
            </p:nvSpPr>
            <p:spPr bwMode="auto">
              <a:xfrm flipH="1">
                <a:off x="3042" y="2726"/>
                <a:ext cx="101" cy="6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202" name="Group 58">
                <a:extLst>
                  <a:ext uri="{FF2B5EF4-FFF2-40B4-BE49-F238E27FC236}">
                    <a16:creationId xmlns:a16="http://schemas.microsoft.com/office/drawing/2014/main" id="{90AA74BD-CAEC-4A27-9080-B4034E8B27D7}"/>
                  </a:ext>
                </a:extLst>
              </p:cNvPr>
              <p:cNvGrpSpPr>
                <a:grpSpLocks/>
              </p:cNvGrpSpPr>
              <p:nvPr/>
            </p:nvGrpSpPr>
            <p:grpSpPr bwMode="auto">
              <a:xfrm>
                <a:off x="2584" y="2549"/>
                <a:ext cx="489" cy="325"/>
                <a:chOff x="2584" y="2549"/>
                <a:chExt cx="489" cy="325"/>
              </a:xfrm>
            </p:grpSpPr>
            <p:sp>
              <p:nvSpPr>
                <p:cNvPr id="6203" name="Freeform 59">
                  <a:extLst>
                    <a:ext uri="{FF2B5EF4-FFF2-40B4-BE49-F238E27FC236}">
                      <a16:creationId xmlns:a16="http://schemas.microsoft.com/office/drawing/2014/main" id="{B4B1BC62-767E-4C37-AD45-9BCC690CA975}"/>
                    </a:ext>
                  </a:extLst>
                </p:cNvPr>
                <p:cNvSpPr>
                  <a:spLocks/>
                </p:cNvSpPr>
                <p:nvPr/>
              </p:nvSpPr>
              <p:spPr bwMode="auto">
                <a:xfrm>
                  <a:off x="2704" y="2598"/>
                  <a:ext cx="369" cy="250"/>
                </a:xfrm>
                <a:custGeom>
                  <a:avLst/>
                  <a:gdLst>
                    <a:gd name="T0" fmla="*/ 2 w 369"/>
                    <a:gd name="T1" fmla="*/ 222 h 250"/>
                    <a:gd name="T2" fmla="*/ 310 w 369"/>
                    <a:gd name="T3" fmla="*/ 0 h 250"/>
                    <a:gd name="T4" fmla="*/ 368 w 369"/>
                    <a:gd name="T5" fmla="*/ 24 h 250"/>
                    <a:gd name="T6" fmla="*/ 62 w 369"/>
                    <a:gd name="T7" fmla="*/ 249 h 250"/>
                    <a:gd name="T8" fmla="*/ 0 w 369"/>
                    <a:gd name="T9" fmla="*/ 222 h 250"/>
                    <a:gd name="T10" fmla="*/ 2 w 369"/>
                    <a:gd name="T11" fmla="*/ 222 h 250"/>
                  </a:gdLst>
                  <a:ahLst/>
                  <a:cxnLst>
                    <a:cxn ang="0">
                      <a:pos x="T0" y="T1"/>
                    </a:cxn>
                    <a:cxn ang="0">
                      <a:pos x="T2" y="T3"/>
                    </a:cxn>
                    <a:cxn ang="0">
                      <a:pos x="T4" y="T5"/>
                    </a:cxn>
                    <a:cxn ang="0">
                      <a:pos x="T6" y="T7"/>
                    </a:cxn>
                    <a:cxn ang="0">
                      <a:pos x="T8" y="T9"/>
                    </a:cxn>
                    <a:cxn ang="0">
                      <a:pos x="T10" y="T11"/>
                    </a:cxn>
                  </a:cxnLst>
                  <a:rect l="0" t="0" r="r" b="b"/>
                  <a:pathLst>
                    <a:path w="369" h="250">
                      <a:moveTo>
                        <a:pt x="2" y="222"/>
                      </a:moveTo>
                      <a:lnTo>
                        <a:pt x="310" y="0"/>
                      </a:lnTo>
                      <a:lnTo>
                        <a:pt x="368" y="24"/>
                      </a:lnTo>
                      <a:lnTo>
                        <a:pt x="62" y="249"/>
                      </a:lnTo>
                      <a:lnTo>
                        <a:pt x="0" y="222"/>
                      </a:lnTo>
                      <a:lnTo>
                        <a:pt x="2" y="222"/>
                      </a:lnTo>
                    </a:path>
                  </a:pathLst>
                </a:custGeom>
                <a:solidFill>
                  <a:schemeClr val="bg1"/>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04" name="Freeform 60">
                  <a:extLst>
                    <a:ext uri="{FF2B5EF4-FFF2-40B4-BE49-F238E27FC236}">
                      <a16:creationId xmlns:a16="http://schemas.microsoft.com/office/drawing/2014/main" id="{8871FB68-2CEA-4B10-8158-F2B70B4EFAD7}"/>
                    </a:ext>
                  </a:extLst>
                </p:cNvPr>
                <p:cNvSpPr>
                  <a:spLocks/>
                </p:cNvSpPr>
                <p:nvPr/>
              </p:nvSpPr>
              <p:spPr bwMode="auto">
                <a:xfrm>
                  <a:off x="2596" y="2552"/>
                  <a:ext cx="356" cy="245"/>
                </a:xfrm>
                <a:custGeom>
                  <a:avLst/>
                  <a:gdLst>
                    <a:gd name="T0" fmla="*/ 0 w 356"/>
                    <a:gd name="T1" fmla="*/ 222 h 245"/>
                    <a:gd name="T2" fmla="*/ 299 w 356"/>
                    <a:gd name="T3" fmla="*/ 0 h 245"/>
                    <a:gd name="T4" fmla="*/ 355 w 356"/>
                    <a:gd name="T5" fmla="*/ 26 h 245"/>
                    <a:gd name="T6" fmla="*/ 56 w 356"/>
                    <a:gd name="T7" fmla="*/ 244 h 245"/>
                    <a:gd name="T8" fmla="*/ 0 w 356"/>
                    <a:gd name="T9" fmla="*/ 222 h 245"/>
                    <a:gd name="T10" fmla="*/ 0 w 356"/>
                    <a:gd name="T11" fmla="*/ 222 h 245"/>
                  </a:gdLst>
                  <a:ahLst/>
                  <a:cxnLst>
                    <a:cxn ang="0">
                      <a:pos x="T0" y="T1"/>
                    </a:cxn>
                    <a:cxn ang="0">
                      <a:pos x="T2" y="T3"/>
                    </a:cxn>
                    <a:cxn ang="0">
                      <a:pos x="T4" y="T5"/>
                    </a:cxn>
                    <a:cxn ang="0">
                      <a:pos x="T6" y="T7"/>
                    </a:cxn>
                    <a:cxn ang="0">
                      <a:pos x="T8" y="T9"/>
                    </a:cxn>
                    <a:cxn ang="0">
                      <a:pos x="T10" y="T11"/>
                    </a:cxn>
                  </a:cxnLst>
                  <a:rect l="0" t="0" r="r" b="b"/>
                  <a:pathLst>
                    <a:path w="356" h="245">
                      <a:moveTo>
                        <a:pt x="0" y="222"/>
                      </a:moveTo>
                      <a:lnTo>
                        <a:pt x="299" y="0"/>
                      </a:lnTo>
                      <a:lnTo>
                        <a:pt x="355" y="26"/>
                      </a:lnTo>
                      <a:lnTo>
                        <a:pt x="56" y="244"/>
                      </a:lnTo>
                      <a:lnTo>
                        <a:pt x="0" y="222"/>
                      </a:lnTo>
                      <a:lnTo>
                        <a:pt x="0" y="222"/>
                      </a:lnTo>
                    </a:path>
                  </a:pathLst>
                </a:custGeom>
                <a:solidFill>
                  <a:schemeClr val="bg1"/>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05" name="Line 61">
                  <a:extLst>
                    <a:ext uri="{FF2B5EF4-FFF2-40B4-BE49-F238E27FC236}">
                      <a16:creationId xmlns:a16="http://schemas.microsoft.com/office/drawing/2014/main" id="{FBF60095-A535-4070-971B-458892CEA0CF}"/>
                    </a:ext>
                  </a:extLst>
                </p:cNvPr>
                <p:cNvSpPr>
                  <a:spLocks noChangeShapeType="1"/>
                </p:cNvSpPr>
                <p:nvPr/>
              </p:nvSpPr>
              <p:spPr bwMode="auto">
                <a:xfrm flipH="1">
                  <a:off x="2762" y="2625"/>
                  <a:ext cx="309" cy="21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06" name="Line 62">
                  <a:extLst>
                    <a:ext uri="{FF2B5EF4-FFF2-40B4-BE49-F238E27FC236}">
                      <a16:creationId xmlns:a16="http://schemas.microsoft.com/office/drawing/2014/main" id="{B33F1BCF-A86E-4B32-98C3-437E65A33DB8}"/>
                    </a:ext>
                  </a:extLst>
                </p:cNvPr>
                <p:cNvSpPr>
                  <a:spLocks noChangeShapeType="1"/>
                </p:cNvSpPr>
                <p:nvPr/>
              </p:nvSpPr>
              <p:spPr bwMode="auto">
                <a:xfrm flipH="1" flipV="1">
                  <a:off x="2704" y="2821"/>
                  <a:ext cx="57" cy="2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207" name="Group 63">
                  <a:extLst>
                    <a:ext uri="{FF2B5EF4-FFF2-40B4-BE49-F238E27FC236}">
                      <a16:creationId xmlns:a16="http://schemas.microsoft.com/office/drawing/2014/main" id="{664F2B80-1D9A-427F-A8E6-BB9D4E8F79A5}"/>
                    </a:ext>
                  </a:extLst>
                </p:cNvPr>
                <p:cNvGrpSpPr>
                  <a:grpSpLocks/>
                </p:cNvGrpSpPr>
                <p:nvPr/>
              </p:nvGrpSpPr>
              <p:grpSpPr bwMode="auto">
                <a:xfrm>
                  <a:off x="2705" y="2625"/>
                  <a:ext cx="367" cy="249"/>
                  <a:chOff x="2705" y="2625"/>
                  <a:chExt cx="367" cy="249"/>
                </a:xfrm>
              </p:grpSpPr>
              <p:sp>
                <p:nvSpPr>
                  <p:cNvPr id="6208" name="Line 64">
                    <a:extLst>
                      <a:ext uri="{FF2B5EF4-FFF2-40B4-BE49-F238E27FC236}">
                        <a16:creationId xmlns:a16="http://schemas.microsoft.com/office/drawing/2014/main" id="{FA2B0013-ACD2-4E11-BA6E-F1F8FA572922}"/>
                      </a:ext>
                    </a:extLst>
                  </p:cNvPr>
                  <p:cNvSpPr>
                    <a:spLocks noChangeShapeType="1"/>
                  </p:cNvSpPr>
                  <p:nvPr/>
                </p:nvSpPr>
                <p:spPr bwMode="auto">
                  <a:xfrm flipH="1" flipV="1">
                    <a:off x="3071" y="2625"/>
                    <a:ext cx="1" cy="2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09" name="Line 65">
                    <a:extLst>
                      <a:ext uri="{FF2B5EF4-FFF2-40B4-BE49-F238E27FC236}">
                        <a16:creationId xmlns:a16="http://schemas.microsoft.com/office/drawing/2014/main" id="{26E87409-EB67-4F55-8236-D37F1CD22F93}"/>
                      </a:ext>
                    </a:extLst>
                  </p:cNvPr>
                  <p:cNvSpPr>
                    <a:spLocks noChangeShapeType="1"/>
                  </p:cNvSpPr>
                  <p:nvPr/>
                </p:nvSpPr>
                <p:spPr bwMode="auto">
                  <a:xfrm>
                    <a:off x="2761" y="2842"/>
                    <a:ext cx="5" cy="3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0" name="Line 66">
                    <a:extLst>
                      <a:ext uri="{FF2B5EF4-FFF2-40B4-BE49-F238E27FC236}">
                        <a16:creationId xmlns:a16="http://schemas.microsoft.com/office/drawing/2014/main" id="{3B3329D9-096F-4AB4-B2A4-1D15A4A62BF2}"/>
                      </a:ext>
                    </a:extLst>
                  </p:cNvPr>
                  <p:cNvSpPr>
                    <a:spLocks noChangeShapeType="1"/>
                  </p:cNvSpPr>
                  <p:nvPr/>
                </p:nvSpPr>
                <p:spPr bwMode="auto">
                  <a:xfrm>
                    <a:off x="2705" y="2821"/>
                    <a:ext cx="1" cy="2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1" name="Line 67">
                    <a:extLst>
                      <a:ext uri="{FF2B5EF4-FFF2-40B4-BE49-F238E27FC236}">
                        <a16:creationId xmlns:a16="http://schemas.microsoft.com/office/drawing/2014/main" id="{EE9A3C19-BC18-4D1D-BD72-48066EA5FEA0}"/>
                      </a:ext>
                    </a:extLst>
                  </p:cNvPr>
                  <p:cNvSpPr>
                    <a:spLocks noChangeShapeType="1"/>
                  </p:cNvSpPr>
                  <p:nvPr/>
                </p:nvSpPr>
                <p:spPr bwMode="auto">
                  <a:xfrm flipH="1">
                    <a:off x="2767" y="2654"/>
                    <a:ext cx="305" cy="21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2" name="Line 68">
                    <a:extLst>
                      <a:ext uri="{FF2B5EF4-FFF2-40B4-BE49-F238E27FC236}">
                        <a16:creationId xmlns:a16="http://schemas.microsoft.com/office/drawing/2014/main" id="{D2E0E2DB-627F-4B8C-84EE-23A084E908E1}"/>
                      </a:ext>
                    </a:extLst>
                  </p:cNvPr>
                  <p:cNvSpPr>
                    <a:spLocks noChangeShapeType="1"/>
                  </p:cNvSpPr>
                  <p:nvPr/>
                </p:nvSpPr>
                <p:spPr bwMode="auto">
                  <a:xfrm flipH="1" flipV="1">
                    <a:off x="2706" y="2847"/>
                    <a:ext cx="61" cy="2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6213" name="Line 69">
                  <a:extLst>
                    <a:ext uri="{FF2B5EF4-FFF2-40B4-BE49-F238E27FC236}">
                      <a16:creationId xmlns:a16="http://schemas.microsoft.com/office/drawing/2014/main" id="{63970BD8-656C-4856-A114-AC4684E4E6E0}"/>
                    </a:ext>
                  </a:extLst>
                </p:cNvPr>
                <p:cNvSpPr>
                  <a:spLocks noChangeShapeType="1"/>
                </p:cNvSpPr>
                <p:nvPr/>
              </p:nvSpPr>
              <p:spPr bwMode="auto">
                <a:xfrm flipV="1">
                  <a:off x="2704" y="2598"/>
                  <a:ext cx="306" cy="2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4" name="Line 70">
                  <a:extLst>
                    <a:ext uri="{FF2B5EF4-FFF2-40B4-BE49-F238E27FC236}">
                      <a16:creationId xmlns:a16="http://schemas.microsoft.com/office/drawing/2014/main" id="{78F9F254-836E-40F2-9995-F6B9042CDFB7}"/>
                    </a:ext>
                  </a:extLst>
                </p:cNvPr>
                <p:cNvSpPr>
                  <a:spLocks noChangeShapeType="1"/>
                </p:cNvSpPr>
                <p:nvPr/>
              </p:nvSpPr>
              <p:spPr bwMode="auto">
                <a:xfrm flipH="1" flipV="1">
                  <a:off x="3010" y="2598"/>
                  <a:ext cx="61" cy="2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5" name="Line 71">
                  <a:extLst>
                    <a:ext uri="{FF2B5EF4-FFF2-40B4-BE49-F238E27FC236}">
                      <a16:creationId xmlns:a16="http://schemas.microsoft.com/office/drawing/2014/main" id="{CDC7BEDC-C36C-4417-AF4B-120A9AF6D6C3}"/>
                    </a:ext>
                  </a:extLst>
                </p:cNvPr>
                <p:cNvSpPr>
                  <a:spLocks noChangeShapeType="1"/>
                </p:cNvSpPr>
                <p:nvPr/>
              </p:nvSpPr>
              <p:spPr bwMode="auto">
                <a:xfrm flipH="1" flipV="1">
                  <a:off x="2954" y="2576"/>
                  <a:ext cx="4" cy="2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6" name="Line 72">
                  <a:extLst>
                    <a:ext uri="{FF2B5EF4-FFF2-40B4-BE49-F238E27FC236}">
                      <a16:creationId xmlns:a16="http://schemas.microsoft.com/office/drawing/2014/main" id="{A070D6CA-E383-4AED-B0A6-39762D70BB59}"/>
                    </a:ext>
                  </a:extLst>
                </p:cNvPr>
                <p:cNvSpPr>
                  <a:spLocks noChangeShapeType="1"/>
                </p:cNvSpPr>
                <p:nvPr/>
              </p:nvSpPr>
              <p:spPr bwMode="auto">
                <a:xfrm flipH="1">
                  <a:off x="2648" y="2576"/>
                  <a:ext cx="306" cy="2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7" name="Line 73">
                  <a:extLst>
                    <a:ext uri="{FF2B5EF4-FFF2-40B4-BE49-F238E27FC236}">
                      <a16:creationId xmlns:a16="http://schemas.microsoft.com/office/drawing/2014/main" id="{63AF393D-99C4-4C87-9178-75A18AE689A8}"/>
                    </a:ext>
                  </a:extLst>
                </p:cNvPr>
                <p:cNvSpPr>
                  <a:spLocks noChangeShapeType="1"/>
                </p:cNvSpPr>
                <p:nvPr/>
              </p:nvSpPr>
              <p:spPr bwMode="auto">
                <a:xfrm flipH="1" flipV="1">
                  <a:off x="2584" y="2775"/>
                  <a:ext cx="62" cy="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8" name="Line 74">
                  <a:extLst>
                    <a:ext uri="{FF2B5EF4-FFF2-40B4-BE49-F238E27FC236}">
                      <a16:creationId xmlns:a16="http://schemas.microsoft.com/office/drawing/2014/main" id="{B809F7E5-C2FC-4492-9A13-EA5FFA694C5B}"/>
                    </a:ext>
                  </a:extLst>
                </p:cNvPr>
                <p:cNvSpPr>
                  <a:spLocks noChangeShapeType="1"/>
                </p:cNvSpPr>
                <p:nvPr/>
              </p:nvSpPr>
              <p:spPr bwMode="auto">
                <a:xfrm>
                  <a:off x="2646" y="2798"/>
                  <a:ext cx="2" cy="2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19" name="Line 75">
                  <a:extLst>
                    <a:ext uri="{FF2B5EF4-FFF2-40B4-BE49-F238E27FC236}">
                      <a16:creationId xmlns:a16="http://schemas.microsoft.com/office/drawing/2014/main" id="{FD8B7B3E-8FCC-4C13-988F-8B0E48AB289B}"/>
                    </a:ext>
                  </a:extLst>
                </p:cNvPr>
                <p:cNvSpPr>
                  <a:spLocks noChangeShapeType="1"/>
                </p:cNvSpPr>
                <p:nvPr/>
              </p:nvSpPr>
              <p:spPr bwMode="auto">
                <a:xfrm>
                  <a:off x="2585" y="2774"/>
                  <a:ext cx="5" cy="2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20" name="Line 76">
                  <a:extLst>
                    <a:ext uri="{FF2B5EF4-FFF2-40B4-BE49-F238E27FC236}">
                      <a16:creationId xmlns:a16="http://schemas.microsoft.com/office/drawing/2014/main" id="{C71F3B0E-22C2-4162-A08F-189A5352E749}"/>
                    </a:ext>
                  </a:extLst>
                </p:cNvPr>
                <p:cNvSpPr>
                  <a:spLocks noChangeShapeType="1"/>
                </p:cNvSpPr>
                <p:nvPr/>
              </p:nvSpPr>
              <p:spPr bwMode="auto">
                <a:xfrm flipH="1">
                  <a:off x="2649" y="2604"/>
                  <a:ext cx="309" cy="2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21" name="Line 77">
                  <a:extLst>
                    <a:ext uri="{FF2B5EF4-FFF2-40B4-BE49-F238E27FC236}">
                      <a16:creationId xmlns:a16="http://schemas.microsoft.com/office/drawing/2014/main" id="{B79805A1-9B36-4442-8E56-71FCF86539F4}"/>
                    </a:ext>
                  </a:extLst>
                </p:cNvPr>
                <p:cNvSpPr>
                  <a:spLocks noChangeShapeType="1"/>
                </p:cNvSpPr>
                <p:nvPr/>
              </p:nvSpPr>
              <p:spPr bwMode="auto">
                <a:xfrm flipH="1" flipV="1">
                  <a:off x="2590" y="2803"/>
                  <a:ext cx="59" cy="2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22" name="Line 78">
                  <a:extLst>
                    <a:ext uri="{FF2B5EF4-FFF2-40B4-BE49-F238E27FC236}">
                      <a16:creationId xmlns:a16="http://schemas.microsoft.com/office/drawing/2014/main" id="{E8EBDBD8-1A84-4526-B1EB-362C5007A830}"/>
                    </a:ext>
                  </a:extLst>
                </p:cNvPr>
                <p:cNvSpPr>
                  <a:spLocks noChangeShapeType="1"/>
                </p:cNvSpPr>
                <p:nvPr/>
              </p:nvSpPr>
              <p:spPr bwMode="auto">
                <a:xfrm flipV="1">
                  <a:off x="2584" y="2549"/>
                  <a:ext cx="318" cy="22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23" name="Line 79">
                  <a:extLst>
                    <a:ext uri="{FF2B5EF4-FFF2-40B4-BE49-F238E27FC236}">
                      <a16:creationId xmlns:a16="http://schemas.microsoft.com/office/drawing/2014/main" id="{00682F1A-975A-47FF-9301-F095E8712F65}"/>
                    </a:ext>
                  </a:extLst>
                </p:cNvPr>
                <p:cNvSpPr>
                  <a:spLocks noChangeShapeType="1"/>
                </p:cNvSpPr>
                <p:nvPr/>
              </p:nvSpPr>
              <p:spPr bwMode="auto">
                <a:xfrm flipH="1" flipV="1">
                  <a:off x="2894" y="2553"/>
                  <a:ext cx="60" cy="2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pic>
        <p:nvPicPr>
          <p:cNvPr id="6224" name="Picture 80">
            <a:extLst>
              <a:ext uri="{FF2B5EF4-FFF2-40B4-BE49-F238E27FC236}">
                <a16:creationId xmlns:a16="http://schemas.microsoft.com/office/drawing/2014/main" id="{8C6DD2FE-14EC-4F44-BC14-170CA6D2F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7" t="2489" r="2477" b="2765"/>
          <a:stretch>
            <a:fillRect/>
          </a:stretch>
        </p:blipFill>
        <p:spPr bwMode="auto">
          <a:xfrm>
            <a:off x="5638800" y="2438400"/>
            <a:ext cx="3251200" cy="3089275"/>
          </a:xfrm>
          <a:prstGeom prst="rect">
            <a:avLst/>
          </a:prstGeom>
          <a:noFill/>
          <a:ln w="19050">
            <a:solidFill>
              <a:schemeClr val="accent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transition spd="med">
    <p:blinds dir="vert"/>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453CC2-693B-4866-AE24-F9674E14047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a:t>
            </a:r>
          </a:p>
        </p:txBody>
      </p:sp>
      <p:sp>
        <p:nvSpPr>
          <p:cNvPr id="9218" name="Rectangle 2">
            <a:extLst>
              <a:ext uri="{FF2B5EF4-FFF2-40B4-BE49-F238E27FC236}">
                <a16:creationId xmlns:a16="http://schemas.microsoft.com/office/drawing/2014/main" id="{057BD91E-AEDB-48FC-8D49-E9A421BE5BF1}"/>
              </a:ext>
            </a:extLst>
          </p:cNvPr>
          <p:cNvSpPr>
            <a:spLocks noGrp="1" noChangeArrowheads="1"/>
          </p:cNvSpPr>
          <p:nvPr>
            <p:ph type="title"/>
          </p:nvPr>
        </p:nvSpPr>
        <p:spPr>
          <a:xfrm>
            <a:off x="1219200" y="685800"/>
            <a:ext cx="7391400" cy="762000"/>
          </a:xfrm>
        </p:spPr>
        <p:txBody>
          <a:bodyPr/>
          <a:lstStyle/>
          <a:p>
            <a:pPr>
              <a:lnSpc>
                <a:spcPct val="90000"/>
              </a:lnSpc>
            </a:pPr>
            <a:r>
              <a:rPr lang="en-US" altLang="en-US" sz="3700"/>
              <a:t>Capacitive Dewpoint Sensors</a:t>
            </a:r>
            <a:endParaRPr lang="en-US" altLang="en-US"/>
          </a:p>
        </p:txBody>
      </p:sp>
      <p:sp>
        <p:nvSpPr>
          <p:cNvPr id="9219" name="Rectangle 3">
            <a:extLst>
              <a:ext uri="{FF2B5EF4-FFF2-40B4-BE49-F238E27FC236}">
                <a16:creationId xmlns:a16="http://schemas.microsoft.com/office/drawing/2014/main" id="{4FAE422A-FE1D-499F-B1BE-BF61A93C8D81}"/>
              </a:ext>
            </a:extLst>
          </p:cNvPr>
          <p:cNvSpPr>
            <a:spLocks noGrp="1" noChangeArrowheads="1"/>
          </p:cNvSpPr>
          <p:nvPr>
            <p:ph type="body" idx="1"/>
          </p:nvPr>
        </p:nvSpPr>
        <p:spPr>
          <a:xfrm>
            <a:off x="1447800" y="1600200"/>
            <a:ext cx="7543800" cy="5029200"/>
          </a:xfrm>
        </p:spPr>
        <p:txBody>
          <a:bodyPr/>
          <a:lstStyle/>
          <a:p>
            <a:r>
              <a:rPr lang="en-US" altLang="en-US" dirty="0"/>
              <a:t>Product configurations</a:t>
            </a:r>
          </a:p>
          <a:p>
            <a:endParaRPr lang="en-US" altLang="en-US" sz="1000" dirty="0"/>
          </a:p>
          <a:p>
            <a:pPr lvl="1"/>
            <a:r>
              <a:rPr lang="en-US" altLang="en-US" dirty="0"/>
              <a:t>A dewpoint transmitter</a:t>
            </a:r>
          </a:p>
          <a:p>
            <a:pPr lvl="2"/>
            <a:r>
              <a:rPr lang="en-US" altLang="en-US" dirty="0"/>
              <a:t>Lowest cost, easiest to implement</a:t>
            </a:r>
          </a:p>
          <a:p>
            <a:pPr lvl="1"/>
            <a:endParaRPr lang="en-US" altLang="en-US" sz="1200" dirty="0"/>
          </a:p>
          <a:p>
            <a:pPr lvl="1"/>
            <a:r>
              <a:rPr lang="en-US" altLang="en-US" dirty="0"/>
              <a:t>A dewpoint hygrometer with a display</a:t>
            </a:r>
          </a:p>
          <a:p>
            <a:pPr lvl="2"/>
            <a:r>
              <a:rPr lang="en-US" altLang="en-US" dirty="0"/>
              <a:t>Gives you a local readout of measurements</a:t>
            </a:r>
          </a:p>
          <a:p>
            <a:pPr lvl="1"/>
            <a:endParaRPr lang="en-US" altLang="en-US" sz="1200" dirty="0"/>
          </a:p>
          <a:p>
            <a:pPr lvl="1"/>
            <a:r>
              <a:rPr lang="en-US" altLang="en-US" dirty="0"/>
              <a:t>A portable hygrometer</a:t>
            </a:r>
          </a:p>
          <a:p>
            <a:pPr lvl="2"/>
            <a:r>
              <a:rPr lang="en-US" altLang="en-US" dirty="0"/>
              <a:t>Allows monitoring of the air dryer, as well as the compressed air system throughout the plant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19">
                                            <p:txEl>
                                              <p:pRg st="2" end="2"/>
                                            </p:txEl>
                                          </p:spTgt>
                                        </p:tgtEl>
                                        <p:attrNameLst>
                                          <p:attrName>style.visibility</p:attrName>
                                        </p:attrNameLst>
                                      </p:cBhvr>
                                      <p:to>
                                        <p:strVal val="visible"/>
                                      </p:to>
                                    </p:set>
                                    <p:animEffect transition="in" filter="dissolve">
                                      <p:cBhvr>
                                        <p:cTn id="10" dur="500"/>
                                        <p:tgtEl>
                                          <p:spTgt spid="9219">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animEffect transition="in" filter="dissolve">
                                      <p:cBhvr>
                                        <p:cTn id="13" dur="500"/>
                                        <p:tgtEl>
                                          <p:spTgt spid="9219">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219">
                                            <p:txEl>
                                              <p:pRg st="5" end="5"/>
                                            </p:txEl>
                                          </p:spTgt>
                                        </p:tgtEl>
                                        <p:attrNameLst>
                                          <p:attrName>style.visibility</p:attrName>
                                        </p:attrNameLst>
                                      </p:cBhvr>
                                      <p:to>
                                        <p:strVal val="visible"/>
                                      </p:to>
                                    </p:set>
                                    <p:animEffect transition="in" filter="dissolve">
                                      <p:cBhvr>
                                        <p:cTn id="16" dur="500"/>
                                        <p:tgtEl>
                                          <p:spTgt spid="9219">
                                            <p:txEl>
                                              <p:pRg st="5" end="5"/>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219">
                                            <p:txEl>
                                              <p:pRg st="6" end="6"/>
                                            </p:txEl>
                                          </p:spTgt>
                                        </p:tgtEl>
                                        <p:attrNameLst>
                                          <p:attrName>style.visibility</p:attrName>
                                        </p:attrNameLst>
                                      </p:cBhvr>
                                      <p:to>
                                        <p:strVal val="visible"/>
                                      </p:to>
                                    </p:set>
                                    <p:animEffect transition="in" filter="dissolve">
                                      <p:cBhvr>
                                        <p:cTn id="19" dur="500"/>
                                        <p:tgtEl>
                                          <p:spTgt spid="9219">
                                            <p:txEl>
                                              <p:pRg st="6" end="6"/>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219">
                                            <p:txEl>
                                              <p:pRg st="8" end="8"/>
                                            </p:txEl>
                                          </p:spTgt>
                                        </p:tgtEl>
                                        <p:attrNameLst>
                                          <p:attrName>style.visibility</p:attrName>
                                        </p:attrNameLst>
                                      </p:cBhvr>
                                      <p:to>
                                        <p:strVal val="visible"/>
                                      </p:to>
                                    </p:set>
                                    <p:animEffect transition="in" filter="dissolve">
                                      <p:cBhvr>
                                        <p:cTn id="22" dur="500"/>
                                        <p:tgtEl>
                                          <p:spTgt spid="9219">
                                            <p:txEl>
                                              <p:pRg st="8" end="8"/>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219">
                                            <p:txEl>
                                              <p:pRg st="9" end="9"/>
                                            </p:txEl>
                                          </p:spTgt>
                                        </p:tgtEl>
                                        <p:attrNameLst>
                                          <p:attrName>style.visibility</p:attrName>
                                        </p:attrNameLst>
                                      </p:cBhvr>
                                      <p:to>
                                        <p:strVal val="visible"/>
                                      </p:to>
                                    </p:set>
                                    <p:animEffect transition="in" filter="dissolve">
                                      <p:cBhvr>
                                        <p:cTn id="25" dur="500"/>
                                        <p:tgtEl>
                                          <p:spTgt spid="92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5C9E3-9F4B-4E06-8C8D-AD9A37BE2CB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A01A9D5-5E9F-450D-B631-4A674031B4B1}"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3490" name="Rectangle 2">
            <a:extLst>
              <a:ext uri="{FF2B5EF4-FFF2-40B4-BE49-F238E27FC236}">
                <a16:creationId xmlns:a16="http://schemas.microsoft.com/office/drawing/2014/main" id="{1FC2A837-D21B-4B5C-B272-FE0010212BA3}"/>
              </a:ext>
            </a:extLst>
          </p:cNvPr>
          <p:cNvSpPr>
            <a:spLocks noGrp="1" noChangeArrowheads="1"/>
          </p:cNvSpPr>
          <p:nvPr>
            <p:ph type="title"/>
          </p:nvPr>
        </p:nvSpPr>
        <p:spPr>
          <a:xfrm>
            <a:off x="1162050" y="511175"/>
            <a:ext cx="7772400" cy="871538"/>
          </a:xfrm>
        </p:spPr>
        <p:txBody>
          <a:bodyPr/>
          <a:lstStyle/>
          <a:p>
            <a:r>
              <a:rPr lang="en-US" altLang="en-US" sz="4000"/>
              <a:t>What instrument do you require?</a:t>
            </a:r>
            <a:endParaRPr lang="en-US" altLang="en-US"/>
          </a:p>
        </p:txBody>
      </p:sp>
      <p:sp>
        <p:nvSpPr>
          <p:cNvPr id="63491" name="Rectangle 3">
            <a:extLst>
              <a:ext uri="{FF2B5EF4-FFF2-40B4-BE49-F238E27FC236}">
                <a16:creationId xmlns:a16="http://schemas.microsoft.com/office/drawing/2014/main" id="{59C9995A-7C91-4518-BE4F-EC5FF4C843E1}"/>
              </a:ext>
            </a:extLst>
          </p:cNvPr>
          <p:cNvSpPr>
            <a:spLocks noGrp="1" noChangeArrowheads="1"/>
          </p:cNvSpPr>
          <p:nvPr>
            <p:ph type="body" idx="1"/>
          </p:nvPr>
        </p:nvSpPr>
        <p:spPr>
          <a:xfrm>
            <a:off x="1336675" y="1447800"/>
            <a:ext cx="7654925" cy="5238750"/>
          </a:xfrm>
        </p:spPr>
        <p:txBody>
          <a:bodyPr/>
          <a:lstStyle/>
          <a:p>
            <a:r>
              <a:rPr lang="en-US" altLang="en-US"/>
              <a:t>For continuous measurements</a:t>
            </a:r>
          </a:p>
          <a:p>
            <a:r>
              <a:rPr lang="en-US" altLang="en-US"/>
              <a:t>Installed on air dryer or downstream</a:t>
            </a:r>
          </a:p>
          <a:p>
            <a:pPr lvl="1"/>
            <a:r>
              <a:rPr lang="en-US" altLang="en-US"/>
              <a:t>Dewpoint transmitter</a:t>
            </a:r>
          </a:p>
          <a:p>
            <a:pPr lvl="2"/>
            <a:r>
              <a:rPr lang="en-US" altLang="en-US"/>
              <a:t>4-20 mA output and no display</a:t>
            </a:r>
          </a:p>
          <a:p>
            <a:pPr lvl="2"/>
            <a:r>
              <a:rPr lang="en-US" altLang="en-US"/>
              <a:t>Output signal wired to DCS or dryer control</a:t>
            </a:r>
          </a:p>
          <a:p>
            <a:pPr lvl="2"/>
            <a:r>
              <a:rPr lang="en-US" altLang="en-US" b="1"/>
              <a:t>Easidew Dewpoint Transmitter</a:t>
            </a:r>
            <a:endParaRPr lang="en-US" altLang="en-US"/>
          </a:p>
          <a:p>
            <a:pPr lvl="2"/>
            <a:endParaRPr lang="en-US" altLang="en-US"/>
          </a:p>
          <a:p>
            <a:pPr lvl="1"/>
            <a:r>
              <a:rPr lang="en-US" altLang="en-US"/>
              <a:t>Hygrometer with local readout</a:t>
            </a:r>
          </a:p>
          <a:p>
            <a:pPr lvl="2"/>
            <a:r>
              <a:rPr lang="en-US" altLang="en-US"/>
              <a:t>Dewpoint sensor, digital display, sensor cable, power cord</a:t>
            </a:r>
          </a:p>
          <a:p>
            <a:pPr lvl="2"/>
            <a:r>
              <a:rPr lang="en-US" altLang="en-US" b="1"/>
              <a:t>Cermet II Hygrometer</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349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34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6349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6349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634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634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3BB01031-574D-4A7C-A573-430CEDE19258}"/>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Kahn Instruments, Inc.</a:t>
            </a:r>
          </a:p>
        </p:txBody>
      </p:sp>
      <p:sp>
        <p:nvSpPr>
          <p:cNvPr id="10" name="Slide Number Placeholder 9">
            <a:extLst>
              <a:ext uri="{FF2B5EF4-FFF2-40B4-BE49-F238E27FC236}">
                <a16:creationId xmlns:a16="http://schemas.microsoft.com/office/drawing/2014/main" id="{7C856F63-656B-4E80-A60C-5EB231C3D14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11</a:t>
            </a:r>
          </a:p>
        </p:txBody>
      </p:sp>
      <p:sp>
        <p:nvSpPr>
          <p:cNvPr id="18436" name="Rectangle 2">
            <a:extLst>
              <a:ext uri="{FF2B5EF4-FFF2-40B4-BE49-F238E27FC236}">
                <a16:creationId xmlns:a16="http://schemas.microsoft.com/office/drawing/2014/main" id="{523EDFF7-7D3E-405B-A73A-007D24004C3A}"/>
              </a:ext>
            </a:extLst>
          </p:cNvPr>
          <p:cNvSpPr>
            <a:spLocks noGrp="1" noChangeArrowheads="1"/>
          </p:cNvSpPr>
          <p:nvPr>
            <p:ph type="title" idx="4294967295"/>
          </p:nvPr>
        </p:nvSpPr>
        <p:spPr>
          <a:xfrm>
            <a:off x="1066800" y="762000"/>
            <a:ext cx="7848600" cy="609600"/>
          </a:xfrm>
        </p:spPr>
        <p:txBody>
          <a:bodyPr anchor="b"/>
          <a:lstStyle/>
          <a:p>
            <a:pPr eaLnBrk="1" hangingPunct="1"/>
            <a:r>
              <a:rPr lang="en-US" altLang="en-US" sz="3200"/>
              <a:t>Installed on the Air Dryer or Downstream</a:t>
            </a:r>
            <a:endParaRPr lang="en-US" altLang="en-US" sz="2500"/>
          </a:p>
        </p:txBody>
      </p:sp>
      <p:sp>
        <p:nvSpPr>
          <p:cNvPr id="18437" name="Rectangle 3">
            <a:extLst>
              <a:ext uri="{FF2B5EF4-FFF2-40B4-BE49-F238E27FC236}">
                <a16:creationId xmlns:a16="http://schemas.microsoft.com/office/drawing/2014/main" id="{342C32D4-21ED-4814-B22D-E6584A1FFDF3}"/>
              </a:ext>
            </a:extLst>
          </p:cNvPr>
          <p:cNvSpPr>
            <a:spLocks noGrp="1" noChangeArrowheads="1"/>
          </p:cNvSpPr>
          <p:nvPr>
            <p:ph type="body" sz="half" idx="4294967295"/>
          </p:nvPr>
        </p:nvSpPr>
        <p:spPr>
          <a:xfrm>
            <a:off x="1295400" y="2286000"/>
            <a:ext cx="3733800" cy="4191000"/>
          </a:xfrm>
        </p:spPr>
        <p:txBody>
          <a:bodyPr/>
          <a:lstStyle/>
          <a:p>
            <a:pPr marL="228600" indent="-228600" eaLnBrk="1" hangingPunct="1"/>
            <a:r>
              <a:rPr lang="en-US" altLang="en-US" sz="1800"/>
              <a:t>4-20 mA analog output</a:t>
            </a:r>
          </a:p>
          <a:p>
            <a:pPr marL="685800" lvl="1" indent="-228600" eaLnBrk="1" hangingPunct="1">
              <a:buClr>
                <a:schemeClr val="tx1"/>
              </a:buClr>
              <a:buFontTx/>
              <a:buNone/>
            </a:pPr>
            <a:r>
              <a:rPr lang="en-US" altLang="en-US" sz="1800"/>
              <a:t>	</a:t>
            </a:r>
            <a:r>
              <a:rPr lang="en-US" altLang="en-US" sz="1400"/>
              <a:t>-148 to +68°Fdp range</a:t>
            </a:r>
          </a:p>
          <a:p>
            <a:pPr marL="685800" lvl="1" indent="-228600" eaLnBrk="1" hangingPunct="1">
              <a:buClr>
                <a:schemeClr val="tx1"/>
              </a:buClr>
              <a:buFontTx/>
              <a:buNone/>
            </a:pPr>
            <a:r>
              <a:rPr lang="en-US" altLang="en-US" sz="1400"/>
              <a:t>	-100 to +20°Cdp range</a:t>
            </a:r>
          </a:p>
          <a:p>
            <a:pPr marL="685800" lvl="1" indent="-228600" eaLnBrk="1" hangingPunct="1">
              <a:buClr>
                <a:schemeClr val="tx1"/>
              </a:buClr>
              <a:buFontTx/>
              <a:buNone/>
            </a:pPr>
            <a:endParaRPr lang="en-US" altLang="en-US" sz="1000"/>
          </a:p>
          <a:p>
            <a:pPr marL="228600" indent="-228600"/>
            <a:r>
              <a:rPr lang="en-US" altLang="en-US" sz="1800"/>
              <a:t>2-Wire loop powered</a:t>
            </a:r>
          </a:p>
          <a:p>
            <a:pPr marL="228600" indent="-228600"/>
            <a:endParaRPr lang="en-US" altLang="en-US" sz="1000"/>
          </a:p>
          <a:p>
            <a:pPr marL="228600" indent="-228600" eaLnBrk="1" hangingPunct="1"/>
            <a:r>
              <a:rPr lang="en-US" altLang="en-US" sz="1800"/>
              <a:t>12 to 28 VDC operating voltage</a:t>
            </a:r>
          </a:p>
          <a:p>
            <a:pPr marL="228600" indent="-228600" eaLnBrk="1" hangingPunct="1"/>
            <a:endParaRPr lang="en-US" altLang="en-US" sz="1000"/>
          </a:p>
          <a:p>
            <a:pPr marL="228600" indent="-228600" eaLnBrk="1" hangingPunct="1"/>
            <a:r>
              <a:rPr lang="en-US" altLang="en-US" sz="1800"/>
              <a:t>NEMA 4 stainless steel housing</a:t>
            </a:r>
          </a:p>
          <a:p>
            <a:pPr marL="228600" indent="-228600" eaLnBrk="1" hangingPunct="1"/>
            <a:endParaRPr lang="en-US" altLang="en-US" sz="1000"/>
          </a:p>
          <a:p>
            <a:pPr marL="228600" indent="-228600" eaLnBrk="1" hangingPunct="1"/>
            <a:r>
              <a:rPr lang="en-US" altLang="en-US" sz="1800"/>
              <a:t>6500 PSIG operating pressure</a:t>
            </a:r>
          </a:p>
          <a:p>
            <a:pPr marL="228600" indent="-228600" eaLnBrk="1" hangingPunct="1"/>
            <a:endParaRPr lang="en-US" altLang="en-US" sz="1000"/>
          </a:p>
          <a:p>
            <a:pPr marL="228600" indent="-228600" eaLnBrk="1" hangingPunct="1"/>
            <a:r>
              <a:rPr lang="en-US" altLang="en-US" sz="1800"/>
              <a:t>Simple and economical</a:t>
            </a:r>
          </a:p>
          <a:p>
            <a:pPr marL="228600" indent="-228600" eaLnBrk="1" hangingPunct="1"/>
            <a:endParaRPr lang="en-US" altLang="en-US" sz="1000"/>
          </a:p>
          <a:p>
            <a:pPr marL="228600" indent="-228600" eaLnBrk="1" hangingPunct="1"/>
            <a:r>
              <a:rPr lang="en-US" altLang="en-US" sz="1800"/>
              <a:t>NIST traceable calibration</a:t>
            </a:r>
          </a:p>
        </p:txBody>
      </p:sp>
      <p:pic>
        <p:nvPicPr>
          <p:cNvPr id="18438" name="Picture 4" descr="Easidew 2-Wire Transmitter CROPPED">
            <a:extLst>
              <a:ext uri="{FF2B5EF4-FFF2-40B4-BE49-F238E27FC236}">
                <a16:creationId xmlns:a16="http://schemas.microsoft.com/office/drawing/2014/main" id="{3B11A762-19BE-47B4-9A6D-65A2A82DDC7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629400" y="1600200"/>
            <a:ext cx="2035175" cy="2438400"/>
          </a:xfrm>
          <a:ln w="28575">
            <a:solidFill>
              <a:schemeClr val="accent1"/>
            </a:solidFill>
            <a:miter lim="800000"/>
            <a:headEnd/>
            <a:tailEnd/>
          </a:ln>
        </p:spPr>
      </p:pic>
      <p:pic>
        <p:nvPicPr>
          <p:cNvPr id="18439" name="Picture 3" descr="C:\Documents and Settings\Administrator\Desktop\Sample Block\P3070006.JPG">
            <a:extLst>
              <a:ext uri="{FF2B5EF4-FFF2-40B4-BE49-F238E27FC236}">
                <a16:creationId xmlns:a16="http://schemas.microsoft.com/office/drawing/2014/main" id="{A6F1EB13-41C7-4CB9-B8CD-47D6F5741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82" t="11725" r="20482" b="27461"/>
          <a:stretch>
            <a:fillRect/>
          </a:stretch>
        </p:blipFill>
        <p:spPr bwMode="auto">
          <a:xfrm>
            <a:off x="5562600" y="3962400"/>
            <a:ext cx="1528763" cy="15240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8440" name="Rectangle 6">
            <a:extLst>
              <a:ext uri="{FF2B5EF4-FFF2-40B4-BE49-F238E27FC236}">
                <a16:creationId xmlns:a16="http://schemas.microsoft.com/office/drawing/2014/main" id="{1DF7A544-B9B1-4391-8B18-5720B17CDE10}"/>
              </a:ext>
            </a:extLst>
          </p:cNvPr>
          <p:cNvSpPr>
            <a:spLocks noChangeArrowheads="1"/>
          </p:cNvSpPr>
          <p:nvPr/>
        </p:nvSpPr>
        <p:spPr bwMode="auto">
          <a:xfrm>
            <a:off x="6629400" y="3581400"/>
            <a:ext cx="1981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26" tIns="32613" rIns="65226" bIns="32613">
            <a:spAutoFit/>
          </a:bodyPr>
          <a:lstStyle>
            <a:lvl1pPr defTabSz="652463">
              <a:defRPr sz="2400">
                <a:solidFill>
                  <a:schemeClr val="tx1"/>
                </a:solidFill>
                <a:latin typeface="Arial" panose="020B0604020202020204" pitchFamily="34" charset="0"/>
              </a:defRPr>
            </a:lvl1pPr>
            <a:lvl2pPr marL="742950" indent="-285750" defTabSz="652463">
              <a:defRPr sz="2400">
                <a:solidFill>
                  <a:schemeClr val="tx1"/>
                </a:solidFill>
                <a:latin typeface="Arial" panose="020B0604020202020204" pitchFamily="34" charset="0"/>
              </a:defRPr>
            </a:lvl2pPr>
            <a:lvl3pPr marL="1143000" indent="-228600" defTabSz="652463">
              <a:defRPr sz="2400">
                <a:solidFill>
                  <a:schemeClr val="tx1"/>
                </a:solidFill>
                <a:latin typeface="Arial" panose="020B0604020202020204" pitchFamily="34" charset="0"/>
              </a:defRPr>
            </a:lvl3pPr>
            <a:lvl4pPr marL="1600200" indent="-228600" defTabSz="652463">
              <a:defRPr sz="2400">
                <a:solidFill>
                  <a:schemeClr val="tx1"/>
                </a:solidFill>
                <a:latin typeface="Arial" panose="020B0604020202020204" pitchFamily="34" charset="0"/>
              </a:defRPr>
            </a:lvl4pPr>
            <a:lvl5pPr marL="2057400" indent="-228600" defTabSz="652463">
              <a:defRPr sz="2400">
                <a:solidFill>
                  <a:schemeClr val="tx1"/>
                </a:solidFill>
                <a:latin typeface="Arial" panose="020B0604020202020204" pitchFamily="34" charset="0"/>
              </a:defRPr>
            </a:lvl5pPr>
            <a:lvl6pPr marL="2514600" indent="-228600" defTabSz="6524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524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524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524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652463" rtl="0" eaLnBrk="1" fontAlgn="base" latinLnBrk="0" hangingPunct="1">
              <a:lnSpc>
                <a:spcPct val="100000"/>
              </a:lnSpc>
              <a:spcBef>
                <a:spcPct val="0"/>
              </a:spcBef>
              <a:spcAft>
                <a:spcPct val="0"/>
              </a:spcAft>
              <a:buClrTx/>
              <a:buSzTx/>
              <a:buFontTx/>
              <a:buNone/>
              <a:tabLst/>
              <a:defRPr/>
            </a:pPr>
            <a:r>
              <a:rPr kumimoji="0" lang="en-US" altLang="en-US" sz="1500" b="0" i="1" u="none" strike="noStrike" kern="1200" cap="none" spc="0" normalizeH="0" baseline="0" noProof="0">
                <a:ln>
                  <a:noFill/>
                </a:ln>
                <a:solidFill>
                  <a:srgbClr val="FFFFFF"/>
                </a:solidFill>
                <a:effectLst/>
                <a:uLnTx/>
                <a:uFillTx/>
                <a:latin typeface="Arial" panose="020B0604020202020204" pitchFamily="34" charset="0"/>
                <a:ea typeface="+mn-ea"/>
                <a:cs typeface="+mn-cs"/>
              </a:rPr>
              <a:t>Easidew Transmitter</a:t>
            </a:r>
            <a:endParaRPr kumimoji="0" lang="en-US" alt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442" name="Text Box 8">
            <a:extLst>
              <a:ext uri="{FF2B5EF4-FFF2-40B4-BE49-F238E27FC236}">
                <a16:creationId xmlns:a16="http://schemas.microsoft.com/office/drawing/2014/main" id="{09DCC86E-607B-4BB3-BF29-029256836BE3}"/>
              </a:ext>
            </a:extLst>
          </p:cNvPr>
          <p:cNvSpPr txBox="1">
            <a:spLocks noChangeArrowheads="1"/>
          </p:cNvSpPr>
          <p:nvPr/>
        </p:nvSpPr>
        <p:spPr bwMode="auto">
          <a:xfrm>
            <a:off x="1143000" y="1676400"/>
            <a:ext cx="45656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226" tIns="32613" rIns="65226" bIns="32613">
            <a:spAutoFit/>
          </a:bodyPr>
          <a:lstStyle>
            <a:lvl1pPr defTabSz="652463">
              <a:defRPr sz="2400">
                <a:solidFill>
                  <a:schemeClr val="tx1"/>
                </a:solidFill>
                <a:latin typeface="Arial" panose="020B0604020202020204" pitchFamily="34" charset="0"/>
              </a:defRPr>
            </a:lvl1pPr>
            <a:lvl2pPr marL="742950" indent="-285750" defTabSz="652463">
              <a:defRPr sz="2400">
                <a:solidFill>
                  <a:schemeClr val="tx1"/>
                </a:solidFill>
                <a:latin typeface="Arial" panose="020B0604020202020204" pitchFamily="34" charset="0"/>
              </a:defRPr>
            </a:lvl2pPr>
            <a:lvl3pPr marL="1143000" indent="-228600" defTabSz="652463">
              <a:defRPr sz="2400">
                <a:solidFill>
                  <a:schemeClr val="tx1"/>
                </a:solidFill>
                <a:latin typeface="Arial" panose="020B0604020202020204" pitchFamily="34" charset="0"/>
              </a:defRPr>
            </a:lvl3pPr>
            <a:lvl4pPr marL="1600200" indent="-228600" defTabSz="652463">
              <a:defRPr sz="2400">
                <a:solidFill>
                  <a:schemeClr val="tx1"/>
                </a:solidFill>
                <a:latin typeface="Arial" panose="020B0604020202020204" pitchFamily="34" charset="0"/>
              </a:defRPr>
            </a:lvl4pPr>
            <a:lvl5pPr marL="2057400" indent="-228600" defTabSz="652463">
              <a:defRPr sz="2400">
                <a:solidFill>
                  <a:schemeClr val="tx1"/>
                </a:solidFill>
                <a:latin typeface="Arial" panose="020B0604020202020204" pitchFamily="34" charset="0"/>
              </a:defRPr>
            </a:lvl5pPr>
            <a:lvl6pPr marL="2514600" indent="-228600" defTabSz="6524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524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524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524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652463"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Easidew Dewpoint Transmitter</a:t>
            </a:r>
            <a:endPar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43" name="Text Box 11">
            <a:extLst>
              <a:ext uri="{FF2B5EF4-FFF2-40B4-BE49-F238E27FC236}">
                <a16:creationId xmlns:a16="http://schemas.microsoft.com/office/drawing/2014/main" id="{429681A5-DF3F-42CB-814B-438A078D82CE}"/>
              </a:ext>
            </a:extLst>
          </p:cNvPr>
          <p:cNvSpPr txBox="1">
            <a:spLocks noChangeArrowheads="1"/>
          </p:cNvSpPr>
          <p:nvPr/>
        </p:nvSpPr>
        <p:spPr bwMode="auto">
          <a:xfrm>
            <a:off x="5638800" y="5105400"/>
            <a:ext cx="13509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1" u="none" strike="noStrike" kern="1200" cap="none" spc="0" normalizeH="0" baseline="0" noProof="0">
                <a:ln>
                  <a:noFill/>
                </a:ln>
                <a:solidFill>
                  <a:srgbClr val="FFFFFF"/>
                </a:solidFill>
                <a:effectLst/>
                <a:uLnTx/>
                <a:uFillTx/>
                <a:latin typeface="Arial" panose="020B0604020202020204" pitchFamily="34" charset="0"/>
                <a:ea typeface="+mn-ea"/>
                <a:cs typeface="+mn-cs"/>
              </a:rPr>
              <a:t>Sample Block</a:t>
            </a:r>
            <a:endParaRPr kumimoji="0" lang="en-US" altLang="en-US" sz="15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BE9813CB-DB73-44A6-B47C-F2BAE5D51CB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F81A28F-97F6-4098-B8A2-D1ED9E135D30}"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1442" name="Rectangle 2">
            <a:extLst>
              <a:ext uri="{FF2B5EF4-FFF2-40B4-BE49-F238E27FC236}">
                <a16:creationId xmlns:a16="http://schemas.microsoft.com/office/drawing/2014/main" id="{7E2F307E-B78D-42FE-8C5F-B3743F6B07A0}"/>
              </a:ext>
            </a:extLst>
          </p:cNvPr>
          <p:cNvSpPr>
            <a:spLocks noGrp="1" noChangeArrowheads="1"/>
          </p:cNvSpPr>
          <p:nvPr>
            <p:ph type="title"/>
          </p:nvPr>
        </p:nvSpPr>
        <p:spPr>
          <a:xfrm>
            <a:off x="1066800" y="609600"/>
            <a:ext cx="7543800" cy="741363"/>
          </a:xfrm>
        </p:spPr>
        <p:txBody>
          <a:bodyPr/>
          <a:lstStyle/>
          <a:p>
            <a:r>
              <a:rPr lang="en-US" altLang="en-US" sz="3200"/>
              <a:t>Installed on the Air Dryer or Downstream</a:t>
            </a:r>
            <a:endParaRPr lang="en-US" altLang="en-US" sz="7200"/>
          </a:p>
        </p:txBody>
      </p:sp>
      <p:sp>
        <p:nvSpPr>
          <p:cNvPr id="61443" name="Rectangle 3">
            <a:extLst>
              <a:ext uri="{FF2B5EF4-FFF2-40B4-BE49-F238E27FC236}">
                <a16:creationId xmlns:a16="http://schemas.microsoft.com/office/drawing/2014/main" id="{D7BB6560-1703-4314-8EBB-2F74245CB102}"/>
              </a:ext>
            </a:extLst>
          </p:cNvPr>
          <p:cNvSpPr>
            <a:spLocks noGrp="1" noChangeArrowheads="1"/>
          </p:cNvSpPr>
          <p:nvPr>
            <p:ph type="body" sz="half" idx="2"/>
          </p:nvPr>
        </p:nvSpPr>
        <p:spPr>
          <a:xfrm>
            <a:off x="4848225" y="2327275"/>
            <a:ext cx="4127500" cy="3970338"/>
          </a:xfrm>
        </p:spPr>
        <p:txBody>
          <a:bodyPr/>
          <a:lstStyle/>
          <a:p>
            <a:r>
              <a:rPr lang="en-US" altLang="en-US" sz="2200" b="1"/>
              <a:t>Cermet II Hygrometer</a:t>
            </a:r>
            <a:endParaRPr lang="en-US" altLang="en-US" sz="2200"/>
          </a:p>
          <a:p>
            <a:pPr lvl="1"/>
            <a:r>
              <a:rPr lang="en-US" altLang="en-US" sz="2000"/>
              <a:t>Dewpoint sensor </a:t>
            </a:r>
          </a:p>
          <a:p>
            <a:pPr lvl="1"/>
            <a:r>
              <a:rPr lang="en-US" altLang="en-US" sz="2000"/>
              <a:t>Digital display</a:t>
            </a:r>
          </a:p>
          <a:p>
            <a:pPr lvl="1"/>
            <a:r>
              <a:rPr lang="en-US" altLang="en-US" sz="2000"/>
              <a:t>6-ft long sensor cable</a:t>
            </a:r>
          </a:p>
          <a:p>
            <a:pPr lvl="1"/>
            <a:r>
              <a:rPr lang="en-US" altLang="en-US" sz="2000"/>
              <a:t>Power cord for 120 VAC</a:t>
            </a:r>
          </a:p>
          <a:p>
            <a:pPr lvl="1"/>
            <a:r>
              <a:rPr lang="en-US" altLang="en-US" sz="2000"/>
              <a:t>-148 to +68°Fdp range</a:t>
            </a:r>
          </a:p>
          <a:p>
            <a:pPr lvl="1"/>
            <a:r>
              <a:rPr lang="en-US" altLang="en-US" sz="2000"/>
              <a:t>-100 to +20°Cdp range</a:t>
            </a:r>
          </a:p>
          <a:p>
            <a:pPr lvl="1"/>
            <a:r>
              <a:rPr lang="en-US" altLang="en-US" sz="2000"/>
              <a:t>4-20 mA analog output</a:t>
            </a:r>
          </a:p>
          <a:p>
            <a:pPr lvl="1"/>
            <a:r>
              <a:rPr lang="en-US" altLang="en-US" sz="2000"/>
              <a:t>Programmable alarm relays</a:t>
            </a:r>
          </a:p>
          <a:p>
            <a:pPr lvl="1"/>
            <a:r>
              <a:rPr lang="en-US" altLang="en-US" sz="2000"/>
              <a:t>Optional NEMA 4 enclosure for display</a:t>
            </a:r>
          </a:p>
        </p:txBody>
      </p:sp>
      <p:graphicFrame>
        <p:nvGraphicFramePr>
          <p:cNvPr id="61444" name="Object 4">
            <a:extLst>
              <a:ext uri="{FF2B5EF4-FFF2-40B4-BE49-F238E27FC236}">
                <a16:creationId xmlns:a16="http://schemas.microsoft.com/office/drawing/2014/main" id="{F6EE9B3E-A0F5-4242-A907-A6633F746E35}"/>
              </a:ext>
            </a:extLst>
          </p:cNvPr>
          <p:cNvGraphicFramePr>
            <a:graphicFrameLocks noGrp="1" noChangeAspect="1"/>
          </p:cNvGraphicFramePr>
          <p:nvPr>
            <p:ph sz="half" idx="1"/>
          </p:nvPr>
        </p:nvGraphicFramePr>
        <p:xfrm>
          <a:off x="1196975" y="1539875"/>
          <a:ext cx="2765425" cy="2106613"/>
        </p:xfrm>
        <a:graphic>
          <a:graphicData uri="http://schemas.openxmlformats.org/presentationml/2006/ole">
            <mc:AlternateContent xmlns:mc="http://schemas.openxmlformats.org/markup-compatibility/2006">
              <mc:Choice xmlns:v="urn:schemas-microsoft-com:vml" Requires="v">
                <p:oleObj spid="_x0000_s3080" name="Photo Editor Photo" r:id="rId3" imgW="19504762" imgH="14628571" progId="MSPhotoEd.3">
                  <p:embed/>
                </p:oleObj>
              </mc:Choice>
              <mc:Fallback>
                <p:oleObj name="Photo Editor Photo" r:id="rId3" imgW="19504762" imgH="14628571" progId="MSPhotoEd.3">
                  <p:embed/>
                  <p:pic>
                    <p:nvPicPr>
                      <p:cNvPr id="61444" name="Object 4">
                        <a:extLst>
                          <a:ext uri="{FF2B5EF4-FFF2-40B4-BE49-F238E27FC236}">
                            <a16:creationId xmlns:a16="http://schemas.microsoft.com/office/drawing/2014/main" id="{F6EE9B3E-A0F5-4242-A907-A6633F746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000"/>
                      <a:stretch>
                        <a:fillRect/>
                      </a:stretch>
                    </p:blipFill>
                    <p:spPr bwMode="auto">
                      <a:xfrm>
                        <a:off x="1196975" y="1539875"/>
                        <a:ext cx="2765425" cy="2106613"/>
                      </a:xfrm>
                      <a:prstGeom prst="rect">
                        <a:avLst/>
                      </a:prstGeom>
                      <a:ln w="15875">
                        <a:solidFill>
                          <a:schemeClr val="accent1"/>
                        </a:solidFill>
                        <a:miter lim="800000"/>
                        <a:headEnd/>
                        <a:tailEnd/>
                      </a:ln>
                    </p:spPr>
                  </p:pic>
                </p:oleObj>
              </mc:Fallback>
            </mc:AlternateContent>
          </a:graphicData>
        </a:graphic>
      </p:graphicFrame>
      <p:sp>
        <p:nvSpPr>
          <p:cNvPr id="61445" name="Text Box 5">
            <a:extLst>
              <a:ext uri="{FF2B5EF4-FFF2-40B4-BE49-F238E27FC236}">
                <a16:creationId xmlns:a16="http://schemas.microsoft.com/office/drawing/2014/main" id="{D11D7483-686C-49BC-8411-929807D87365}"/>
              </a:ext>
            </a:extLst>
          </p:cNvPr>
          <p:cNvSpPr txBox="1">
            <a:spLocks noChangeArrowheads="1"/>
          </p:cNvSpPr>
          <p:nvPr/>
        </p:nvSpPr>
        <p:spPr bwMode="auto">
          <a:xfrm>
            <a:off x="533400" y="6324600"/>
            <a:ext cx="3903663"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68" tIns="43484" rIns="86968" bIns="43484">
            <a:spAutoFit/>
          </a:bodyPr>
          <a:lstStyle>
            <a:lvl1pPr defTabSz="869950">
              <a:defRPr sz="2400">
                <a:solidFill>
                  <a:schemeClr val="tx1"/>
                </a:solidFill>
                <a:latin typeface="Arial" panose="020B0604020202020204" pitchFamily="34" charset="0"/>
              </a:defRPr>
            </a:lvl1pPr>
            <a:lvl2pPr marL="434975" defTabSz="869950">
              <a:defRPr sz="2400">
                <a:solidFill>
                  <a:schemeClr val="tx1"/>
                </a:solidFill>
                <a:latin typeface="Arial" panose="020B0604020202020204" pitchFamily="34" charset="0"/>
              </a:defRPr>
            </a:lvl2pPr>
            <a:lvl3pPr marL="869950" defTabSz="869950">
              <a:defRPr sz="2400">
                <a:solidFill>
                  <a:schemeClr val="tx1"/>
                </a:solidFill>
                <a:latin typeface="Arial" panose="020B0604020202020204" pitchFamily="34" charset="0"/>
              </a:defRPr>
            </a:lvl3pPr>
            <a:lvl4pPr marL="1304925" defTabSz="869950">
              <a:defRPr sz="2400">
                <a:solidFill>
                  <a:schemeClr val="tx1"/>
                </a:solidFill>
                <a:latin typeface="Arial" panose="020B0604020202020204" pitchFamily="34" charset="0"/>
              </a:defRPr>
            </a:lvl4pPr>
            <a:lvl5pPr marL="1739900" defTabSz="869950">
              <a:defRPr sz="2400">
                <a:solidFill>
                  <a:schemeClr val="tx1"/>
                </a:solidFill>
                <a:latin typeface="Arial" panose="020B0604020202020204" pitchFamily="34" charset="0"/>
              </a:defRPr>
            </a:lvl5pPr>
            <a:lvl6pPr marL="2197100" defTabSz="869950" eaLnBrk="0" fontAlgn="base" hangingPunct="0">
              <a:spcBef>
                <a:spcPct val="0"/>
              </a:spcBef>
              <a:spcAft>
                <a:spcPct val="0"/>
              </a:spcAft>
              <a:defRPr sz="2400">
                <a:solidFill>
                  <a:schemeClr val="tx1"/>
                </a:solidFill>
                <a:latin typeface="Arial" panose="020B0604020202020204" pitchFamily="34" charset="0"/>
              </a:defRPr>
            </a:lvl6pPr>
            <a:lvl7pPr marL="2654300" defTabSz="869950" eaLnBrk="0" fontAlgn="base" hangingPunct="0">
              <a:spcBef>
                <a:spcPct val="0"/>
              </a:spcBef>
              <a:spcAft>
                <a:spcPct val="0"/>
              </a:spcAft>
              <a:defRPr sz="2400">
                <a:solidFill>
                  <a:schemeClr val="tx1"/>
                </a:solidFill>
                <a:latin typeface="Arial" panose="020B0604020202020204" pitchFamily="34" charset="0"/>
              </a:defRPr>
            </a:lvl7pPr>
            <a:lvl8pPr marL="3111500" defTabSz="869950" eaLnBrk="0" fontAlgn="base" hangingPunct="0">
              <a:spcBef>
                <a:spcPct val="0"/>
              </a:spcBef>
              <a:spcAft>
                <a:spcPct val="0"/>
              </a:spcAft>
              <a:defRPr sz="2400">
                <a:solidFill>
                  <a:schemeClr val="tx1"/>
                </a:solidFill>
                <a:latin typeface="Arial" panose="020B0604020202020204" pitchFamily="34" charset="0"/>
              </a:defRPr>
            </a:lvl8pPr>
            <a:lvl9pPr marL="3568700" defTabSz="86995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86995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5F5F5F"/>
                </a:solidFill>
                <a:effectLst/>
                <a:uLnTx/>
                <a:uFillTx/>
                <a:latin typeface="Arial" panose="020B0604020202020204" pitchFamily="34" charset="0"/>
                <a:ea typeface="+mn-ea"/>
                <a:cs typeface="+mn-cs"/>
              </a:rPr>
              <a:t>Cermet II Display in NEMA 4 enclosure</a:t>
            </a:r>
            <a:endParaRPr kumimoji="0" lang="en-US" altLang="en-US" sz="1700" b="0"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1446" name="Text Box 6">
            <a:extLst>
              <a:ext uri="{FF2B5EF4-FFF2-40B4-BE49-F238E27FC236}">
                <a16:creationId xmlns:a16="http://schemas.microsoft.com/office/drawing/2014/main" id="{4E99912D-5189-455A-B5AA-DD20C06DF1D9}"/>
              </a:ext>
            </a:extLst>
          </p:cNvPr>
          <p:cNvSpPr txBox="1">
            <a:spLocks noChangeArrowheads="1"/>
          </p:cNvSpPr>
          <p:nvPr/>
        </p:nvSpPr>
        <p:spPr bwMode="auto">
          <a:xfrm>
            <a:off x="4191000" y="1600200"/>
            <a:ext cx="48418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68" tIns="43484" rIns="86968" bIns="43484">
            <a:spAutoFit/>
          </a:bodyPr>
          <a:lstStyle>
            <a:lvl1pPr defTabSz="869950">
              <a:defRPr sz="2400">
                <a:solidFill>
                  <a:schemeClr val="tx1"/>
                </a:solidFill>
                <a:latin typeface="Arial" panose="020B0604020202020204" pitchFamily="34" charset="0"/>
              </a:defRPr>
            </a:lvl1pPr>
            <a:lvl2pPr marL="434975" defTabSz="869950">
              <a:defRPr sz="2400">
                <a:solidFill>
                  <a:schemeClr val="tx1"/>
                </a:solidFill>
                <a:latin typeface="Arial" panose="020B0604020202020204" pitchFamily="34" charset="0"/>
              </a:defRPr>
            </a:lvl2pPr>
            <a:lvl3pPr marL="869950" defTabSz="869950">
              <a:defRPr sz="2400">
                <a:solidFill>
                  <a:schemeClr val="tx1"/>
                </a:solidFill>
                <a:latin typeface="Arial" panose="020B0604020202020204" pitchFamily="34" charset="0"/>
              </a:defRPr>
            </a:lvl3pPr>
            <a:lvl4pPr marL="1304925" defTabSz="869950">
              <a:defRPr sz="2400">
                <a:solidFill>
                  <a:schemeClr val="tx1"/>
                </a:solidFill>
                <a:latin typeface="Arial" panose="020B0604020202020204" pitchFamily="34" charset="0"/>
              </a:defRPr>
            </a:lvl4pPr>
            <a:lvl5pPr marL="1739900" defTabSz="869950">
              <a:defRPr sz="2400">
                <a:solidFill>
                  <a:schemeClr val="tx1"/>
                </a:solidFill>
                <a:latin typeface="Arial" panose="020B0604020202020204" pitchFamily="34" charset="0"/>
              </a:defRPr>
            </a:lvl5pPr>
            <a:lvl6pPr marL="2197100" defTabSz="869950" eaLnBrk="0" fontAlgn="base" hangingPunct="0">
              <a:spcBef>
                <a:spcPct val="0"/>
              </a:spcBef>
              <a:spcAft>
                <a:spcPct val="0"/>
              </a:spcAft>
              <a:defRPr sz="2400">
                <a:solidFill>
                  <a:schemeClr val="tx1"/>
                </a:solidFill>
                <a:latin typeface="Arial" panose="020B0604020202020204" pitchFamily="34" charset="0"/>
              </a:defRPr>
            </a:lvl6pPr>
            <a:lvl7pPr marL="2654300" defTabSz="869950" eaLnBrk="0" fontAlgn="base" hangingPunct="0">
              <a:spcBef>
                <a:spcPct val="0"/>
              </a:spcBef>
              <a:spcAft>
                <a:spcPct val="0"/>
              </a:spcAft>
              <a:defRPr sz="2400">
                <a:solidFill>
                  <a:schemeClr val="tx1"/>
                </a:solidFill>
                <a:latin typeface="Arial" panose="020B0604020202020204" pitchFamily="34" charset="0"/>
              </a:defRPr>
            </a:lvl7pPr>
            <a:lvl8pPr marL="3111500" defTabSz="869950" eaLnBrk="0" fontAlgn="base" hangingPunct="0">
              <a:spcBef>
                <a:spcPct val="0"/>
              </a:spcBef>
              <a:spcAft>
                <a:spcPct val="0"/>
              </a:spcAft>
              <a:defRPr sz="2400">
                <a:solidFill>
                  <a:schemeClr val="tx1"/>
                </a:solidFill>
                <a:latin typeface="Arial" panose="020B0604020202020204" pitchFamily="34" charset="0"/>
              </a:defRPr>
            </a:lvl8pPr>
            <a:lvl9pPr marL="3568700" defTabSz="86995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86995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FFFFFF"/>
                </a:solidFill>
                <a:effectLst/>
                <a:uLnTx/>
                <a:uFillTx/>
                <a:latin typeface="Arial" panose="020B0604020202020204" pitchFamily="34" charset="0"/>
                <a:ea typeface="+mn-ea"/>
                <a:cs typeface="+mn-cs"/>
              </a:rPr>
              <a:t>If a local display is required</a:t>
            </a:r>
            <a:endPar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61447" name="Picture 7" descr="\\tsclient\C\Work\Pictures\Cermet II\Cermet II_5700-3.jpg">
            <a:extLst>
              <a:ext uri="{FF2B5EF4-FFF2-40B4-BE49-F238E27FC236}">
                <a16:creationId xmlns:a16="http://schemas.microsoft.com/office/drawing/2014/main" id="{17EC0125-A593-4E2E-92A9-F0913DC5818D}"/>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219200" y="4114800"/>
            <a:ext cx="2271713" cy="2205038"/>
          </a:xfrm>
          <a:ln w="15875">
            <a:solidFill>
              <a:schemeClr val="accent1"/>
            </a:solidFill>
            <a:miter lim="800000"/>
            <a:headEnd/>
            <a:tailEnd/>
          </a:ln>
        </p:spPr>
      </p:pic>
      <p:pic>
        <p:nvPicPr>
          <p:cNvPr id="61448" name="Picture 3" descr="C:\Documents and Settings\Administrator\Desktop\Sample Block\P3070006.JPG">
            <a:extLst>
              <a:ext uri="{FF2B5EF4-FFF2-40B4-BE49-F238E27FC236}">
                <a16:creationId xmlns:a16="http://schemas.microsoft.com/office/drawing/2014/main" id="{D686E32D-20CA-4A29-B896-36ED15C98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482" t="11725" r="20482" b="27461"/>
          <a:stretch>
            <a:fillRect/>
          </a:stretch>
        </p:blipFill>
        <p:spPr bwMode="auto">
          <a:xfrm>
            <a:off x="3429000" y="3505200"/>
            <a:ext cx="1209675" cy="1219200"/>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1449" name="Text Box 9">
            <a:extLst>
              <a:ext uri="{FF2B5EF4-FFF2-40B4-BE49-F238E27FC236}">
                <a16:creationId xmlns:a16="http://schemas.microsoft.com/office/drawing/2014/main" id="{01EBF603-BC9A-4869-AC66-1DE9554AEB54}"/>
              </a:ext>
            </a:extLst>
          </p:cNvPr>
          <p:cNvSpPr txBox="1">
            <a:spLocks noChangeArrowheads="1"/>
          </p:cNvSpPr>
          <p:nvPr/>
        </p:nvSpPr>
        <p:spPr bwMode="auto">
          <a:xfrm>
            <a:off x="3505200" y="4419600"/>
            <a:ext cx="1103313"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68" tIns="43484" rIns="86968" bIns="43484">
            <a:spAutoFit/>
          </a:bodyPr>
          <a:lstStyle>
            <a:lvl1pPr defTabSz="869950">
              <a:defRPr sz="2400">
                <a:solidFill>
                  <a:schemeClr val="tx1"/>
                </a:solidFill>
                <a:latin typeface="Arial" panose="020B0604020202020204" pitchFamily="34" charset="0"/>
              </a:defRPr>
            </a:lvl1pPr>
            <a:lvl2pPr marL="434975" defTabSz="869950">
              <a:defRPr sz="2400">
                <a:solidFill>
                  <a:schemeClr val="tx1"/>
                </a:solidFill>
                <a:latin typeface="Arial" panose="020B0604020202020204" pitchFamily="34" charset="0"/>
              </a:defRPr>
            </a:lvl2pPr>
            <a:lvl3pPr marL="869950" defTabSz="869950">
              <a:defRPr sz="2400">
                <a:solidFill>
                  <a:schemeClr val="tx1"/>
                </a:solidFill>
                <a:latin typeface="Arial" panose="020B0604020202020204" pitchFamily="34" charset="0"/>
              </a:defRPr>
            </a:lvl3pPr>
            <a:lvl4pPr marL="1304925" defTabSz="869950">
              <a:defRPr sz="2400">
                <a:solidFill>
                  <a:schemeClr val="tx1"/>
                </a:solidFill>
                <a:latin typeface="Arial" panose="020B0604020202020204" pitchFamily="34" charset="0"/>
              </a:defRPr>
            </a:lvl4pPr>
            <a:lvl5pPr marL="1739900" defTabSz="869950">
              <a:defRPr sz="2400">
                <a:solidFill>
                  <a:schemeClr val="tx1"/>
                </a:solidFill>
                <a:latin typeface="Arial" panose="020B0604020202020204" pitchFamily="34" charset="0"/>
              </a:defRPr>
            </a:lvl5pPr>
            <a:lvl6pPr marL="2197100" defTabSz="869950" eaLnBrk="0" fontAlgn="base" hangingPunct="0">
              <a:spcBef>
                <a:spcPct val="0"/>
              </a:spcBef>
              <a:spcAft>
                <a:spcPct val="0"/>
              </a:spcAft>
              <a:defRPr sz="2400">
                <a:solidFill>
                  <a:schemeClr val="tx1"/>
                </a:solidFill>
                <a:latin typeface="Arial" panose="020B0604020202020204" pitchFamily="34" charset="0"/>
              </a:defRPr>
            </a:lvl6pPr>
            <a:lvl7pPr marL="2654300" defTabSz="869950" eaLnBrk="0" fontAlgn="base" hangingPunct="0">
              <a:spcBef>
                <a:spcPct val="0"/>
              </a:spcBef>
              <a:spcAft>
                <a:spcPct val="0"/>
              </a:spcAft>
              <a:defRPr sz="2400">
                <a:solidFill>
                  <a:schemeClr val="tx1"/>
                </a:solidFill>
                <a:latin typeface="Arial" panose="020B0604020202020204" pitchFamily="34" charset="0"/>
              </a:defRPr>
            </a:lvl7pPr>
            <a:lvl8pPr marL="3111500" defTabSz="869950" eaLnBrk="0" fontAlgn="base" hangingPunct="0">
              <a:spcBef>
                <a:spcPct val="0"/>
              </a:spcBef>
              <a:spcAft>
                <a:spcPct val="0"/>
              </a:spcAft>
              <a:defRPr sz="2400">
                <a:solidFill>
                  <a:schemeClr val="tx1"/>
                </a:solidFill>
                <a:latin typeface="Arial" panose="020B0604020202020204" pitchFamily="34" charset="0"/>
              </a:defRPr>
            </a:lvl8pPr>
            <a:lvl9pPr marL="3568700" defTabSz="86995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869950" rtl="0" eaLnBrk="0" fontAlgn="base" latinLnBrk="0" hangingPunct="0">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mn-cs"/>
              </a:rPr>
              <a:t>Sample Block</a:t>
            </a:r>
            <a:endParaRPr kumimoji="0" lang="en-US" altLang="en-US" sz="1200" b="1"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1450" name="Text Box 10">
            <a:extLst>
              <a:ext uri="{FF2B5EF4-FFF2-40B4-BE49-F238E27FC236}">
                <a16:creationId xmlns:a16="http://schemas.microsoft.com/office/drawing/2014/main" id="{7042C296-9D13-4548-9F73-2C22C4F2B286}"/>
              </a:ext>
            </a:extLst>
          </p:cNvPr>
          <p:cNvSpPr txBox="1">
            <a:spLocks noChangeArrowheads="1"/>
          </p:cNvSpPr>
          <p:nvPr/>
        </p:nvSpPr>
        <p:spPr bwMode="auto">
          <a:xfrm>
            <a:off x="1828800" y="3124200"/>
            <a:ext cx="2141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FFFFFF"/>
                </a:solidFill>
                <a:effectLst/>
                <a:uLnTx/>
                <a:uFillTx/>
                <a:latin typeface="Arial" panose="020B0604020202020204" pitchFamily="34" charset="0"/>
                <a:ea typeface="+mn-ea"/>
                <a:cs typeface="+mn-cs"/>
              </a:rPr>
              <a:t>Cermet II Hygrometer</a:t>
            </a:r>
            <a:endPar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7"/>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61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utoUpdateAnimBg="0"/>
      <p:bldP spid="61445" grpId="0" autoUpdateAnimBg="0"/>
      <p:bldP spid="61447"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DDBE449-1D61-4089-B41A-67A23CE3E744}"/>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Kahn Instruments, Inc.</a:t>
            </a:r>
          </a:p>
        </p:txBody>
      </p:sp>
      <p:sp>
        <p:nvSpPr>
          <p:cNvPr id="5" name="Slide Number Placeholder 4">
            <a:extLst>
              <a:ext uri="{FF2B5EF4-FFF2-40B4-BE49-F238E27FC236}">
                <a16:creationId xmlns:a16="http://schemas.microsoft.com/office/drawing/2014/main" id="{63378197-1163-4730-8918-E43BBE514FD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73AB28F-6C26-43A6-9676-F70E27B89027}"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0418" name="Rectangle 2">
            <a:extLst>
              <a:ext uri="{FF2B5EF4-FFF2-40B4-BE49-F238E27FC236}">
                <a16:creationId xmlns:a16="http://schemas.microsoft.com/office/drawing/2014/main" id="{891CE8CF-57B8-46B8-8A07-43A00CB4D3AF}"/>
              </a:ext>
            </a:extLst>
          </p:cNvPr>
          <p:cNvSpPr>
            <a:spLocks noGrp="1" noChangeArrowheads="1"/>
          </p:cNvSpPr>
          <p:nvPr>
            <p:ph type="title"/>
          </p:nvPr>
        </p:nvSpPr>
        <p:spPr>
          <a:xfrm>
            <a:off x="1143000" y="609600"/>
            <a:ext cx="7677150" cy="876300"/>
          </a:xfrm>
        </p:spPr>
        <p:txBody>
          <a:bodyPr/>
          <a:lstStyle/>
          <a:p>
            <a:r>
              <a:rPr lang="en-US" altLang="en-US" sz="4000"/>
              <a:t>What instrument do you require?</a:t>
            </a:r>
            <a:endParaRPr lang="en-US" altLang="en-US"/>
          </a:p>
        </p:txBody>
      </p:sp>
      <p:sp>
        <p:nvSpPr>
          <p:cNvPr id="60419" name="Rectangle 3">
            <a:extLst>
              <a:ext uri="{FF2B5EF4-FFF2-40B4-BE49-F238E27FC236}">
                <a16:creationId xmlns:a16="http://schemas.microsoft.com/office/drawing/2014/main" id="{1F119AE8-D718-4C7F-8A96-3C0B3D00B5FD}"/>
              </a:ext>
            </a:extLst>
          </p:cNvPr>
          <p:cNvSpPr>
            <a:spLocks noGrp="1" noChangeArrowheads="1"/>
          </p:cNvSpPr>
          <p:nvPr>
            <p:ph type="body" idx="1"/>
          </p:nvPr>
        </p:nvSpPr>
        <p:spPr>
          <a:xfrm>
            <a:off x="1295400" y="1524000"/>
            <a:ext cx="7543800" cy="5181600"/>
          </a:xfrm>
        </p:spPr>
        <p:txBody>
          <a:bodyPr/>
          <a:lstStyle/>
          <a:p>
            <a:r>
              <a:rPr lang="en-US" altLang="en-US"/>
              <a:t>For spot-check measurements:</a:t>
            </a:r>
          </a:p>
          <a:p>
            <a:endParaRPr lang="en-US" altLang="en-US" sz="900"/>
          </a:p>
          <a:p>
            <a:pPr lvl="1"/>
            <a:r>
              <a:rPr lang="en-US" altLang="en-US" sz="2400"/>
              <a:t>A hand-held, battery-operated, portable hygrometer:</a:t>
            </a:r>
            <a:endParaRPr lang="en-US" altLang="en-US"/>
          </a:p>
          <a:p>
            <a:pPr lvl="1"/>
            <a:endParaRPr lang="en-US" altLang="en-US" sz="900"/>
          </a:p>
          <a:p>
            <a:pPr lvl="2"/>
            <a:r>
              <a:rPr lang="en-US" altLang="en-US" b="1"/>
              <a:t>Easidew </a:t>
            </a:r>
            <a:r>
              <a:rPr lang="en-US" altLang="en-US" b="1" i="1"/>
              <a:t>Plus</a:t>
            </a:r>
            <a:r>
              <a:rPr lang="en-US" altLang="en-US" b="1"/>
              <a:t> Portable Hygrometer</a:t>
            </a:r>
          </a:p>
          <a:p>
            <a:pPr lvl="2" eaLnBrk="1" hangingPunct="1">
              <a:lnSpc>
                <a:spcPct val="80000"/>
              </a:lnSpc>
            </a:pPr>
            <a:endParaRPr lang="en-US" altLang="en-US" sz="1200" b="1"/>
          </a:p>
          <a:p>
            <a:pPr lvl="2" eaLnBrk="1" hangingPunct="1">
              <a:lnSpc>
                <a:spcPct val="80000"/>
              </a:lnSpc>
            </a:pPr>
            <a:r>
              <a:rPr lang="en-US" altLang="en-US" b="1"/>
              <a:t>HygroPort Portable Hygrometer</a:t>
            </a:r>
            <a:endParaRPr lang="en-US" altLang="en-US"/>
          </a:p>
          <a:p>
            <a:pPr lvl="1"/>
            <a:endParaRPr lang="en-US" altLang="en-US" sz="1200"/>
          </a:p>
          <a:p>
            <a:pPr lvl="1"/>
            <a:r>
              <a:rPr lang="en-US" altLang="en-US" sz="2400"/>
              <a:t>Verify air dryer performance</a:t>
            </a:r>
          </a:p>
          <a:p>
            <a:pPr lvl="1"/>
            <a:endParaRPr lang="en-US" altLang="en-US" sz="800"/>
          </a:p>
          <a:p>
            <a:pPr lvl="1"/>
            <a:r>
              <a:rPr lang="en-US" altLang="en-US" sz="2400"/>
              <a:t>Check the accuracy of the dewpoint sensor installed on the dryer or elsewhere</a:t>
            </a:r>
          </a:p>
          <a:p>
            <a:pPr lvl="1"/>
            <a:endParaRPr lang="en-US" altLang="en-US" sz="800"/>
          </a:p>
          <a:p>
            <a:pPr lvl="1"/>
            <a:r>
              <a:rPr lang="en-US" altLang="en-US" sz="2400"/>
              <a:t>Monitor the compressed air system throughout the plant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041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0419">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0419">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0419">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0419">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60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92CD2A-9332-4288-8A4C-A1B59DF9C6A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14</a:t>
            </a:r>
          </a:p>
        </p:txBody>
      </p:sp>
      <p:sp>
        <p:nvSpPr>
          <p:cNvPr id="24578" name="Rectangle 2">
            <a:extLst>
              <a:ext uri="{FF2B5EF4-FFF2-40B4-BE49-F238E27FC236}">
                <a16:creationId xmlns:a16="http://schemas.microsoft.com/office/drawing/2014/main" id="{3B142C36-0477-4A3B-B229-D64198A9B212}"/>
              </a:ext>
            </a:extLst>
          </p:cNvPr>
          <p:cNvSpPr>
            <a:spLocks noGrp="1" noChangeArrowheads="1"/>
          </p:cNvSpPr>
          <p:nvPr>
            <p:ph type="title"/>
          </p:nvPr>
        </p:nvSpPr>
        <p:spPr>
          <a:xfrm>
            <a:off x="1828800" y="457200"/>
            <a:ext cx="6858000" cy="1138238"/>
          </a:xfrm>
        </p:spPr>
        <p:txBody>
          <a:bodyPr/>
          <a:lstStyle/>
          <a:p>
            <a:r>
              <a:rPr lang="en-US" altLang="en-US" sz="3200"/>
              <a:t>Hand-held, Portable Instruments</a:t>
            </a:r>
            <a:br>
              <a:rPr lang="en-US" altLang="en-US" sz="3200"/>
            </a:br>
            <a:r>
              <a:rPr lang="en-US" altLang="en-US" sz="3200"/>
              <a:t>At or Downstream of the Air Dryer</a:t>
            </a:r>
            <a:endParaRPr lang="en-US" altLang="en-US"/>
          </a:p>
        </p:txBody>
      </p:sp>
      <p:pic>
        <p:nvPicPr>
          <p:cNvPr id="24579" name="Picture 3">
            <a:extLst>
              <a:ext uri="{FF2B5EF4-FFF2-40B4-BE49-F238E27FC236}">
                <a16:creationId xmlns:a16="http://schemas.microsoft.com/office/drawing/2014/main" id="{5F8F3E3C-B6BC-45FB-BE58-0777D600913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808" t="2774"/>
          <a:stretch>
            <a:fillRect/>
          </a:stretch>
        </p:blipFill>
        <p:spPr>
          <a:xfrm>
            <a:off x="1143000" y="2057400"/>
            <a:ext cx="3022600" cy="3503613"/>
          </a:xfrm>
          <a:ln w="15875">
            <a:solidFill>
              <a:schemeClr val="accent1"/>
            </a:solidFill>
            <a:miter lim="800000"/>
            <a:headEnd/>
            <a:tailEnd/>
          </a:ln>
        </p:spPr>
      </p:pic>
      <p:sp>
        <p:nvSpPr>
          <p:cNvPr id="24580" name="Rectangle 4">
            <a:extLst>
              <a:ext uri="{FF2B5EF4-FFF2-40B4-BE49-F238E27FC236}">
                <a16:creationId xmlns:a16="http://schemas.microsoft.com/office/drawing/2014/main" id="{ACED6630-D7C2-47C4-BF47-815AB8AE760A}"/>
              </a:ext>
            </a:extLst>
          </p:cNvPr>
          <p:cNvSpPr>
            <a:spLocks noGrp="1" noChangeArrowheads="1"/>
          </p:cNvSpPr>
          <p:nvPr>
            <p:ph type="body" sz="half" idx="2"/>
          </p:nvPr>
        </p:nvSpPr>
        <p:spPr>
          <a:xfrm>
            <a:off x="4724400" y="2514600"/>
            <a:ext cx="4267200" cy="3962400"/>
          </a:xfrm>
        </p:spPr>
        <p:txBody>
          <a:bodyPr/>
          <a:lstStyle/>
          <a:p>
            <a:r>
              <a:rPr lang="en-US" altLang="en-US" sz="1800" dirty="0"/>
              <a:t>Internal or external dewpoint sensor</a:t>
            </a:r>
          </a:p>
          <a:p>
            <a:r>
              <a:rPr lang="en-US" altLang="en-US" sz="1800" dirty="0"/>
              <a:t>-148 to +68°Fdp (-100 to +20°Cdp)</a:t>
            </a:r>
          </a:p>
          <a:p>
            <a:r>
              <a:rPr lang="en-US" altLang="en-US" sz="1800" dirty="0"/>
              <a:t>Extremely fast measurements</a:t>
            </a:r>
          </a:p>
          <a:p>
            <a:r>
              <a:rPr lang="en-US" altLang="en-US" sz="1800" dirty="0"/>
              <a:t>°</a:t>
            </a:r>
            <a:r>
              <a:rPr lang="en-US" altLang="en-US" sz="1800" dirty="0" err="1"/>
              <a:t>Fdp</a:t>
            </a:r>
            <a:r>
              <a:rPr lang="en-US" altLang="en-US" sz="1800" dirty="0"/>
              <a:t>, °</a:t>
            </a:r>
            <a:r>
              <a:rPr lang="en-US" altLang="en-US" sz="1800" dirty="0" err="1"/>
              <a:t>Cdp</a:t>
            </a:r>
            <a:r>
              <a:rPr lang="en-US" altLang="en-US" sz="1800" dirty="0"/>
              <a:t>, </a:t>
            </a:r>
            <a:r>
              <a:rPr lang="en-US" altLang="en-US" sz="1800" dirty="0" err="1"/>
              <a:t>PPMv</a:t>
            </a:r>
            <a:r>
              <a:rPr lang="en-US" altLang="en-US" sz="1800" dirty="0"/>
              <a:t>, </a:t>
            </a:r>
            <a:r>
              <a:rPr lang="en-US" altLang="en-US" sz="1800" dirty="0" err="1"/>
              <a:t>PPMw</a:t>
            </a:r>
            <a:endParaRPr lang="en-US" altLang="en-US" sz="1800" dirty="0"/>
          </a:p>
          <a:p>
            <a:r>
              <a:rPr lang="en-US" altLang="en-US" sz="1800" dirty="0"/>
              <a:t>Data log up to 320,000 points</a:t>
            </a:r>
          </a:p>
          <a:p>
            <a:r>
              <a:rPr lang="en-US" altLang="en-US" sz="1800" dirty="0" err="1"/>
              <a:t>BlueTooth</a:t>
            </a:r>
            <a:r>
              <a:rPr lang="en-US" altLang="en-US" sz="1800" dirty="0"/>
              <a:t> wireless data upload</a:t>
            </a:r>
          </a:p>
          <a:p>
            <a:r>
              <a:rPr lang="en-US" altLang="en-US" sz="1800" dirty="0"/>
              <a:t>Backlit display</a:t>
            </a:r>
          </a:p>
          <a:p>
            <a:r>
              <a:rPr lang="en-US" altLang="en-US" sz="1800" dirty="0" err="1"/>
              <a:t>NimH</a:t>
            </a:r>
            <a:r>
              <a:rPr lang="en-US" altLang="en-US" sz="1800" dirty="0"/>
              <a:t> battery -- 48 hour usage</a:t>
            </a:r>
          </a:p>
          <a:p>
            <a:r>
              <a:rPr lang="en-US" altLang="en-US" sz="1800" dirty="0"/>
              <a:t>Pressures to 5000 PSIG</a:t>
            </a:r>
          </a:p>
          <a:p>
            <a:r>
              <a:rPr lang="en-US" altLang="en-US" sz="1800" dirty="0"/>
              <a:t>Durable NEMA 4 industrial design</a:t>
            </a:r>
          </a:p>
          <a:p>
            <a:r>
              <a:rPr lang="en-US" altLang="en-US" sz="1800" dirty="0"/>
              <a:t>Easy to handle and operate</a:t>
            </a:r>
          </a:p>
          <a:p>
            <a:r>
              <a:rPr lang="en-US" altLang="en-US" sz="1800" dirty="0"/>
              <a:t>NIST traceable calibration</a:t>
            </a:r>
          </a:p>
        </p:txBody>
      </p:sp>
      <p:sp>
        <p:nvSpPr>
          <p:cNvPr id="24581" name="Text Box 5">
            <a:extLst>
              <a:ext uri="{FF2B5EF4-FFF2-40B4-BE49-F238E27FC236}">
                <a16:creationId xmlns:a16="http://schemas.microsoft.com/office/drawing/2014/main" id="{2D05D40F-1BBF-45EC-A497-017BDBF5C9BB}"/>
              </a:ext>
            </a:extLst>
          </p:cNvPr>
          <p:cNvSpPr txBox="1">
            <a:spLocks noChangeArrowheads="1"/>
          </p:cNvSpPr>
          <p:nvPr/>
        </p:nvSpPr>
        <p:spPr bwMode="auto">
          <a:xfrm>
            <a:off x="0" y="5791200"/>
            <a:ext cx="476567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68" tIns="43484" rIns="86968" bIns="43484">
            <a:spAutoFit/>
          </a:bodyPr>
          <a:lstStyle>
            <a:lvl1pPr defTabSz="869950">
              <a:defRPr sz="2400">
                <a:solidFill>
                  <a:schemeClr val="tx1"/>
                </a:solidFill>
                <a:latin typeface="Arial" panose="020B0604020202020204" pitchFamily="34" charset="0"/>
              </a:defRPr>
            </a:lvl1pPr>
            <a:lvl2pPr marL="434975" defTabSz="869950">
              <a:defRPr sz="2400">
                <a:solidFill>
                  <a:schemeClr val="tx1"/>
                </a:solidFill>
                <a:latin typeface="Arial" panose="020B0604020202020204" pitchFamily="34" charset="0"/>
              </a:defRPr>
            </a:lvl2pPr>
            <a:lvl3pPr marL="869950" defTabSz="869950">
              <a:defRPr sz="2400">
                <a:solidFill>
                  <a:schemeClr val="tx1"/>
                </a:solidFill>
                <a:latin typeface="Arial" panose="020B0604020202020204" pitchFamily="34" charset="0"/>
              </a:defRPr>
            </a:lvl3pPr>
            <a:lvl4pPr marL="1304925" defTabSz="869950">
              <a:defRPr sz="2400">
                <a:solidFill>
                  <a:schemeClr val="tx1"/>
                </a:solidFill>
                <a:latin typeface="Arial" panose="020B0604020202020204" pitchFamily="34" charset="0"/>
              </a:defRPr>
            </a:lvl4pPr>
            <a:lvl5pPr marL="1739900" defTabSz="869950">
              <a:defRPr sz="2400">
                <a:solidFill>
                  <a:schemeClr val="tx1"/>
                </a:solidFill>
                <a:latin typeface="Arial" panose="020B0604020202020204" pitchFamily="34" charset="0"/>
              </a:defRPr>
            </a:lvl5pPr>
            <a:lvl6pPr marL="2197100" defTabSz="869950" eaLnBrk="0" fontAlgn="base" hangingPunct="0">
              <a:spcBef>
                <a:spcPct val="0"/>
              </a:spcBef>
              <a:spcAft>
                <a:spcPct val="0"/>
              </a:spcAft>
              <a:defRPr sz="2400">
                <a:solidFill>
                  <a:schemeClr val="tx1"/>
                </a:solidFill>
                <a:latin typeface="Arial" panose="020B0604020202020204" pitchFamily="34" charset="0"/>
              </a:defRPr>
            </a:lvl6pPr>
            <a:lvl7pPr marL="2654300" defTabSz="869950" eaLnBrk="0" fontAlgn="base" hangingPunct="0">
              <a:spcBef>
                <a:spcPct val="0"/>
              </a:spcBef>
              <a:spcAft>
                <a:spcPct val="0"/>
              </a:spcAft>
              <a:defRPr sz="2400">
                <a:solidFill>
                  <a:schemeClr val="tx1"/>
                </a:solidFill>
                <a:latin typeface="Arial" panose="020B0604020202020204" pitchFamily="34" charset="0"/>
              </a:defRPr>
            </a:lvl7pPr>
            <a:lvl8pPr marL="3111500" defTabSz="869950" eaLnBrk="0" fontAlgn="base" hangingPunct="0">
              <a:spcBef>
                <a:spcPct val="0"/>
              </a:spcBef>
              <a:spcAft>
                <a:spcPct val="0"/>
              </a:spcAft>
              <a:defRPr sz="2400">
                <a:solidFill>
                  <a:schemeClr val="tx1"/>
                </a:solidFill>
                <a:latin typeface="Arial" panose="020B0604020202020204" pitchFamily="34" charset="0"/>
              </a:defRPr>
            </a:lvl8pPr>
            <a:lvl9pPr marL="3568700" defTabSz="86995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86995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CC99"/>
                </a:solidFill>
                <a:effectLst/>
                <a:uLnTx/>
                <a:uFillTx/>
                <a:latin typeface="Arial" panose="020B0604020202020204" pitchFamily="34" charset="0"/>
                <a:ea typeface="+mn-ea"/>
                <a:cs typeface="+mn-cs"/>
              </a:rPr>
              <a:t>HygroPort Portable Hygrometer</a:t>
            </a:r>
            <a:endParaRPr kumimoji="0" lang="en-US" altLang="en-US" sz="17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2" name="Line 6">
            <a:extLst>
              <a:ext uri="{FF2B5EF4-FFF2-40B4-BE49-F238E27FC236}">
                <a16:creationId xmlns:a16="http://schemas.microsoft.com/office/drawing/2014/main" id="{9CB91D5A-14F7-490E-BA3F-8A0EFBEAE1F2}"/>
              </a:ext>
            </a:extLst>
          </p:cNvPr>
          <p:cNvSpPr>
            <a:spLocks noChangeShapeType="1"/>
          </p:cNvSpPr>
          <p:nvPr/>
        </p:nvSpPr>
        <p:spPr bwMode="auto">
          <a:xfrm flipH="1" flipV="1">
            <a:off x="2743200" y="4267200"/>
            <a:ext cx="228600" cy="1600200"/>
          </a:xfrm>
          <a:prstGeom prst="line">
            <a:avLst/>
          </a:prstGeom>
          <a:noFill/>
          <a:ln w="12700">
            <a:solidFill>
              <a:srgbClr val="00CC99"/>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3" name="Text Box 7">
            <a:extLst>
              <a:ext uri="{FF2B5EF4-FFF2-40B4-BE49-F238E27FC236}">
                <a16:creationId xmlns:a16="http://schemas.microsoft.com/office/drawing/2014/main" id="{CFA941AF-25DB-41F9-81E4-B66A58CB2CC2}"/>
              </a:ext>
            </a:extLst>
          </p:cNvPr>
          <p:cNvSpPr txBox="1">
            <a:spLocks noChangeArrowheads="1"/>
          </p:cNvSpPr>
          <p:nvPr/>
        </p:nvSpPr>
        <p:spPr bwMode="auto">
          <a:xfrm>
            <a:off x="0" y="6248400"/>
            <a:ext cx="496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Use on -40 or -100°Fdp air dryers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84" name="Rectangle 8">
            <a:extLst>
              <a:ext uri="{FF2B5EF4-FFF2-40B4-BE49-F238E27FC236}">
                <a16:creationId xmlns:a16="http://schemas.microsoft.com/office/drawing/2014/main" id="{EE2EDFC9-0DAF-4280-8094-9397B90B5D51}"/>
              </a:ext>
            </a:extLst>
          </p:cNvPr>
          <p:cNvSpPr>
            <a:spLocks noChangeArrowheads="1"/>
          </p:cNvSpPr>
          <p:nvPr/>
        </p:nvSpPr>
        <p:spPr bwMode="auto">
          <a:xfrm>
            <a:off x="4191000" y="1524000"/>
            <a:ext cx="4572000"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FFCC"/>
                </a:solidFill>
                <a:effectLst/>
                <a:uLnTx/>
                <a:uFillTx/>
                <a:latin typeface="Arial" panose="020B0604020202020204" pitchFamily="34" charset="0"/>
                <a:ea typeface="+mn-ea"/>
                <a:cs typeface="+mn-cs"/>
              </a:rPr>
              <a:t>Measure dryer dewpoint, check accuracy of on-board sensor, monitor dewpoint downstream</a:t>
            </a:r>
          </a:p>
        </p:txBody>
      </p:sp>
    </p:spTree>
  </p:cSld>
  <p:clrMapOvr>
    <a:overrideClrMapping bg1="lt1" tx1="dk1" bg2="lt2" tx2="dk2" accent1="accent1" accent2="accent2" accent3="accent3" accent4="accent4" accent5="accent5" accent6="accent6" hlink="hlink" folHlink="folHlink"/>
  </p:clrMapOvr>
  <p:transition spd="med">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45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4580"/>
                                        </p:tgtEl>
                                        <p:attrNameLst>
                                          <p:attrName>style.visibility</p:attrName>
                                        </p:attrNameLst>
                                      </p:cBhvr>
                                      <p:to>
                                        <p:strVal val="visible"/>
                                      </p:to>
                                    </p:set>
                                    <p:animEffect transition="in" filter="dissolve">
                                      <p:cBhvr>
                                        <p:cTn id="15" dur="500"/>
                                        <p:tgtEl>
                                          <p:spTgt spid="2458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4583"/>
                                        </p:tgtEl>
                                        <p:attrNameLst>
                                          <p:attrName>style.visibility</p:attrName>
                                        </p:attrNameLst>
                                      </p:cBhvr>
                                      <p:to>
                                        <p:strVal val="visible"/>
                                      </p:to>
                                    </p:set>
                                    <p:anim calcmode="lin" valueType="num">
                                      <p:cBhvr additive="base">
                                        <p:cTn id="20" dur="500" fill="hold"/>
                                        <p:tgtEl>
                                          <p:spTgt spid="24583"/>
                                        </p:tgtEl>
                                        <p:attrNameLst>
                                          <p:attrName>ppt_x</p:attrName>
                                        </p:attrNameLst>
                                      </p:cBhvr>
                                      <p:tavLst>
                                        <p:tav tm="0">
                                          <p:val>
                                            <p:strVal val="#ppt_x"/>
                                          </p:val>
                                        </p:tav>
                                        <p:tav tm="100000">
                                          <p:val>
                                            <p:strVal val="#ppt_x"/>
                                          </p:val>
                                        </p:tav>
                                      </p:tavLst>
                                    </p:anim>
                                    <p:anim calcmode="lin" valueType="num">
                                      <p:cBhvr additive="base">
                                        <p:cTn id="21" dur="500" fill="hold"/>
                                        <p:tgtEl>
                                          <p:spTgt spid="24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utoUpdateAnimBg="0"/>
      <p:bldP spid="24581" grpId="0" autoUpdateAnimBg="0"/>
      <p:bldP spid="2458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CDF9E78-AEEF-492F-A131-FD0A449A526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337452-D647-47A7-98B4-4FCC029AFAC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2" name="Rectangle 2">
            <a:extLst>
              <a:ext uri="{FF2B5EF4-FFF2-40B4-BE49-F238E27FC236}">
                <a16:creationId xmlns:a16="http://schemas.microsoft.com/office/drawing/2014/main" id="{C3F22A33-AAC2-40E9-B513-87ADF125A73D}"/>
              </a:ext>
            </a:extLst>
          </p:cNvPr>
          <p:cNvSpPr>
            <a:spLocks noGrp="1" noChangeArrowheads="1"/>
          </p:cNvSpPr>
          <p:nvPr>
            <p:ph type="title"/>
          </p:nvPr>
        </p:nvSpPr>
        <p:spPr>
          <a:xfrm>
            <a:off x="1981200" y="533400"/>
            <a:ext cx="6705600" cy="1066800"/>
          </a:xfrm>
        </p:spPr>
        <p:txBody>
          <a:bodyPr/>
          <a:lstStyle/>
          <a:p>
            <a:r>
              <a:rPr lang="en-US" altLang="en-US" sz="3200"/>
              <a:t>Hand-held, Portable Instruments</a:t>
            </a:r>
            <a:br>
              <a:rPr lang="en-US" altLang="en-US" sz="3200"/>
            </a:br>
            <a:r>
              <a:rPr lang="en-US" altLang="en-US" sz="3200"/>
              <a:t>At or Downstream of the Air Dryer</a:t>
            </a:r>
            <a:endParaRPr lang="en-US" altLang="en-US" sz="3600"/>
          </a:p>
        </p:txBody>
      </p:sp>
      <p:sp>
        <p:nvSpPr>
          <p:cNvPr id="25603" name="Rectangle 3">
            <a:extLst>
              <a:ext uri="{FF2B5EF4-FFF2-40B4-BE49-F238E27FC236}">
                <a16:creationId xmlns:a16="http://schemas.microsoft.com/office/drawing/2014/main" id="{D04EDCCE-053E-4208-BC80-64F4C23DF6AA}"/>
              </a:ext>
            </a:extLst>
          </p:cNvPr>
          <p:cNvSpPr>
            <a:spLocks noGrp="1" noChangeArrowheads="1"/>
          </p:cNvSpPr>
          <p:nvPr>
            <p:ph type="body" sz="half" idx="3"/>
          </p:nvPr>
        </p:nvSpPr>
        <p:spPr>
          <a:xfrm>
            <a:off x="4267200" y="2895600"/>
            <a:ext cx="3810000" cy="2819400"/>
          </a:xfrm>
        </p:spPr>
        <p:txBody>
          <a:bodyPr/>
          <a:lstStyle/>
          <a:p>
            <a:pPr>
              <a:lnSpc>
                <a:spcPct val="105000"/>
              </a:lnSpc>
            </a:pPr>
            <a:r>
              <a:rPr lang="en-US" altLang="en-US" sz="1800"/>
              <a:t>Economical, simple to operate</a:t>
            </a:r>
          </a:p>
          <a:p>
            <a:pPr>
              <a:lnSpc>
                <a:spcPct val="105000"/>
              </a:lnSpc>
            </a:pPr>
            <a:r>
              <a:rPr lang="en-US" altLang="en-US" sz="1800"/>
              <a:t>Dewpoint range -58°F to +68°F</a:t>
            </a:r>
          </a:p>
          <a:p>
            <a:pPr>
              <a:lnSpc>
                <a:spcPct val="105000"/>
              </a:lnSpc>
            </a:pPr>
            <a:r>
              <a:rPr lang="en-US" altLang="en-US" sz="1800"/>
              <a:t>Accuracy of ±3.6°F</a:t>
            </a:r>
          </a:p>
          <a:p>
            <a:pPr>
              <a:lnSpc>
                <a:spcPct val="105000"/>
              </a:lnSpc>
            </a:pPr>
            <a:r>
              <a:rPr lang="en-US" altLang="en-US" sz="1800"/>
              <a:t>Pressures to 4350 PSIG</a:t>
            </a:r>
          </a:p>
          <a:p>
            <a:pPr>
              <a:lnSpc>
                <a:spcPct val="105000"/>
              </a:lnSpc>
            </a:pPr>
            <a:r>
              <a:rPr lang="en-US" altLang="en-US" sz="1800"/>
              <a:t>Fast response</a:t>
            </a:r>
          </a:p>
          <a:p>
            <a:pPr>
              <a:lnSpc>
                <a:spcPct val="105000"/>
              </a:lnSpc>
            </a:pPr>
            <a:r>
              <a:rPr lang="en-US" altLang="en-US" sz="1800"/>
              <a:t>°F or °C display</a:t>
            </a:r>
          </a:p>
          <a:p>
            <a:pPr>
              <a:lnSpc>
                <a:spcPct val="105000"/>
              </a:lnSpc>
            </a:pPr>
            <a:r>
              <a:rPr lang="en-US" altLang="en-US" sz="1800"/>
              <a:t>NEMA 6 case</a:t>
            </a:r>
          </a:p>
          <a:p>
            <a:pPr>
              <a:lnSpc>
                <a:spcPct val="105000"/>
              </a:lnSpc>
            </a:pPr>
            <a:r>
              <a:rPr lang="en-US" altLang="en-US" sz="1800"/>
              <a:t>NIST calibration</a:t>
            </a:r>
          </a:p>
        </p:txBody>
      </p:sp>
      <p:pic>
        <p:nvPicPr>
          <p:cNvPr id="25604" name="Picture 4" descr="\\BOB\Work\Easidew PLUS Portable\Press Release Info\easidewplusportable.jpg">
            <a:extLst>
              <a:ext uri="{FF2B5EF4-FFF2-40B4-BE49-F238E27FC236}">
                <a16:creationId xmlns:a16="http://schemas.microsoft.com/office/drawing/2014/main" id="{34BE2148-0273-4D2B-B4B1-302046B27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495800"/>
            <a:ext cx="1646238" cy="2073275"/>
          </a:xfrm>
          <a:prstGeom prst="rect">
            <a:avLst/>
          </a:prstGeom>
          <a:noFill/>
          <a:ln w="158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5605" name="Text Box 5">
            <a:extLst>
              <a:ext uri="{FF2B5EF4-FFF2-40B4-BE49-F238E27FC236}">
                <a16:creationId xmlns:a16="http://schemas.microsoft.com/office/drawing/2014/main" id="{46FF3F4F-67AA-4C6A-8CFD-E73DC73682DC}"/>
              </a:ext>
            </a:extLst>
          </p:cNvPr>
          <p:cNvSpPr txBox="1">
            <a:spLocks noChangeArrowheads="1"/>
          </p:cNvSpPr>
          <p:nvPr/>
        </p:nvSpPr>
        <p:spPr bwMode="auto">
          <a:xfrm>
            <a:off x="2057400" y="5638800"/>
            <a:ext cx="5230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CC99"/>
                </a:solidFill>
                <a:effectLst/>
                <a:uLnTx/>
                <a:uFillTx/>
                <a:latin typeface="Arial" panose="020B0604020202020204" pitchFamily="34" charset="0"/>
                <a:ea typeface="+mn-ea"/>
                <a:cs typeface="+mn-cs"/>
              </a:rPr>
              <a:t>Easidew </a:t>
            </a:r>
            <a:r>
              <a:rPr kumimoji="0" lang="en-US" altLang="en-US" sz="2400" b="1" i="1" u="none" strike="noStrike" kern="1200" cap="none" spc="0" normalizeH="0" baseline="0" noProof="0">
                <a:ln>
                  <a:noFill/>
                </a:ln>
                <a:solidFill>
                  <a:srgbClr val="00CC99"/>
                </a:solidFill>
                <a:effectLst/>
                <a:uLnTx/>
                <a:uFillTx/>
                <a:latin typeface="Arial" panose="020B0604020202020204" pitchFamily="34" charset="0"/>
                <a:ea typeface="+mn-ea"/>
                <a:cs typeface="+mn-cs"/>
              </a:rPr>
              <a:t>Plus</a:t>
            </a:r>
            <a:r>
              <a:rPr kumimoji="0" lang="en-US" altLang="en-US" sz="2400" b="1" i="0" u="none" strike="noStrike" kern="1200" cap="none" spc="0" normalizeH="0" baseline="0" noProof="0">
                <a:ln>
                  <a:noFill/>
                </a:ln>
                <a:solidFill>
                  <a:srgbClr val="00CC99"/>
                </a:solidFill>
                <a:effectLst/>
                <a:uLnTx/>
                <a:uFillTx/>
                <a:latin typeface="Arial" panose="020B0604020202020204" pitchFamily="34" charset="0"/>
                <a:ea typeface="+mn-ea"/>
                <a:cs typeface="+mn-cs"/>
              </a:rPr>
              <a:t> Portable Hygrometer</a:t>
            </a:r>
            <a:endPar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6" name="Line 6">
            <a:extLst>
              <a:ext uri="{FF2B5EF4-FFF2-40B4-BE49-F238E27FC236}">
                <a16:creationId xmlns:a16="http://schemas.microsoft.com/office/drawing/2014/main" id="{93594E38-E402-45C4-A136-52D215F4DFA6}"/>
              </a:ext>
            </a:extLst>
          </p:cNvPr>
          <p:cNvSpPr>
            <a:spLocks noChangeShapeType="1"/>
          </p:cNvSpPr>
          <p:nvPr/>
        </p:nvSpPr>
        <p:spPr bwMode="auto">
          <a:xfrm flipV="1">
            <a:off x="7239000" y="5791200"/>
            <a:ext cx="381000" cy="76200"/>
          </a:xfrm>
          <a:prstGeom prst="line">
            <a:avLst/>
          </a:prstGeom>
          <a:noFill/>
          <a:ln w="9525">
            <a:solidFill>
              <a:srgbClr val="00CC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7" name="Text Box 7">
            <a:extLst>
              <a:ext uri="{FF2B5EF4-FFF2-40B4-BE49-F238E27FC236}">
                <a16:creationId xmlns:a16="http://schemas.microsoft.com/office/drawing/2014/main" id="{EF6C47F9-A08F-4224-8B9E-2C69CAFA84D6}"/>
              </a:ext>
            </a:extLst>
          </p:cNvPr>
          <p:cNvSpPr txBox="1">
            <a:spLocks noChangeArrowheads="1"/>
          </p:cNvSpPr>
          <p:nvPr/>
        </p:nvSpPr>
        <p:spPr bwMode="auto">
          <a:xfrm>
            <a:off x="4267200" y="1752600"/>
            <a:ext cx="4495800"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FFCC"/>
                </a:solidFill>
                <a:effectLst/>
                <a:uLnTx/>
                <a:uFillTx/>
                <a:latin typeface="Arial" panose="020B0604020202020204" pitchFamily="34" charset="0"/>
                <a:ea typeface="+mn-ea"/>
                <a:cs typeface="+mn-cs"/>
              </a:rPr>
              <a:t>Measure dryer dewpoint, check accuracy of on-board sensor, monitor dewpoint downstream</a:t>
            </a:r>
          </a:p>
        </p:txBody>
      </p:sp>
      <p:sp>
        <p:nvSpPr>
          <p:cNvPr id="25608" name="Text Box 8">
            <a:extLst>
              <a:ext uri="{FF2B5EF4-FFF2-40B4-BE49-F238E27FC236}">
                <a16:creationId xmlns:a16="http://schemas.microsoft.com/office/drawing/2014/main" id="{DF7610D9-BC47-4E7C-BE50-FBBC1EB72F8F}"/>
              </a:ext>
            </a:extLst>
          </p:cNvPr>
          <p:cNvSpPr txBox="1">
            <a:spLocks noChangeArrowheads="1"/>
          </p:cNvSpPr>
          <p:nvPr/>
        </p:nvSpPr>
        <p:spPr bwMode="auto">
          <a:xfrm>
            <a:off x="2743200" y="6096000"/>
            <a:ext cx="40481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5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Ideal for -40°Fdp air dryers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5610" name="Picture 10">
            <a:extLst>
              <a:ext uri="{FF2B5EF4-FFF2-40B4-BE49-F238E27FC236}">
                <a16:creationId xmlns:a16="http://schemas.microsoft.com/office/drawing/2014/main" id="{9B2ADE36-0D71-4BFF-A5BA-133D5BA999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981200"/>
            <a:ext cx="3124200" cy="3352800"/>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5606"/>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560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560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608"/>
                                        </p:tgtEl>
                                        <p:attrNameLst>
                                          <p:attrName>style.visibility</p:attrName>
                                        </p:attrNameLst>
                                      </p:cBhvr>
                                      <p:to>
                                        <p:strVal val="visible"/>
                                      </p:to>
                                    </p:set>
                                    <p:anim calcmode="lin" valueType="num">
                                      <p:cBhvr additive="base">
                                        <p:cTn id="21" dur="500" fill="hold"/>
                                        <p:tgtEl>
                                          <p:spTgt spid="25608"/>
                                        </p:tgtEl>
                                        <p:attrNameLst>
                                          <p:attrName>ppt_x</p:attrName>
                                        </p:attrNameLst>
                                      </p:cBhvr>
                                      <p:tavLst>
                                        <p:tav tm="0">
                                          <p:val>
                                            <p:strVal val="#ppt_x"/>
                                          </p:val>
                                        </p:tav>
                                        <p:tav tm="100000">
                                          <p:val>
                                            <p:strVal val="#ppt_x"/>
                                          </p:val>
                                        </p:tav>
                                      </p:tavLst>
                                    </p:anim>
                                    <p:anim calcmode="lin" valueType="num">
                                      <p:cBhvr additive="base">
                                        <p:cTn id="22" dur="500" fill="hold"/>
                                        <p:tgtEl>
                                          <p:spTgt spid="25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utoUpdateAnimBg="0"/>
      <p:bldP spid="25605" grpId="0" autoUpdateAnimBg="0"/>
      <p:bldP spid="2560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CABP_logo_linkedin.jp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5225" y="150310"/>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6"/>
          <p:cNvSpPr txBox="1">
            <a:spLocks noChangeArrowheads="1"/>
          </p:cNvSpPr>
          <p:nvPr/>
        </p:nvSpPr>
        <p:spPr bwMode="auto">
          <a:xfrm>
            <a:off x="3784775" y="1361020"/>
            <a:ext cx="170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srgbClr val="85214B"/>
                </a:solidFill>
                <a:effectLst/>
                <a:uLnTx/>
                <a:uFillTx/>
                <a:latin typeface="Calibri" panose="020F0502020204030204" pitchFamily="34" charset="0"/>
                <a:ea typeface="+mn-ea"/>
                <a:cs typeface="Arial" panose="020B0604020202020204" pitchFamily="34" charset="0"/>
              </a:rPr>
              <a:t>Handouts</a:t>
            </a:r>
            <a:endParaRPr kumimoji="0" lang="en-US" altLang="en-US" sz="2800" b="1" i="0" u="none" strike="noStrike" kern="0" cap="none" spc="0" normalizeH="0" baseline="0" noProof="0" dirty="0">
              <a:ln>
                <a:noFill/>
              </a:ln>
              <a:solidFill>
                <a:srgbClr val="800000"/>
              </a:solidFill>
              <a:effectLst/>
              <a:uLnTx/>
              <a:uFillTx/>
              <a:latin typeface="Calibri" panose="020F0502020204030204" pitchFamily="34" charset="0"/>
              <a:ea typeface="+mn-ea"/>
              <a:cs typeface="+mn-cs"/>
            </a:endParaRPr>
          </a:p>
        </p:txBody>
      </p:sp>
      <p:graphicFrame>
        <p:nvGraphicFramePr>
          <p:cNvPr id="3" name="Object 2">
            <a:extLst>
              <a:ext uri="{FF2B5EF4-FFF2-40B4-BE49-F238E27FC236}">
                <a16:creationId xmlns:a16="http://schemas.microsoft.com/office/drawing/2014/main" id="{D90A7DFD-4780-48CD-9EDA-969A857107D7}"/>
              </a:ext>
            </a:extLst>
          </p:cNvPr>
          <p:cNvGraphicFramePr>
            <a:graphicFrameLocks noChangeAspect="1"/>
          </p:cNvGraphicFramePr>
          <p:nvPr>
            <p:extLst>
              <p:ext uri="{D42A27DB-BD31-4B8C-83A1-F6EECF244321}">
                <p14:modId xmlns:p14="http://schemas.microsoft.com/office/powerpoint/2010/main" val="3775254141"/>
              </p:ext>
            </p:extLst>
          </p:nvPr>
        </p:nvGraphicFramePr>
        <p:xfrm>
          <a:off x="648399" y="2007596"/>
          <a:ext cx="2273885" cy="2942945"/>
        </p:xfrm>
        <a:graphic>
          <a:graphicData uri="http://schemas.openxmlformats.org/presentationml/2006/ole">
            <mc:AlternateContent xmlns:mc="http://schemas.openxmlformats.org/markup-compatibility/2006">
              <mc:Choice xmlns:v="urn:schemas-microsoft-com:vml" Requires="v">
                <p:oleObj spid="_x0000_s1065" name="Acrobat Document" r:id="rId5" imgW="5829156" imgH="7543672" progId="AcroExch.Document.DC">
                  <p:embed/>
                </p:oleObj>
              </mc:Choice>
              <mc:Fallback>
                <p:oleObj name="Acrobat Document" r:id="rId5" imgW="5829156" imgH="7543672" progId="AcroExch.Document.DC">
                  <p:embed/>
                  <p:pic>
                    <p:nvPicPr>
                      <p:cNvPr id="0" name=""/>
                      <p:cNvPicPr/>
                      <p:nvPr/>
                    </p:nvPicPr>
                    <p:blipFill>
                      <a:blip r:embed="rId6"/>
                      <a:stretch>
                        <a:fillRect/>
                      </a:stretch>
                    </p:blipFill>
                    <p:spPr>
                      <a:xfrm>
                        <a:off x="648399" y="2007596"/>
                        <a:ext cx="2273885" cy="2942945"/>
                      </a:xfrm>
                      <a:prstGeom prst="rect">
                        <a:avLst/>
                      </a:prstGeom>
                      <a:ln>
                        <a:solidFill>
                          <a:schemeClr val="tx1"/>
                        </a:solidFill>
                      </a:ln>
                    </p:spPr>
                  </p:pic>
                </p:oleObj>
              </mc:Fallback>
            </mc:AlternateContent>
          </a:graphicData>
        </a:graphic>
      </p:graphicFrame>
      <p:graphicFrame>
        <p:nvGraphicFramePr>
          <p:cNvPr id="4" name="Object 3">
            <a:extLst>
              <a:ext uri="{FF2B5EF4-FFF2-40B4-BE49-F238E27FC236}">
                <a16:creationId xmlns:a16="http://schemas.microsoft.com/office/drawing/2014/main" id="{D3687BF6-817A-43A6-AE6C-EDB6A5B1A17E}"/>
              </a:ext>
            </a:extLst>
          </p:cNvPr>
          <p:cNvGraphicFramePr>
            <a:graphicFrameLocks noChangeAspect="1"/>
          </p:cNvGraphicFramePr>
          <p:nvPr>
            <p:extLst>
              <p:ext uri="{D42A27DB-BD31-4B8C-83A1-F6EECF244321}">
                <p14:modId xmlns:p14="http://schemas.microsoft.com/office/powerpoint/2010/main" val="1591157214"/>
              </p:ext>
            </p:extLst>
          </p:nvPr>
        </p:nvGraphicFramePr>
        <p:xfrm>
          <a:off x="358438" y="3521744"/>
          <a:ext cx="2283215" cy="2955021"/>
        </p:xfrm>
        <a:graphic>
          <a:graphicData uri="http://schemas.openxmlformats.org/presentationml/2006/ole">
            <mc:AlternateContent xmlns:mc="http://schemas.openxmlformats.org/markup-compatibility/2006">
              <mc:Choice xmlns:v="urn:schemas-microsoft-com:vml" Requires="v">
                <p:oleObj spid="_x0000_s1066" name="Acrobat Document" r:id="rId7" imgW="5829156" imgH="7543672" progId="AcroExch.Document.DC">
                  <p:embed/>
                </p:oleObj>
              </mc:Choice>
              <mc:Fallback>
                <p:oleObj name="Acrobat Document" r:id="rId7" imgW="5829156" imgH="7543672" progId="AcroExch.Document.DC">
                  <p:embed/>
                  <p:pic>
                    <p:nvPicPr>
                      <p:cNvPr id="0" name=""/>
                      <p:cNvPicPr/>
                      <p:nvPr/>
                    </p:nvPicPr>
                    <p:blipFill>
                      <a:blip r:embed="rId8"/>
                      <a:stretch>
                        <a:fillRect/>
                      </a:stretch>
                    </p:blipFill>
                    <p:spPr>
                      <a:xfrm>
                        <a:off x="358438" y="3521744"/>
                        <a:ext cx="2283215" cy="2955021"/>
                      </a:xfrm>
                      <a:prstGeom prst="rect">
                        <a:avLst/>
                      </a:prstGeom>
                      <a:ln>
                        <a:solidFill>
                          <a:schemeClr val="tx1"/>
                        </a:solidFill>
                      </a:ln>
                    </p:spPr>
                  </p:pic>
                </p:oleObj>
              </mc:Fallback>
            </mc:AlternateContent>
          </a:graphicData>
        </a:graphic>
      </p:graphicFrame>
      <p:graphicFrame>
        <p:nvGraphicFramePr>
          <p:cNvPr id="5" name="Object 4">
            <a:hlinkClick r:id="rId9"/>
            <a:extLst>
              <a:ext uri="{FF2B5EF4-FFF2-40B4-BE49-F238E27FC236}">
                <a16:creationId xmlns:a16="http://schemas.microsoft.com/office/drawing/2014/main" id="{7D40830F-2690-48FD-AC78-E4736038127E}"/>
              </a:ext>
            </a:extLst>
          </p:cNvPr>
          <p:cNvGraphicFramePr>
            <a:graphicFrameLocks noChangeAspect="1"/>
          </p:cNvGraphicFramePr>
          <p:nvPr>
            <p:extLst>
              <p:ext uri="{D42A27DB-BD31-4B8C-83A1-F6EECF244321}">
                <p14:modId xmlns:p14="http://schemas.microsoft.com/office/powerpoint/2010/main" val="1926378471"/>
              </p:ext>
            </p:extLst>
          </p:nvPr>
        </p:nvGraphicFramePr>
        <p:xfrm>
          <a:off x="3435057" y="1983445"/>
          <a:ext cx="2273885" cy="2942946"/>
        </p:xfrm>
        <a:graphic>
          <a:graphicData uri="http://schemas.openxmlformats.org/presentationml/2006/ole">
            <mc:AlternateContent xmlns:mc="http://schemas.openxmlformats.org/markup-compatibility/2006">
              <mc:Choice xmlns:v="urn:schemas-microsoft-com:vml" Requires="v">
                <p:oleObj spid="_x0000_s1067" name="Acrobat Document" r:id="rId10" imgW="5829156" imgH="7543672" progId="AcroExch.Document.DC">
                  <p:embed/>
                </p:oleObj>
              </mc:Choice>
              <mc:Fallback>
                <p:oleObj name="Acrobat Document" r:id="rId10" imgW="5829156" imgH="7543672" progId="AcroExch.Document.DC">
                  <p:embed/>
                  <p:pic>
                    <p:nvPicPr>
                      <p:cNvPr id="0" name=""/>
                      <p:cNvPicPr/>
                      <p:nvPr/>
                    </p:nvPicPr>
                    <p:blipFill>
                      <a:blip r:embed="rId11"/>
                      <a:stretch>
                        <a:fillRect/>
                      </a:stretch>
                    </p:blipFill>
                    <p:spPr>
                      <a:xfrm>
                        <a:off x="3435057" y="1983445"/>
                        <a:ext cx="2273885" cy="2942946"/>
                      </a:xfrm>
                      <a:prstGeom prst="rect">
                        <a:avLst/>
                      </a:prstGeom>
                      <a:ln>
                        <a:solidFill>
                          <a:schemeClr val="tx1"/>
                        </a:solidFill>
                      </a:ln>
                    </p:spPr>
                  </p:pic>
                </p:oleObj>
              </mc:Fallback>
            </mc:AlternateContent>
          </a:graphicData>
        </a:graphic>
      </p:graphicFrame>
      <p:graphicFrame>
        <p:nvGraphicFramePr>
          <p:cNvPr id="6" name="Object 5">
            <a:extLst>
              <a:ext uri="{FF2B5EF4-FFF2-40B4-BE49-F238E27FC236}">
                <a16:creationId xmlns:a16="http://schemas.microsoft.com/office/drawing/2014/main" id="{B8514204-3688-4601-BE4C-60CDC5040525}"/>
              </a:ext>
            </a:extLst>
          </p:cNvPr>
          <p:cNvGraphicFramePr>
            <a:graphicFrameLocks noChangeAspect="1"/>
          </p:cNvGraphicFramePr>
          <p:nvPr>
            <p:extLst>
              <p:ext uri="{D42A27DB-BD31-4B8C-83A1-F6EECF244321}">
                <p14:modId xmlns:p14="http://schemas.microsoft.com/office/powerpoint/2010/main" val="520971896"/>
              </p:ext>
            </p:extLst>
          </p:nvPr>
        </p:nvGraphicFramePr>
        <p:xfrm>
          <a:off x="6221715" y="2007596"/>
          <a:ext cx="2273885" cy="2953397"/>
        </p:xfrm>
        <a:graphic>
          <a:graphicData uri="http://schemas.openxmlformats.org/presentationml/2006/ole">
            <mc:AlternateContent xmlns:mc="http://schemas.openxmlformats.org/markup-compatibility/2006">
              <mc:Choice xmlns:v="urn:schemas-microsoft-com:vml" Requires="v">
                <p:oleObj spid="_x0000_s1068" name="Acrobat Document" r:id="rId12" imgW="5743275" imgH="7458075" progId="AcroExch.Document.DC">
                  <p:embed/>
                </p:oleObj>
              </mc:Choice>
              <mc:Fallback>
                <p:oleObj name="Acrobat Document" r:id="rId12" imgW="5743275" imgH="7458075" progId="AcroExch.Document.DC">
                  <p:embed/>
                  <p:pic>
                    <p:nvPicPr>
                      <p:cNvPr id="0" name=""/>
                      <p:cNvPicPr/>
                      <p:nvPr/>
                    </p:nvPicPr>
                    <p:blipFill>
                      <a:blip r:embed="rId13"/>
                      <a:stretch>
                        <a:fillRect/>
                      </a:stretch>
                    </p:blipFill>
                    <p:spPr>
                      <a:xfrm>
                        <a:off x="6221715" y="2007596"/>
                        <a:ext cx="2273885" cy="2953397"/>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41002486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59E5C-3382-4E93-BFBA-3A0653E8B6AE}"/>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Kahn Instruments, Inc.</a:t>
            </a:r>
          </a:p>
        </p:txBody>
      </p:sp>
      <p:sp>
        <p:nvSpPr>
          <p:cNvPr id="5" name="Slide Number Placeholder 4">
            <a:extLst>
              <a:ext uri="{FF2B5EF4-FFF2-40B4-BE49-F238E27FC236}">
                <a16:creationId xmlns:a16="http://schemas.microsoft.com/office/drawing/2014/main" id="{06D0E2BE-66CA-413B-84F0-ED30018EB82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16</a:t>
            </a:r>
          </a:p>
        </p:txBody>
      </p:sp>
      <p:sp>
        <p:nvSpPr>
          <p:cNvPr id="31746" name="Rectangle 2">
            <a:extLst>
              <a:ext uri="{FF2B5EF4-FFF2-40B4-BE49-F238E27FC236}">
                <a16:creationId xmlns:a16="http://schemas.microsoft.com/office/drawing/2014/main" id="{A210E90F-21DB-4A3C-981B-FD3324D459E4}"/>
              </a:ext>
            </a:extLst>
          </p:cNvPr>
          <p:cNvSpPr>
            <a:spLocks noGrp="1" noChangeArrowheads="1"/>
          </p:cNvSpPr>
          <p:nvPr>
            <p:ph type="title"/>
          </p:nvPr>
        </p:nvSpPr>
        <p:spPr>
          <a:xfrm>
            <a:off x="1143000" y="609600"/>
            <a:ext cx="7010400" cy="685800"/>
          </a:xfrm>
        </p:spPr>
        <p:txBody>
          <a:bodyPr/>
          <a:lstStyle/>
          <a:p>
            <a:r>
              <a:rPr lang="en-US" altLang="en-US"/>
              <a:t>Summary</a:t>
            </a:r>
          </a:p>
        </p:txBody>
      </p:sp>
      <p:sp>
        <p:nvSpPr>
          <p:cNvPr id="31747" name="Rectangle 3">
            <a:extLst>
              <a:ext uri="{FF2B5EF4-FFF2-40B4-BE49-F238E27FC236}">
                <a16:creationId xmlns:a16="http://schemas.microsoft.com/office/drawing/2014/main" id="{7DFEF4FC-A51A-4D93-9F6A-10894A338A4A}"/>
              </a:ext>
            </a:extLst>
          </p:cNvPr>
          <p:cNvSpPr>
            <a:spLocks noGrp="1" noChangeArrowheads="1"/>
          </p:cNvSpPr>
          <p:nvPr>
            <p:ph type="body" idx="1"/>
          </p:nvPr>
        </p:nvSpPr>
        <p:spPr>
          <a:xfrm>
            <a:off x="990600" y="1371600"/>
            <a:ext cx="7696200" cy="5181600"/>
          </a:xfrm>
        </p:spPr>
        <p:txBody>
          <a:bodyPr/>
          <a:lstStyle/>
          <a:p>
            <a:pPr>
              <a:lnSpc>
                <a:spcPct val="80000"/>
              </a:lnSpc>
            </a:pPr>
            <a:r>
              <a:rPr lang="en-US" altLang="en-US"/>
              <a:t>Capacitive dewpoint sensor:</a:t>
            </a:r>
          </a:p>
          <a:p>
            <a:pPr lvl="1">
              <a:lnSpc>
                <a:spcPct val="80000"/>
              </a:lnSpc>
            </a:pPr>
            <a:endParaRPr lang="en-US" altLang="en-US" sz="1000"/>
          </a:p>
          <a:p>
            <a:pPr lvl="1">
              <a:lnSpc>
                <a:spcPct val="80000"/>
              </a:lnSpc>
            </a:pPr>
            <a:r>
              <a:rPr lang="en-US" altLang="en-US" sz="2300"/>
              <a:t>The most common technology used to measure dewpoint in compressed air systems</a:t>
            </a:r>
            <a:endParaRPr lang="en-US" altLang="en-US" sz="2400"/>
          </a:p>
          <a:p>
            <a:pPr lvl="1">
              <a:lnSpc>
                <a:spcPct val="80000"/>
              </a:lnSpc>
            </a:pPr>
            <a:endParaRPr lang="en-US" altLang="en-US" sz="1000"/>
          </a:p>
          <a:p>
            <a:pPr lvl="1">
              <a:lnSpc>
                <a:spcPct val="80000"/>
              </a:lnSpc>
            </a:pPr>
            <a:r>
              <a:rPr lang="en-US" altLang="en-US" sz="2300"/>
              <a:t>Economical to purchase, compact footprint, simple to install, easy to operate</a:t>
            </a:r>
            <a:endParaRPr lang="en-US" altLang="en-US" sz="2400"/>
          </a:p>
          <a:p>
            <a:pPr lvl="1">
              <a:lnSpc>
                <a:spcPct val="80000"/>
              </a:lnSpc>
            </a:pPr>
            <a:endParaRPr lang="en-US" altLang="en-US" sz="1000"/>
          </a:p>
          <a:p>
            <a:pPr lvl="1">
              <a:lnSpc>
                <a:spcPct val="80000"/>
              </a:lnSpc>
            </a:pPr>
            <a:r>
              <a:rPr lang="en-US" altLang="en-US" sz="2300"/>
              <a:t>Available as a blind transmitter to provide a 4-20 mA analog signal, or display model, or portable</a:t>
            </a:r>
            <a:endParaRPr lang="en-US" altLang="en-US" sz="2400"/>
          </a:p>
          <a:p>
            <a:pPr lvl="1">
              <a:lnSpc>
                <a:spcPct val="80000"/>
              </a:lnSpc>
            </a:pPr>
            <a:endParaRPr lang="en-US" altLang="en-US" sz="1000"/>
          </a:p>
          <a:p>
            <a:pPr lvl="1">
              <a:lnSpc>
                <a:spcPct val="80000"/>
              </a:lnSpc>
            </a:pPr>
            <a:r>
              <a:rPr lang="en-US" altLang="en-US" sz="2300"/>
              <a:t>Provides accurate measurements while responding rapidly to changes in dewpoint</a:t>
            </a:r>
            <a:endParaRPr lang="en-US" altLang="en-US" sz="2400"/>
          </a:p>
          <a:p>
            <a:pPr lvl="1">
              <a:lnSpc>
                <a:spcPct val="80000"/>
              </a:lnSpc>
            </a:pPr>
            <a:endParaRPr lang="en-US" altLang="en-US" sz="1000"/>
          </a:p>
          <a:p>
            <a:pPr lvl="1">
              <a:lnSpc>
                <a:spcPct val="80000"/>
              </a:lnSpc>
            </a:pPr>
            <a:r>
              <a:rPr lang="en-US" altLang="en-US" sz="2300"/>
              <a:t>Can be installed on the air dryer or located downstream to measure dewpoint in the main air header, piping, or at points of use throughout the facility</a:t>
            </a:r>
            <a:endParaRPr lang="en-US" altLang="en-US" sz="240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174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1747">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174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1747">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17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482215-3C7D-4A82-A287-DDAE5810B9E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Kahn Instruments, Inc.</a:t>
            </a:r>
          </a:p>
        </p:txBody>
      </p:sp>
      <p:sp>
        <p:nvSpPr>
          <p:cNvPr id="6" name="Slide Number Placeholder 5">
            <a:extLst>
              <a:ext uri="{FF2B5EF4-FFF2-40B4-BE49-F238E27FC236}">
                <a16:creationId xmlns:a16="http://schemas.microsoft.com/office/drawing/2014/main" id="{812DD75A-19DF-4EA5-919C-A56993CFEEB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17</a:t>
            </a:r>
          </a:p>
        </p:txBody>
      </p:sp>
      <p:sp>
        <p:nvSpPr>
          <p:cNvPr id="30723" name="Rectangle 2">
            <a:extLst>
              <a:ext uri="{FF2B5EF4-FFF2-40B4-BE49-F238E27FC236}">
                <a16:creationId xmlns:a16="http://schemas.microsoft.com/office/drawing/2014/main" id="{E4048EC6-3A2B-4ADE-AEF6-84E8917EA889}"/>
              </a:ext>
            </a:extLst>
          </p:cNvPr>
          <p:cNvSpPr>
            <a:spLocks noGrp="1" noChangeArrowheads="1"/>
          </p:cNvSpPr>
          <p:nvPr>
            <p:ph type="title"/>
          </p:nvPr>
        </p:nvSpPr>
        <p:spPr>
          <a:xfrm>
            <a:off x="1295400" y="1008063"/>
            <a:ext cx="6396038" cy="744537"/>
          </a:xfrm>
        </p:spPr>
        <p:txBody>
          <a:bodyPr anchor="b"/>
          <a:lstStyle/>
          <a:p>
            <a:pPr algn="ctr" eaLnBrk="1" hangingPunct="1"/>
            <a:r>
              <a:rPr lang="en-US" altLang="en-US" sz="3600"/>
              <a:t>Contact Information</a:t>
            </a:r>
            <a:endParaRPr lang="en-US" altLang="en-US" sz="8000"/>
          </a:p>
        </p:txBody>
      </p:sp>
      <p:sp>
        <p:nvSpPr>
          <p:cNvPr id="30724" name="Rectangle 3">
            <a:extLst>
              <a:ext uri="{FF2B5EF4-FFF2-40B4-BE49-F238E27FC236}">
                <a16:creationId xmlns:a16="http://schemas.microsoft.com/office/drawing/2014/main" id="{3A53E214-3BEA-4AD6-B356-749A64F3B147}"/>
              </a:ext>
            </a:extLst>
          </p:cNvPr>
          <p:cNvSpPr>
            <a:spLocks noGrp="1" noChangeArrowheads="1"/>
          </p:cNvSpPr>
          <p:nvPr>
            <p:ph type="body" idx="1"/>
          </p:nvPr>
        </p:nvSpPr>
        <p:spPr>
          <a:xfrm>
            <a:off x="1752600" y="1981200"/>
            <a:ext cx="5546725" cy="4114800"/>
          </a:xfrm>
        </p:spPr>
        <p:txBody>
          <a:bodyPr/>
          <a:lstStyle/>
          <a:p>
            <a:pPr marL="0" indent="0" algn="ctr" eaLnBrk="1" hangingPunct="1">
              <a:buFontTx/>
              <a:buNone/>
            </a:pPr>
            <a:r>
              <a:rPr lang="en-US" altLang="en-US" sz="2400"/>
              <a:t>Robert T. Bailey, Product Manager</a:t>
            </a:r>
          </a:p>
          <a:p>
            <a:pPr marL="0" indent="0" algn="ctr" eaLnBrk="1" hangingPunct="1">
              <a:buFontTx/>
              <a:buNone/>
            </a:pPr>
            <a:r>
              <a:rPr lang="en-US" altLang="en-US" sz="2400"/>
              <a:t>Kahn Instruments, Inc.</a:t>
            </a:r>
          </a:p>
          <a:p>
            <a:pPr marL="0" indent="0" algn="ctr" eaLnBrk="1" hangingPunct="1">
              <a:buFontTx/>
              <a:buNone/>
            </a:pPr>
            <a:r>
              <a:rPr lang="en-US" altLang="en-US" sz="2400"/>
              <a:t>885 Wells Road</a:t>
            </a:r>
          </a:p>
          <a:p>
            <a:pPr marL="0" indent="0" algn="ctr" eaLnBrk="1" hangingPunct="1">
              <a:buFontTx/>
              <a:buNone/>
            </a:pPr>
            <a:r>
              <a:rPr lang="en-US" altLang="en-US" sz="2400"/>
              <a:t>Wethersfield, CT  06109</a:t>
            </a:r>
          </a:p>
          <a:p>
            <a:pPr marL="0" indent="0" algn="ctr" eaLnBrk="1" hangingPunct="1">
              <a:buFontTx/>
              <a:buNone/>
            </a:pPr>
            <a:r>
              <a:rPr lang="en-US" altLang="en-US" sz="2400"/>
              <a:t>Phone: (860) 529-8643</a:t>
            </a:r>
          </a:p>
          <a:p>
            <a:pPr marL="0" indent="0" algn="ctr" eaLnBrk="1" hangingPunct="1">
              <a:buFontTx/>
              <a:buNone/>
            </a:pPr>
            <a:r>
              <a:rPr lang="en-US" altLang="en-US" sz="2400"/>
              <a:t>Fax: (860) 529-1895</a:t>
            </a:r>
          </a:p>
          <a:p>
            <a:pPr marL="0" indent="0" algn="ctr" eaLnBrk="1" hangingPunct="1">
              <a:buFontTx/>
              <a:buNone/>
            </a:pPr>
            <a:r>
              <a:rPr lang="en-US" altLang="en-US" sz="2400"/>
              <a:t>Email:	hygros@kahn.com</a:t>
            </a:r>
          </a:p>
          <a:p>
            <a:pPr marL="0" indent="0" algn="ctr" eaLnBrk="1" hangingPunct="1">
              <a:buFontTx/>
              <a:buNone/>
            </a:pPr>
            <a:r>
              <a:rPr lang="en-US" altLang="en-US" sz="2400"/>
              <a:t>Web site: www.kahn.com</a:t>
            </a:r>
          </a:p>
        </p:txBody>
      </p:sp>
      <p:sp>
        <p:nvSpPr>
          <p:cNvPr id="30725" name="Text Box 4">
            <a:extLst>
              <a:ext uri="{FF2B5EF4-FFF2-40B4-BE49-F238E27FC236}">
                <a16:creationId xmlns:a16="http://schemas.microsoft.com/office/drawing/2014/main" id="{0F9D077C-8E19-4E3B-A4AD-74E72C74A78E}"/>
              </a:ext>
            </a:extLst>
          </p:cNvPr>
          <p:cNvSpPr txBox="1">
            <a:spLocks noChangeArrowheads="1"/>
          </p:cNvSpPr>
          <p:nvPr/>
        </p:nvSpPr>
        <p:spPr bwMode="auto">
          <a:xfrm>
            <a:off x="6781800" y="457200"/>
            <a:ext cx="2259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Arial" panose="020B0604020202020204" pitchFamily="34" charset="0"/>
              </a:defRPr>
            </a:lvl1pPr>
            <a:lvl2pPr marL="742950" indent="-285750" defTabSz="685800">
              <a:defRPr sz="2400">
                <a:solidFill>
                  <a:schemeClr val="tx1"/>
                </a:solidFill>
                <a:latin typeface="Arial" panose="020B0604020202020204" pitchFamily="34" charset="0"/>
              </a:defRPr>
            </a:lvl2pPr>
            <a:lvl3pPr marL="1143000" indent="-228600" defTabSz="685800">
              <a:defRPr sz="2400">
                <a:solidFill>
                  <a:schemeClr val="tx1"/>
                </a:solidFill>
                <a:latin typeface="Arial" panose="020B0604020202020204" pitchFamily="34" charset="0"/>
              </a:defRPr>
            </a:lvl3pPr>
            <a:lvl4pPr marL="1600200" indent="-228600" defTabSz="685800">
              <a:defRPr sz="2400">
                <a:solidFill>
                  <a:schemeClr val="tx1"/>
                </a:solidFill>
                <a:latin typeface="Arial" panose="020B0604020202020204" pitchFamily="34" charset="0"/>
              </a:defRPr>
            </a:lvl4pPr>
            <a:lvl5pPr marL="2057400" indent="-228600" defTabSz="685800">
              <a:defRPr sz="24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Thank You!</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 fill="hold"/>
                                        <p:tgtEl>
                                          <p:spTgt spid="30725"/>
                                        </p:tgtEl>
                                        <p:attrNameLst>
                                          <p:attrName>ppt_x</p:attrName>
                                        </p:attrNameLst>
                                      </p:cBhvr>
                                      <p:tavLst>
                                        <p:tav tm="0">
                                          <p:val>
                                            <p:strVal val="1+#ppt_w/2"/>
                                          </p:val>
                                        </p:tav>
                                        <p:tav tm="100000">
                                          <p:val>
                                            <p:strVal val="#ppt_x"/>
                                          </p:val>
                                        </p:tav>
                                      </p:tavLst>
                                    </p:anim>
                                    <p:anim calcmode="lin" valueType="num">
                                      <p:cBhvr additive="base">
                                        <p:cTn id="8" dur="500" fill="hold"/>
                                        <p:tgtEl>
                                          <p:spTgt spid="30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ubtitle 13"/>
          <p:cNvSpPr>
            <a:spLocks noGrp="1"/>
          </p:cNvSpPr>
          <p:nvPr>
            <p:ph type="subTitle" idx="1"/>
          </p:nvPr>
        </p:nvSpPr>
        <p:spPr>
          <a:xfrm>
            <a:off x="3562350" y="2574065"/>
            <a:ext cx="2019300" cy="649287"/>
          </a:xfrm>
        </p:spPr>
        <p:txBody>
          <a:bodyPr/>
          <a:lstStyle/>
          <a:p>
            <a:r>
              <a:rPr lang="en-US" altLang="en-US" b="1" dirty="0"/>
              <a:t>Q&amp;A</a:t>
            </a:r>
          </a:p>
          <a:p>
            <a:endParaRPr lang="en-US" altLang="en-US" dirty="0"/>
          </a:p>
        </p:txBody>
      </p:sp>
      <p:pic>
        <p:nvPicPr>
          <p:cNvPr id="57347" name="Picture 8" descr="CABP_logo_linkedin.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468328"/>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12"/>
          <p:cNvSpPr txBox="1">
            <a:spLocks noChangeArrowheads="1"/>
          </p:cNvSpPr>
          <p:nvPr/>
        </p:nvSpPr>
        <p:spPr bwMode="auto">
          <a:xfrm>
            <a:off x="585803" y="5670565"/>
            <a:ext cx="5595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4"/>
              </a:rPr>
              <a:t>www.airbestpractices.com/magazine/subscription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sp>
        <p:nvSpPr>
          <p:cNvPr id="57349" name="TextBox 7"/>
          <p:cNvSpPr txBox="1">
            <a:spLocks noChangeArrowheads="1"/>
          </p:cNvSpPr>
          <p:nvPr/>
        </p:nvSpPr>
        <p:spPr bwMode="auto">
          <a:xfrm>
            <a:off x="585803" y="3088388"/>
            <a:ext cx="55959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interface, directing them to Compressed Air Best Practices Magazine. Our panelists will do their best to address your questions, and will follow up with you on anything that goes unanswered during this session. </a:t>
            </a: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Thank you for attending!</a:t>
            </a:r>
          </a:p>
        </p:txBody>
      </p:sp>
      <p:sp>
        <p:nvSpPr>
          <p:cNvPr id="9" name="TextBox 8">
            <a:extLst>
              <a:ext uri="{FF2B5EF4-FFF2-40B4-BE49-F238E27FC236}">
                <a16:creationId xmlns:a16="http://schemas.microsoft.com/office/drawing/2014/main" id="{3186E2FF-6FB7-498A-BFB5-7505CB899F86}"/>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1" name="Picture 10">
            <a:extLst>
              <a:ext uri="{FF2B5EF4-FFF2-40B4-BE49-F238E27FC236}">
                <a16:creationId xmlns:a16="http://schemas.microsoft.com/office/drawing/2014/main" id="{FF829A20-09A2-44C3-BCDC-099FF119B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953" y="4100689"/>
            <a:ext cx="2139035" cy="814870"/>
          </a:xfrm>
          <a:prstGeom prst="rect">
            <a:avLst/>
          </a:prstGeom>
        </p:spPr>
      </p:pic>
      <p:sp>
        <p:nvSpPr>
          <p:cNvPr id="13" name="Title 1">
            <a:extLst>
              <a:ext uri="{FF2B5EF4-FFF2-40B4-BE49-F238E27FC236}">
                <a16:creationId xmlns:a16="http://schemas.microsoft.com/office/drawing/2014/main" id="{F75C4433-59B6-4A96-9C65-035397E95985}"/>
              </a:ext>
            </a:extLst>
          </p:cNvPr>
          <p:cNvSpPr>
            <a:spLocks noGrp="1"/>
          </p:cNvSpPr>
          <p:nvPr>
            <p:ph type="ctrTitle"/>
          </p:nvPr>
        </p:nvSpPr>
        <p:spPr>
          <a:xfrm>
            <a:off x="1202713" y="1908431"/>
            <a:ext cx="6738574" cy="599159"/>
          </a:xfrm>
        </p:spPr>
        <p:txBody>
          <a:bodyPr rtlCol="0">
            <a:normAutofit fontScale="90000"/>
          </a:bodyPr>
          <a:lstStyle/>
          <a:p>
            <a:pPr fontAlgn="auto">
              <a:spcAft>
                <a:spcPts val="0"/>
              </a:spcAft>
              <a:defRPr/>
            </a:pPr>
            <a:r>
              <a:rPr lang="en-US" sz="2800" b="1" dirty="0">
                <a:solidFill>
                  <a:srgbClr val="85214B"/>
                </a:solidFill>
                <a:latin typeface="+mn-lt"/>
                <a:cs typeface="Arial"/>
              </a:rPr>
              <a:t>Innovative Instrument Air Compliant System Design &amp; Measurement</a:t>
            </a:r>
          </a:p>
        </p:txBody>
      </p:sp>
    </p:spTree>
    <p:extLst>
      <p:ext uri="{BB962C8B-B14F-4D97-AF65-F5344CB8AC3E}">
        <p14:creationId xmlns:p14="http://schemas.microsoft.com/office/powerpoint/2010/main" val="102261368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8" descr="CABP_logo_linkedin.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468328"/>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12"/>
          <p:cNvSpPr txBox="1">
            <a:spLocks noChangeArrowheads="1"/>
          </p:cNvSpPr>
          <p:nvPr/>
        </p:nvSpPr>
        <p:spPr bwMode="auto">
          <a:xfrm>
            <a:off x="585803" y="5670565"/>
            <a:ext cx="5595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4"/>
              </a:rPr>
              <a:t>www.airbestpractices.com/magazine/subscription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sp>
        <p:nvSpPr>
          <p:cNvPr id="57349" name="TextBox 7"/>
          <p:cNvSpPr txBox="1">
            <a:spLocks noChangeArrowheads="1"/>
          </p:cNvSpPr>
          <p:nvPr/>
        </p:nvSpPr>
        <p:spPr bwMode="auto">
          <a:xfrm>
            <a:off x="1495136" y="2297337"/>
            <a:ext cx="6153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2" name="Title 1"/>
          <p:cNvSpPr>
            <a:spLocks noGrp="1"/>
          </p:cNvSpPr>
          <p:nvPr>
            <p:ph type="ctrTitle"/>
          </p:nvPr>
        </p:nvSpPr>
        <p:spPr>
          <a:xfrm>
            <a:off x="777884" y="1087923"/>
            <a:ext cx="7430796" cy="1097429"/>
          </a:xfrm>
        </p:spPr>
        <p:txBody>
          <a:bodyPr rtlCol="0">
            <a:normAutofit/>
          </a:bodyPr>
          <a:lstStyle/>
          <a:p>
            <a:pPr fontAlgn="auto">
              <a:spcAft>
                <a:spcPts val="0"/>
              </a:spcAft>
              <a:defRPr/>
            </a:pPr>
            <a:r>
              <a:rPr lang="en-US" sz="2800" b="1" dirty="0">
                <a:solidFill>
                  <a:srgbClr val="85214B"/>
                </a:solidFill>
                <a:latin typeface="+mn-lt"/>
                <a:cs typeface="Arial"/>
              </a:rPr>
              <a:t>Thank you for attending!</a:t>
            </a:r>
          </a:p>
        </p:txBody>
      </p:sp>
      <p:sp>
        <p:nvSpPr>
          <p:cNvPr id="8" name="TextBox 7">
            <a:extLst>
              <a:ext uri="{FF2B5EF4-FFF2-40B4-BE49-F238E27FC236}">
                <a16:creationId xmlns:a16="http://schemas.microsoft.com/office/drawing/2014/main" id="{C0B48A89-0A81-4FF5-B20C-F81DD7C0466F}"/>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9" name="Picture 8">
            <a:extLst>
              <a:ext uri="{FF2B5EF4-FFF2-40B4-BE49-F238E27FC236}">
                <a16:creationId xmlns:a16="http://schemas.microsoft.com/office/drawing/2014/main" id="{6E7DA558-2B4E-4FD6-A08C-E9D1495CD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953" y="4100689"/>
            <a:ext cx="2139035" cy="814870"/>
          </a:xfrm>
          <a:prstGeom prst="rect">
            <a:avLst/>
          </a:prstGeom>
        </p:spPr>
      </p:pic>
    </p:spTree>
    <p:extLst>
      <p:ext uri="{BB962C8B-B14F-4D97-AF65-F5344CB8AC3E}">
        <p14:creationId xmlns:p14="http://schemas.microsoft.com/office/powerpoint/2010/main" val="356905662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42A63-9E26-4B4D-A410-DAE1EA74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045" y="377458"/>
            <a:ext cx="4665911" cy="1592140"/>
          </a:xfrm>
          <a:prstGeom prst="rect">
            <a:avLst/>
          </a:prstGeom>
        </p:spPr>
      </p:pic>
      <p:sp>
        <p:nvSpPr>
          <p:cNvPr id="14" name="TextBox 7">
            <a:extLst>
              <a:ext uri="{FF2B5EF4-FFF2-40B4-BE49-F238E27FC236}">
                <a16:creationId xmlns:a16="http://schemas.microsoft.com/office/drawing/2014/main" id="{57CF2695-C84E-44B7-91FC-A86FEC663F08}"/>
              </a:ext>
            </a:extLst>
          </p:cNvPr>
          <p:cNvSpPr txBox="1">
            <a:spLocks noChangeArrowheads="1"/>
          </p:cNvSpPr>
          <p:nvPr/>
        </p:nvSpPr>
        <p:spPr bwMode="auto">
          <a:xfrm>
            <a:off x="1225264" y="2111604"/>
            <a:ext cx="6594855" cy="404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r>
              <a:rPr kumimoji="0" lang="en-US" sz="16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	</a:t>
            </a:r>
            <a:r>
              <a:rPr kumimoji="0" lang="en-US" sz="1600" b="1"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ATTEND THE INAUGURAL 3-DAY CONFERENCE &amp; EXPO!</a:t>
            </a:r>
          </a:p>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r>
              <a:rPr kumimoji="0" lang="en-US" sz="12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September 17-19, 2018, Chicago O’Hare </a:t>
            </a:r>
            <a:r>
              <a:rPr kumimoji="0" lang="en-US" sz="1200" b="0" i="0" u="none" strike="noStrike" kern="1200" cap="none" spc="0" normalizeH="0" baseline="0" noProof="0" dirty="0" err="1">
                <a:ln>
                  <a:noFill/>
                </a:ln>
                <a:solidFill>
                  <a:srgbClr val="000000"/>
                </a:solidFill>
                <a:effectLst/>
                <a:uLnTx/>
                <a:uFillTx/>
                <a:latin typeface="HelveticaNeue-Heavy"/>
                <a:ea typeface="Calibri" panose="020F0502020204030204" pitchFamily="34" charset="0"/>
                <a:cs typeface="HelveticaNeue-Heavy"/>
              </a:rPr>
              <a:t>Crowne</a:t>
            </a:r>
            <a:r>
              <a:rPr kumimoji="0" lang="en-US" sz="12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 Plaza Conference Center</a:t>
            </a:r>
          </a:p>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FREE EXPO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Booths represented from manufacturers of air compressors, air treatment, flow meters, vacuum, blowers and chillers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HIGH-ROI CONFERENCE</a:t>
            </a:r>
            <a:endPar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TRACK 1: COMPRESSED AIR SUPPLY STRATEGIES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808080"/>
                </a:solidFill>
                <a:effectLst/>
                <a:uLnTx/>
                <a:uFillTx/>
                <a:latin typeface="HelveticaNeue-Condensed"/>
                <a:ea typeface="+mn-ea"/>
                <a:cs typeface="+mn-cs"/>
              </a:rPr>
              <a:t>TRACK 2: COMPRESSED AIR DEMAND REDUCTION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808080"/>
                </a:solidFill>
                <a:effectLst/>
                <a:uLnTx/>
                <a:uFillTx/>
                <a:latin typeface="HelveticaNeue-Condensed"/>
                <a:ea typeface="+mn-ea"/>
                <a:cs typeface="+mn-cs"/>
              </a:rPr>
              <a:t>TRACK 3: BLOWER AND VACUUM OPTIMIZATION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808080"/>
                </a:solidFill>
                <a:effectLst/>
                <a:uLnTx/>
                <a:uFillTx/>
                <a:latin typeface="HelveticaNeue-Condensed"/>
                <a:ea typeface="+mn-ea"/>
                <a:cs typeface="+mn-cs"/>
              </a:rPr>
              <a:t>TRACK 4: COOLING SYSTEMS AND ENERGY MANAGEMENT</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Register Today!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www.cabpexpo.com</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1441208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39091" y="531708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November 15, 2018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www.airbestpractices.com/magazine/webinars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extBox 7"/>
          <p:cNvSpPr txBox="1"/>
          <p:nvPr/>
        </p:nvSpPr>
        <p:spPr>
          <a:xfrm>
            <a:off x="2708165" y="4615028"/>
            <a:ext cx="37276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Loran Circle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dirty="0">
                <a:solidFill>
                  <a:sysClr val="windowText" lastClr="000000"/>
                </a:solidFill>
                <a:latin typeface="Calibri" panose="020F0502020204030204"/>
              </a:rPr>
              <a:t>Compressed Air System Training &amp; Consulting </a:t>
            </a:r>
            <a:endPar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latin typeface="Calibri" panose="020F0502020204030204"/>
                <a:ea typeface="+mn-ea"/>
                <a:cs typeface="+mn-cs"/>
              </a:rPr>
              <a:t>Keynote Speaker</a:t>
            </a:r>
          </a:p>
        </p:txBody>
      </p:sp>
      <p:sp>
        <p:nvSpPr>
          <p:cNvPr id="10" name="Title 1"/>
          <p:cNvSpPr>
            <a:spLocks noGrp="1"/>
          </p:cNvSpPr>
          <p:nvPr>
            <p:ph type="ctrTitle"/>
          </p:nvPr>
        </p:nvSpPr>
        <p:spPr>
          <a:xfrm>
            <a:off x="755383" y="1870300"/>
            <a:ext cx="7633234" cy="1097341"/>
          </a:xfrm>
        </p:spPr>
        <p:txBody>
          <a:bodyPr rtlCol="0">
            <a:normAutofit fontScale="90000"/>
          </a:bodyPr>
          <a:lstStyle/>
          <a:p>
            <a:pPr fontAlgn="auto">
              <a:spcAft>
                <a:spcPts val="0"/>
              </a:spcAft>
              <a:defRPr/>
            </a:pPr>
            <a:r>
              <a:rPr lang="en-US" sz="2200" b="1" dirty="0">
                <a:cs typeface="Arial"/>
              </a:rPr>
              <a:t>November 2018 Webinar</a:t>
            </a:r>
            <a:br>
              <a:rPr lang="en-US" sz="2800" b="1" dirty="0">
                <a:solidFill>
                  <a:srgbClr val="85214B"/>
                </a:solidFill>
                <a:cs typeface="Arial"/>
              </a:rPr>
            </a:br>
            <a:r>
              <a:rPr lang="en-US" sz="3100" b="1" dirty="0">
                <a:solidFill>
                  <a:srgbClr val="008640"/>
                </a:solidFill>
                <a:latin typeface="+mn-lt"/>
                <a:cs typeface="Arial"/>
              </a:rPr>
              <a:t> </a:t>
            </a:r>
            <a:r>
              <a:rPr lang="en-US" sz="3100" b="1" dirty="0">
                <a:solidFill>
                  <a:srgbClr val="85214B"/>
                </a:solidFill>
                <a:latin typeface="+mn-lt"/>
                <a:cs typeface="Arial"/>
              </a:rPr>
              <a:t>EPA Compliance: Condensate Drain Maintenance &amp; Oil/Water Separation</a:t>
            </a:r>
          </a:p>
        </p:txBody>
      </p:sp>
      <p:sp>
        <p:nvSpPr>
          <p:cNvPr id="15" name="TextBox 10">
            <a:extLst>
              <a:ext uri="{FF2B5EF4-FFF2-40B4-BE49-F238E27FC236}">
                <a16:creationId xmlns:a16="http://schemas.microsoft.com/office/drawing/2014/main" id="{E001A75B-50E7-4938-A754-35F7464923D2}"/>
              </a:ext>
            </a:extLst>
          </p:cNvPr>
          <p:cNvSpPr txBox="1">
            <a:spLocks noChangeArrowheads="1"/>
          </p:cNvSpPr>
          <p:nvPr/>
        </p:nvSpPr>
        <p:spPr bwMode="auto">
          <a:xfrm>
            <a:off x="7022298" y="32565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1" name="Picture 8" descr="CABP_logo_linkedin.jpg">
            <a:hlinkClick r:id="rId4"/>
            <a:extLst>
              <a:ext uri="{FF2B5EF4-FFF2-40B4-BE49-F238E27FC236}">
                <a16:creationId xmlns:a16="http://schemas.microsoft.com/office/drawing/2014/main" id="{84F25E2D-A140-483E-8503-5BC2EA85D4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5225" y="468328"/>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58CA41E-F4A0-4D9D-9E88-0C2345C42B83}"/>
              </a:ext>
            </a:extLst>
          </p:cNvPr>
          <p:cNvPicPr>
            <a:picLocks noChangeAspect="1"/>
          </p:cNvPicPr>
          <p:nvPr/>
        </p:nvPicPr>
        <p:blipFill rotWithShape="1">
          <a:blip r:embed="rId6">
            <a:extLst>
              <a:ext uri="{28A0092B-C50C-407E-A947-70E740481C1C}">
                <a14:useLocalDpi xmlns:a14="http://schemas.microsoft.com/office/drawing/2010/main" val="0"/>
              </a:ext>
            </a:extLst>
          </a:blip>
          <a:srcRect t="6480" b="18626"/>
          <a:stretch/>
        </p:blipFill>
        <p:spPr>
          <a:xfrm>
            <a:off x="3910682" y="3047005"/>
            <a:ext cx="1322636" cy="1488658"/>
          </a:xfrm>
          <a:prstGeom prst="rect">
            <a:avLst/>
          </a:prstGeom>
        </p:spPr>
      </p:pic>
      <p:pic>
        <p:nvPicPr>
          <p:cNvPr id="6" name="Picture 5">
            <a:extLst>
              <a:ext uri="{FF2B5EF4-FFF2-40B4-BE49-F238E27FC236}">
                <a16:creationId xmlns:a16="http://schemas.microsoft.com/office/drawing/2014/main" id="{0902DDA8-6F96-432D-8865-7D1BE50F15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6428" y="3791334"/>
            <a:ext cx="1666875" cy="1247775"/>
          </a:xfrm>
          <a:prstGeom prst="rect">
            <a:avLst/>
          </a:prstGeom>
        </p:spPr>
      </p:pic>
    </p:spTree>
    <p:extLst>
      <p:ext uri="{BB962C8B-B14F-4D97-AF65-F5344CB8AC3E}">
        <p14:creationId xmlns:p14="http://schemas.microsoft.com/office/powerpoint/2010/main" val="34564551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CABP_logo_linkedin.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468328"/>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7"/>
          <p:cNvSpPr txBox="1">
            <a:spLocks noChangeArrowheads="1"/>
          </p:cNvSpPr>
          <p:nvPr/>
        </p:nvSpPr>
        <p:spPr bwMode="auto">
          <a:xfrm>
            <a:off x="585788" y="1979613"/>
            <a:ext cx="78597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All materials presented are educational. Each system is unique and must be evaluated on its own merits.</a:t>
            </a:r>
          </a:p>
        </p:txBody>
      </p:sp>
    </p:spTree>
    <p:extLst>
      <p:ext uri="{BB962C8B-B14F-4D97-AF65-F5344CB8AC3E}">
        <p14:creationId xmlns:p14="http://schemas.microsoft.com/office/powerpoint/2010/main" val="34884983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42A63-9E26-4B4D-A410-DAE1EA74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045" y="377458"/>
            <a:ext cx="4665911" cy="1592140"/>
          </a:xfrm>
          <a:prstGeom prst="rect">
            <a:avLst/>
          </a:prstGeom>
        </p:spPr>
      </p:pic>
      <p:sp>
        <p:nvSpPr>
          <p:cNvPr id="14" name="TextBox 7">
            <a:extLst>
              <a:ext uri="{FF2B5EF4-FFF2-40B4-BE49-F238E27FC236}">
                <a16:creationId xmlns:a16="http://schemas.microsoft.com/office/drawing/2014/main" id="{57CF2695-C84E-44B7-91FC-A86FEC663F08}"/>
              </a:ext>
            </a:extLst>
          </p:cNvPr>
          <p:cNvSpPr txBox="1">
            <a:spLocks noChangeArrowheads="1"/>
          </p:cNvSpPr>
          <p:nvPr/>
        </p:nvSpPr>
        <p:spPr bwMode="auto">
          <a:xfrm>
            <a:off x="1225264" y="2111604"/>
            <a:ext cx="6594855" cy="404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r>
              <a:rPr kumimoji="0" lang="en-US" sz="16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	</a:t>
            </a:r>
            <a:r>
              <a:rPr kumimoji="0" lang="en-US" sz="1600" b="1"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ATTEND THE INAUGURAL 3-DAY CONFERENCE &amp; EXPO!</a:t>
            </a:r>
          </a:p>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r>
              <a:rPr kumimoji="0" lang="en-US" sz="12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September 17-19, 2018, Chicago O’Hare </a:t>
            </a:r>
            <a:r>
              <a:rPr kumimoji="0" lang="en-US" sz="1200" b="0" i="0" u="none" strike="noStrike" kern="1200" cap="none" spc="0" normalizeH="0" baseline="0" noProof="0" dirty="0" err="1">
                <a:ln>
                  <a:noFill/>
                </a:ln>
                <a:solidFill>
                  <a:srgbClr val="000000"/>
                </a:solidFill>
                <a:effectLst/>
                <a:uLnTx/>
                <a:uFillTx/>
                <a:latin typeface="HelveticaNeue-Heavy"/>
                <a:ea typeface="Calibri" panose="020F0502020204030204" pitchFamily="34" charset="0"/>
                <a:cs typeface="HelveticaNeue-Heavy"/>
              </a:rPr>
              <a:t>Crowne</a:t>
            </a:r>
            <a:r>
              <a:rPr kumimoji="0" lang="en-US" sz="1200" b="0" i="0" u="none" strike="noStrike" kern="1200" cap="none" spc="0" normalizeH="0" baseline="0" noProof="0" dirty="0">
                <a:ln>
                  <a:noFill/>
                </a:ln>
                <a:solidFill>
                  <a:srgbClr val="000000"/>
                </a:solidFill>
                <a:effectLst/>
                <a:uLnTx/>
                <a:uFillTx/>
                <a:latin typeface="HelveticaNeue-Heavy"/>
                <a:ea typeface="Calibri" panose="020F0502020204030204" pitchFamily="34" charset="0"/>
                <a:cs typeface="HelveticaNeue-Heavy"/>
              </a:rPr>
              <a:t> Plaza Conference Center</a:t>
            </a:r>
          </a:p>
          <a:p>
            <a:pPr marL="0" marR="0" lvl="0" indent="0" algn="ctr" defTabSz="914400" rtl="0" eaLnBrk="0" fontAlgn="base" latinLnBrk="0" hangingPunct="0">
              <a:lnSpc>
                <a:spcPct val="107000"/>
              </a:lnSpc>
              <a:spcBef>
                <a:spcPct val="0"/>
              </a:spcBef>
              <a:spcAft>
                <a:spcPct val="0"/>
              </a:spcAft>
              <a:buClrTx/>
              <a:buSzTx/>
              <a:buFontTx/>
              <a:buNone/>
              <a:tabLst>
                <a:tab pos="0" algn="l"/>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FREE EXPO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Booths represented from manufacturers of air compressors, air treatment, flow meters, vacuum, blowers and chillers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HIGH-ROI CONFERENCE</a:t>
            </a:r>
            <a:endPar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808080"/>
                </a:solidFill>
                <a:effectLst/>
                <a:uLnTx/>
                <a:uFillTx/>
                <a:latin typeface="HelveticaNeue-Condensed"/>
                <a:ea typeface="Times New Roman" panose="02020603050405020304" pitchFamily="18" charset="0"/>
                <a:cs typeface="HelveticaNeue-Condensed"/>
              </a:rPr>
              <a:t>TRACK 1: COMPRESSED AIR SUPPLY STRATEGIES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808080"/>
                </a:solidFill>
                <a:effectLst/>
                <a:uLnTx/>
                <a:uFillTx/>
                <a:latin typeface="HelveticaNeue-Condensed"/>
                <a:ea typeface="+mn-ea"/>
                <a:cs typeface="+mn-cs"/>
              </a:rPr>
              <a:t>TRACK 2: COMPRESSED AIR DEMAND REDUCTION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808080"/>
                </a:solidFill>
                <a:effectLst/>
                <a:uLnTx/>
                <a:uFillTx/>
                <a:latin typeface="HelveticaNeue-Condensed"/>
                <a:ea typeface="+mn-ea"/>
                <a:cs typeface="+mn-cs"/>
              </a:rPr>
              <a:t>TRACK 3: BLOWER AND VACUUM OPTIMIZATION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808080"/>
                </a:solidFill>
                <a:effectLst/>
                <a:uLnTx/>
                <a:uFillTx/>
                <a:latin typeface="HelveticaNeue-Condensed"/>
                <a:ea typeface="+mn-ea"/>
                <a:cs typeface="+mn-cs"/>
              </a:rPr>
              <a:t>TRACK 4: COOLING SYSTEMS AND ENERGY MANAGEMENT</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Register Today!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www.cabpexpo.com</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639056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ubtitle 2"/>
          <p:cNvSpPr>
            <a:spLocks noGrp="1"/>
          </p:cNvSpPr>
          <p:nvPr>
            <p:ph type="subTitle" idx="1"/>
          </p:nvPr>
        </p:nvSpPr>
        <p:spPr>
          <a:xfrm>
            <a:off x="1371600" y="2932906"/>
            <a:ext cx="6400800" cy="992188"/>
          </a:xfrm>
        </p:spPr>
        <p:txBody>
          <a:bodyPr/>
          <a:lstStyle/>
          <a:p>
            <a:r>
              <a:rPr lang="en-US" altLang="en-US" dirty="0">
                <a:cs typeface="Arial" panose="020B0604020202020204" pitchFamily="34" charset="0"/>
              </a:rPr>
              <a:t>Introduction by </a:t>
            </a:r>
            <a:r>
              <a:rPr lang="en-US" altLang="en-US" i="1" dirty="0">
                <a:cs typeface="Arial" panose="020B0604020202020204" pitchFamily="34" charset="0"/>
              </a:rPr>
              <a:t>Rod Smith</a:t>
            </a:r>
            <a:r>
              <a:rPr lang="en-US" altLang="en-US" dirty="0">
                <a:cs typeface="Arial" panose="020B0604020202020204" pitchFamily="34" charset="0"/>
              </a:rPr>
              <a:t>, Publisher </a:t>
            </a:r>
          </a:p>
          <a:p>
            <a:r>
              <a:rPr lang="en-US" altLang="en-US" sz="2000" dirty="0">
                <a:cs typeface="Arial" panose="020B0604020202020204" pitchFamily="34" charset="0"/>
              </a:rPr>
              <a:t>Compressed Air Best Practices® Magazine</a:t>
            </a:r>
          </a:p>
          <a:p>
            <a:endParaRPr lang="en-US" altLang="en-US" sz="2800" dirty="0">
              <a:cs typeface="Arial" panose="020B0604020202020204" pitchFamily="34" charset="0"/>
            </a:endParaRPr>
          </a:p>
        </p:txBody>
      </p:sp>
      <p:pic>
        <p:nvPicPr>
          <p:cNvPr id="7172" name="Picture 8" descr="CABP_logo_linkedin.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468330"/>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12"/>
          <p:cNvSpPr txBox="1">
            <a:spLocks noChangeArrowheads="1"/>
          </p:cNvSpPr>
          <p:nvPr/>
        </p:nvSpPr>
        <p:spPr bwMode="auto">
          <a:xfrm>
            <a:off x="585805" y="5392738"/>
            <a:ext cx="55959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4"/>
              </a:rPr>
              <a:t>http://www.airbestpractices.com/magazine/subscription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E2E0263B-4CC4-4027-8136-2D56AE9ED85E}"/>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9" name="Picture 8">
            <a:extLst>
              <a:ext uri="{FF2B5EF4-FFF2-40B4-BE49-F238E27FC236}">
                <a16:creationId xmlns:a16="http://schemas.microsoft.com/office/drawing/2014/main" id="{94C500BC-BA71-4F32-A518-189E372C75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953" y="4160553"/>
            <a:ext cx="2139035" cy="814870"/>
          </a:xfrm>
          <a:prstGeom prst="rect">
            <a:avLst/>
          </a:prstGeom>
        </p:spPr>
      </p:pic>
      <p:sp>
        <p:nvSpPr>
          <p:cNvPr id="10" name="Title 1">
            <a:extLst>
              <a:ext uri="{FF2B5EF4-FFF2-40B4-BE49-F238E27FC236}">
                <a16:creationId xmlns:a16="http://schemas.microsoft.com/office/drawing/2014/main" id="{687BC11C-9B83-49C0-863F-C5E335D09A6E}"/>
              </a:ext>
            </a:extLst>
          </p:cNvPr>
          <p:cNvSpPr>
            <a:spLocks noGrp="1"/>
          </p:cNvSpPr>
          <p:nvPr>
            <p:ph type="ctrTitle"/>
          </p:nvPr>
        </p:nvSpPr>
        <p:spPr>
          <a:xfrm>
            <a:off x="1202713" y="1908431"/>
            <a:ext cx="6738574" cy="599159"/>
          </a:xfrm>
        </p:spPr>
        <p:txBody>
          <a:bodyPr rtlCol="0">
            <a:normAutofit fontScale="90000"/>
          </a:bodyPr>
          <a:lstStyle/>
          <a:p>
            <a:pPr fontAlgn="auto">
              <a:spcAft>
                <a:spcPts val="0"/>
              </a:spcAft>
              <a:defRPr/>
            </a:pPr>
            <a:r>
              <a:rPr lang="en-US" sz="2800" b="1" dirty="0">
                <a:solidFill>
                  <a:srgbClr val="85214B"/>
                </a:solidFill>
                <a:latin typeface="+mn-lt"/>
                <a:cs typeface="Arial"/>
              </a:rPr>
              <a:t>Innovative Instrument Air Compliant System Design &amp; Measurement</a:t>
            </a:r>
          </a:p>
        </p:txBody>
      </p:sp>
    </p:spTree>
    <p:extLst>
      <p:ext uri="{BB962C8B-B14F-4D97-AF65-F5344CB8AC3E}">
        <p14:creationId xmlns:p14="http://schemas.microsoft.com/office/powerpoint/2010/main" val="150074417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2"/>
          <p:cNvSpPr txBox="1">
            <a:spLocks noChangeArrowheads="1"/>
          </p:cNvSpPr>
          <p:nvPr/>
        </p:nvSpPr>
        <p:spPr bwMode="auto">
          <a:xfrm>
            <a:off x="585803" y="5670565"/>
            <a:ext cx="5595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your free subscription, please visit </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2"/>
              </a:rPr>
              <a:t>www.airbestpractices.com/magazine/subscription</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2" name="TextBox 22"/>
          <p:cNvSpPr txBox="1">
            <a:spLocks noChangeArrowheads="1"/>
          </p:cNvSpPr>
          <p:nvPr/>
        </p:nvSpPr>
        <p:spPr bwMode="auto">
          <a:xfrm>
            <a:off x="4919678" y="3422665"/>
            <a:ext cx="3525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3" name="TextBox 23"/>
          <p:cNvSpPr txBox="1">
            <a:spLocks noChangeArrowheads="1"/>
          </p:cNvSpPr>
          <p:nvPr/>
        </p:nvSpPr>
        <p:spPr bwMode="auto">
          <a:xfrm>
            <a:off x="205572" y="4720079"/>
            <a:ext cx="25305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Mark Ames</a:t>
            </a:r>
          </a:p>
          <a:p>
            <a:pPr lvl="0" algn="ctr" fontAlgn="base">
              <a:spcBef>
                <a:spcPct val="0"/>
              </a:spcBef>
              <a:spcAft>
                <a:spcPct val="0"/>
              </a:spcAft>
              <a:defRPr/>
            </a:pPr>
            <a:r>
              <a:rPr lang="en-US" altLang="en-US" sz="1400" dirty="0">
                <a:solidFill>
                  <a:prstClr val="black"/>
                </a:solidFill>
              </a:rPr>
              <a:t>John Henry Foster</a:t>
            </a: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2500262" y="2668972"/>
            <a:ext cx="3516181"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lang="en-US" altLang="en-US" dirty="0"/>
              <a:t> Senior Auditor for John Henry Foster</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 Over 30 years of experience in the compressed air industry</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 Conducted over 500 compressed air system audits in a variety of industries</a:t>
            </a:r>
          </a:p>
          <a:p>
            <a:pPr fontAlgn="base">
              <a:spcBef>
                <a:spcPct val="0"/>
              </a:spcBef>
              <a:spcAft>
                <a:spcPct val="0"/>
              </a:spcAft>
              <a:defRPr/>
            </a:pPr>
            <a:endParaRPr lang="en-US" b="1" dirty="0"/>
          </a:p>
          <a:p>
            <a:pPr marL="0" marR="0" lvl="0" indent="0" algn="l" defTabSz="914400" rtl="0" eaLnBrk="1" fontAlgn="base" latinLnBrk="0" hangingPunct="1">
              <a:lnSpc>
                <a:spcPct val="100000"/>
              </a:lnSpc>
              <a:spcBef>
                <a:spcPct val="0"/>
              </a:spcBef>
              <a:spcAft>
                <a:spcPct val="0"/>
              </a:spcAft>
              <a:buClrTx/>
              <a:buSzTx/>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Title 1"/>
          <p:cNvSpPr txBox="1">
            <a:spLocks/>
          </p:cNvSpPr>
          <p:nvPr/>
        </p:nvSpPr>
        <p:spPr bwMode="auto">
          <a:xfrm>
            <a:off x="420732" y="1877571"/>
            <a:ext cx="32432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85214B"/>
                </a:solidFill>
                <a:effectLst/>
                <a:uLnTx/>
                <a:uFillTx/>
                <a:latin typeface="Calibri Light" panose="020F0302020204030204"/>
                <a:ea typeface="+mj-ea"/>
                <a:cs typeface="+mj-cs"/>
              </a:rPr>
              <a:t>About the Speaker</a:t>
            </a:r>
          </a:p>
        </p:txBody>
      </p:sp>
      <p:pic>
        <p:nvPicPr>
          <p:cNvPr id="12" name="Picture 8" descr="CABP_logo_linkedin.jpg">
            <a:hlinkClick r:id="rId3"/>
            <a:extLst>
              <a:ext uri="{FF2B5EF4-FFF2-40B4-BE49-F238E27FC236}">
                <a16:creationId xmlns:a16="http://schemas.microsoft.com/office/drawing/2014/main" id="{283C628C-C8B1-4B76-BAFB-B87A6F9ACD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5225" y="468330"/>
            <a:ext cx="42735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96819DC-E639-42D9-85C9-BB1DD0CB7FFF}"/>
              </a:ext>
            </a:extLst>
          </p:cNvPr>
          <p:cNvSpPr txBox="1">
            <a:spLocks noChangeArrowheads="1"/>
          </p:cNvSpPr>
          <p:nvPr/>
        </p:nvSpPr>
        <p:spPr bwMode="auto">
          <a:xfrm>
            <a:off x="6923935" y="3821999"/>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14" name="Picture 13">
            <a:extLst>
              <a:ext uri="{FF2B5EF4-FFF2-40B4-BE49-F238E27FC236}">
                <a16:creationId xmlns:a16="http://schemas.microsoft.com/office/drawing/2014/main" id="{8C5678ED-AA69-42EB-B48B-C8FA6CAC2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953" y="4140635"/>
            <a:ext cx="2139035" cy="814870"/>
          </a:xfrm>
          <a:prstGeom prst="rect">
            <a:avLst/>
          </a:prstGeom>
        </p:spPr>
      </p:pic>
      <p:pic>
        <p:nvPicPr>
          <p:cNvPr id="4" name="Picture 3">
            <a:extLst>
              <a:ext uri="{FF2B5EF4-FFF2-40B4-BE49-F238E27FC236}">
                <a16:creationId xmlns:a16="http://schemas.microsoft.com/office/drawing/2014/main" id="{935CA9BE-A67F-4EA1-9BE9-FCE68336E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359" y="2834897"/>
            <a:ext cx="1857375" cy="1876425"/>
          </a:xfrm>
          <a:prstGeom prst="rect">
            <a:avLst/>
          </a:prstGeom>
        </p:spPr>
      </p:pic>
    </p:spTree>
    <p:extLst>
      <p:ext uri="{BB962C8B-B14F-4D97-AF65-F5344CB8AC3E}">
        <p14:creationId xmlns:p14="http://schemas.microsoft.com/office/powerpoint/2010/main" val="7762670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10838"/>
            <a:ext cx="6172200" cy="1143000"/>
          </a:xfrm>
        </p:spPr>
        <p:txBody>
          <a:bodyPr>
            <a:normAutofit fontScale="90000"/>
          </a:bodyPr>
          <a:lstStyle/>
          <a:p>
            <a:pPr algn="ctr"/>
            <a:br>
              <a:rPr lang="en-US" sz="2700" b="0" cap="none" dirty="0">
                <a:solidFill>
                  <a:schemeClr val="accent4"/>
                </a:solidFill>
              </a:rPr>
            </a:br>
            <a:r>
              <a:rPr lang="en-US" cap="none" dirty="0">
                <a:solidFill>
                  <a:schemeClr val="accent4"/>
                </a:solidFill>
              </a:rPr>
              <a:t>Varying </a:t>
            </a:r>
            <a:br>
              <a:rPr lang="en-US" cap="none" dirty="0">
                <a:solidFill>
                  <a:schemeClr val="accent4"/>
                </a:solidFill>
              </a:rPr>
            </a:br>
            <a:r>
              <a:rPr lang="en-US" cap="none" dirty="0">
                <a:solidFill>
                  <a:schemeClr val="accent4"/>
                </a:solidFill>
              </a:rPr>
              <a:t>Compressed Air Pressure Dew-Point</a:t>
            </a:r>
            <a:endParaRPr lang="en-US" sz="2200" cap="none" dirty="0">
              <a:solidFill>
                <a:schemeClr val="accent5"/>
              </a:solidFill>
            </a:endParaRPr>
          </a:p>
        </p:txBody>
      </p:sp>
      <p:pic>
        <p:nvPicPr>
          <p:cNvPr id="3" name="Picture 2" descr="CABP_EXPO_lin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sp>
        <p:nvSpPr>
          <p:cNvPr id="4" name="Title 1"/>
          <p:cNvSpPr txBox="1">
            <a:spLocks/>
          </p:cNvSpPr>
          <p:nvPr/>
        </p:nvSpPr>
        <p:spPr>
          <a:xfrm>
            <a:off x="1524000" y="3134838"/>
            <a:ext cx="6172200" cy="1208562"/>
          </a:xfrm>
          <a:prstGeom prst="rect">
            <a:avLst/>
          </a:prstGeom>
        </p:spPr>
        <p:txBody>
          <a:bodyPr vert="horz" anchor="b">
            <a:normAutofit fontScale="90000" lnSpcReduction="1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808080"/>
                </a:solidFill>
                <a:effectLst/>
                <a:uLnTx/>
                <a:uFillTx/>
                <a:latin typeface="Arial"/>
                <a:ea typeface="+mj-ea"/>
                <a:cs typeface="+mj-cs"/>
              </a:rPr>
              <a:t>September 2018</a:t>
            </a:r>
            <a:br>
              <a:rPr kumimoji="0" lang="en-US" sz="2200" b="1" i="0" u="none" strike="noStrike" kern="1200" cap="none" spc="0" normalizeH="0" baseline="0" noProof="0" dirty="0">
                <a:ln>
                  <a:noFill/>
                </a:ln>
                <a:solidFill>
                  <a:srgbClr val="808080"/>
                </a:solidFill>
                <a:effectLst/>
                <a:uLnTx/>
                <a:uFillTx/>
                <a:latin typeface="Arial"/>
                <a:ea typeface="+mj-ea"/>
                <a:cs typeface="+mj-cs"/>
              </a:rPr>
            </a:br>
            <a:r>
              <a:rPr kumimoji="0" lang="en-US" sz="2200" b="1" i="0" u="none" strike="noStrike" kern="1200" cap="none" spc="0" normalizeH="0" baseline="0" noProof="0" dirty="0">
                <a:ln>
                  <a:noFill/>
                </a:ln>
                <a:solidFill>
                  <a:srgbClr val="808080"/>
                </a:solidFill>
                <a:effectLst/>
                <a:uLnTx/>
                <a:uFillTx/>
                <a:latin typeface="Arial"/>
                <a:ea typeface="+mj-ea"/>
                <a:cs typeface="+mj-cs"/>
              </a:rPr>
              <a:t>Mark Ames/Compressed air system auditor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808080"/>
                </a:solidFill>
                <a:effectLst/>
                <a:uLnTx/>
                <a:uFillTx/>
                <a:latin typeface="Arial"/>
                <a:ea typeface="+mj-ea"/>
                <a:cs typeface="+mj-cs"/>
              </a:rPr>
              <a:t>John Henry Foster – St. Louis</a:t>
            </a: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p:txBody>
      </p:sp>
    </p:spTree>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ternational">
  <a:themeElements>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fontScheme name="International.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sng" strike="noStrike" cap="none" normalizeH="0" baseline="0" smtClean="0">
            <a:ln>
              <a:noFill/>
            </a:ln>
            <a:solidFill>
              <a:schemeClr val="bg2"/>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000" b="0" i="0" u="sng" strike="noStrike" cap="none" normalizeH="0" baseline="0" smtClean="0">
            <a:ln>
              <a:noFill/>
            </a:ln>
            <a:solidFill>
              <a:schemeClr val="bg2"/>
            </a:solidFill>
            <a:effectLst/>
            <a:latin typeface="Times New Roman" panose="02020603050405020304" pitchFamily="18" charset="0"/>
          </a:defRPr>
        </a:defPPr>
      </a:lstStyle>
    </a:lnDef>
  </a:objectDefaults>
  <a:extraClrSchemeLst>
    <a:extraClrScheme>
      <a:clrScheme name="International.pot 1">
        <a:dk1>
          <a:srgbClr val="000000"/>
        </a:dk1>
        <a:lt1>
          <a:srgbClr val="FFFFFF"/>
        </a:lt1>
        <a:dk2>
          <a:srgbClr val="0000FF"/>
        </a:dk2>
        <a:lt2>
          <a:srgbClr val="FFFF99"/>
        </a:lt2>
        <a:accent1>
          <a:srgbClr val="009966"/>
        </a:accent1>
        <a:accent2>
          <a:srgbClr val="00CCCC"/>
        </a:accent2>
        <a:accent3>
          <a:srgbClr val="AAAAFF"/>
        </a:accent3>
        <a:accent4>
          <a:srgbClr val="DADADA"/>
        </a:accent4>
        <a:accent5>
          <a:srgbClr val="AACAB8"/>
        </a:accent5>
        <a:accent6>
          <a:srgbClr val="00B9B9"/>
        </a:accent6>
        <a:hlink>
          <a:srgbClr val="000080"/>
        </a:hlink>
        <a:folHlink>
          <a:srgbClr val="9999FF"/>
        </a:folHlink>
      </a:clrScheme>
      <a:clrMap bg1="dk2" tx1="lt1" bg2="dk1" tx2="lt2" accent1="accent1" accent2="accent2" accent3="accent3" accent4="accent4" accent5="accent5" accent6="accent6" hlink="hlink" folHlink="folHlink"/>
    </a:extraClrScheme>
    <a:extraClrScheme>
      <a:clrScheme name="International.pot 2">
        <a:dk1>
          <a:srgbClr val="000000"/>
        </a:dk1>
        <a:lt1>
          <a:srgbClr val="FFFFFF"/>
        </a:lt1>
        <a:dk2>
          <a:srgbClr val="000080"/>
        </a:dk2>
        <a:lt2>
          <a:srgbClr val="003399"/>
        </a:lt2>
        <a:accent1>
          <a:srgbClr val="9999FF"/>
        </a:accent1>
        <a:accent2>
          <a:srgbClr val="FF99FF"/>
        </a:accent2>
        <a:accent3>
          <a:srgbClr val="FFFFFF"/>
        </a:accent3>
        <a:accent4>
          <a:srgbClr val="000000"/>
        </a:accent4>
        <a:accent5>
          <a:srgbClr val="CACAFF"/>
        </a:accent5>
        <a:accent6>
          <a:srgbClr val="E78AE7"/>
        </a:accent6>
        <a:hlink>
          <a:srgbClr val="85ADFF"/>
        </a:hlink>
        <a:folHlink>
          <a:srgbClr val="00CCCC"/>
        </a:folHlink>
      </a:clrScheme>
      <a:clrMap bg1="lt1" tx1="dk1" bg2="lt2" tx2="dk2" accent1="accent1" accent2="accent2" accent3="accent3" accent4="accent4" accent5="accent5" accent6="accent6" hlink="hlink" folHlink="folHlink"/>
    </a:extraClrScheme>
    <a:extraClrScheme>
      <a:clrScheme name="International.pot 3">
        <a:dk1>
          <a:srgbClr val="000000"/>
        </a:dk1>
        <a:lt1>
          <a:srgbClr val="FFFFFF"/>
        </a:lt1>
        <a:dk2>
          <a:srgbClr val="000000"/>
        </a:dk2>
        <a:lt2>
          <a:srgbClr val="5F5F5F"/>
        </a:lt2>
        <a:accent1>
          <a:srgbClr val="CBCBCB"/>
        </a:accent1>
        <a:accent2>
          <a:srgbClr val="969696"/>
        </a:accent2>
        <a:accent3>
          <a:srgbClr val="FFFFFF"/>
        </a:accent3>
        <a:accent4>
          <a:srgbClr val="000000"/>
        </a:accent4>
        <a:accent5>
          <a:srgbClr val="E2E2E2"/>
        </a:accent5>
        <a:accent6>
          <a:srgbClr val="878787"/>
        </a:accent6>
        <a:hlink>
          <a:srgbClr val="DDDDDD"/>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SH">
  <a:themeElements>
    <a:clrScheme name="">
      <a:dk1>
        <a:srgbClr val="FFFFFF"/>
      </a:dk1>
      <a:lt1>
        <a:srgbClr val="FFFFFF"/>
      </a:lt1>
      <a:dk2>
        <a:srgbClr val="CCECFF"/>
      </a:dk2>
      <a:lt2>
        <a:srgbClr val="5F5F5F"/>
      </a:lt2>
      <a:accent1>
        <a:srgbClr val="00FFCC"/>
      </a:accent1>
      <a:accent2>
        <a:srgbClr val="0066FF"/>
      </a:accent2>
      <a:accent3>
        <a:srgbClr val="FFFFFF"/>
      </a:accent3>
      <a:accent4>
        <a:srgbClr val="DADADA"/>
      </a:accent4>
      <a:accent5>
        <a:srgbClr val="AAFFE2"/>
      </a:accent5>
      <a:accent6>
        <a:srgbClr val="005CE7"/>
      </a:accent6>
      <a:hlink>
        <a:srgbClr val="3333CC"/>
      </a:hlink>
      <a:folHlink>
        <a:srgbClr val="006699"/>
      </a:folHlink>
    </a:clrScheme>
    <a:fontScheme name="BLUS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CCECFF"/>
    </a:dk2>
    <a:lt2>
      <a:srgbClr val="5F5F5F"/>
    </a:lt2>
    <a:accent1>
      <a:srgbClr val="00FFCC"/>
    </a:accent1>
    <a:accent2>
      <a:srgbClr val="0066FF"/>
    </a:accent2>
    <a:accent3>
      <a:srgbClr val="FFFFFF"/>
    </a:accent3>
    <a:accent4>
      <a:srgbClr val="000000"/>
    </a:accent4>
    <a:accent5>
      <a:srgbClr val="AAFFE2"/>
    </a:accent5>
    <a:accent6>
      <a:srgbClr val="005CE7"/>
    </a:accent6>
    <a:hlink>
      <a:srgbClr val="3333CC"/>
    </a:hlink>
    <a:folHlink>
      <a:srgbClr val="006699"/>
    </a:folHlink>
  </a:clrScheme>
</a:themeOverride>
</file>

<file path=ppt/theme/themeOverride2.xml><?xml version="1.0" encoding="utf-8"?>
<a:themeOverride xmlns:a="http://schemas.openxmlformats.org/drawingml/2006/main">
  <a:clrScheme name="">
    <a:dk1>
      <a:srgbClr val="000000"/>
    </a:dk1>
    <a:lt1>
      <a:srgbClr val="FFFFFF"/>
    </a:lt1>
    <a:dk2>
      <a:srgbClr val="CCECFF"/>
    </a:dk2>
    <a:lt2>
      <a:srgbClr val="5F5F5F"/>
    </a:lt2>
    <a:accent1>
      <a:srgbClr val="00FFCC"/>
    </a:accent1>
    <a:accent2>
      <a:srgbClr val="0066FF"/>
    </a:accent2>
    <a:accent3>
      <a:srgbClr val="FFFFFF"/>
    </a:accent3>
    <a:accent4>
      <a:srgbClr val="000000"/>
    </a:accent4>
    <a:accent5>
      <a:srgbClr val="AAFFE2"/>
    </a:accent5>
    <a:accent6>
      <a:srgbClr val="005CE7"/>
    </a:accent6>
    <a:hlink>
      <a:srgbClr val="3333CC"/>
    </a:hlink>
    <a:folHlink>
      <a:srgbClr val="006699"/>
    </a:folHlink>
  </a:clrScheme>
</a:themeOverride>
</file>

<file path=ppt/theme/themeOverride3.xml><?xml version="1.0" encoding="utf-8"?>
<a:themeOverride xmlns:a="http://schemas.openxmlformats.org/drawingml/2006/main">
  <a:clrScheme name="">
    <a:dk1>
      <a:srgbClr val="000000"/>
    </a:dk1>
    <a:lt1>
      <a:srgbClr val="FFFFFF"/>
    </a:lt1>
    <a:dk2>
      <a:srgbClr val="CCECFF"/>
    </a:dk2>
    <a:lt2>
      <a:srgbClr val="5F5F5F"/>
    </a:lt2>
    <a:accent1>
      <a:srgbClr val="00FFCC"/>
    </a:accent1>
    <a:accent2>
      <a:srgbClr val="0066FF"/>
    </a:accent2>
    <a:accent3>
      <a:srgbClr val="FFFFFF"/>
    </a:accent3>
    <a:accent4>
      <a:srgbClr val="000000"/>
    </a:accent4>
    <a:accent5>
      <a:srgbClr val="AAFFE2"/>
    </a:accent5>
    <a:accent6>
      <a:srgbClr val="005CE7"/>
    </a:accent6>
    <a:hlink>
      <a:srgbClr val="3333CC"/>
    </a:hlink>
    <a:folHlink>
      <a:srgbClr val="006699"/>
    </a:folHlink>
  </a:clrScheme>
</a:themeOverride>
</file>

<file path=ppt/theme/themeOverride4.xml><?xml version="1.0" encoding="utf-8"?>
<a:themeOverride xmlns:a="http://schemas.openxmlformats.org/drawingml/2006/main">
  <a:clrScheme name="">
    <a:dk1>
      <a:srgbClr val="000000"/>
    </a:dk1>
    <a:lt1>
      <a:srgbClr val="FFFFFF"/>
    </a:lt1>
    <a:dk2>
      <a:srgbClr val="CCECFF"/>
    </a:dk2>
    <a:lt2>
      <a:srgbClr val="5F5F5F"/>
    </a:lt2>
    <a:accent1>
      <a:srgbClr val="00FFCC"/>
    </a:accent1>
    <a:accent2>
      <a:srgbClr val="0066FF"/>
    </a:accent2>
    <a:accent3>
      <a:srgbClr val="FFFFFF"/>
    </a:accent3>
    <a:accent4>
      <a:srgbClr val="000000"/>
    </a:accent4>
    <a:accent5>
      <a:srgbClr val="AAFFE2"/>
    </a:accent5>
    <a:accent6>
      <a:srgbClr val="005CE7"/>
    </a:accent6>
    <a:hlink>
      <a:srgbClr val="3333CC"/>
    </a:hlink>
    <a:folHlink>
      <a:srgbClr val="006699"/>
    </a:folHlink>
  </a:clrScheme>
</a:themeOverride>
</file>

<file path=ppt/theme/themeOverride5.xml><?xml version="1.0" encoding="utf-8"?>
<a:themeOverride xmlns:a="http://schemas.openxmlformats.org/drawingml/2006/main">
  <a:clrScheme name="">
    <a:dk1>
      <a:srgbClr val="000000"/>
    </a:dk1>
    <a:lt1>
      <a:srgbClr val="FFFFFF"/>
    </a:lt1>
    <a:dk2>
      <a:srgbClr val="CCECFF"/>
    </a:dk2>
    <a:lt2>
      <a:srgbClr val="5F5F5F"/>
    </a:lt2>
    <a:accent1>
      <a:srgbClr val="00FFCC"/>
    </a:accent1>
    <a:accent2>
      <a:srgbClr val="0066FF"/>
    </a:accent2>
    <a:accent3>
      <a:srgbClr val="FFFFFF"/>
    </a:accent3>
    <a:accent4>
      <a:srgbClr val="000000"/>
    </a:accent4>
    <a:accent5>
      <a:srgbClr val="AAFFE2"/>
    </a:accent5>
    <a:accent6>
      <a:srgbClr val="005CE7"/>
    </a:accent6>
    <a:hlink>
      <a:srgbClr val="3333CC"/>
    </a:hlink>
    <a:folHlink>
      <a:srgbClr val="006699"/>
    </a:folHlink>
  </a:clrScheme>
</a:themeOverride>
</file>

<file path=ppt/theme/themeOverride6.xml><?xml version="1.0" encoding="utf-8"?>
<a:themeOverride xmlns:a="http://schemas.openxmlformats.org/drawingml/2006/main">
  <a:clrScheme name="">
    <a:dk1>
      <a:srgbClr val="000000"/>
    </a:dk1>
    <a:lt1>
      <a:srgbClr val="FFFFFF"/>
    </a:lt1>
    <a:dk2>
      <a:srgbClr val="CCECFF"/>
    </a:dk2>
    <a:lt2>
      <a:srgbClr val="5F5F5F"/>
    </a:lt2>
    <a:accent1>
      <a:srgbClr val="00FFCC"/>
    </a:accent1>
    <a:accent2>
      <a:srgbClr val="0066FF"/>
    </a:accent2>
    <a:accent3>
      <a:srgbClr val="FFFFFF"/>
    </a:accent3>
    <a:accent4>
      <a:srgbClr val="000000"/>
    </a:accent4>
    <a:accent5>
      <a:srgbClr val="AAFFE2"/>
    </a:accent5>
    <a:accent6>
      <a:srgbClr val="005CE7"/>
    </a:accent6>
    <a:hlink>
      <a:srgbClr val="3333CC"/>
    </a:hlink>
    <a:folHlink>
      <a:srgbClr val="006699"/>
    </a:folHlink>
  </a:clrScheme>
</a:themeOverride>
</file>

<file path=ppt/theme/themeOverride7.xml><?xml version="1.0" encoding="utf-8"?>
<a:themeOverride xmlns:a="http://schemas.openxmlformats.org/drawingml/2006/main">
  <a:clrScheme name="">
    <a:dk1>
      <a:srgbClr val="000000"/>
    </a:dk1>
    <a:lt1>
      <a:srgbClr val="FFFFFF"/>
    </a:lt1>
    <a:dk2>
      <a:srgbClr val="CCECFF"/>
    </a:dk2>
    <a:lt2>
      <a:srgbClr val="5F5F5F"/>
    </a:lt2>
    <a:accent1>
      <a:srgbClr val="00FFCC"/>
    </a:accent1>
    <a:accent2>
      <a:srgbClr val="0066FF"/>
    </a:accent2>
    <a:accent3>
      <a:srgbClr val="FFFFFF"/>
    </a:accent3>
    <a:accent4>
      <a:srgbClr val="000000"/>
    </a:accent4>
    <a:accent5>
      <a:srgbClr val="AAFFE2"/>
    </a:accent5>
    <a:accent6>
      <a:srgbClr val="005CE7"/>
    </a:accent6>
    <a:hlink>
      <a:srgbClr val="3333CC"/>
    </a:hlink>
    <a:folHlink>
      <a:srgbClr val="006699"/>
    </a:folHlink>
  </a:clrScheme>
</a:themeOverride>
</file>

<file path=ppt/theme/themeOverride8.xml><?xml version="1.0" encoding="utf-8"?>
<a:themeOverride xmlns:a="http://schemas.openxmlformats.org/drawingml/2006/main">
  <a:clrScheme name="">
    <a:dk1>
      <a:srgbClr val="000000"/>
    </a:dk1>
    <a:lt1>
      <a:srgbClr val="FFFFFF"/>
    </a:lt1>
    <a:dk2>
      <a:srgbClr val="CCECFF"/>
    </a:dk2>
    <a:lt2>
      <a:srgbClr val="5F5F5F"/>
    </a:lt2>
    <a:accent1>
      <a:srgbClr val="00FFCC"/>
    </a:accent1>
    <a:accent2>
      <a:srgbClr val="0066FF"/>
    </a:accent2>
    <a:accent3>
      <a:srgbClr val="FFFFFF"/>
    </a:accent3>
    <a:accent4>
      <a:srgbClr val="000000"/>
    </a:accent4>
    <a:accent5>
      <a:srgbClr val="AAFFE2"/>
    </a:accent5>
    <a:accent6>
      <a:srgbClr val="005CE7"/>
    </a:accent6>
    <a:hlink>
      <a:srgbClr val="3333CC"/>
    </a:hlink>
    <a:folHlink>
      <a:srgbClr val="006699"/>
    </a:folHlink>
  </a:clrScheme>
</a:themeOverride>
</file>

<file path=docProps/app.xml><?xml version="1.0" encoding="utf-8"?>
<Properties xmlns="http://schemas.openxmlformats.org/officeDocument/2006/extended-properties" xmlns:vt="http://schemas.openxmlformats.org/officeDocument/2006/docPropsVTypes">
  <TotalTime>5208</TotalTime>
  <Words>2064</Words>
  <Application>Microsoft Office PowerPoint</Application>
  <PresentationFormat>On-screen Show (4:3)</PresentationFormat>
  <Paragraphs>431</Paragraphs>
  <Slides>45</Slides>
  <Notes>20</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3</vt:i4>
      </vt:variant>
      <vt:variant>
        <vt:lpstr>Slide Titles</vt:lpstr>
      </vt:variant>
      <vt:variant>
        <vt:i4>45</vt:i4>
      </vt:variant>
    </vt:vector>
  </HeadingPairs>
  <TitlesOfParts>
    <vt:vector size="64" baseType="lpstr">
      <vt:lpstr>Agency FB</vt:lpstr>
      <vt:lpstr>Arial</vt:lpstr>
      <vt:lpstr>Calibri</vt:lpstr>
      <vt:lpstr>Calibri Light</vt:lpstr>
      <vt:lpstr>HelveticaNeue-Condensed</vt:lpstr>
      <vt:lpstr>HelveticaNeue-Heavy</vt:lpstr>
      <vt:lpstr>Impact</vt:lpstr>
      <vt:lpstr>Monotype Sorts</vt:lpstr>
      <vt:lpstr>Myriad Pro</vt:lpstr>
      <vt:lpstr>Times New Roman</vt:lpstr>
      <vt:lpstr>Wingdings</vt:lpstr>
      <vt:lpstr>Office Theme</vt:lpstr>
      <vt:lpstr>1_Office Theme</vt:lpstr>
      <vt:lpstr>International</vt:lpstr>
      <vt:lpstr>BLUSH</vt:lpstr>
      <vt:lpstr>BP Expo PowerPoint Template</vt:lpstr>
      <vt:lpstr>Microsoft Draw Drawing</vt:lpstr>
      <vt:lpstr>Photo Editor Photo</vt:lpstr>
      <vt:lpstr>Adobe Acrobat Document</vt:lpstr>
      <vt:lpstr>Innovative Instrument Air Compliant System Design &amp; Measurement</vt:lpstr>
      <vt:lpstr>PowerPoint Presentation</vt:lpstr>
      <vt:lpstr>Q&amp;A Format</vt:lpstr>
      <vt:lpstr>PowerPoint Presentation</vt:lpstr>
      <vt:lpstr>PowerPoint Presentation</vt:lpstr>
      <vt:lpstr>PowerPoint Presentation</vt:lpstr>
      <vt:lpstr>Innovative Instrument Air Compliant System Design &amp; Measurement</vt:lpstr>
      <vt:lpstr>PowerPoint Presentation</vt:lpstr>
      <vt:lpstr> Varying  Compressed Air Pressure Dew-Point</vt:lpstr>
      <vt:lpstr>Why design air treatment for -40°F pressure dew-point if you don’t need it all of the time? The costs go up for over drying compressed air.</vt:lpstr>
      <vt:lpstr>PowerPoint Presentation</vt:lpstr>
      <vt:lpstr>STANDARD ISA-7.0.01-1996 – “Quality Standard for Instrument Air”</vt:lpstr>
      <vt:lpstr>STANDARD ISO 8573.1 – “Contaminants and purity classes”</vt:lpstr>
      <vt:lpstr>Case for varying pressure dew-point</vt:lpstr>
      <vt:lpstr>High and low ambient temperatures in Kansas City</vt:lpstr>
      <vt:lpstr>Average ambient temperature in Kansas City</vt:lpstr>
      <vt:lpstr>Typical system design</vt:lpstr>
      <vt:lpstr>PowerPoint Presentation</vt:lpstr>
      <vt:lpstr>Opportunity for improvement?</vt:lpstr>
      <vt:lpstr>Variable dew-point system design</vt:lpstr>
      <vt:lpstr>Expectations from intelligent controller</vt:lpstr>
      <vt:lpstr>PowerPoint Presentation</vt:lpstr>
      <vt:lpstr>Benefits</vt:lpstr>
      <vt:lpstr>PowerPoint Presentation</vt:lpstr>
      <vt:lpstr>Using Capactive Dewpoint Sensors in Compressed Air Systems</vt:lpstr>
      <vt:lpstr>Simplified Compressed Air System</vt:lpstr>
      <vt:lpstr>Compressed Air Dryer Dewpoint Measurement Location</vt:lpstr>
      <vt:lpstr>Capacitive Sensor Technology</vt:lpstr>
      <vt:lpstr>Capacitive Dewpoint Sensor Ceramic or Aluminum Oxide</vt:lpstr>
      <vt:lpstr>Capacitive Dewpoint Sensor Ceramic or Aluminum Oxide</vt:lpstr>
      <vt:lpstr>Kahn Ceramic Sensor Advantages</vt:lpstr>
      <vt:lpstr>Capacitive Kahn Ceramic Dewpoint Sensor</vt:lpstr>
      <vt:lpstr>Capacitive Dewpoint Sensors</vt:lpstr>
      <vt:lpstr>What instrument do you require?</vt:lpstr>
      <vt:lpstr>Installed on the Air Dryer or Downstream</vt:lpstr>
      <vt:lpstr>Installed on the Air Dryer or Downstream</vt:lpstr>
      <vt:lpstr>What instrument do you require?</vt:lpstr>
      <vt:lpstr>Hand-held, Portable Instruments At or Downstream of the Air Dryer</vt:lpstr>
      <vt:lpstr>Hand-held, Portable Instruments At or Downstream of the Air Dryer</vt:lpstr>
      <vt:lpstr>Summary</vt:lpstr>
      <vt:lpstr>Contact Information</vt:lpstr>
      <vt:lpstr>Innovative Instrument Air Compliant System Design &amp; Measurement</vt:lpstr>
      <vt:lpstr>Thank you for attending!</vt:lpstr>
      <vt:lpstr>PowerPoint Presentation</vt:lpstr>
      <vt:lpstr>November 2018 Webinar  EPA Compliance: Condensate Drain Maintenance &amp; Oil/Water Separation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Installation Tips for Flow and kW Meters</dc:title>
  <dc:creator>Patricia</dc:creator>
  <cp:lastModifiedBy>Patricia</cp:lastModifiedBy>
  <cp:revision>70</cp:revision>
  <dcterms:created xsi:type="dcterms:W3CDTF">2018-02-22T20:36:57Z</dcterms:created>
  <dcterms:modified xsi:type="dcterms:W3CDTF">2018-09-07T12:06:02Z</dcterms:modified>
</cp:coreProperties>
</file>