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0" r:id="rId1"/>
    <p:sldMasterId id="2147483678" r:id="rId2"/>
  </p:sldMasterIdLst>
  <p:notesMasterIdLst>
    <p:notesMasterId r:id="rId46"/>
  </p:notesMasterIdLst>
  <p:handoutMasterIdLst>
    <p:handoutMasterId r:id="rId47"/>
  </p:handoutMasterIdLst>
  <p:sldIdLst>
    <p:sldId id="666" r:id="rId3"/>
    <p:sldId id="328" r:id="rId4"/>
    <p:sldId id="329" r:id="rId5"/>
    <p:sldId id="667" r:id="rId6"/>
    <p:sldId id="382" r:id="rId7"/>
    <p:sldId id="402" r:id="rId8"/>
    <p:sldId id="333" r:id="rId9"/>
    <p:sldId id="682" r:id="rId10"/>
    <p:sldId id="335" r:id="rId11"/>
    <p:sldId id="334" r:id="rId12"/>
    <p:sldId id="337" r:id="rId13"/>
    <p:sldId id="341" r:id="rId14"/>
    <p:sldId id="338" r:id="rId15"/>
    <p:sldId id="340" r:id="rId16"/>
    <p:sldId id="351" r:id="rId17"/>
    <p:sldId id="339" r:id="rId18"/>
    <p:sldId id="342" r:id="rId19"/>
    <p:sldId id="343" r:id="rId20"/>
    <p:sldId id="345" r:id="rId21"/>
    <p:sldId id="344" r:id="rId22"/>
    <p:sldId id="346" r:id="rId23"/>
    <p:sldId id="348" r:id="rId24"/>
    <p:sldId id="347" r:id="rId25"/>
    <p:sldId id="349" r:id="rId26"/>
    <p:sldId id="350" r:id="rId27"/>
    <p:sldId id="681" r:id="rId28"/>
    <p:sldId id="355" r:id="rId29"/>
    <p:sldId id="365" r:id="rId30"/>
    <p:sldId id="356" r:id="rId31"/>
    <p:sldId id="358" r:id="rId32"/>
    <p:sldId id="359" r:id="rId33"/>
    <p:sldId id="360" r:id="rId34"/>
    <p:sldId id="367" r:id="rId35"/>
    <p:sldId id="352" r:id="rId36"/>
    <p:sldId id="361" r:id="rId37"/>
    <p:sldId id="362" r:id="rId38"/>
    <p:sldId id="363" r:id="rId39"/>
    <p:sldId id="354" r:id="rId40"/>
    <p:sldId id="364" r:id="rId41"/>
    <p:sldId id="368" r:id="rId42"/>
    <p:sldId id="673" r:id="rId43"/>
    <p:sldId id="679" r:id="rId44"/>
    <p:sldId id="680" r:id="rId4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037B696A-E2DF-45AE-83A6-D94432175D69}">
          <p14:sldIdLst>
            <p14:sldId id="666"/>
            <p14:sldId id="328"/>
            <p14:sldId id="329"/>
            <p14:sldId id="667"/>
            <p14:sldId id="382"/>
            <p14:sldId id="402"/>
            <p14:sldId id="333"/>
            <p14:sldId id="682"/>
            <p14:sldId id="335"/>
            <p14:sldId id="334"/>
            <p14:sldId id="337"/>
            <p14:sldId id="341"/>
            <p14:sldId id="338"/>
            <p14:sldId id="340"/>
            <p14:sldId id="351"/>
            <p14:sldId id="339"/>
            <p14:sldId id="342"/>
            <p14:sldId id="343"/>
            <p14:sldId id="345"/>
            <p14:sldId id="344"/>
            <p14:sldId id="346"/>
            <p14:sldId id="348"/>
            <p14:sldId id="347"/>
            <p14:sldId id="349"/>
            <p14:sldId id="350"/>
            <p14:sldId id="681"/>
            <p14:sldId id="355"/>
            <p14:sldId id="365"/>
            <p14:sldId id="356"/>
            <p14:sldId id="358"/>
            <p14:sldId id="359"/>
            <p14:sldId id="360"/>
            <p14:sldId id="367"/>
            <p14:sldId id="352"/>
            <p14:sldId id="361"/>
            <p14:sldId id="362"/>
            <p14:sldId id="363"/>
            <p14:sldId id="354"/>
            <p14:sldId id="364"/>
            <p14:sldId id="368"/>
          </p14:sldIdLst>
        </p14:section>
        <p14:section name="Default Section" id="{5AE0C682-F3D4-437F-8643-5F3BF4174D4E}">
          <p14:sldIdLst>
            <p14:sldId id="673"/>
            <p14:sldId id="679"/>
            <p14:sldId id="680"/>
          </p14:sldIdLst>
        </p14:section>
      </p14:sectionLst>
    </p:ex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9868" autoAdjust="0"/>
    <p:restoredTop sz="94558" autoAdjust="0"/>
  </p:normalViewPr>
  <p:slideViewPr>
    <p:cSldViewPr>
      <p:cViewPr varScale="1">
        <p:scale>
          <a:sx n="88" d="100"/>
          <a:sy n="88" d="100"/>
        </p:scale>
        <p:origin x="282" y="57"/>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p:cViewPr varScale="1">
        <p:scale>
          <a:sx n="76" d="100"/>
          <a:sy n="76" d="100"/>
        </p:scale>
        <p:origin x="1344" y="114"/>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handoutMaster" Target="handoutMasters/handoutMaster1.xml"/><Relationship Id="rId50" Type="http://schemas.openxmlformats.org/officeDocument/2006/relationships/theme" Target="theme/theme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presProps" Target="presProps.xml"/><Relationship Id="rId8" Type="http://schemas.openxmlformats.org/officeDocument/2006/relationships/slide" Target="slides/slide6.xml"/><Relationship Id="rId51" Type="http://schemas.openxmlformats.org/officeDocument/2006/relationships/tableStyles" Target="tableStyle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notesMaster" Target="notesMasters/notesMaster1.xml"/><Relationship Id="rId20" Type="http://schemas.openxmlformats.org/officeDocument/2006/relationships/slide" Target="slides/slide18.xml"/><Relationship Id="rId41" Type="http://schemas.openxmlformats.org/officeDocument/2006/relationships/slide" Target="slides/slide39.xml"/><Relationship Id="rId1" Type="http://schemas.openxmlformats.org/officeDocument/2006/relationships/slideMaster" Target="slideMasters/slideMaster1.xml"/><Relationship Id="rId6" Type="http://schemas.openxmlformats.org/officeDocument/2006/relationships/slide" Target="slides/slide4.xml"/></Relationships>
</file>

<file path=ppt/diagrams/_rels/data1.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4.svg"/><Relationship Id="rId1" Type="http://schemas.openxmlformats.org/officeDocument/2006/relationships/image" Target="../media/image63.png"/><Relationship Id="rId6" Type="http://schemas.openxmlformats.org/officeDocument/2006/relationships/image" Target="../media/image68.svg"/><Relationship Id="rId5" Type="http://schemas.openxmlformats.org/officeDocument/2006/relationships/image" Target="../media/image67.png"/><Relationship Id="rId4" Type="http://schemas.openxmlformats.org/officeDocument/2006/relationships/image" Target="../media/image66.svg"/></Relationships>
</file>

<file path=ppt/diagrams/_rels/data2.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73.svg"/><Relationship Id="rId1" Type="http://schemas.openxmlformats.org/officeDocument/2006/relationships/image" Target="../media/image72.png"/><Relationship Id="rId4" Type="http://schemas.openxmlformats.org/officeDocument/2006/relationships/image" Target="../media/image75.svg"/></Relationships>
</file>

<file path=ppt/diagrams/_rels/data3.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image" Target="../media/image81.svg"/><Relationship Id="rId1" Type="http://schemas.openxmlformats.org/officeDocument/2006/relationships/image" Target="../media/image80.png"/><Relationship Id="rId4" Type="http://schemas.openxmlformats.org/officeDocument/2006/relationships/image" Target="../media/image83.svg"/></Relationships>
</file>

<file path=ppt/diagrams/_rels/drawing1.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4.svg"/><Relationship Id="rId1" Type="http://schemas.openxmlformats.org/officeDocument/2006/relationships/image" Target="../media/image63.png"/><Relationship Id="rId6" Type="http://schemas.openxmlformats.org/officeDocument/2006/relationships/image" Target="../media/image68.svg"/><Relationship Id="rId5" Type="http://schemas.openxmlformats.org/officeDocument/2006/relationships/image" Target="../media/image67.png"/><Relationship Id="rId4" Type="http://schemas.openxmlformats.org/officeDocument/2006/relationships/image" Target="../media/image66.svg"/></Relationships>
</file>

<file path=ppt/diagrams/_rels/drawing2.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73.svg"/><Relationship Id="rId1" Type="http://schemas.openxmlformats.org/officeDocument/2006/relationships/image" Target="../media/image72.png"/><Relationship Id="rId4" Type="http://schemas.openxmlformats.org/officeDocument/2006/relationships/image" Target="../media/image75.svg"/></Relationships>
</file>

<file path=ppt/diagrams/_rels/drawing3.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image" Target="../media/image81.svg"/><Relationship Id="rId1" Type="http://schemas.openxmlformats.org/officeDocument/2006/relationships/image" Target="../media/image80.png"/><Relationship Id="rId4" Type="http://schemas.openxmlformats.org/officeDocument/2006/relationships/image" Target="../media/image83.svg"/></Relationships>
</file>

<file path=ppt/diagrams/colors1.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F107B56-4CA0-4681-B079-01670891BE47}" type="doc">
      <dgm:prSet loTypeId="urn:microsoft.com/office/officeart/2018/2/layout/IconVerticalSolidList" loCatId="icon" qsTypeId="urn:microsoft.com/office/officeart/2005/8/quickstyle/simple1" qsCatId="simple" csTypeId="urn:microsoft.com/office/officeart/2005/8/colors/accent3_2" csCatId="accent3" phldr="1"/>
      <dgm:spPr/>
      <dgm:t>
        <a:bodyPr/>
        <a:lstStyle/>
        <a:p>
          <a:endParaRPr lang="en-US"/>
        </a:p>
      </dgm:t>
    </dgm:pt>
    <dgm:pt modelId="{4065A13E-E248-4DFA-BA44-3C2DDE8FAE02}">
      <dgm:prSet/>
      <dgm:spPr/>
      <dgm:t>
        <a:bodyPr/>
        <a:lstStyle/>
        <a:p>
          <a:pPr>
            <a:lnSpc>
              <a:spcPct val="100000"/>
            </a:lnSpc>
          </a:pPr>
          <a:r>
            <a:rPr lang="en-US" dirty="0"/>
            <a:t>What is the expected dewpoint level at the measurement location?</a:t>
          </a:r>
        </a:p>
      </dgm:t>
    </dgm:pt>
    <dgm:pt modelId="{4DF8D738-885E-4BD9-BA47-DBB5E61BAE79}" type="parTrans" cxnId="{6FC55527-257B-4A07-B196-D17D294A5213}">
      <dgm:prSet/>
      <dgm:spPr/>
      <dgm:t>
        <a:bodyPr/>
        <a:lstStyle/>
        <a:p>
          <a:endParaRPr lang="en-US"/>
        </a:p>
      </dgm:t>
    </dgm:pt>
    <dgm:pt modelId="{86A5301B-C251-457F-9BA7-9F64F53005CF}" type="sibTrans" cxnId="{6FC55527-257B-4A07-B196-D17D294A5213}">
      <dgm:prSet/>
      <dgm:spPr/>
      <dgm:t>
        <a:bodyPr/>
        <a:lstStyle/>
        <a:p>
          <a:endParaRPr lang="en-US"/>
        </a:p>
      </dgm:t>
    </dgm:pt>
    <dgm:pt modelId="{B778E6B5-D16B-492A-8046-D9797D485A98}">
      <dgm:prSet/>
      <dgm:spPr/>
      <dgm:t>
        <a:bodyPr/>
        <a:lstStyle/>
        <a:p>
          <a:pPr>
            <a:lnSpc>
              <a:spcPct val="100000"/>
            </a:lnSpc>
          </a:pPr>
          <a:r>
            <a:rPr lang="en-US" dirty="0"/>
            <a:t>What is the pressure range?</a:t>
          </a:r>
        </a:p>
      </dgm:t>
    </dgm:pt>
    <dgm:pt modelId="{3447D127-CAE7-491D-8AFF-764CCC264923}" type="parTrans" cxnId="{2497F63C-AEDC-470F-A40C-11EF490B8B6C}">
      <dgm:prSet/>
      <dgm:spPr/>
      <dgm:t>
        <a:bodyPr/>
        <a:lstStyle/>
        <a:p>
          <a:endParaRPr lang="en-US"/>
        </a:p>
      </dgm:t>
    </dgm:pt>
    <dgm:pt modelId="{FB20A160-7883-4BC3-B03C-FB88BD6B2E72}" type="sibTrans" cxnId="{2497F63C-AEDC-470F-A40C-11EF490B8B6C}">
      <dgm:prSet/>
      <dgm:spPr/>
      <dgm:t>
        <a:bodyPr/>
        <a:lstStyle/>
        <a:p>
          <a:endParaRPr lang="en-US"/>
        </a:p>
      </dgm:t>
    </dgm:pt>
    <dgm:pt modelId="{56D84092-04AD-4C28-8F54-1F235CE59092}">
      <dgm:prSet/>
      <dgm:spPr/>
      <dgm:t>
        <a:bodyPr/>
        <a:lstStyle/>
        <a:p>
          <a:pPr>
            <a:lnSpc>
              <a:spcPct val="100000"/>
            </a:lnSpc>
          </a:pPr>
          <a:r>
            <a:rPr lang="en-US" dirty="0"/>
            <a:t>What is the temperature range?</a:t>
          </a:r>
        </a:p>
      </dgm:t>
    </dgm:pt>
    <dgm:pt modelId="{D9C211EB-5929-4399-929E-F483691BF3F6}" type="parTrans" cxnId="{02FAD175-71C9-4C20-ADFC-82A49D07FB50}">
      <dgm:prSet/>
      <dgm:spPr/>
      <dgm:t>
        <a:bodyPr/>
        <a:lstStyle/>
        <a:p>
          <a:endParaRPr lang="en-US"/>
        </a:p>
      </dgm:t>
    </dgm:pt>
    <dgm:pt modelId="{8109A38C-E469-486D-BB13-CD508A2C510B}" type="sibTrans" cxnId="{02FAD175-71C9-4C20-ADFC-82A49D07FB50}">
      <dgm:prSet/>
      <dgm:spPr/>
      <dgm:t>
        <a:bodyPr/>
        <a:lstStyle/>
        <a:p>
          <a:endParaRPr lang="en-US"/>
        </a:p>
      </dgm:t>
    </dgm:pt>
    <dgm:pt modelId="{2C249F32-2C86-44F3-A12A-11AD68B02E17}" type="pres">
      <dgm:prSet presAssocID="{AF107B56-4CA0-4681-B079-01670891BE47}" presName="root" presStyleCnt="0">
        <dgm:presLayoutVars>
          <dgm:dir/>
          <dgm:resizeHandles val="exact"/>
        </dgm:presLayoutVars>
      </dgm:prSet>
      <dgm:spPr/>
    </dgm:pt>
    <dgm:pt modelId="{0291F247-D145-4588-AE59-9AC1036CE892}" type="pres">
      <dgm:prSet presAssocID="{4065A13E-E248-4DFA-BA44-3C2DDE8FAE02}" presName="compNode" presStyleCnt="0"/>
      <dgm:spPr/>
    </dgm:pt>
    <dgm:pt modelId="{87D9B293-60B7-415D-9598-1FA26FB0B9E7}" type="pres">
      <dgm:prSet presAssocID="{4065A13E-E248-4DFA-BA44-3C2DDE8FAE02}" presName="bgRect" presStyleLbl="bgShp" presStyleIdx="0" presStyleCnt="3"/>
      <dgm:spPr/>
    </dgm:pt>
    <dgm:pt modelId="{410EC5E1-A468-492F-82D6-7210EC527EE0}" type="pres">
      <dgm:prSet presAssocID="{4065A13E-E248-4DFA-BA44-3C2DDE8FAE02}"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a:noFill/>
        </a:ln>
      </dgm:spPr>
      <dgm:extLst>
        <a:ext uri="{E40237B7-FDA0-4F09-8148-C483321AD2D9}">
          <dgm14:cNvPr xmlns:dgm14="http://schemas.microsoft.com/office/drawing/2010/diagram" id="0" name="" descr="Transfer"/>
        </a:ext>
      </dgm:extLst>
    </dgm:pt>
    <dgm:pt modelId="{79A22B5D-AF56-4317-A06C-0427A0D9C9E0}" type="pres">
      <dgm:prSet presAssocID="{4065A13E-E248-4DFA-BA44-3C2DDE8FAE02}" presName="spaceRect" presStyleCnt="0"/>
      <dgm:spPr/>
    </dgm:pt>
    <dgm:pt modelId="{BEEC6095-FAFF-4A49-BED7-2854FDC0EEFC}" type="pres">
      <dgm:prSet presAssocID="{4065A13E-E248-4DFA-BA44-3C2DDE8FAE02}" presName="parTx" presStyleLbl="revTx" presStyleIdx="0" presStyleCnt="3">
        <dgm:presLayoutVars>
          <dgm:chMax val="0"/>
          <dgm:chPref val="0"/>
        </dgm:presLayoutVars>
      </dgm:prSet>
      <dgm:spPr/>
    </dgm:pt>
    <dgm:pt modelId="{C476E8B0-640F-4A90-AB5A-000E8345C383}" type="pres">
      <dgm:prSet presAssocID="{86A5301B-C251-457F-9BA7-9F64F53005CF}" presName="sibTrans" presStyleCnt="0"/>
      <dgm:spPr/>
    </dgm:pt>
    <dgm:pt modelId="{AC3A0519-A5C8-4E31-80AD-7FEFBBAEF43C}" type="pres">
      <dgm:prSet presAssocID="{B778E6B5-D16B-492A-8046-D9797D485A98}" presName="compNode" presStyleCnt="0"/>
      <dgm:spPr/>
    </dgm:pt>
    <dgm:pt modelId="{1F318EC9-86DC-4395-A5D2-704C0E69F5DB}" type="pres">
      <dgm:prSet presAssocID="{B778E6B5-D16B-492A-8046-D9797D485A98}" presName="bgRect" presStyleLbl="bgShp" presStyleIdx="1" presStyleCnt="3"/>
      <dgm:spPr/>
    </dgm:pt>
    <dgm:pt modelId="{46300E10-3A44-4770-BB73-5170A83D02FE}" type="pres">
      <dgm:prSet presAssocID="{B778E6B5-D16B-492A-8046-D9797D485A98}"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a:noFill/>
        </a:ln>
      </dgm:spPr>
      <dgm:extLst>
        <a:ext uri="{E40237B7-FDA0-4F09-8148-C483321AD2D9}">
          <dgm14:cNvPr xmlns:dgm14="http://schemas.microsoft.com/office/drawing/2010/diagram" id="0" name="" descr="Ethernet"/>
        </a:ext>
      </dgm:extLst>
    </dgm:pt>
    <dgm:pt modelId="{827DDD6C-5126-43CD-B5F0-C56943C0929E}" type="pres">
      <dgm:prSet presAssocID="{B778E6B5-D16B-492A-8046-D9797D485A98}" presName="spaceRect" presStyleCnt="0"/>
      <dgm:spPr/>
    </dgm:pt>
    <dgm:pt modelId="{ABDB5930-7BE9-46DE-ACA8-14319FAD38C4}" type="pres">
      <dgm:prSet presAssocID="{B778E6B5-D16B-492A-8046-D9797D485A98}" presName="parTx" presStyleLbl="revTx" presStyleIdx="1" presStyleCnt="3">
        <dgm:presLayoutVars>
          <dgm:chMax val="0"/>
          <dgm:chPref val="0"/>
        </dgm:presLayoutVars>
      </dgm:prSet>
      <dgm:spPr/>
    </dgm:pt>
    <dgm:pt modelId="{DEDEA93C-FF2F-452B-B1D0-F71992756FBD}" type="pres">
      <dgm:prSet presAssocID="{FB20A160-7883-4BC3-B03C-FB88BD6B2E72}" presName="sibTrans" presStyleCnt="0"/>
      <dgm:spPr/>
    </dgm:pt>
    <dgm:pt modelId="{8A3232E9-CEDA-47C8-ABB2-BBDFA6CF2856}" type="pres">
      <dgm:prSet presAssocID="{56D84092-04AD-4C28-8F54-1F235CE59092}" presName="compNode" presStyleCnt="0"/>
      <dgm:spPr/>
    </dgm:pt>
    <dgm:pt modelId="{36510BCA-4E30-496D-A268-3E149DF063CE}" type="pres">
      <dgm:prSet presAssocID="{56D84092-04AD-4C28-8F54-1F235CE59092}" presName="bgRect" presStyleLbl="bgShp" presStyleIdx="2" presStyleCnt="3"/>
      <dgm:spPr/>
    </dgm:pt>
    <dgm:pt modelId="{20CDE32E-B042-45B7-85B5-B35050E16AF1}" type="pres">
      <dgm:prSet presAssocID="{56D84092-04AD-4C28-8F54-1F235CE59092}"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Thermometer"/>
        </a:ext>
      </dgm:extLst>
    </dgm:pt>
    <dgm:pt modelId="{7AAEB572-622F-4A97-93A2-649FFAB73967}" type="pres">
      <dgm:prSet presAssocID="{56D84092-04AD-4C28-8F54-1F235CE59092}" presName="spaceRect" presStyleCnt="0"/>
      <dgm:spPr/>
    </dgm:pt>
    <dgm:pt modelId="{B2F1612D-3DF7-428D-9358-6FDE67CB8585}" type="pres">
      <dgm:prSet presAssocID="{56D84092-04AD-4C28-8F54-1F235CE59092}" presName="parTx" presStyleLbl="revTx" presStyleIdx="2" presStyleCnt="3" custScaleX="103866">
        <dgm:presLayoutVars>
          <dgm:chMax val="0"/>
          <dgm:chPref val="0"/>
        </dgm:presLayoutVars>
      </dgm:prSet>
      <dgm:spPr/>
    </dgm:pt>
  </dgm:ptLst>
  <dgm:cxnLst>
    <dgm:cxn modelId="{8177C021-A877-411E-9AE0-02E7E0B5839A}" type="presOf" srcId="{4065A13E-E248-4DFA-BA44-3C2DDE8FAE02}" destId="{BEEC6095-FAFF-4A49-BED7-2854FDC0EEFC}" srcOrd="0" destOrd="0" presId="urn:microsoft.com/office/officeart/2018/2/layout/IconVerticalSolidList"/>
    <dgm:cxn modelId="{6FC55527-257B-4A07-B196-D17D294A5213}" srcId="{AF107B56-4CA0-4681-B079-01670891BE47}" destId="{4065A13E-E248-4DFA-BA44-3C2DDE8FAE02}" srcOrd="0" destOrd="0" parTransId="{4DF8D738-885E-4BD9-BA47-DBB5E61BAE79}" sibTransId="{86A5301B-C251-457F-9BA7-9F64F53005CF}"/>
    <dgm:cxn modelId="{9AEC1039-F67A-4FE0-8D3E-2AF7A5191C09}" type="presOf" srcId="{56D84092-04AD-4C28-8F54-1F235CE59092}" destId="{B2F1612D-3DF7-428D-9358-6FDE67CB8585}" srcOrd="0" destOrd="0" presId="urn:microsoft.com/office/officeart/2018/2/layout/IconVerticalSolidList"/>
    <dgm:cxn modelId="{2497F63C-AEDC-470F-A40C-11EF490B8B6C}" srcId="{AF107B56-4CA0-4681-B079-01670891BE47}" destId="{B778E6B5-D16B-492A-8046-D9797D485A98}" srcOrd="1" destOrd="0" parTransId="{3447D127-CAE7-491D-8AFF-764CCC264923}" sibTransId="{FB20A160-7883-4BC3-B03C-FB88BD6B2E72}"/>
    <dgm:cxn modelId="{02FAD175-71C9-4C20-ADFC-82A49D07FB50}" srcId="{AF107B56-4CA0-4681-B079-01670891BE47}" destId="{56D84092-04AD-4C28-8F54-1F235CE59092}" srcOrd="2" destOrd="0" parTransId="{D9C211EB-5929-4399-929E-F483691BF3F6}" sibTransId="{8109A38C-E469-486D-BB13-CD508A2C510B}"/>
    <dgm:cxn modelId="{B6AF487A-DB49-40AF-BF2E-BC35FBBDF4B6}" type="presOf" srcId="{AF107B56-4CA0-4681-B079-01670891BE47}" destId="{2C249F32-2C86-44F3-A12A-11AD68B02E17}" srcOrd="0" destOrd="0" presId="urn:microsoft.com/office/officeart/2018/2/layout/IconVerticalSolidList"/>
    <dgm:cxn modelId="{890663B4-21D7-4FAD-9224-453C1B850F44}" type="presOf" srcId="{B778E6B5-D16B-492A-8046-D9797D485A98}" destId="{ABDB5930-7BE9-46DE-ACA8-14319FAD38C4}" srcOrd="0" destOrd="0" presId="urn:microsoft.com/office/officeart/2018/2/layout/IconVerticalSolidList"/>
    <dgm:cxn modelId="{7D8409EC-AA6C-49EF-9485-3BBBAB223F68}" type="presParOf" srcId="{2C249F32-2C86-44F3-A12A-11AD68B02E17}" destId="{0291F247-D145-4588-AE59-9AC1036CE892}" srcOrd="0" destOrd="0" presId="urn:microsoft.com/office/officeart/2018/2/layout/IconVerticalSolidList"/>
    <dgm:cxn modelId="{3F67765C-AABD-4181-94B1-81A34A767198}" type="presParOf" srcId="{0291F247-D145-4588-AE59-9AC1036CE892}" destId="{87D9B293-60B7-415D-9598-1FA26FB0B9E7}" srcOrd="0" destOrd="0" presId="urn:microsoft.com/office/officeart/2018/2/layout/IconVerticalSolidList"/>
    <dgm:cxn modelId="{049C2FC7-598F-47B5-B6E2-69063DA5E0A9}" type="presParOf" srcId="{0291F247-D145-4588-AE59-9AC1036CE892}" destId="{410EC5E1-A468-492F-82D6-7210EC527EE0}" srcOrd="1" destOrd="0" presId="urn:microsoft.com/office/officeart/2018/2/layout/IconVerticalSolidList"/>
    <dgm:cxn modelId="{66D637B4-CCF0-4E92-B785-09ACDF156884}" type="presParOf" srcId="{0291F247-D145-4588-AE59-9AC1036CE892}" destId="{79A22B5D-AF56-4317-A06C-0427A0D9C9E0}" srcOrd="2" destOrd="0" presId="urn:microsoft.com/office/officeart/2018/2/layout/IconVerticalSolidList"/>
    <dgm:cxn modelId="{472C37A6-9641-4E08-AF24-1DF20B4C825A}" type="presParOf" srcId="{0291F247-D145-4588-AE59-9AC1036CE892}" destId="{BEEC6095-FAFF-4A49-BED7-2854FDC0EEFC}" srcOrd="3" destOrd="0" presId="urn:microsoft.com/office/officeart/2018/2/layout/IconVerticalSolidList"/>
    <dgm:cxn modelId="{8A6A6ED5-3834-4E7A-9906-D86D9D9E0E55}" type="presParOf" srcId="{2C249F32-2C86-44F3-A12A-11AD68B02E17}" destId="{C476E8B0-640F-4A90-AB5A-000E8345C383}" srcOrd="1" destOrd="0" presId="urn:microsoft.com/office/officeart/2018/2/layout/IconVerticalSolidList"/>
    <dgm:cxn modelId="{A7B11AAE-CCB8-410C-8536-57425A73192F}" type="presParOf" srcId="{2C249F32-2C86-44F3-A12A-11AD68B02E17}" destId="{AC3A0519-A5C8-4E31-80AD-7FEFBBAEF43C}" srcOrd="2" destOrd="0" presId="urn:microsoft.com/office/officeart/2018/2/layout/IconVerticalSolidList"/>
    <dgm:cxn modelId="{17CE51B8-9A49-4D21-896A-C582AA80213B}" type="presParOf" srcId="{AC3A0519-A5C8-4E31-80AD-7FEFBBAEF43C}" destId="{1F318EC9-86DC-4395-A5D2-704C0E69F5DB}" srcOrd="0" destOrd="0" presId="urn:microsoft.com/office/officeart/2018/2/layout/IconVerticalSolidList"/>
    <dgm:cxn modelId="{B5A93158-76F7-4D1E-A8AC-FC822EC543D8}" type="presParOf" srcId="{AC3A0519-A5C8-4E31-80AD-7FEFBBAEF43C}" destId="{46300E10-3A44-4770-BB73-5170A83D02FE}" srcOrd="1" destOrd="0" presId="urn:microsoft.com/office/officeart/2018/2/layout/IconVerticalSolidList"/>
    <dgm:cxn modelId="{0FEB0573-8B54-46FC-8238-E90E7D4CB1B6}" type="presParOf" srcId="{AC3A0519-A5C8-4E31-80AD-7FEFBBAEF43C}" destId="{827DDD6C-5126-43CD-B5F0-C56943C0929E}" srcOrd="2" destOrd="0" presId="urn:microsoft.com/office/officeart/2018/2/layout/IconVerticalSolidList"/>
    <dgm:cxn modelId="{18B8C337-8291-4F1C-9031-1F803A2DDFCC}" type="presParOf" srcId="{AC3A0519-A5C8-4E31-80AD-7FEFBBAEF43C}" destId="{ABDB5930-7BE9-46DE-ACA8-14319FAD38C4}" srcOrd="3" destOrd="0" presId="urn:microsoft.com/office/officeart/2018/2/layout/IconVerticalSolidList"/>
    <dgm:cxn modelId="{D9CF7DD7-F079-4801-A5D0-929003330563}" type="presParOf" srcId="{2C249F32-2C86-44F3-A12A-11AD68B02E17}" destId="{DEDEA93C-FF2F-452B-B1D0-F71992756FBD}" srcOrd="3" destOrd="0" presId="urn:microsoft.com/office/officeart/2018/2/layout/IconVerticalSolidList"/>
    <dgm:cxn modelId="{CBDBFB9F-EA2A-4905-BABF-C6A455FC8D5C}" type="presParOf" srcId="{2C249F32-2C86-44F3-A12A-11AD68B02E17}" destId="{8A3232E9-CEDA-47C8-ABB2-BBDFA6CF2856}" srcOrd="4" destOrd="0" presId="urn:microsoft.com/office/officeart/2018/2/layout/IconVerticalSolidList"/>
    <dgm:cxn modelId="{25B1CA8F-C684-48E1-B345-831EE134658C}" type="presParOf" srcId="{8A3232E9-CEDA-47C8-ABB2-BBDFA6CF2856}" destId="{36510BCA-4E30-496D-A268-3E149DF063CE}" srcOrd="0" destOrd="0" presId="urn:microsoft.com/office/officeart/2018/2/layout/IconVerticalSolidList"/>
    <dgm:cxn modelId="{73FB029A-902A-4E89-8779-36CEEDDC8B19}" type="presParOf" srcId="{8A3232E9-CEDA-47C8-ABB2-BBDFA6CF2856}" destId="{20CDE32E-B042-45B7-85B5-B35050E16AF1}" srcOrd="1" destOrd="0" presId="urn:microsoft.com/office/officeart/2018/2/layout/IconVerticalSolidList"/>
    <dgm:cxn modelId="{CA364A50-5664-40D5-8151-6902833036C1}" type="presParOf" srcId="{8A3232E9-CEDA-47C8-ABB2-BBDFA6CF2856}" destId="{7AAEB572-622F-4A97-93A2-649FFAB73967}" srcOrd="2" destOrd="0" presId="urn:microsoft.com/office/officeart/2018/2/layout/IconVerticalSolidList"/>
    <dgm:cxn modelId="{CAD87775-0065-45B4-A81A-F2E8B37DF4D3}" type="presParOf" srcId="{8A3232E9-CEDA-47C8-ABB2-BBDFA6CF2856}" destId="{B2F1612D-3DF7-428D-9358-6FDE67CB8585}"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F0A814D-78F2-40E7-ABFA-E87E64051809}"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2ACE6861-9275-4C4A-A3C4-F042877CB96D}">
      <dgm:prSet/>
      <dgm:spPr/>
      <dgm:t>
        <a:bodyPr/>
        <a:lstStyle/>
        <a:p>
          <a:r>
            <a:rPr lang="en-US" dirty="0"/>
            <a:t>Will the probe be installed directly in the line or will a sample line be used for external measurement?</a:t>
          </a:r>
        </a:p>
      </dgm:t>
    </dgm:pt>
    <dgm:pt modelId="{99CF3011-68CD-4A3C-95C7-D1DDA1A77A43}" type="parTrans" cxnId="{D8385934-6265-4D92-A6BC-EB519804DD13}">
      <dgm:prSet/>
      <dgm:spPr/>
      <dgm:t>
        <a:bodyPr/>
        <a:lstStyle/>
        <a:p>
          <a:endParaRPr lang="en-US"/>
        </a:p>
      </dgm:t>
    </dgm:pt>
    <dgm:pt modelId="{4BBB48DE-D1D0-4F99-8493-280CD2F716BA}" type="sibTrans" cxnId="{D8385934-6265-4D92-A6BC-EB519804DD13}">
      <dgm:prSet/>
      <dgm:spPr/>
      <dgm:t>
        <a:bodyPr/>
        <a:lstStyle/>
        <a:p>
          <a:endParaRPr lang="en-US"/>
        </a:p>
      </dgm:t>
    </dgm:pt>
    <dgm:pt modelId="{EFC66BFF-4102-4A0F-85AC-67853E8F57F6}">
      <dgm:prSet/>
      <dgm:spPr/>
      <dgm:t>
        <a:bodyPr/>
        <a:lstStyle/>
        <a:p>
          <a:r>
            <a:rPr lang="en-US" dirty="0"/>
            <a:t>Should the instrument be portable or fixed mount?</a:t>
          </a:r>
        </a:p>
      </dgm:t>
    </dgm:pt>
    <dgm:pt modelId="{EE0B8A01-8BD3-4DBF-8D95-B308E3BF80E0}" type="parTrans" cxnId="{0AFF87DF-F2C4-4F8A-B69D-EA48249CFAAD}">
      <dgm:prSet/>
      <dgm:spPr/>
      <dgm:t>
        <a:bodyPr/>
        <a:lstStyle/>
        <a:p>
          <a:endParaRPr lang="en-US"/>
        </a:p>
      </dgm:t>
    </dgm:pt>
    <dgm:pt modelId="{A7578383-317C-4554-961F-66644CA86D39}" type="sibTrans" cxnId="{0AFF87DF-F2C4-4F8A-B69D-EA48249CFAAD}">
      <dgm:prSet/>
      <dgm:spPr/>
      <dgm:t>
        <a:bodyPr/>
        <a:lstStyle/>
        <a:p>
          <a:endParaRPr lang="en-US"/>
        </a:p>
      </dgm:t>
    </dgm:pt>
    <dgm:pt modelId="{81E99D2C-B438-402E-BBCC-D7DE2CDA80E0}" type="pres">
      <dgm:prSet presAssocID="{BF0A814D-78F2-40E7-ABFA-E87E64051809}" presName="root" presStyleCnt="0">
        <dgm:presLayoutVars>
          <dgm:dir/>
          <dgm:resizeHandles val="exact"/>
        </dgm:presLayoutVars>
      </dgm:prSet>
      <dgm:spPr/>
    </dgm:pt>
    <dgm:pt modelId="{E52B1798-044C-43A2-82E1-E9F31325C759}" type="pres">
      <dgm:prSet presAssocID="{2ACE6861-9275-4C4A-A3C4-F042877CB96D}" presName="compNode" presStyleCnt="0"/>
      <dgm:spPr/>
    </dgm:pt>
    <dgm:pt modelId="{CB1A82E7-638B-4568-832C-F6A675FE480A}" type="pres">
      <dgm:prSet presAssocID="{2ACE6861-9275-4C4A-A3C4-F042877CB96D}" presName="bgRect" presStyleLbl="bgShp" presStyleIdx="0" presStyleCnt="2"/>
      <dgm:spPr/>
    </dgm:pt>
    <dgm:pt modelId="{366496CF-B202-4004-B479-4393C46CDF84}" type="pres">
      <dgm:prSet presAssocID="{2ACE6861-9275-4C4A-A3C4-F042877CB96D}"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a:noFill/>
        </a:ln>
      </dgm:spPr>
      <dgm:extLst>
        <a:ext uri="{E40237B7-FDA0-4F09-8148-C483321AD2D9}">
          <dgm14:cNvPr xmlns:dgm14="http://schemas.microsoft.com/office/drawing/2010/diagram" id="0" name="" descr="Disconnected"/>
        </a:ext>
      </dgm:extLst>
    </dgm:pt>
    <dgm:pt modelId="{B7702CC9-AF84-41B6-BD21-6C1E8DA3B7CF}" type="pres">
      <dgm:prSet presAssocID="{2ACE6861-9275-4C4A-A3C4-F042877CB96D}" presName="spaceRect" presStyleCnt="0"/>
      <dgm:spPr/>
    </dgm:pt>
    <dgm:pt modelId="{85B7D0B0-B2FF-4B1F-8A5D-0B74D97778CF}" type="pres">
      <dgm:prSet presAssocID="{2ACE6861-9275-4C4A-A3C4-F042877CB96D}" presName="parTx" presStyleLbl="revTx" presStyleIdx="0" presStyleCnt="2">
        <dgm:presLayoutVars>
          <dgm:chMax val="0"/>
          <dgm:chPref val="0"/>
        </dgm:presLayoutVars>
      </dgm:prSet>
      <dgm:spPr/>
    </dgm:pt>
    <dgm:pt modelId="{CEFCDFD0-514E-4A94-A848-3F1221281E94}" type="pres">
      <dgm:prSet presAssocID="{4BBB48DE-D1D0-4F99-8493-280CD2F716BA}" presName="sibTrans" presStyleCnt="0"/>
      <dgm:spPr/>
    </dgm:pt>
    <dgm:pt modelId="{405A8458-AA3A-426A-8977-2E6C7FB1A8D1}" type="pres">
      <dgm:prSet presAssocID="{EFC66BFF-4102-4A0F-85AC-67853E8F57F6}" presName="compNode" presStyleCnt="0"/>
      <dgm:spPr/>
    </dgm:pt>
    <dgm:pt modelId="{34801B95-6A38-4F8A-92AD-144229DA801E}" type="pres">
      <dgm:prSet presAssocID="{EFC66BFF-4102-4A0F-85AC-67853E8F57F6}" presName="bgRect" presStyleLbl="bgShp" presStyleIdx="1" presStyleCnt="2"/>
      <dgm:spPr/>
    </dgm:pt>
    <dgm:pt modelId="{E3D274EB-3434-44DB-BCC6-AD3AB455D984}" type="pres">
      <dgm:prSet presAssocID="{EFC66BFF-4102-4A0F-85AC-67853E8F57F6}"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a:noFill/>
        </a:ln>
      </dgm:spPr>
      <dgm:extLst>
        <a:ext uri="{E40237B7-FDA0-4F09-8148-C483321AD2D9}">
          <dgm14:cNvPr xmlns:dgm14="http://schemas.microsoft.com/office/drawing/2010/diagram" id="0" name="" descr="Link"/>
        </a:ext>
      </dgm:extLst>
    </dgm:pt>
    <dgm:pt modelId="{1A340490-E988-4451-9F93-2B5741A42090}" type="pres">
      <dgm:prSet presAssocID="{EFC66BFF-4102-4A0F-85AC-67853E8F57F6}" presName="spaceRect" presStyleCnt="0"/>
      <dgm:spPr/>
    </dgm:pt>
    <dgm:pt modelId="{9A7793EB-4B2C-48B5-A740-B70D432C08CB}" type="pres">
      <dgm:prSet presAssocID="{EFC66BFF-4102-4A0F-85AC-67853E8F57F6}" presName="parTx" presStyleLbl="revTx" presStyleIdx="1" presStyleCnt="2" custLinFactNeighborX="792" custLinFactNeighborY="3840">
        <dgm:presLayoutVars>
          <dgm:chMax val="0"/>
          <dgm:chPref val="0"/>
        </dgm:presLayoutVars>
      </dgm:prSet>
      <dgm:spPr/>
    </dgm:pt>
  </dgm:ptLst>
  <dgm:cxnLst>
    <dgm:cxn modelId="{D8385934-6265-4D92-A6BC-EB519804DD13}" srcId="{BF0A814D-78F2-40E7-ABFA-E87E64051809}" destId="{2ACE6861-9275-4C4A-A3C4-F042877CB96D}" srcOrd="0" destOrd="0" parTransId="{99CF3011-68CD-4A3C-95C7-D1DDA1A77A43}" sibTransId="{4BBB48DE-D1D0-4F99-8493-280CD2F716BA}"/>
    <dgm:cxn modelId="{BA2F6A5A-4BF8-4027-ABDF-40F7FF482AC3}" type="presOf" srcId="{2ACE6861-9275-4C4A-A3C4-F042877CB96D}" destId="{85B7D0B0-B2FF-4B1F-8A5D-0B74D97778CF}" srcOrd="0" destOrd="0" presId="urn:microsoft.com/office/officeart/2018/2/layout/IconVerticalSolidList"/>
    <dgm:cxn modelId="{DC1489A3-1AC3-47CE-97C7-FC891EE80439}" type="presOf" srcId="{BF0A814D-78F2-40E7-ABFA-E87E64051809}" destId="{81E99D2C-B438-402E-BBCC-D7DE2CDA80E0}" srcOrd="0" destOrd="0" presId="urn:microsoft.com/office/officeart/2018/2/layout/IconVerticalSolidList"/>
    <dgm:cxn modelId="{0AFF87DF-F2C4-4F8A-B69D-EA48249CFAAD}" srcId="{BF0A814D-78F2-40E7-ABFA-E87E64051809}" destId="{EFC66BFF-4102-4A0F-85AC-67853E8F57F6}" srcOrd="1" destOrd="0" parTransId="{EE0B8A01-8BD3-4DBF-8D95-B308E3BF80E0}" sibTransId="{A7578383-317C-4554-961F-66644CA86D39}"/>
    <dgm:cxn modelId="{BE2DD4F5-6FF1-453F-BF36-B9673D06E09C}" type="presOf" srcId="{EFC66BFF-4102-4A0F-85AC-67853E8F57F6}" destId="{9A7793EB-4B2C-48B5-A740-B70D432C08CB}" srcOrd="0" destOrd="0" presId="urn:microsoft.com/office/officeart/2018/2/layout/IconVerticalSolidList"/>
    <dgm:cxn modelId="{02A07DDF-92D8-4CE1-AAC4-09DC59B547B0}" type="presParOf" srcId="{81E99D2C-B438-402E-BBCC-D7DE2CDA80E0}" destId="{E52B1798-044C-43A2-82E1-E9F31325C759}" srcOrd="0" destOrd="0" presId="urn:microsoft.com/office/officeart/2018/2/layout/IconVerticalSolidList"/>
    <dgm:cxn modelId="{E21DB58D-E6FF-4125-8910-33AFF075C9C8}" type="presParOf" srcId="{E52B1798-044C-43A2-82E1-E9F31325C759}" destId="{CB1A82E7-638B-4568-832C-F6A675FE480A}" srcOrd="0" destOrd="0" presId="urn:microsoft.com/office/officeart/2018/2/layout/IconVerticalSolidList"/>
    <dgm:cxn modelId="{2AAE7BE3-078B-4D50-9280-4FF4B85FBA84}" type="presParOf" srcId="{E52B1798-044C-43A2-82E1-E9F31325C759}" destId="{366496CF-B202-4004-B479-4393C46CDF84}" srcOrd="1" destOrd="0" presId="urn:microsoft.com/office/officeart/2018/2/layout/IconVerticalSolidList"/>
    <dgm:cxn modelId="{D28F1F6F-CA71-4A4E-907C-3376668051D0}" type="presParOf" srcId="{E52B1798-044C-43A2-82E1-E9F31325C759}" destId="{B7702CC9-AF84-41B6-BD21-6C1E8DA3B7CF}" srcOrd="2" destOrd="0" presId="urn:microsoft.com/office/officeart/2018/2/layout/IconVerticalSolidList"/>
    <dgm:cxn modelId="{2AE92314-BD2F-4334-A1B8-513E58E14713}" type="presParOf" srcId="{E52B1798-044C-43A2-82E1-E9F31325C759}" destId="{85B7D0B0-B2FF-4B1F-8A5D-0B74D97778CF}" srcOrd="3" destOrd="0" presId="urn:microsoft.com/office/officeart/2018/2/layout/IconVerticalSolidList"/>
    <dgm:cxn modelId="{7587E66B-64B2-4B34-B041-C58953A924E0}" type="presParOf" srcId="{81E99D2C-B438-402E-BBCC-D7DE2CDA80E0}" destId="{CEFCDFD0-514E-4A94-A848-3F1221281E94}" srcOrd="1" destOrd="0" presId="urn:microsoft.com/office/officeart/2018/2/layout/IconVerticalSolidList"/>
    <dgm:cxn modelId="{16C3EED0-C058-4158-893C-81AE853A8E19}" type="presParOf" srcId="{81E99D2C-B438-402E-BBCC-D7DE2CDA80E0}" destId="{405A8458-AA3A-426A-8977-2E6C7FB1A8D1}" srcOrd="2" destOrd="0" presId="urn:microsoft.com/office/officeart/2018/2/layout/IconVerticalSolidList"/>
    <dgm:cxn modelId="{E0ED5129-5C0D-4DF2-B057-A3383105D950}" type="presParOf" srcId="{405A8458-AA3A-426A-8977-2E6C7FB1A8D1}" destId="{34801B95-6A38-4F8A-92AD-144229DA801E}" srcOrd="0" destOrd="0" presId="urn:microsoft.com/office/officeart/2018/2/layout/IconVerticalSolidList"/>
    <dgm:cxn modelId="{94261569-527D-462F-9074-75FC2A79FC1B}" type="presParOf" srcId="{405A8458-AA3A-426A-8977-2E6C7FB1A8D1}" destId="{E3D274EB-3434-44DB-BCC6-AD3AB455D984}" srcOrd="1" destOrd="0" presId="urn:microsoft.com/office/officeart/2018/2/layout/IconVerticalSolidList"/>
    <dgm:cxn modelId="{19867758-C328-478E-8C02-B5C76781729D}" type="presParOf" srcId="{405A8458-AA3A-426A-8977-2E6C7FB1A8D1}" destId="{1A340490-E988-4451-9F93-2B5741A42090}" srcOrd="2" destOrd="0" presId="urn:microsoft.com/office/officeart/2018/2/layout/IconVerticalSolidList"/>
    <dgm:cxn modelId="{59B6D549-F44D-4F23-8958-B11951BD83A5}" type="presParOf" srcId="{405A8458-AA3A-426A-8977-2E6C7FB1A8D1}" destId="{9A7793EB-4B2C-48B5-A740-B70D432C08CB}"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F0A814D-78F2-40E7-ABFA-E87E64051809}"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2ACE6861-9275-4C4A-A3C4-F042877CB96D}">
      <dgm:prSet/>
      <dgm:spPr/>
      <dgm:t>
        <a:bodyPr/>
        <a:lstStyle/>
        <a:p>
          <a:r>
            <a:rPr lang="en-US" dirty="0"/>
            <a:t>Signal output type– local display, analog, serial, IoT</a:t>
          </a:r>
        </a:p>
      </dgm:t>
    </dgm:pt>
    <dgm:pt modelId="{99CF3011-68CD-4A3C-95C7-D1DDA1A77A43}" type="parTrans" cxnId="{D8385934-6265-4D92-A6BC-EB519804DD13}">
      <dgm:prSet/>
      <dgm:spPr/>
      <dgm:t>
        <a:bodyPr/>
        <a:lstStyle/>
        <a:p>
          <a:endParaRPr lang="en-US"/>
        </a:p>
      </dgm:t>
    </dgm:pt>
    <dgm:pt modelId="{4BBB48DE-D1D0-4F99-8493-280CD2F716BA}" type="sibTrans" cxnId="{D8385934-6265-4D92-A6BC-EB519804DD13}">
      <dgm:prSet/>
      <dgm:spPr/>
      <dgm:t>
        <a:bodyPr/>
        <a:lstStyle/>
        <a:p>
          <a:endParaRPr lang="en-US"/>
        </a:p>
      </dgm:t>
    </dgm:pt>
    <dgm:pt modelId="{EFC66BFF-4102-4A0F-85AC-67853E8F57F6}">
      <dgm:prSet/>
      <dgm:spPr/>
      <dgm:t>
        <a:bodyPr/>
        <a:lstStyle/>
        <a:p>
          <a:r>
            <a:rPr lang="en-US" dirty="0"/>
            <a:t>Other features of interest – power supply, datalogging, alarm relays</a:t>
          </a:r>
        </a:p>
      </dgm:t>
    </dgm:pt>
    <dgm:pt modelId="{EE0B8A01-8BD3-4DBF-8D95-B308E3BF80E0}" type="parTrans" cxnId="{0AFF87DF-F2C4-4F8A-B69D-EA48249CFAAD}">
      <dgm:prSet/>
      <dgm:spPr/>
      <dgm:t>
        <a:bodyPr/>
        <a:lstStyle/>
        <a:p>
          <a:endParaRPr lang="en-US"/>
        </a:p>
      </dgm:t>
    </dgm:pt>
    <dgm:pt modelId="{A7578383-317C-4554-961F-66644CA86D39}" type="sibTrans" cxnId="{0AFF87DF-F2C4-4F8A-B69D-EA48249CFAAD}">
      <dgm:prSet/>
      <dgm:spPr/>
      <dgm:t>
        <a:bodyPr/>
        <a:lstStyle/>
        <a:p>
          <a:endParaRPr lang="en-US"/>
        </a:p>
      </dgm:t>
    </dgm:pt>
    <dgm:pt modelId="{81E99D2C-B438-402E-BBCC-D7DE2CDA80E0}" type="pres">
      <dgm:prSet presAssocID="{BF0A814D-78F2-40E7-ABFA-E87E64051809}" presName="root" presStyleCnt="0">
        <dgm:presLayoutVars>
          <dgm:dir/>
          <dgm:resizeHandles val="exact"/>
        </dgm:presLayoutVars>
      </dgm:prSet>
      <dgm:spPr/>
    </dgm:pt>
    <dgm:pt modelId="{E52B1798-044C-43A2-82E1-E9F31325C759}" type="pres">
      <dgm:prSet presAssocID="{2ACE6861-9275-4C4A-A3C4-F042877CB96D}" presName="compNode" presStyleCnt="0"/>
      <dgm:spPr/>
    </dgm:pt>
    <dgm:pt modelId="{CB1A82E7-638B-4568-832C-F6A675FE480A}" type="pres">
      <dgm:prSet presAssocID="{2ACE6861-9275-4C4A-A3C4-F042877CB96D}" presName="bgRect" presStyleLbl="bgShp" presStyleIdx="0" presStyleCnt="2"/>
      <dgm:spPr>
        <a:solidFill>
          <a:schemeClr val="accent6"/>
        </a:solidFill>
      </dgm:spPr>
    </dgm:pt>
    <dgm:pt modelId="{366496CF-B202-4004-B479-4393C46CDF84}" type="pres">
      <dgm:prSet presAssocID="{2ACE6861-9275-4C4A-A3C4-F042877CB96D}"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a:noFill/>
        </a:ln>
      </dgm:spPr>
      <dgm:extLst>
        <a:ext uri="{E40237B7-FDA0-4F09-8148-C483321AD2D9}">
          <dgm14:cNvPr xmlns:dgm14="http://schemas.microsoft.com/office/drawing/2010/diagram" id="0" name="" descr="Syncing cloud"/>
        </a:ext>
      </dgm:extLst>
    </dgm:pt>
    <dgm:pt modelId="{B7702CC9-AF84-41B6-BD21-6C1E8DA3B7CF}" type="pres">
      <dgm:prSet presAssocID="{2ACE6861-9275-4C4A-A3C4-F042877CB96D}" presName="spaceRect" presStyleCnt="0"/>
      <dgm:spPr/>
    </dgm:pt>
    <dgm:pt modelId="{85B7D0B0-B2FF-4B1F-8A5D-0B74D97778CF}" type="pres">
      <dgm:prSet presAssocID="{2ACE6861-9275-4C4A-A3C4-F042877CB96D}" presName="parTx" presStyleLbl="revTx" presStyleIdx="0" presStyleCnt="2">
        <dgm:presLayoutVars>
          <dgm:chMax val="0"/>
          <dgm:chPref val="0"/>
        </dgm:presLayoutVars>
      </dgm:prSet>
      <dgm:spPr/>
    </dgm:pt>
    <dgm:pt modelId="{CEFCDFD0-514E-4A94-A848-3F1221281E94}" type="pres">
      <dgm:prSet presAssocID="{4BBB48DE-D1D0-4F99-8493-280CD2F716BA}" presName="sibTrans" presStyleCnt="0"/>
      <dgm:spPr/>
    </dgm:pt>
    <dgm:pt modelId="{405A8458-AA3A-426A-8977-2E6C7FB1A8D1}" type="pres">
      <dgm:prSet presAssocID="{EFC66BFF-4102-4A0F-85AC-67853E8F57F6}" presName="compNode" presStyleCnt="0"/>
      <dgm:spPr/>
    </dgm:pt>
    <dgm:pt modelId="{34801B95-6A38-4F8A-92AD-144229DA801E}" type="pres">
      <dgm:prSet presAssocID="{EFC66BFF-4102-4A0F-85AC-67853E8F57F6}" presName="bgRect" presStyleLbl="bgShp" presStyleIdx="1" presStyleCnt="2"/>
      <dgm:spPr>
        <a:solidFill>
          <a:schemeClr val="accent6"/>
        </a:solidFill>
      </dgm:spPr>
    </dgm:pt>
    <dgm:pt modelId="{E3D274EB-3434-44DB-BCC6-AD3AB455D984}" type="pres">
      <dgm:prSet presAssocID="{EFC66BFF-4102-4A0F-85AC-67853E8F57F6}"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a:noFill/>
        </a:ln>
      </dgm:spPr>
      <dgm:extLst>
        <a:ext uri="{E40237B7-FDA0-4F09-8148-C483321AD2D9}">
          <dgm14:cNvPr xmlns:dgm14="http://schemas.microsoft.com/office/drawing/2010/diagram" id="0" name="" descr="Checklist"/>
        </a:ext>
      </dgm:extLst>
    </dgm:pt>
    <dgm:pt modelId="{1A340490-E988-4451-9F93-2B5741A42090}" type="pres">
      <dgm:prSet presAssocID="{EFC66BFF-4102-4A0F-85AC-67853E8F57F6}" presName="spaceRect" presStyleCnt="0"/>
      <dgm:spPr/>
    </dgm:pt>
    <dgm:pt modelId="{9A7793EB-4B2C-48B5-A740-B70D432C08CB}" type="pres">
      <dgm:prSet presAssocID="{EFC66BFF-4102-4A0F-85AC-67853E8F57F6}" presName="parTx" presStyleLbl="revTx" presStyleIdx="1" presStyleCnt="2">
        <dgm:presLayoutVars>
          <dgm:chMax val="0"/>
          <dgm:chPref val="0"/>
        </dgm:presLayoutVars>
      </dgm:prSet>
      <dgm:spPr/>
    </dgm:pt>
  </dgm:ptLst>
  <dgm:cxnLst>
    <dgm:cxn modelId="{D8385934-6265-4D92-A6BC-EB519804DD13}" srcId="{BF0A814D-78F2-40E7-ABFA-E87E64051809}" destId="{2ACE6861-9275-4C4A-A3C4-F042877CB96D}" srcOrd="0" destOrd="0" parTransId="{99CF3011-68CD-4A3C-95C7-D1DDA1A77A43}" sibTransId="{4BBB48DE-D1D0-4F99-8493-280CD2F716BA}"/>
    <dgm:cxn modelId="{BA2F6A5A-4BF8-4027-ABDF-40F7FF482AC3}" type="presOf" srcId="{2ACE6861-9275-4C4A-A3C4-F042877CB96D}" destId="{85B7D0B0-B2FF-4B1F-8A5D-0B74D97778CF}" srcOrd="0" destOrd="0" presId="urn:microsoft.com/office/officeart/2018/2/layout/IconVerticalSolidList"/>
    <dgm:cxn modelId="{DC1489A3-1AC3-47CE-97C7-FC891EE80439}" type="presOf" srcId="{BF0A814D-78F2-40E7-ABFA-E87E64051809}" destId="{81E99D2C-B438-402E-BBCC-D7DE2CDA80E0}" srcOrd="0" destOrd="0" presId="urn:microsoft.com/office/officeart/2018/2/layout/IconVerticalSolidList"/>
    <dgm:cxn modelId="{0AFF87DF-F2C4-4F8A-B69D-EA48249CFAAD}" srcId="{BF0A814D-78F2-40E7-ABFA-E87E64051809}" destId="{EFC66BFF-4102-4A0F-85AC-67853E8F57F6}" srcOrd="1" destOrd="0" parTransId="{EE0B8A01-8BD3-4DBF-8D95-B308E3BF80E0}" sibTransId="{A7578383-317C-4554-961F-66644CA86D39}"/>
    <dgm:cxn modelId="{BE2DD4F5-6FF1-453F-BF36-B9673D06E09C}" type="presOf" srcId="{EFC66BFF-4102-4A0F-85AC-67853E8F57F6}" destId="{9A7793EB-4B2C-48B5-A740-B70D432C08CB}" srcOrd="0" destOrd="0" presId="urn:microsoft.com/office/officeart/2018/2/layout/IconVerticalSolidList"/>
    <dgm:cxn modelId="{02A07DDF-92D8-4CE1-AAC4-09DC59B547B0}" type="presParOf" srcId="{81E99D2C-B438-402E-BBCC-D7DE2CDA80E0}" destId="{E52B1798-044C-43A2-82E1-E9F31325C759}" srcOrd="0" destOrd="0" presId="urn:microsoft.com/office/officeart/2018/2/layout/IconVerticalSolidList"/>
    <dgm:cxn modelId="{E21DB58D-E6FF-4125-8910-33AFF075C9C8}" type="presParOf" srcId="{E52B1798-044C-43A2-82E1-E9F31325C759}" destId="{CB1A82E7-638B-4568-832C-F6A675FE480A}" srcOrd="0" destOrd="0" presId="urn:microsoft.com/office/officeart/2018/2/layout/IconVerticalSolidList"/>
    <dgm:cxn modelId="{2AAE7BE3-078B-4D50-9280-4FF4B85FBA84}" type="presParOf" srcId="{E52B1798-044C-43A2-82E1-E9F31325C759}" destId="{366496CF-B202-4004-B479-4393C46CDF84}" srcOrd="1" destOrd="0" presId="urn:microsoft.com/office/officeart/2018/2/layout/IconVerticalSolidList"/>
    <dgm:cxn modelId="{D28F1F6F-CA71-4A4E-907C-3376668051D0}" type="presParOf" srcId="{E52B1798-044C-43A2-82E1-E9F31325C759}" destId="{B7702CC9-AF84-41B6-BD21-6C1E8DA3B7CF}" srcOrd="2" destOrd="0" presId="urn:microsoft.com/office/officeart/2018/2/layout/IconVerticalSolidList"/>
    <dgm:cxn modelId="{2AE92314-BD2F-4334-A1B8-513E58E14713}" type="presParOf" srcId="{E52B1798-044C-43A2-82E1-E9F31325C759}" destId="{85B7D0B0-B2FF-4B1F-8A5D-0B74D97778CF}" srcOrd="3" destOrd="0" presId="urn:microsoft.com/office/officeart/2018/2/layout/IconVerticalSolidList"/>
    <dgm:cxn modelId="{7587E66B-64B2-4B34-B041-C58953A924E0}" type="presParOf" srcId="{81E99D2C-B438-402E-BBCC-D7DE2CDA80E0}" destId="{CEFCDFD0-514E-4A94-A848-3F1221281E94}" srcOrd="1" destOrd="0" presId="urn:microsoft.com/office/officeart/2018/2/layout/IconVerticalSolidList"/>
    <dgm:cxn modelId="{16C3EED0-C058-4158-893C-81AE853A8E19}" type="presParOf" srcId="{81E99D2C-B438-402E-BBCC-D7DE2CDA80E0}" destId="{405A8458-AA3A-426A-8977-2E6C7FB1A8D1}" srcOrd="2" destOrd="0" presId="urn:microsoft.com/office/officeart/2018/2/layout/IconVerticalSolidList"/>
    <dgm:cxn modelId="{E0ED5129-5C0D-4DF2-B057-A3383105D950}" type="presParOf" srcId="{405A8458-AA3A-426A-8977-2E6C7FB1A8D1}" destId="{34801B95-6A38-4F8A-92AD-144229DA801E}" srcOrd="0" destOrd="0" presId="urn:microsoft.com/office/officeart/2018/2/layout/IconVerticalSolidList"/>
    <dgm:cxn modelId="{94261569-527D-462F-9074-75FC2A79FC1B}" type="presParOf" srcId="{405A8458-AA3A-426A-8977-2E6C7FB1A8D1}" destId="{E3D274EB-3434-44DB-BCC6-AD3AB455D984}" srcOrd="1" destOrd="0" presId="urn:microsoft.com/office/officeart/2018/2/layout/IconVerticalSolidList"/>
    <dgm:cxn modelId="{19867758-C328-478E-8C02-B5C76781729D}" type="presParOf" srcId="{405A8458-AA3A-426A-8977-2E6C7FB1A8D1}" destId="{1A340490-E988-4451-9F93-2B5741A42090}" srcOrd="2" destOrd="0" presId="urn:microsoft.com/office/officeart/2018/2/layout/IconVerticalSolidList"/>
    <dgm:cxn modelId="{59B6D549-F44D-4F23-8958-B11951BD83A5}" type="presParOf" srcId="{405A8458-AA3A-426A-8977-2E6C7FB1A8D1}" destId="{9A7793EB-4B2C-48B5-A740-B70D432C08CB}"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7D9B293-60B7-415D-9598-1FA26FB0B9E7}">
      <dsp:nvSpPr>
        <dsp:cNvPr id="0" name=""/>
        <dsp:cNvSpPr/>
      </dsp:nvSpPr>
      <dsp:spPr>
        <a:xfrm>
          <a:off x="-39936" y="7247"/>
          <a:ext cx="5791200" cy="1302144"/>
        </a:xfrm>
        <a:prstGeom prst="roundRect">
          <a:avLst>
            <a:gd name="adj" fmla="val 10000"/>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10EC5E1-A468-492F-82D6-7210EC527EE0}">
      <dsp:nvSpPr>
        <dsp:cNvPr id="0" name=""/>
        <dsp:cNvSpPr/>
      </dsp:nvSpPr>
      <dsp:spPr>
        <a:xfrm>
          <a:off x="353962" y="300229"/>
          <a:ext cx="716179" cy="716179"/>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48000" cap="flat" cmpd="thickThin" algn="ctr">
          <a:noFill/>
          <a:prstDash val="solid"/>
        </a:ln>
        <a:effectLst/>
      </dsp:spPr>
      <dsp:style>
        <a:lnRef idx="2">
          <a:scrgbClr r="0" g="0" b="0"/>
        </a:lnRef>
        <a:fillRef idx="1">
          <a:scrgbClr r="0" g="0" b="0"/>
        </a:fillRef>
        <a:effectRef idx="0">
          <a:scrgbClr r="0" g="0" b="0"/>
        </a:effectRef>
        <a:fontRef idx="minor">
          <a:schemeClr val="lt1"/>
        </a:fontRef>
      </dsp:style>
    </dsp:sp>
    <dsp:sp modelId="{BEEC6095-FAFF-4A49-BED7-2854FDC0EEFC}">
      <dsp:nvSpPr>
        <dsp:cNvPr id="0" name=""/>
        <dsp:cNvSpPr/>
      </dsp:nvSpPr>
      <dsp:spPr>
        <a:xfrm>
          <a:off x="1464040" y="7247"/>
          <a:ext cx="4284281" cy="13021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810" tIns="137810" rIns="137810" bIns="137810" numCol="1" spcCol="1270" anchor="ctr" anchorCtr="0">
          <a:noAutofit/>
        </a:bodyPr>
        <a:lstStyle/>
        <a:p>
          <a:pPr marL="0" lvl="0" indent="0" algn="l" defTabSz="1022350">
            <a:lnSpc>
              <a:spcPct val="100000"/>
            </a:lnSpc>
            <a:spcBef>
              <a:spcPct val="0"/>
            </a:spcBef>
            <a:spcAft>
              <a:spcPct val="35000"/>
            </a:spcAft>
            <a:buNone/>
          </a:pPr>
          <a:r>
            <a:rPr lang="en-US" sz="2300" kern="1200" dirty="0"/>
            <a:t>What is the expected dewpoint level at the measurement location?</a:t>
          </a:r>
        </a:p>
      </dsp:txBody>
      <dsp:txXfrm>
        <a:off x="1464040" y="7247"/>
        <a:ext cx="4284281" cy="1302144"/>
      </dsp:txXfrm>
    </dsp:sp>
    <dsp:sp modelId="{1F318EC9-86DC-4395-A5D2-704C0E69F5DB}">
      <dsp:nvSpPr>
        <dsp:cNvPr id="0" name=""/>
        <dsp:cNvSpPr/>
      </dsp:nvSpPr>
      <dsp:spPr>
        <a:xfrm>
          <a:off x="-39936" y="1634927"/>
          <a:ext cx="5791200" cy="1302144"/>
        </a:xfrm>
        <a:prstGeom prst="roundRect">
          <a:avLst>
            <a:gd name="adj" fmla="val 10000"/>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6300E10-3A44-4770-BB73-5170A83D02FE}">
      <dsp:nvSpPr>
        <dsp:cNvPr id="0" name=""/>
        <dsp:cNvSpPr/>
      </dsp:nvSpPr>
      <dsp:spPr>
        <a:xfrm>
          <a:off x="353962" y="1927910"/>
          <a:ext cx="716179" cy="716179"/>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w="48000" cap="flat" cmpd="thickThin" algn="ctr">
          <a:noFill/>
          <a:prstDash val="solid"/>
        </a:ln>
        <a:effectLst/>
      </dsp:spPr>
      <dsp:style>
        <a:lnRef idx="2">
          <a:scrgbClr r="0" g="0" b="0"/>
        </a:lnRef>
        <a:fillRef idx="1">
          <a:scrgbClr r="0" g="0" b="0"/>
        </a:fillRef>
        <a:effectRef idx="0">
          <a:scrgbClr r="0" g="0" b="0"/>
        </a:effectRef>
        <a:fontRef idx="minor">
          <a:schemeClr val="lt1"/>
        </a:fontRef>
      </dsp:style>
    </dsp:sp>
    <dsp:sp modelId="{ABDB5930-7BE9-46DE-ACA8-14319FAD38C4}">
      <dsp:nvSpPr>
        <dsp:cNvPr id="0" name=""/>
        <dsp:cNvSpPr/>
      </dsp:nvSpPr>
      <dsp:spPr>
        <a:xfrm>
          <a:off x="1464040" y="1634927"/>
          <a:ext cx="4284281" cy="13021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810" tIns="137810" rIns="137810" bIns="137810" numCol="1" spcCol="1270" anchor="ctr" anchorCtr="0">
          <a:noAutofit/>
        </a:bodyPr>
        <a:lstStyle/>
        <a:p>
          <a:pPr marL="0" lvl="0" indent="0" algn="l" defTabSz="1022350">
            <a:lnSpc>
              <a:spcPct val="100000"/>
            </a:lnSpc>
            <a:spcBef>
              <a:spcPct val="0"/>
            </a:spcBef>
            <a:spcAft>
              <a:spcPct val="35000"/>
            </a:spcAft>
            <a:buNone/>
          </a:pPr>
          <a:r>
            <a:rPr lang="en-US" sz="2300" kern="1200" dirty="0"/>
            <a:t>What is the pressure range?</a:t>
          </a:r>
        </a:p>
      </dsp:txBody>
      <dsp:txXfrm>
        <a:off x="1464040" y="1634927"/>
        <a:ext cx="4284281" cy="1302144"/>
      </dsp:txXfrm>
    </dsp:sp>
    <dsp:sp modelId="{36510BCA-4E30-496D-A268-3E149DF063CE}">
      <dsp:nvSpPr>
        <dsp:cNvPr id="0" name=""/>
        <dsp:cNvSpPr/>
      </dsp:nvSpPr>
      <dsp:spPr>
        <a:xfrm>
          <a:off x="-39936" y="3262608"/>
          <a:ext cx="5791200" cy="1302144"/>
        </a:xfrm>
        <a:prstGeom prst="roundRect">
          <a:avLst>
            <a:gd name="adj" fmla="val 10000"/>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0CDE32E-B042-45B7-85B5-B35050E16AF1}">
      <dsp:nvSpPr>
        <dsp:cNvPr id="0" name=""/>
        <dsp:cNvSpPr/>
      </dsp:nvSpPr>
      <dsp:spPr>
        <a:xfrm>
          <a:off x="353962" y="3555590"/>
          <a:ext cx="716179" cy="716179"/>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48000" cap="flat" cmpd="thickThin" algn="ctr">
          <a:noFill/>
          <a:prstDash val="solid"/>
        </a:ln>
        <a:effectLst/>
      </dsp:spPr>
      <dsp:style>
        <a:lnRef idx="2">
          <a:scrgbClr r="0" g="0" b="0"/>
        </a:lnRef>
        <a:fillRef idx="1">
          <a:scrgbClr r="0" g="0" b="0"/>
        </a:fillRef>
        <a:effectRef idx="0">
          <a:scrgbClr r="0" g="0" b="0"/>
        </a:effectRef>
        <a:fontRef idx="minor">
          <a:schemeClr val="lt1"/>
        </a:fontRef>
      </dsp:style>
    </dsp:sp>
    <dsp:sp modelId="{B2F1612D-3DF7-428D-9358-6FDE67CB8585}">
      <dsp:nvSpPr>
        <dsp:cNvPr id="0" name=""/>
        <dsp:cNvSpPr/>
      </dsp:nvSpPr>
      <dsp:spPr>
        <a:xfrm>
          <a:off x="1381224" y="3262608"/>
          <a:ext cx="4449911" cy="13021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810" tIns="137810" rIns="137810" bIns="137810" numCol="1" spcCol="1270" anchor="ctr" anchorCtr="0">
          <a:noAutofit/>
        </a:bodyPr>
        <a:lstStyle/>
        <a:p>
          <a:pPr marL="0" lvl="0" indent="0" algn="l" defTabSz="1022350">
            <a:lnSpc>
              <a:spcPct val="100000"/>
            </a:lnSpc>
            <a:spcBef>
              <a:spcPct val="0"/>
            </a:spcBef>
            <a:spcAft>
              <a:spcPct val="35000"/>
            </a:spcAft>
            <a:buNone/>
          </a:pPr>
          <a:r>
            <a:rPr lang="en-US" sz="2300" kern="1200" dirty="0"/>
            <a:t>What is the temperature range?</a:t>
          </a:r>
        </a:p>
      </dsp:txBody>
      <dsp:txXfrm>
        <a:off x="1381224" y="3262608"/>
        <a:ext cx="4449911" cy="130214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B1A82E7-638B-4568-832C-F6A675FE480A}">
      <dsp:nvSpPr>
        <dsp:cNvPr id="0" name=""/>
        <dsp:cNvSpPr/>
      </dsp:nvSpPr>
      <dsp:spPr>
        <a:xfrm>
          <a:off x="0" y="581977"/>
          <a:ext cx="10972800" cy="107442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66496CF-B202-4004-B479-4393C46CDF84}">
      <dsp:nvSpPr>
        <dsp:cNvPr id="0" name=""/>
        <dsp:cNvSpPr/>
      </dsp:nvSpPr>
      <dsp:spPr>
        <a:xfrm>
          <a:off x="325012" y="823721"/>
          <a:ext cx="590931" cy="590931"/>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48000" cap="flat" cmpd="thickThin" algn="ctr">
          <a:noFill/>
          <a:prstDash val="solid"/>
        </a:ln>
        <a:effectLst/>
      </dsp:spPr>
      <dsp:style>
        <a:lnRef idx="2">
          <a:scrgbClr r="0" g="0" b="0"/>
        </a:lnRef>
        <a:fillRef idx="1">
          <a:scrgbClr r="0" g="0" b="0"/>
        </a:fillRef>
        <a:effectRef idx="0">
          <a:scrgbClr r="0" g="0" b="0"/>
        </a:effectRef>
        <a:fontRef idx="minor">
          <a:schemeClr val="lt1"/>
        </a:fontRef>
      </dsp:style>
    </dsp:sp>
    <dsp:sp modelId="{85B7D0B0-B2FF-4B1F-8A5D-0B74D97778CF}">
      <dsp:nvSpPr>
        <dsp:cNvPr id="0" name=""/>
        <dsp:cNvSpPr/>
      </dsp:nvSpPr>
      <dsp:spPr>
        <a:xfrm>
          <a:off x="1240955" y="581977"/>
          <a:ext cx="9731844" cy="10744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09" tIns="113709" rIns="113709" bIns="113709" numCol="1" spcCol="1270" anchor="ctr" anchorCtr="0">
          <a:noAutofit/>
        </a:bodyPr>
        <a:lstStyle/>
        <a:p>
          <a:pPr marL="0" lvl="0" indent="0" algn="l" defTabSz="1111250">
            <a:lnSpc>
              <a:spcPct val="90000"/>
            </a:lnSpc>
            <a:spcBef>
              <a:spcPct val="0"/>
            </a:spcBef>
            <a:spcAft>
              <a:spcPct val="35000"/>
            </a:spcAft>
            <a:buNone/>
          </a:pPr>
          <a:r>
            <a:rPr lang="en-US" sz="2500" kern="1200" dirty="0"/>
            <a:t>Will the probe be installed directly in the line or will a sample line be used for external measurement?</a:t>
          </a:r>
        </a:p>
      </dsp:txBody>
      <dsp:txXfrm>
        <a:off x="1240955" y="581977"/>
        <a:ext cx="9731844" cy="1074420"/>
      </dsp:txXfrm>
    </dsp:sp>
    <dsp:sp modelId="{34801B95-6A38-4F8A-92AD-144229DA801E}">
      <dsp:nvSpPr>
        <dsp:cNvPr id="0" name=""/>
        <dsp:cNvSpPr/>
      </dsp:nvSpPr>
      <dsp:spPr>
        <a:xfrm>
          <a:off x="0" y="1925002"/>
          <a:ext cx="10972800" cy="107442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3D274EB-3434-44DB-BCC6-AD3AB455D984}">
      <dsp:nvSpPr>
        <dsp:cNvPr id="0" name=""/>
        <dsp:cNvSpPr/>
      </dsp:nvSpPr>
      <dsp:spPr>
        <a:xfrm>
          <a:off x="325012" y="2166747"/>
          <a:ext cx="590931" cy="590931"/>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w="48000" cap="flat" cmpd="thickThin" algn="ctr">
          <a:noFill/>
          <a:prstDash val="solid"/>
        </a:ln>
        <a:effectLst/>
      </dsp:spPr>
      <dsp:style>
        <a:lnRef idx="2">
          <a:scrgbClr r="0" g="0" b="0"/>
        </a:lnRef>
        <a:fillRef idx="1">
          <a:scrgbClr r="0" g="0" b="0"/>
        </a:fillRef>
        <a:effectRef idx="0">
          <a:scrgbClr r="0" g="0" b="0"/>
        </a:effectRef>
        <a:fontRef idx="minor">
          <a:schemeClr val="lt1"/>
        </a:fontRef>
      </dsp:style>
    </dsp:sp>
    <dsp:sp modelId="{9A7793EB-4B2C-48B5-A740-B70D432C08CB}">
      <dsp:nvSpPr>
        <dsp:cNvPr id="0" name=""/>
        <dsp:cNvSpPr/>
      </dsp:nvSpPr>
      <dsp:spPr>
        <a:xfrm>
          <a:off x="1240955" y="1966260"/>
          <a:ext cx="9731844" cy="10744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09" tIns="113709" rIns="113709" bIns="113709" numCol="1" spcCol="1270" anchor="ctr" anchorCtr="0">
          <a:noAutofit/>
        </a:bodyPr>
        <a:lstStyle/>
        <a:p>
          <a:pPr marL="0" lvl="0" indent="0" algn="l" defTabSz="1111250">
            <a:lnSpc>
              <a:spcPct val="90000"/>
            </a:lnSpc>
            <a:spcBef>
              <a:spcPct val="0"/>
            </a:spcBef>
            <a:spcAft>
              <a:spcPct val="35000"/>
            </a:spcAft>
            <a:buNone/>
          </a:pPr>
          <a:r>
            <a:rPr lang="en-US" sz="2500" kern="1200" dirty="0"/>
            <a:t>Should the instrument be portable or fixed mount?</a:t>
          </a:r>
        </a:p>
      </dsp:txBody>
      <dsp:txXfrm>
        <a:off x="1240955" y="1966260"/>
        <a:ext cx="9731844" cy="107442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B1A82E7-638B-4568-832C-F6A675FE480A}">
      <dsp:nvSpPr>
        <dsp:cNvPr id="0" name=""/>
        <dsp:cNvSpPr/>
      </dsp:nvSpPr>
      <dsp:spPr>
        <a:xfrm>
          <a:off x="0" y="594359"/>
          <a:ext cx="10972800" cy="1097280"/>
        </a:xfrm>
        <a:prstGeom prst="roundRect">
          <a:avLst>
            <a:gd name="adj" fmla="val 10000"/>
          </a:avLst>
        </a:prstGeom>
        <a:solidFill>
          <a:schemeClr val="accent6"/>
        </a:solidFill>
        <a:ln>
          <a:noFill/>
        </a:ln>
        <a:effectLst/>
      </dsp:spPr>
      <dsp:style>
        <a:lnRef idx="0">
          <a:scrgbClr r="0" g="0" b="0"/>
        </a:lnRef>
        <a:fillRef idx="1">
          <a:scrgbClr r="0" g="0" b="0"/>
        </a:fillRef>
        <a:effectRef idx="0">
          <a:scrgbClr r="0" g="0" b="0"/>
        </a:effectRef>
        <a:fontRef idx="minor"/>
      </dsp:style>
    </dsp:sp>
    <dsp:sp modelId="{366496CF-B202-4004-B479-4393C46CDF84}">
      <dsp:nvSpPr>
        <dsp:cNvPr id="0" name=""/>
        <dsp:cNvSpPr/>
      </dsp:nvSpPr>
      <dsp:spPr>
        <a:xfrm>
          <a:off x="331927" y="841247"/>
          <a:ext cx="603504" cy="603504"/>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48000" cap="flat" cmpd="thickThin" algn="ctr">
          <a:noFill/>
          <a:prstDash val="solid"/>
        </a:ln>
        <a:effectLst/>
      </dsp:spPr>
      <dsp:style>
        <a:lnRef idx="2">
          <a:scrgbClr r="0" g="0" b="0"/>
        </a:lnRef>
        <a:fillRef idx="1">
          <a:scrgbClr r="0" g="0" b="0"/>
        </a:fillRef>
        <a:effectRef idx="0">
          <a:scrgbClr r="0" g="0" b="0"/>
        </a:effectRef>
        <a:fontRef idx="minor">
          <a:schemeClr val="lt1"/>
        </a:fontRef>
      </dsp:style>
    </dsp:sp>
    <dsp:sp modelId="{85B7D0B0-B2FF-4B1F-8A5D-0B74D97778CF}">
      <dsp:nvSpPr>
        <dsp:cNvPr id="0" name=""/>
        <dsp:cNvSpPr/>
      </dsp:nvSpPr>
      <dsp:spPr>
        <a:xfrm>
          <a:off x="1267358" y="594359"/>
          <a:ext cx="9705441" cy="10972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6129" tIns="116129" rIns="116129" bIns="116129" numCol="1" spcCol="1270" anchor="ctr" anchorCtr="0">
          <a:noAutofit/>
        </a:bodyPr>
        <a:lstStyle/>
        <a:p>
          <a:pPr marL="0" lvl="0" indent="0" algn="l" defTabSz="1111250">
            <a:lnSpc>
              <a:spcPct val="90000"/>
            </a:lnSpc>
            <a:spcBef>
              <a:spcPct val="0"/>
            </a:spcBef>
            <a:spcAft>
              <a:spcPct val="35000"/>
            </a:spcAft>
            <a:buNone/>
          </a:pPr>
          <a:r>
            <a:rPr lang="en-US" sz="2500" kern="1200" dirty="0"/>
            <a:t>Signal output type– local display, analog, serial, IoT</a:t>
          </a:r>
        </a:p>
      </dsp:txBody>
      <dsp:txXfrm>
        <a:off x="1267358" y="594359"/>
        <a:ext cx="9705441" cy="1097280"/>
      </dsp:txXfrm>
    </dsp:sp>
    <dsp:sp modelId="{34801B95-6A38-4F8A-92AD-144229DA801E}">
      <dsp:nvSpPr>
        <dsp:cNvPr id="0" name=""/>
        <dsp:cNvSpPr/>
      </dsp:nvSpPr>
      <dsp:spPr>
        <a:xfrm>
          <a:off x="0" y="1965960"/>
          <a:ext cx="10972800" cy="1097280"/>
        </a:xfrm>
        <a:prstGeom prst="roundRect">
          <a:avLst>
            <a:gd name="adj" fmla="val 10000"/>
          </a:avLst>
        </a:prstGeom>
        <a:solidFill>
          <a:schemeClr val="accent6"/>
        </a:solidFill>
        <a:ln>
          <a:noFill/>
        </a:ln>
        <a:effectLst/>
      </dsp:spPr>
      <dsp:style>
        <a:lnRef idx="0">
          <a:scrgbClr r="0" g="0" b="0"/>
        </a:lnRef>
        <a:fillRef idx="1">
          <a:scrgbClr r="0" g="0" b="0"/>
        </a:fillRef>
        <a:effectRef idx="0">
          <a:scrgbClr r="0" g="0" b="0"/>
        </a:effectRef>
        <a:fontRef idx="minor"/>
      </dsp:style>
    </dsp:sp>
    <dsp:sp modelId="{E3D274EB-3434-44DB-BCC6-AD3AB455D984}">
      <dsp:nvSpPr>
        <dsp:cNvPr id="0" name=""/>
        <dsp:cNvSpPr/>
      </dsp:nvSpPr>
      <dsp:spPr>
        <a:xfrm>
          <a:off x="331927" y="2212848"/>
          <a:ext cx="603504" cy="603504"/>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w="48000" cap="flat" cmpd="thickThin" algn="ctr">
          <a:noFill/>
          <a:prstDash val="solid"/>
        </a:ln>
        <a:effectLst/>
      </dsp:spPr>
      <dsp:style>
        <a:lnRef idx="2">
          <a:scrgbClr r="0" g="0" b="0"/>
        </a:lnRef>
        <a:fillRef idx="1">
          <a:scrgbClr r="0" g="0" b="0"/>
        </a:fillRef>
        <a:effectRef idx="0">
          <a:scrgbClr r="0" g="0" b="0"/>
        </a:effectRef>
        <a:fontRef idx="minor">
          <a:schemeClr val="lt1"/>
        </a:fontRef>
      </dsp:style>
    </dsp:sp>
    <dsp:sp modelId="{9A7793EB-4B2C-48B5-A740-B70D432C08CB}">
      <dsp:nvSpPr>
        <dsp:cNvPr id="0" name=""/>
        <dsp:cNvSpPr/>
      </dsp:nvSpPr>
      <dsp:spPr>
        <a:xfrm>
          <a:off x="1267358" y="1965960"/>
          <a:ext cx="9705441" cy="10972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6129" tIns="116129" rIns="116129" bIns="116129" numCol="1" spcCol="1270" anchor="ctr" anchorCtr="0">
          <a:noAutofit/>
        </a:bodyPr>
        <a:lstStyle/>
        <a:p>
          <a:pPr marL="0" lvl="0" indent="0" algn="l" defTabSz="1111250">
            <a:lnSpc>
              <a:spcPct val="90000"/>
            </a:lnSpc>
            <a:spcBef>
              <a:spcPct val="0"/>
            </a:spcBef>
            <a:spcAft>
              <a:spcPct val="35000"/>
            </a:spcAft>
            <a:buNone/>
          </a:pPr>
          <a:r>
            <a:rPr lang="en-US" sz="2500" kern="1200" dirty="0"/>
            <a:t>Other features of interest – power supply, datalogging, alarm relays</a:t>
          </a:r>
        </a:p>
      </dsp:txBody>
      <dsp:txXfrm>
        <a:off x="1267358" y="1965960"/>
        <a:ext cx="9705441" cy="1097280"/>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3.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901CCE5-BF8B-4699-9865-77AA47162EFF}"/>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3C19B300-4512-4E0F-8DFE-0CC69E73E61C}"/>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5C312CC-FF60-4B7B-83EE-14AE31C28F8F}" type="datetimeFigureOut">
              <a:rPr lang="en-US" smtClean="0"/>
              <a:t>11/5/2020</a:t>
            </a:fld>
            <a:endParaRPr lang="en-US"/>
          </a:p>
        </p:txBody>
      </p:sp>
      <p:sp>
        <p:nvSpPr>
          <p:cNvPr id="4" name="Footer Placeholder 3">
            <a:extLst>
              <a:ext uri="{FF2B5EF4-FFF2-40B4-BE49-F238E27FC236}">
                <a16:creationId xmlns:a16="http://schemas.microsoft.com/office/drawing/2014/main" id="{21736F6F-73A4-4BA8-8902-747533D1601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BA8F3008-F973-41F4-8528-DBB127E52CE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C7F2ED6-2706-41DB-BBF3-3D05DCD3838B}" type="slidenum">
              <a:rPr lang="en-US" smtClean="0"/>
              <a:t>‹#›</a:t>
            </a:fld>
            <a:endParaRPr lang="en-US"/>
          </a:p>
        </p:txBody>
      </p:sp>
    </p:spTree>
    <p:extLst>
      <p:ext uri="{BB962C8B-B14F-4D97-AF65-F5344CB8AC3E}">
        <p14:creationId xmlns:p14="http://schemas.microsoft.com/office/powerpoint/2010/main" val="344847419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1F2005C-CF68-406C-BFD9-D66C7C5EDAF8}" type="datetimeFigureOut">
              <a:rPr lang="en-US" smtClean="0"/>
              <a:pPr/>
              <a:t>11/5/2020</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446EB7B-38EB-4113-8938-7852F77C677C}" type="slidenum">
              <a:rPr lang="en-US" smtClean="0"/>
              <a:pPr/>
              <a:t>‹#›</a:t>
            </a:fld>
            <a:endParaRPr lang="en-US"/>
          </a:p>
        </p:txBody>
      </p:sp>
    </p:spTree>
    <p:extLst>
      <p:ext uri="{BB962C8B-B14F-4D97-AF65-F5344CB8AC3E}">
        <p14:creationId xmlns:p14="http://schemas.microsoft.com/office/powerpoint/2010/main" val="34516292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446EB7B-38EB-4113-8938-7852F77C677C}" type="slidenum">
              <a:rPr lang="en-US" smtClean="0"/>
              <a:pPr/>
              <a:t>3</a:t>
            </a:fld>
            <a:endParaRPr lang="en-US"/>
          </a:p>
        </p:txBody>
      </p:sp>
    </p:spTree>
    <p:extLst>
      <p:ext uri="{BB962C8B-B14F-4D97-AF65-F5344CB8AC3E}">
        <p14:creationId xmlns:p14="http://schemas.microsoft.com/office/powerpoint/2010/main" val="376760152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hyperlink" Target="http://www.airbestpractices.com/" TargetMode="External"/><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hyperlink" Target="http://www.airbestpractices.com/" TargetMode="External"/><Relationship Id="rId2" Type="http://schemas.openxmlformats.org/officeDocument/2006/relationships/image" Target="../media/image5.png"/><Relationship Id="rId1" Type="http://schemas.openxmlformats.org/officeDocument/2006/relationships/slideMaster" Target="../slideMasters/slideMaster2.xml"/><Relationship Id="rId4" Type="http://schemas.openxmlformats.org/officeDocument/2006/relationships/image" Target="../media/image6.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Ref idx="1001">
        <a:schemeClr val="bg1"/>
      </p:bgRef>
    </p:bg>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F617B374-FC1B-419B-BB11-968E05E520ED}"/>
              </a:ext>
            </a:extLst>
          </p:cNvPr>
          <p:cNvSpPr>
            <a:spLocks noGrp="1"/>
          </p:cNvSpPr>
          <p:nvPr>
            <p:ph type="ctrTitle" hasCustomPrompt="1"/>
          </p:nvPr>
        </p:nvSpPr>
        <p:spPr>
          <a:xfrm>
            <a:off x="2032000" y="1610838"/>
            <a:ext cx="8229600" cy="1143000"/>
          </a:xfrm>
        </p:spPr>
        <p:txBody>
          <a:bodyPr>
            <a:normAutofit/>
          </a:bodyPr>
          <a:lstStyle>
            <a:lvl1pPr algn="ctr">
              <a:defRPr/>
            </a:lvl1pPr>
          </a:lstStyle>
          <a:p>
            <a:pPr algn="ctr"/>
            <a:r>
              <a:rPr lang="en-US" cap="none" dirty="0">
                <a:solidFill>
                  <a:schemeClr val="accent4"/>
                </a:solidFill>
              </a:rPr>
              <a:t>Presentation Title</a:t>
            </a:r>
            <a:endParaRPr lang="en-US" sz="2200" cap="none" dirty="0">
              <a:solidFill>
                <a:schemeClr val="accent5"/>
              </a:solidFill>
            </a:endParaRPr>
          </a:p>
        </p:txBody>
      </p:sp>
      <p:pic>
        <p:nvPicPr>
          <p:cNvPr id="10" name="Picture 9" descr="CABP_EXPO_lines.png">
            <a:extLst>
              <a:ext uri="{FF2B5EF4-FFF2-40B4-BE49-F238E27FC236}">
                <a16:creationId xmlns:a16="http://schemas.microsoft.com/office/drawing/2014/main" id="{30A0440F-9E3C-4D76-81F4-E1CBF17EF26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485900" y="2932040"/>
            <a:ext cx="9220200" cy="202799"/>
          </a:xfrm>
          <a:prstGeom prst="rect">
            <a:avLst/>
          </a:prstGeom>
        </p:spPr>
      </p:pic>
      <p:pic>
        <p:nvPicPr>
          <p:cNvPr id="9" name="Picture 8">
            <a:hlinkClick r:id="rId3"/>
            <a:extLst>
              <a:ext uri="{FF2B5EF4-FFF2-40B4-BE49-F238E27FC236}">
                <a16:creationId xmlns:a16="http://schemas.microsoft.com/office/drawing/2014/main" id="{9DA41F06-7F3B-480C-990E-C147965EC214}"/>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381000" y="6005362"/>
            <a:ext cx="2231136" cy="501907"/>
          </a:xfrm>
          <a:prstGeom prst="rect">
            <a:avLst/>
          </a:prstGeom>
        </p:spPr>
      </p:pic>
      <p:pic>
        <p:nvPicPr>
          <p:cNvPr id="2" name="Picture 1">
            <a:extLst>
              <a:ext uri="{FF2B5EF4-FFF2-40B4-BE49-F238E27FC236}">
                <a16:creationId xmlns:a16="http://schemas.microsoft.com/office/drawing/2014/main" id="{45AE93FA-A512-4D4A-96CA-123199D25408}"/>
              </a:ext>
            </a:extLst>
          </p:cNvPr>
          <p:cNvPicPr>
            <a:picLocks noChangeAspect="1"/>
          </p:cNvPicPr>
          <p:nvPr userDrawn="1"/>
        </p:nvPicPr>
        <p:blipFill>
          <a:blip r:embed="rId5"/>
          <a:stretch>
            <a:fillRect/>
          </a:stretch>
        </p:blipFill>
        <p:spPr>
          <a:xfrm>
            <a:off x="9016325" y="5529833"/>
            <a:ext cx="2786113" cy="951058"/>
          </a:xfrm>
          <a:prstGeom prst="rect">
            <a:avLst/>
          </a:prstGeom>
        </p:spPr>
      </p:pic>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10058400" cy="1143000"/>
          </a:xfrm>
        </p:spPr>
        <p:txBody>
          <a:bodyPr anchor="b"/>
          <a:lstStyle>
            <a:lvl1pPr>
              <a:defRPr/>
            </a:lvl1pPr>
          </a:lstStyle>
          <a:p>
            <a:r>
              <a:rPr kumimoji="0" lang="en-US"/>
              <a:t>Click to edit Master title style</a:t>
            </a:r>
          </a:p>
        </p:txBody>
      </p:sp>
      <p:sp>
        <p:nvSpPr>
          <p:cNvPr id="7" name="Date Placeholder 6"/>
          <p:cNvSpPr>
            <a:spLocks noGrp="1"/>
          </p:cNvSpPr>
          <p:nvPr>
            <p:ph type="dt" sz="half" idx="10"/>
          </p:nvPr>
        </p:nvSpPr>
        <p:spPr>
          <a:xfrm rot="5400000">
            <a:off x="11110468" y="467868"/>
            <a:ext cx="1447800" cy="512064"/>
          </a:xfrm>
          <a:prstGeom prst="rect">
            <a:avLst/>
          </a:prstGeom>
        </p:spPr>
        <p:txBody>
          <a:bodyPr/>
          <a:lstStyle/>
          <a:p>
            <a:fld id="{2736994D-1C0E-4F38-8305-B404FD786FF8}" type="datetimeFigureOut">
              <a:rPr lang="en-US" smtClean="0"/>
              <a:pPr/>
              <a:t>11/5/2020</a:t>
            </a:fld>
            <a:endParaRPr lang="en-US"/>
          </a:p>
        </p:txBody>
      </p:sp>
      <p:sp>
        <p:nvSpPr>
          <p:cNvPr id="8" name="Footer Placeholder 7"/>
          <p:cNvSpPr>
            <a:spLocks noGrp="1"/>
          </p:cNvSpPr>
          <p:nvPr>
            <p:ph type="ftr" sz="quarter" idx="11"/>
          </p:nvPr>
        </p:nvSpPr>
        <p:spPr>
          <a:xfrm rot="5400000">
            <a:off x="9541736" y="3642360"/>
            <a:ext cx="4572000" cy="487680"/>
          </a:xfrm>
          <a:prstGeom prst="rect">
            <a:avLst/>
          </a:prstGeom>
        </p:spPr>
        <p:txBody>
          <a:bodyPr/>
          <a:lstStyle/>
          <a:p>
            <a:endParaRPr lang="en-US"/>
          </a:p>
        </p:txBody>
      </p:sp>
      <p:sp>
        <p:nvSpPr>
          <p:cNvPr id="11" name="Content Placeholder 10"/>
          <p:cNvSpPr>
            <a:spLocks noGrp="1"/>
          </p:cNvSpPr>
          <p:nvPr>
            <p:ph sz="quarter" idx="2"/>
          </p:nvPr>
        </p:nvSpPr>
        <p:spPr>
          <a:xfrm>
            <a:off x="609600" y="2362200"/>
            <a:ext cx="4876800" cy="3048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3" name="Content Placeholder 12"/>
          <p:cNvSpPr>
            <a:spLocks noGrp="1"/>
          </p:cNvSpPr>
          <p:nvPr>
            <p:ph sz="quarter" idx="4"/>
          </p:nvPr>
        </p:nvSpPr>
        <p:spPr>
          <a:xfrm>
            <a:off x="5829300" y="2362200"/>
            <a:ext cx="4876800" cy="3048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2" name="Text Placeholder 11"/>
          <p:cNvSpPr>
            <a:spLocks noGrp="1"/>
          </p:cNvSpPr>
          <p:nvPr>
            <p:ph type="body" sz="quarter" idx="1"/>
          </p:nvPr>
        </p:nvSpPr>
        <p:spPr>
          <a:xfrm>
            <a:off x="609600" y="1569720"/>
            <a:ext cx="48768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a:t>Click to edit Master text styles</a:t>
            </a:r>
          </a:p>
        </p:txBody>
      </p:sp>
      <p:sp>
        <p:nvSpPr>
          <p:cNvPr id="14" name="Text Placeholder 13"/>
          <p:cNvSpPr>
            <a:spLocks noGrp="1"/>
          </p:cNvSpPr>
          <p:nvPr>
            <p:ph type="body" sz="quarter" idx="3"/>
          </p:nvPr>
        </p:nvSpPr>
        <p:spPr>
          <a:xfrm>
            <a:off x="5791200" y="1569720"/>
            <a:ext cx="48768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a:t>Click to edit Master text styles</a:t>
            </a:r>
          </a:p>
        </p:txBody>
      </p:sp>
    </p:spTree>
    <p:extLst>
      <p:ext uri="{BB962C8B-B14F-4D97-AF65-F5344CB8AC3E}">
        <p14:creationId xmlns:p14="http://schemas.microsoft.com/office/powerpoint/2010/main" val="41766586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6" name="Date Placeholder 5"/>
          <p:cNvSpPr>
            <a:spLocks noGrp="1"/>
          </p:cNvSpPr>
          <p:nvPr>
            <p:ph type="dt" sz="half" idx="10"/>
          </p:nvPr>
        </p:nvSpPr>
        <p:spPr>
          <a:xfrm rot="5400000">
            <a:off x="11110468" y="467868"/>
            <a:ext cx="1447800" cy="512064"/>
          </a:xfrm>
          <a:prstGeom prst="rect">
            <a:avLst/>
          </a:prstGeom>
        </p:spPr>
        <p:txBody>
          <a:bodyPr rtlCol="0"/>
          <a:lstStyle/>
          <a:p>
            <a:fld id="{2736994D-1C0E-4F38-8305-B404FD786FF8}" type="datetimeFigureOut">
              <a:rPr lang="en-US" smtClean="0"/>
              <a:pPr/>
              <a:t>11/5/2020</a:t>
            </a:fld>
            <a:endParaRPr lang="en-US"/>
          </a:p>
        </p:txBody>
      </p:sp>
      <p:sp>
        <p:nvSpPr>
          <p:cNvPr id="8" name="Footer Placeholder 7"/>
          <p:cNvSpPr>
            <a:spLocks noGrp="1"/>
          </p:cNvSpPr>
          <p:nvPr>
            <p:ph type="ftr" sz="quarter" idx="12"/>
          </p:nvPr>
        </p:nvSpPr>
        <p:spPr>
          <a:xfrm rot="5400000">
            <a:off x="9541736" y="3642360"/>
            <a:ext cx="4572000" cy="487680"/>
          </a:xfrm>
          <a:prstGeom prst="rect">
            <a:avLst/>
          </a:prstGeom>
        </p:spPr>
        <p:txBody>
          <a:bodyPr rtlCol="0"/>
          <a:lstStyle/>
          <a:p>
            <a:endParaRPr lang="en-US"/>
          </a:p>
        </p:txBody>
      </p:sp>
    </p:spTree>
    <p:extLst>
      <p:ext uri="{BB962C8B-B14F-4D97-AF65-F5344CB8AC3E}">
        <p14:creationId xmlns:p14="http://schemas.microsoft.com/office/powerpoint/2010/main" val="230340982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rot="5400000">
            <a:off x="11110468" y="467868"/>
            <a:ext cx="1447800" cy="512064"/>
          </a:xfrm>
          <a:prstGeom prst="rect">
            <a:avLst/>
          </a:prstGeom>
        </p:spPr>
        <p:txBody>
          <a:bodyPr/>
          <a:lstStyle/>
          <a:p>
            <a:fld id="{2736994D-1C0E-4F38-8305-B404FD786FF8}" type="datetimeFigureOut">
              <a:rPr lang="en-US" smtClean="0"/>
              <a:pPr/>
              <a:t>11/5/2020</a:t>
            </a:fld>
            <a:endParaRPr lang="en-US"/>
          </a:p>
        </p:txBody>
      </p:sp>
      <p:sp>
        <p:nvSpPr>
          <p:cNvPr id="3" name="Footer Placeholder 2"/>
          <p:cNvSpPr>
            <a:spLocks noGrp="1"/>
          </p:cNvSpPr>
          <p:nvPr>
            <p:ph type="ftr" sz="quarter" idx="11"/>
          </p:nvPr>
        </p:nvSpPr>
        <p:spPr>
          <a:xfrm rot="5400000">
            <a:off x="9541736" y="3642360"/>
            <a:ext cx="4572000" cy="487680"/>
          </a:xfrm>
          <a:prstGeom prst="rect">
            <a:avLst/>
          </a:prstGeom>
        </p:spPr>
        <p:txBody>
          <a:bodyPr/>
          <a:lstStyle/>
          <a:p>
            <a:endParaRPr lang="en-US"/>
          </a:p>
        </p:txBody>
      </p:sp>
    </p:spTree>
    <p:extLst>
      <p:ext uri="{BB962C8B-B14F-4D97-AF65-F5344CB8AC3E}">
        <p14:creationId xmlns:p14="http://schemas.microsoft.com/office/powerpoint/2010/main" val="40466081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8" name="Content Placeholder 7"/>
          <p:cNvSpPr>
            <a:spLocks noGrp="1"/>
          </p:cNvSpPr>
          <p:nvPr>
            <p:ph sz="quarter" idx="1"/>
          </p:nvPr>
        </p:nvSpPr>
        <p:spPr>
          <a:xfrm>
            <a:off x="609600" y="1600200"/>
            <a:ext cx="10972800" cy="38862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5" name="Date Placeholder 4"/>
          <p:cNvSpPr>
            <a:spLocks noGrp="1"/>
          </p:cNvSpPr>
          <p:nvPr>
            <p:ph type="dt" sz="half" idx="10"/>
          </p:nvPr>
        </p:nvSpPr>
        <p:spPr>
          <a:xfrm rot="5400000">
            <a:off x="11110468" y="467868"/>
            <a:ext cx="1447800" cy="512064"/>
          </a:xfrm>
          <a:prstGeom prst="rect">
            <a:avLst/>
          </a:prstGeom>
        </p:spPr>
        <p:txBody>
          <a:bodyPr/>
          <a:lstStyle/>
          <a:p>
            <a:fld id="{2736994D-1C0E-4F38-8305-B404FD786FF8}" type="datetimeFigureOut">
              <a:rPr lang="en-US" smtClean="0"/>
              <a:pPr/>
              <a:t>11/5/2020</a:t>
            </a:fld>
            <a:endParaRPr lang="en-US"/>
          </a:p>
        </p:txBody>
      </p:sp>
      <p:sp>
        <p:nvSpPr>
          <p:cNvPr id="6" name="Footer Placeholder 5"/>
          <p:cNvSpPr>
            <a:spLocks noGrp="1"/>
          </p:cNvSpPr>
          <p:nvPr>
            <p:ph type="ftr" sz="quarter" idx="11"/>
          </p:nvPr>
        </p:nvSpPr>
        <p:spPr>
          <a:xfrm rot="5400000">
            <a:off x="9560560" y="3642360"/>
            <a:ext cx="4572000" cy="487680"/>
          </a:xfrm>
          <a:prstGeom prst="rect">
            <a:avLst/>
          </a:prstGeom>
        </p:spPr>
        <p:txBody>
          <a:bodyPr/>
          <a:lstStyle/>
          <a:p>
            <a:endParaRPr lang="en-US" dirty="0"/>
          </a:p>
        </p:txBody>
      </p:sp>
      <p:sp>
        <p:nvSpPr>
          <p:cNvPr id="9" name="Content Placeholder 8"/>
          <p:cNvSpPr>
            <a:spLocks noGrp="1"/>
          </p:cNvSpPr>
          <p:nvPr>
            <p:ph sz="quarter" idx="1"/>
          </p:nvPr>
        </p:nvSpPr>
        <p:spPr>
          <a:xfrm>
            <a:off x="609600" y="1600200"/>
            <a:ext cx="4876800" cy="3810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1" name="Content Placeholder 10"/>
          <p:cNvSpPr>
            <a:spLocks noGrp="1"/>
          </p:cNvSpPr>
          <p:nvPr>
            <p:ph sz="quarter" idx="2"/>
          </p:nvPr>
        </p:nvSpPr>
        <p:spPr>
          <a:xfrm>
            <a:off x="5693664" y="1600200"/>
            <a:ext cx="4876800" cy="38862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10058400" cy="1143000"/>
          </a:xfrm>
        </p:spPr>
        <p:txBody>
          <a:bodyPr anchor="b"/>
          <a:lstStyle>
            <a:lvl1pPr>
              <a:defRPr/>
            </a:lvl1pPr>
          </a:lstStyle>
          <a:p>
            <a:r>
              <a:rPr kumimoji="0" lang="en-US"/>
              <a:t>Click to edit Master title style</a:t>
            </a:r>
          </a:p>
        </p:txBody>
      </p:sp>
      <p:sp>
        <p:nvSpPr>
          <p:cNvPr id="7" name="Date Placeholder 6"/>
          <p:cNvSpPr>
            <a:spLocks noGrp="1"/>
          </p:cNvSpPr>
          <p:nvPr>
            <p:ph type="dt" sz="half" idx="10"/>
          </p:nvPr>
        </p:nvSpPr>
        <p:spPr>
          <a:xfrm rot="5400000">
            <a:off x="11110468" y="467868"/>
            <a:ext cx="1447800" cy="512064"/>
          </a:xfrm>
          <a:prstGeom prst="rect">
            <a:avLst/>
          </a:prstGeom>
        </p:spPr>
        <p:txBody>
          <a:bodyPr/>
          <a:lstStyle/>
          <a:p>
            <a:fld id="{2736994D-1C0E-4F38-8305-B404FD786FF8}" type="datetimeFigureOut">
              <a:rPr lang="en-US" smtClean="0"/>
              <a:pPr/>
              <a:t>11/5/2020</a:t>
            </a:fld>
            <a:endParaRPr lang="en-US"/>
          </a:p>
        </p:txBody>
      </p:sp>
      <p:sp>
        <p:nvSpPr>
          <p:cNvPr id="8" name="Footer Placeholder 7"/>
          <p:cNvSpPr>
            <a:spLocks noGrp="1"/>
          </p:cNvSpPr>
          <p:nvPr>
            <p:ph type="ftr" sz="quarter" idx="11"/>
          </p:nvPr>
        </p:nvSpPr>
        <p:spPr>
          <a:xfrm rot="5400000">
            <a:off x="9541736" y="3642360"/>
            <a:ext cx="4572000" cy="487680"/>
          </a:xfrm>
          <a:prstGeom prst="rect">
            <a:avLst/>
          </a:prstGeom>
        </p:spPr>
        <p:txBody>
          <a:bodyPr/>
          <a:lstStyle/>
          <a:p>
            <a:endParaRPr lang="en-US"/>
          </a:p>
        </p:txBody>
      </p:sp>
      <p:sp>
        <p:nvSpPr>
          <p:cNvPr id="11" name="Content Placeholder 10"/>
          <p:cNvSpPr>
            <a:spLocks noGrp="1"/>
          </p:cNvSpPr>
          <p:nvPr>
            <p:ph sz="quarter" idx="2"/>
          </p:nvPr>
        </p:nvSpPr>
        <p:spPr>
          <a:xfrm>
            <a:off x="609600" y="2362200"/>
            <a:ext cx="4876800" cy="3048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3" name="Content Placeholder 12"/>
          <p:cNvSpPr>
            <a:spLocks noGrp="1"/>
          </p:cNvSpPr>
          <p:nvPr>
            <p:ph sz="quarter" idx="4"/>
          </p:nvPr>
        </p:nvSpPr>
        <p:spPr>
          <a:xfrm>
            <a:off x="5829300" y="2362200"/>
            <a:ext cx="4876800" cy="3048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2" name="Text Placeholder 11"/>
          <p:cNvSpPr>
            <a:spLocks noGrp="1"/>
          </p:cNvSpPr>
          <p:nvPr>
            <p:ph type="body" sz="quarter" idx="1"/>
          </p:nvPr>
        </p:nvSpPr>
        <p:spPr>
          <a:xfrm>
            <a:off x="609600" y="1569720"/>
            <a:ext cx="48768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a:t>Click to edit Master text styles</a:t>
            </a:r>
          </a:p>
        </p:txBody>
      </p:sp>
      <p:sp>
        <p:nvSpPr>
          <p:cNvPr id="14" name="Text Placeholder 13"/>
          <p:cNvSpPr>
            <a:spLocks noGrp="1"/>
          </p:cNvSpPr>
          <p:nvPr>
            <p:ph type="body" sz="quarter" idx="3"/>
          </p:nvPr>
        </p:nvSpPr>
        <p:spPr>
          <a:xfrm>
            <a:off x="5791200" y="1569720"/>
            <a:ext cx="48768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a:t>Click to edit Master text styles</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6" name="Date Placeholder 5"/>
          <p:cNvSpPr>
            <a:spLocks noGrp="1"/>
          </p:cNvSpPr>
          <p:nvPr>
            <p:ph type="dt" sz="half" idx="10"/>
          </p:nvPr>
        </p:nvSpPr>
        <p:spPr>
          <a:xfrm rot="5400000">
            <a:off x="11110468" y="467868"/>
            <a:ext cx="1447800" cy="512064"/>
          </a:xfrm>
          <a:prstGeom prst="rect">
            <a:avLst/>
          </a:prstGeom>
        </p:spPr>
        <p:txBody>
          <a:bodyPr rtlCol="0"/>
          <a:lstStyle/>
          <a:p>
            <a:fld id="{2736994D-1C0E-4F38-8305-B404FD786FF8}" type="datetimeFigureOut">
              <a:rPr lang="en-US" smtClean="0"/>
              <a:pPr/>
              <a:t>11/5/2020</a:t>
            </a:fld>
            <a:endParaRPr lang="en-US"/>
          </a:p>
        </p:txBody>
      </p:sp>
      <p:sp>
        <p:nvSpPr>
          <p:cNvPr id="8" name="Footer Placeholder 7"/>
          <p:cNvSpPr>
            <a:spLocks noGrp="1"/>
          </p:cNvSpPr>
          <p:nvPr>
            <p:ph type="ftr" sz="quarter" idx="12"/>
          </p:nvPr>
        </p:nvSpPr>
        <p:spPr>
          <a:xfrm rot="5400000">
            <a:off x="9541736" y="3642360"/>
            <a:ext cx="4572000" cy="487680"/>
          </a:xfrm>
          <a:prstGeom prst="rect">
            <a:avLst/>
          </a:prstGeom>
        </p:spPr>
        <p:txBody>
          <a:bodyPr rtlCol="0"/>
          <a:lstStyle/>
          <a:p>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rot="5400000">
            <a:off x="11110468" y="467868"/>
            <a:ext cx="1447800" cy="512064"/>
          </a:xfrm>
          <a:prstGeom prst="rect">
            <a:avLst/>
          </a:prstGeom>
        </p:spPr>
        <p:txBody>
          <a:bodyPr/>
          <a:lstStyle/>
          <a:p>
            <a:fld id="{2736994D-1C0E-4F38-8305-B404FD786FF8}" type="datetimeFigureOut">
              <a:rPr lang="en-US" smtClean="0"/>
              <a:pPr/>
              <a:t>11/5/2020</a:t>
            </a:fld>
            <a:endParaRPr lang="en-US"/>
          </a:p>
        </p:txBody>
      </p:sp>
      <p:sp>
        <p:nvSpPr>
          <p:cNvPr id="3" name="Footer Placeholder 2"/>
          <p:cNvSpPr>
            <a:spLocks noGrp="1"/>
          </p:cNvSpPr>
          <p:nvPr>
            <p:ph type="ftr" sz="quarter" idx="11"/>
          </p:nvPr>
        </p:nvSpPr>
        <p:spPr>
          <a:xfrm rot="5400000">
            <a:off x="9541736" y="3642360"/>
            <a:ext cx="4572000" cy="487680"/>
          </a:xfrm>
          <a:prstGeom prst="rect">
            <a:avLst/>
          </a:prstGeom>
        </p:spPr>
        <p:txBody>
          <a:bodyPr/>
          <a:lstStyle/>
          <a:p>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Ref idx="1001">
        <a:schemeClr val="bg1"/>
      </p:bgRef>
    </p:bg>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F617B374-FC1B-419B-BB11-968E05E520ED}"/>
              </a:ext>
            </a:extLst>
          </p:cNvPr>
          <p:cNvSpPr>
            <a:spLocks noGrp="1"/>
          </p:cNvSpPr>
          <p:nvPr>
            <p:ph type="ctrTitle" hasCustomPrompt="1"/>
          </p:nvPr>
        </p:nvSpPr>
        <p:spPr>
          <a:xfrm>
            <a:off x="2032000" y="1610838"/>
            <a:ext cx="8229600" cy="1143000"/>
          </a:xfrm>
        </p:spPr>
        <p:txBody>
          <a:bodyPr>
            <a:normAutofit/>
          </a:bodyPr>
          <a:lstStyle>
            <a:lvl1pPr algn="ctr">
              <a:defRPr/>
            </a:lvl1pPr>
          </a:lstStyle>
          <a:p>
            <a:pPr algn="ctr"/>
            <a:r>
              <a:rPr lang="en-US" cap="none" dirty="0">
                <a:solidFill>
                  <a:schemeClr val="accent4"/>
                </a:solidFill>
              </a:rPr>
              <a:t>Presentation Title</a:t>
            </a:r>
            <a:endParaRPr lang="en-US" sz="2200" cap="none" dirty="0">
              <a:solidFill>
                <a:schemeClr val="accent5"/>
              </a:solidFill>
            </a:endParaRPr>
          </a:p>
        </p:txBody>
      </p:sp>
      <p:pic>
        <p:nvPicPr>
          <p:cNvPr id="10" name="Picture 9" descr="CABP_EXPO_lines.png">
            <a:extLst>
              <a:ext uri="{FF2B5EF4-FFF2-40B4-BE49-F238E27FC236}">
                <a16:creationId xmlns:a16="http://schemas.microsoft.com/office/drawing/2014/main" id="{30A0440F-9E3C-4D76-81F4-E1CBF17EF26B}"/>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485900" y="2932040"/>
            <a:ext cx="9220200" cy="202799"/>
          </a:xfrm>
          <a:prstGeom prst="rect">
            <a:avLst/>
          </a:prstGeom>
        </p:spPr>
      </p:pic>
      <p:pic>
        <p:nvPicPr>
          <p:cNvPr id="9" name="Picture 8">
            <a:hlinkClick r:id="rId3"/>
            <a:extLst>
              <a:ext uri="{FF2B5EF4-FFF2-40B4-BE49-F238E27FC236}">
                <a16:creationId xmlns:a16="http://schemas.microsoft.com/office/drawing/2014/main" id="{9DA41F06-7F3B-480C-990E-C147965EC214}"/>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381000" y="6005362"/>
            <a:ext cx="2231136" cy="501907"/>
          </a:xfrm>
          <a:prstGeom prst="rect">
            <a:avLst/>
          </a:prstGeom>
        </p:spPr>
      </p:pic>
    </p:spTree>
    <p:extLst>
      <p:ext uri="{BB962C8B-B14F-4D97-AF65-F5344CB8AC3E}">
        <p14:creationId xmlns:p14="http://schemas.microsoft.com/office/powerpoint/2010/main" val="3922590845"/>
      </p:ext>
    </p:extLst>
  </p:cSld>
  <p:clrMapOvr>
    <a:overrideClrMapping bg1="lt1" tx1="dk1" bg2="lt2" tx2="dk2" accent1="accent1" accent2="accent2" accent3="accent3" accent4="accent4" accent5="accent5" accent6="accent6" hlink="hlink" folHlink="folHlink"/>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8" name="Content Placeholder 7"/>
          <p:cNvSpPr>
            <a:spLocks noGrp="1"/>
          </p:cNvSpPr>
          <p:nvPr>
            <p:ph sz="quarter" idx="1"/>
          </p:nvPr>
        </p:nvSpPr>
        <p:spPr>
          <a:xfrm>
            <a:off x="609600" y="1600200"/>
            <a:ext cx="10972800" cy="38862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4"/>
          </p:nvPr>
        </p:nvSpPr>
        <p:spPr>
          <a:xfrm rot="5400000">
            <a:off x="11114532" y="467868"/>
            <a:ext cx="1447800" cy="512064"/>
          </a:xfrm>
          <a:prstGeom prst="rect">
            <a:avLst/>
          </a:prstGeom>
        </p:spPr>
        <p:txBody>
          <a:bodyPr rtlCol="0"/>
          <a:lstStyle/>
          <a:p>
            <a:fld id="{2736994D-1C0E-4F38-8305-B404FD786FF8}" type="datetimeFigureOut">
              <a:rPr lang="en-US" smtClean="0"/>
              <a:pPr/>
              <a:t>11/5/2020</a:t>
            </a:fld>
            <a:endParaRPr lang="en-US"/>
          </a:p>
        </p:txBody>
      </p:sp>
      <p:sp>
        <p:nvSpPr>
          <p:cNvPr id="9" name="Slide Number Placeholder 8"/>
          <p:cNvSpPr>
            <a:spLocks noGrp="1"/>
          </p:cNvSpPr>
          <p:nvPr>
            <p:ph type="sldNum" sz="quarter" idx="15"/>
          </p:nvPr>
        </p:nvSpPr>
        <p:spPr>
          <a:xfrm>
            <a:off x="11379200" y="6336792"/>
            <a:ext cx="812800" cy="521208"/>
          </a:xfrm>
          <a:prstGeom prst="rect">
            <a:avLst/>
          </a:prstGeom>
        </p:spPr>
        <p:txBody>
          <a:bodyPr rtlCol="0"/>
          <a:lstStyle>
            <a:lvl1pPr>
              <a:defRPr>
                <a:solidFill>
                  <a:schemeClr val="tx2"/>
                </a:solidFill>
              </a:defRPr>
            </a:lvl1pPr>
          </a:lstStyle>
          <a:p>
            <a:fld id="{DBC0986A-DC26-4882-A470-4C1A1AA4B114}" type="slidenum">
              <a:rPr lang="en-US" smtClean="0"/>
              <a:pPr/>
              <a:t>‹#›</a:t>
            </a:fld>
            <a:endParaRPr lang="en-US"/>
          </a:p>
        </p:txBody>
      </p:sp>
      <p:sp>
        <p:nvSpPr>
          <p:cNvPr id="10" name="Footer Placeholder 9"/>
          <p:cNvSpPr>
            <a:spLocks noGrp="1"/>
          </p:cNvSpPr>
          <p:nvPr>
            <p:ph type="ftr" sz="quarter" idx="16"/>
          </p:nvPr>
        </p:nvSpPr>
        <p:spPr>
          <a:xfrm rot="5400000">
            <a:off x="9548558" y="3639603"/>
            <a:ext cx="4566485" cy="487680"/>
          </a:xfrm>
          <a:prstGeom prst="rect">
            <a:avLst/>
          </a:prstGeom>
        </p:spPr>
        <p:txBody>
          <a:bodyPr rtlCol="0"/>
          <a:lstStyle/>
          <a:p>
            <a:endParaRPr lang="en-US"/>
          </a:p>
        </p:txBody>
      </p:sp>
    </p:spTree>
    <p:extLst>
      <p:ext uri="{BB962C8B-B14F-4D97-AF65-F5344CB8AC3E}">
        <p14:creationId xmlns:p14="http://schemas.microsoft.com/office/powerpoint/2010/main" val="31256442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5" name="Date Placeholder 4"/>
          <p:cNvSpPr>
            <a:spLocks noGrp="1"/>
          </p:cNvSpPr>
          <p:nvPr>
            <p:ph type="dt" sz="half" idx="10"/>
          </p:nvPr>
        </p:nvSpPr>
        <p:spPr>
          <a:xfrm rot="5400000">
            <a:off x="11110468" y="467868"/>
            <a:ext cx="1447800" cy="512064"/>
          </a:xfrm>
          <a:prstGeom prst="rect">
            <a:avLst/>
          </a:prstGeom>
        </p:spPr>
        <p:txBody>
          <a:bodyPr/>
          <a:lstStyle/>
          <a:p>
            <a:fld id="{2736994D-1C0E-4F38-8305-B404FD786FF8}" type="datetimeFigureOut">
              <a:rPr lang="en-US" smtClean="0"/>
              <a:pPr/>
              <a:t>11/5/2020</a:t>
            </a:fld>
            <a:endParaRPr lang="en-US"/>
          </a:p>
        </p:txBody>
      </p:sp>
      <p:sp>
        <p:nvSpPr>
          <p:cNvPr id="6" name="Footer Placeholder 5"/>
          <p:cNvSpPr>
            <a:spLocks noGrp="1"/>
          </p:cNvSpPr>
          <p:nvPr>
            <p:ph type="ftr" sz="quarter" idx="11"/>
          </p:nvPr>
        </p:nvSpPr>
        <p:spPr>
          <a:xfrm rot="5400000">
            <a:off x="9541736" y="3642360"/>
            <a:ext cx="4572000" cy="487680"/>
          </a:xfrm>
          <a:prstGeom prst="rect">
            <a:avLst/>
          </a:prstGeom>
        </p:spPr>
        <p:txBody>
          <a:bodyPr/>
          <a:lstStyle/>
          <a:p>
            <a:endParaRPr lang="en-US"/>
          </a:p>
        </p:txBody>
      </p:sp>
      <p:sp>
        <p:nvSpPr>
          <p:cNvPr id="9" name="Content Placeholder 8"/>
          <p:cNvSpPr>
            <a:spLocks noGrp="1"/>
          </p:cNvSpPr>
          <p:nvPr>
            <p:ph sz="quarter" idx="1"/>
          </p:nvPr>
        </p:nvSpPr>
        <p:spPr>
          <a:xfrm>
            <a:off x="609600" y="1600200"/>
            <a:ext cx="4876800" cy="3810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1" name="Content Placeholder 10"/>
          <p:cNvSpPr>
            <a:spLocks noGrp="1"/>
          </p:cNvSpPr>
          <p:nvPr>
            <p:ph sz="quarter" idx="2"/>
          </p:nvPr>
        </p:nvSpPr>
        <p:spPr>
          <a:xfrm>
            <a:off x="5693664" y="1600200"/>
            <a:ext cx="4876800" cy="38862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extLst>
      <p:ext uri="{BB962C8B-B14F-4D97-AF65-F5344CB8AC3E}">
        <p14:creationId xmlns:p14="http://schemas.microsoft.com/office/powerpoint/2010/main" val="35082406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4.png"/><Relationship Id="rId5" Type="http://schemas.openxmlformats.org/officeDocument/2006/relationships/slideLayout" Target="../slideLayouts/slideLayout5.xml"/><Relationship Id="rId10"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hyperlink" Target="http://www.airbestpractices.com/" TargetMode="External"/></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9.xml"/><Relationship Id="rId7" Type="http://schemas.openxmlformats.org/officeDocument/2006/relationships/theme" Target="../theme/theme2.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slideLayout" Target="../slideLayouts/slideLayout12.xml"/><Relationship Id="rId5" Type="http://schemas.openxmlformats.org/officeDocument/2006/relationships/slideLayout" Target="../slideLayouts/slideLayout11.xml"/><Relationship Id="rId10" Type="http://schemas.openxmlformats.org/officeDocument/2006/relationships/image" Target="../media/image6.png"/><Relationship Id="rId4" Type="http://schemas.openxmlformats.org/officeDocument/2006/relationships/slideLayout" Target="../slideLayouts/slideLayout10.xml"/><Relationship Id="rId9" Type="http://schemas.openxmlformats.org/officeDocument/2006/relationships/hyperlink" Target="http://www.airbestpractices.com/" TargetMode="Externa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609600" y="152400"/>
            <a:ext cx="11074400" cy="563562"/>
          </a:xfrm>
          <a:prstGeom prst="rect">
            <a:avLst/>
          </a:prstGeom>
        </p:spPr>
        <p:txBody>
          <a:bodyPr vert="horz" anchor="b">
            <a:normAutofit/>
          </a:bodyPr>
          <a:lstStyle/>
          <a:p>
            <a:r>
              <a:rPr kumimoji="0" lang="en-US" dirty="0"/>
              <a:t>Click to edit Master title style</a:t>
            </a:r>
          </a:p>
        </p:txBody>
      </p:sp>
      <p:sp>
        <p:nvSpPr>
          <p:cNvPr id="13" name="Text Placeholder 12"/>
          <p:cNvSpPr>
            <a:spLocks noGrp="1"/>
          </p:cNvSpPr>
          <p:nvPr>
            <p:ph type="body" idx="1"/>
          </p:nvPr>
        </p:nvSpPr>
        <p:spPr>
          <a:xfrm>
            <a:off x="609600" y="1143000"/>
            <a:ext cx="11074400" cy="5029200"/>
          </a:xfrm>
          <a:prstGeom prst="rect">
            <a:avLst/>
          </a:prstGeom>
        </p:spPr>
        <p:txBody>
          <a:bodyPr vert="horz">
            <a:normAutofit/>
          </a:bodyPr>
          <a:lstStyle/>
          <a:p>
            <a:pPr lvl="0" eaLnBrk="1" latinLnBrk="0" hangingPunct="1"/>
            <a:r>
              <a:rPr kumimoji="0" lang="en-US" dirty="0"/>
              <a:t>Click to edit Master text styles</a:t>
            </a:r>
          </a:p>
          <a:p>
            <a:pPr lvl="1" eaLnBrk="1" latinLnBrk="0" hangingPunct="1"/>
            <a:r>
              <a:rPr kumimoji="0" lang="en-US" dirty="0"/>
              <a:t>Second level</a:t>
            </a:r>
          </a:p>
          <a:p>
            <a:pPr lvl="2" eaLnBrk="1" latinLnBrk="0" hangingPunct="1"/>
            <a:r>
              <a:rPr kumimoji="0" lang="en-US" dirty="0"/>
              <a:t>Third level</a:t>
            </a:r>
          </a:p>
          <a:p>
            <a:pPr lvl="3" eaLnBrk="1" latinLnBrk="0" hangingPunct="1"/>
            <a:r>
              <a:rPr kumimoji="0" lang="en-US" dirty="0"/>
              <a:t>Fourth level</a:t>
            </a:r>
          </a:p>
          <a:p>
            <a:pPr lvl="4" eaLnBrk="1" latinLnBrk="0" hangingPunct="1"/>
            <a:r>
              <a:rPr kumimoji="0" lang="en-US" dirty="0"/>
              <a:t>Fifth level</a:t>
            </a:r>
          </a:p>
        </p:txBody>
      </p:sp>
      <p:pic>
        <p:nvPicPr>
          <p:cNvPr id="3" name="Picture 2" descr="CABP_EXPO_lines.png"/>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609600" y="718554"/>
            <a:ext cx="11176000" cy="272047"/>
          </a:xfrm>
          <a:prstGeom prst="rect">
            <a:avLst/>
          </a:prstGeom>
        </p:spPr>
      </p:pic>
      <p:pic>
        <p:nvPicPr>
          <p:cNvPr id="7" name="Picture 6">
            <a:hlinkClick r:id="rId9"/>
            <a:extLst>
              <a:ext uri="{FF2B5EF4-FFF2-40B4-BE49-F238E27FC236}">
                <a16:creationId xmlns:a16="http://schemas.microsoft.com/office/drawing/2014/main" id="{7FB9DA1F-96FB-449A-82BB-2FA8DD06FB01}"/>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381000" y="6005362"/>
            <a:ext cx="2231136" cy="501907"/>
          </a:xfrm>
          <a:prstGeom prst="rect">
            <a:avLst/>
          </a:prstGeom>
        </p:spPr>
      </p:pic>
      <p:pic>
        <p:nvPicPr>
          <p:cNvPr id="2" name="Picture 1">
            <a:extLst>
              <a:ext uri="{FF2B5EF4-FFF2-40B4-BE49-F238E27FC236}">
                <a16:creationId xmlns:a16="http://schemas.microsoft.com/office/drawing/2014/main" id="{BB55CAC8-E33D-43CA-B727-0AE6E801A75A}"/>
              </a:ext>
            </a:extLst>
          </p:cNvPr>
          <p:cNvPicPr>
            <a:picLocks noChangeAspect="1"/>
          </p:cNvPicPr>
          <p:nvPr userDrawn="1"/>
        </p:nvPicPr>
        <p:blipFill>
          <a:blip r:embed="rId11"/>
          <a:stretch>
            <a:fillRect/>
          </a:stretch>
        </p:blipFill>
        <p:spPr>
          <a:xfrm>
            <a:off x="9126487" y="5715000"/>
            <a:ext cx="2786113" cy="951058"/>
          </a:xfrm>
          <a:prstGeom prst="rect">
            <a:avLst/>
          </a:prstGeom>
        </p:spPr>
      </p:pic>
    </p:spTree>
  </p:cSld>
  <p:clrMap bg1="lt1" tx1="dk1" bg2="lt2" tx2="dk2" accent1="accent1" accent2="accent2" accent3="accent3" accent4="accent4" accent5="accent5" accent6="accent6" hlink="hlink" folHlink="folHlink"/>
  <p:sldLayoutIdLst>
    <p:sldLayoutId id="2147483671" r:id="rId1"/>
    <p:sldLayoutId id="2147483672" r:id="rId2"/>
    <p:sldLayoutId id="2147483674" r:id="rId3"/>
    <p:sldLayoutId id="2147483675" r:id="rId4"/>
    <p:sldLayoutId id="2147483676" r:id="rId5"/>
    <p:sldLayoutId id="2147483677" r:id="rId6"/>
  </p:sldLayoutIdLst>
  <p:txStyles>
    <p:titleStyle>
      <a:lvl1pPr algn="l" rtl="0" eaLnBrk="1" latinLnBrk="0" hangingPunct="1">
        <a:spcBef>
          <a:spcPct val="0"/>
        </a:spcBef>
        <a:buNone/>
        <a:defRPr kumimoji="0" sz="3000" b="0" kern="1200" cap="none" baseline="0">
          <a:solidFill>
            <a:schemeClr val="accent4"/>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Arial"/>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Arial"/>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Arial"/>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Arial"/>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Arial"/>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609600" y="152400"/>
            <a:ext cx="11074400" cy="563562"/>
          </a:xfrm>
          <a:prstGeom prst="rect">
            <a:avLst/>
          </a:prstGeom>
        </p:spPr>
        <p:txBody>
          <a:bodyPr vert="horz" anchor="b">
            <a:normAutofit/>
          </a:bodyPr>
          <a:lstStyle/>
          <a:p>
            <a:r>
              <a:rPr kumimoji="0" lang="en-US" dirty="0"/>
              <a:t>Click to edit Master title style</a:t>
            </a:r>
          </a:p>
        </p:txBody>
      </p:sp>
      <p:sp>
        <p:nvSpPr>
          <p:cNvPr id="13" name="Text Placeholder 12"/>
          <p:cNvSpPr>
            <a:spLocks noGrp="1"/>
          </p:cNvSpPr>
          <p:nvPr>
            <p:ph type="body" idx="1"/>
          </p:nvPr>
        </p:nvSpPr>
        <p:spPr>
          <a:xfrm>
            <a:off x="609600" y="1143000"/>
            <a:ext cx="11074400" cy="5029200"/>
          </a:xfrm>
          <a:prstGeom prst="rect">
            <a:avLst/>
          </a:prstGeom>
        </p:spPr>
        <p:txBody>
          <a:bodyPr vert="horz">
            <a:normAutofit/>
          </a:bodyPr>
          <a:lstStyle/>
          <a:p>
            <a:pPr lvl="0" eaLnBrk="1" latinLnBrk="0" hangingPunct="1"/>
            <a:r>
              <a:rPr kumimoji="0" lang="en-US" dirty="0"/>
              <a:t>Click to edit Master text styles</a:t>
            </a:r>
          </a:p>
          <a:p>
            <a:pPr lvl="1" eaLnBrk="1" latinLnBrk="0" hangingPunct="1"/>
            <a:r>
              <a:rPr kumimoji="0" lang="en-US" dirty="0"/>
              <a:t>Second level</a:t>
            </a:r>
          </a:p>
          <a:p>
            <a:pPr lvl="2" eaLnBrk="1" latinLnBrk="0" hangingPunct="1"/>
            <a:r>
              <a:rPr kumimoji="0" lang="en-US" dirty="0"/>
              <a:t>Third level</a:t>
            </a:r>
          </a:p>
          <a:p>
            <a:pPr lvl="3" eaLnBrk="1" latinLnBrk="0" hangingPunct="1"/>
            <a:r>
              <a:rPr kumimoji="0" lang="en-US" dirty="0"/>
              <a:t>Fourth level</a:t>
            </a:r>
          </a:p>
          <a:p>
            <a:pPr lvl="4" eaLnBrk="1" latinLnBrk="0" hangingPunct="1"/>
            <a:r>
              <a:rPr kumimoji="0" lang="en-US" dirty="0"/>
              <a:t>Fifth level</a:t>
            </a:r>
          </a:p>
        </p:txBody>
      </p:sp>
      <p:pic>
        <p:nvPicPr>
          <p:cNvPr id="3" name="Picture 2" descr="CABP_EXPO_lines.png"/>
          <p:cNvPicPr>
            <a:picLocks noChangeAspect="1"/>
          </p:cNvPicPr>
          <p:nvPr userDrawn="1"/>
        </p:nvPicPr>
        <p:blipFill>
          <a:blip r:embed="rId8" cstate="screen">
            <a:extLst>
              <a:ext uri="{28A0092B-C50C-407E-A947-70E740481C1C}">
                <a14:useLocalDpi xmlns:a14="http://schemas.microsoft.com/office/drawing/2010/main"/>
              </a:ext>
            </a:extLst>
          </a:blip>
          <a:stretch>
            <a:fillRect/>
          </a:stretch>
        </p:blipFill>
        <p:spPr>
          <a:xfrm>
            <a:off x="609600" y="718554"/>
            <a:ext cx="11176000" cy="272047"/>
          </a:xfrm>
          <a:prstGeom prst="rect">
            <a:avLst/>
          </a:prstGeom>
        </p:spPr>
      </p:pic>
      <p:pic>
        <p:nvPicPr>
          <p:cNvPr id="7" name="Picture 6">
            <a:hlinkClick r:id="rId9"/>
            <a:extLst>
              <a:ext uri="{FF2B5EF4-FFF2-40B4-BE49-F238E27FC236}">
                <a16:creationId xmlns:a16="http://schemas.microsoft.com/office/drawing/2014/main" id="{7FB9DA1F-96FB-449A-82BB-2FA8DD06FB01}"/>
              </a:ext>
            </a:extLst>
          </p:cNvPr>
          <p:cNvPicPr>
            <a:picLocks noChangeAspect="1"/>
          </p:cNvPicPr>
          <p:nvPr userDrawn="1"/>
        </p:nvPicPr>
        <p:blipFill>
          <a:blip r:embed="rId10" cstate="screen">
            <a:extLst>
              <a:ext uri="{28A0092B-C50C-407E-A947-70E740481C1C}">
                <a14:useLocalDpi xmlns:a14="http://schemas.microsoft.com/office/drawing/2010/main"/>
              </a:ext>
            </a:extLst>
          </a:blip>
          <a:stretch>
            <a:fillRect/>
          </a:stretch>
        </p:blipFill>
        <p:spPr>
          <a:xfrm>
            <a:off x="381000" y="6005362"/>
            <a:ext cx="2231136" cy="501907"/>
          </a:xfrm>
          <a:prstGeom prst="rect">
            <a:avLst/>
          </a:prstGeom>
        </p:spPr>
      </p:pic>
    </p:spTree>
    <p:extLst>
      <p:ext uri="{BB962C8B-B14F-4D97-AF65-F5344CB8AC3E}">
        <p14:creationId xmlns:p14="http://schemas.microsoft.com/office/powerpoint/2010/main" val="238597221"/>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Lst>
  <p:txStyles>
    <p:titleStyle>
      <a:lvl1pPr algn="l" rtl="0" eaLnBrk="1" latinLnBrk="0" hangingPunct="1">
        <a:spcBef>
          <a:spcPct val="0"/>
        </a:spcBef>
        <a:buNone/>
        <a:defRPr kumimoji="0" sz="3000" b="0" kern="1200" cap="none" baseline="0">
          <a:solidFill>
            <a:schemeClr val="accent4"/>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Arial"/>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Arial"/>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Arial"/>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Arial"/>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Arial"/>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2.emf"/><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35.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41.jpeg"/><Relationship Id="rId1" Type="http://schemas.openxmlformats.org/officeDocument/2006/relationships/slideLayout" Target="../slideLayouts/slideLayout2.xml"/><Relationship Id="rId4" Type="http://schemas.openxmlformats.org/officeDocument/2006/relationships/image" Target="../media/image43.jpeg"/></Relationships>
</file>

<file path=ppt/slides/_rels/slide25.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2.xml"/><Relationship Id="rId5" Type="http://schemas.openxmlformats.org/officeDocument/2006/relationships/image" Target="../media/image47.png"/><Relationship Id="rId4" Type="http://schemas.openxmlformats.org/officeDocument/2006/relationships/image" Target="../media/image46.png"/></Relationships>
</file>

<file path=ppt/slides/_rels/slide2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hyperlink" Target="mailto:Justin.Walsh@Vaisala.com" TargetMode="External"/><Relationship Id="rId1" Type="http://schemas.openxmlformats.org/officeDocument/2006/relationships/slideLayout" Target="../slideLayouts/slideLayout2.xml"/><Relationship Id="rId4" Type="http://schemas.openxmlformats.org/officeDocument/2006/relationships/image" Target="../media/image48.jpeg"/></Relationships>
</file>

<file path=ppt/slides/_rels/slide27.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9.xml"/></Relationships>
</file>

<file path=ppt/slides/_rels/slide29.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30.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10.xml"/></Relationships>
</file>

<file path=ppt/slides/_rels/slide31.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9.xml"/><Relationship Id="rId5" Type="http://schemas.openxmlformats.org/officeDocument/2006/relationships/image" Target="../media/image56.png"/><Relationship Id="rId4" Type="http://schemas.openxmlformats.org/officeDocument/2006/relationships/image" Target="../media/image55.jpeg"/></Relationships>
</file>

<file path=ppt/slides/_rels/slide32.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10.xml"/></Relationships>
</file>

<file path=ppt/slides/_rels/slide33.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image" Target="../media/image59.jpeg"/><Relationship Id="rId1" Type="http://schemas.openxmlformats.org/officeDocument/2006/relationships/slideLayout" Target="../slideLayouts/slideLayout10.xml"/><Relationship Id="rId4" Type="http://schemas.openxmlformats.org/officeDocument/2006/relationships/image" Target="../media/image61.jpeg"/></Relationships>
</file>

<file path=ppt/slides/_rels/slide34.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8.xml"/></Relationships>
</file>

<file path=ppt/slides/_rels/slide35.xml.rels><?xml version="1.0" encoding="UTF-8" standalone="yes"?>
<Relationships xmlns="http://schemas.openxmlformats.org/package/2006/relationships"><Relationship Id="rId8" Type="http://schemas.openxmlformats.org/officeDocument/2006/relationships/image" Target="../media/image70.jpeg"/><Relationship Id="rId3" Type="http://schemas.openxmlformats.org/officeDocument/2006/relationships/diagramLayout" Target="../diagrams/layout1.xml"/><Relationship Id="rId7" Type="http://schemas.openxmlformats.org/officeDocument/2006/relationships/image" Target="../media/image69.png"/><Relationship Id="rId2" Type="http://schemas.openxmlformats.org/officeDocument/2006/relationships/diagramData" Target="../diagrams/data1.xml"/><Relationship Id="rId1" Type="http://schemas.openxmlformats.org/officeDocument/2006/relationships/slideLayout" Target="../slideLayouts/slideLayout8.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 Id="rId9" Type="http://schemas.openxmlformats.org/officeDocument/2006/relationships/image" Target="../media/image71.jpeg"/></Relationships>
</file>

<file path=ppt/slides/_rels/slide36.xml.rels><?xml version="1.0" encoding="UTF-8" standalone="yes"?>
<Relationships xmlns="http://schemas.openxmlformats.org/package/2006/relationships"><Relationship Id="rId8" Type="http://schemas.openxmlformats.org/officeDocument/2006/relationships/image" Target="../media/image77.jpeg"/><Relationship Id="rId3" Type="http://schemas.openxmlformats.org/officeDocument/2006/relationships/diagramLayout" Target="../diagrams/layout2.xml"/><Relationship Id="rId7" Type="http://schemas.openxmlformats.org/officeDocument/2006/relationships/image" Target="../media/image76.jpeg"/><Relationship Id="rId2" Type="http://schemas.openxmlformats.org/officeDocument/2006/relationships/diagramData" Target="../diagrams/data2.xml"/><Relationship Id="rId1" Type="http://schemas.openxmlformats.org/officeDocument/2006/relationships/slideLayout" Target="../slideLayouts/slideLayout8.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 Id="rId9" Type="http://schemas.openxmlformats.org/officeDocument/2006/relationships/image" Target="../media/image78.png"/></Relationships>
</file>

<file path=ppt/slides/_rels/slide37.xml.rels><?xml version="1.0" encoding="UTF-8" standalone="yes"?>
<Relationships xmlns="http://schemas.openxmlformats.org/package/2006/relationships"><Relationship Id="rId8" Type="http://schemas.openxmlformats.org/officeDocument/2006/relationships/image" Target="../media/image84.emf"/><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79.jpeg"/><Relationship Id="rId1" Type="http://schemas.openxmlformats.org/officeDocument/2006/relationships/slideLayout" Target="../slideLayouts/slideLayout8.xml"/><Relationship Id="rId6" Type="http://schemas.openxmlformats.org/officeDocument/2006/relationships/diagramColors" Target="../diagrams/colors3.xml"/><Relationship Id="rId11" Type="http://schemas.openxmlformats.org/officeDocument/2006/relationships/image" Target="../media/image87.png"/><Relationship Id="rId5" Type="http://schemas.openxmlformats.org/officeDocument/2006/relationships/diagramQuickStyle" Target="../diagrams/quickStyle3.xml"/><Relationship Id="rId10" Type="http://schemas.openxmlformats.org/officeDocument/2006/relationships/image" Target="../media/image86.jpeg"/><Relationship Id="rId4" Type="http://schemas.openxmlformats.org/officeDocument/2006/relationships/diagramLayout" Target="../diagrams/layout3.xml"/><Relationship Id="rId9" Type="http://schemas.openxmlformats.org/officeDocument/2006/relationships/image" Target="../media/image85.jpeg"/></Relationships>
</file>

<file path=ppt/slides/_rels/slide38.xml.rels><?xml version="1.0" encoding="UTF-8" standalone="yes"?>
<Relationships xmlns="http://schemas.openxmlformats.org/package/2006/relationships"><Relationship Id="rId3" Type="http://schemas.openxmlformats.org/officeDocument/2006/relationships/image" Target="../media/image89.emf"/><Relationship Id="rId2" Type="http://schemas.openxmlformats.org/officeDocument/2006/relationships/image" Target="../media/image88.jpeg"/><Relationship Id="rId1" Type="http://schemas.openxmlformats.org/officeDocument/2006/relationships/slideLayout" Target="../slideLayouts/slideLayout10.xml"/></Relationships>
</file>

<file path=ppt/slides/_rels/slide39.xml.rels><?xml version="1.0" encoding="UTF-8" standalone="yes"?>
<Relationships xmlns="http://schemas.openxmlformats.org/package/2006/relationships"><Relationship Id="rId3" Type="http://schemas.openxmlformats.org/officeDocument/2006/relationships/image" Target="../media/image91.jpeg"/><Relationship Id="rId2" Type="http://schemas.openxmlformats.org/officeDocument/2006/relationships/image" Target="../media/image90.jpg"/><Relationship Id="rId1" Type="http://schemas.openxmlformats.org/officeDocument/2006/relationships/slideLayout" Target="../slideLayouts/slideLayout10.xml"/><Relationship Id="rId4" Type="http://schemas.openxmlformats.org/officeDocument/2006/relationships/image" Target="../media/image92.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hyperlink" Target="http://www.airbestpractices.com/magazine/webinars" TargetMode="External"/><Relationship Id="rId2" Type="http://schemas.openxmlformats.org/officeDocument/2006/relationships/hyperlink" Target="http://www.coolingbestpractices.com/magazine/webinars" TargetMode="External"/><Relationship Id="rId1" Type="http://schemas.openxmlformats.org/officeDocument/2006/relationships/slideLayout" Target="../slideLayouts/slideLayout2.xml"/><Relationship Id="rId6" Type="http://schemas.openxmlformats.org/officeDocument/2006/relationships/image" Target="../media/image95.jpeg"/><Relationship Id="rId5" Type="http://schemas.openxmlformats.org/officeDocument/2006/relationships/image" Target="../media/image94.png"/><Relationship Id="rId4" Type="http://schemas.openxmlformats.org/officeDocument/2006/relationships/image" Target="../media/image93.jpg"/></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7.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7"/>
          <p:cNvSpPr txBox="1">
            <a:spLocks noChangeArrowheads="1"/>
          </p:cNvSpPr>
          <p:nvPr/>
        </p:nvSpPr>
        <p:spPr bwMode="auto">
          <a:xfrm>
            <a:off x="3962400" y="3756570"/>
            <a:ext cx="4777142" cy="1182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0" fontAlgn="base" hangingPunct="0">
              <a:lnSpc>
                <a:spcPts val="1680"/>
              </a:lnSpc>
              <a:spcBef>
                <a:spcPct val="0"/>
              </a:spcBef>
              <a:spcAft>
                <a:spcPct val="0"/>
              </a:spcAft>
              <a:defRPr/>
            </a:pPr>
            <a:r>
              <a:rPr lang="en-US" altLang="en-US" sz="1600" kern="0" dirty="0">
                <a:solidFill>
                  <a:prstClr val="black"/>
                </a:solidFill>
                <a:latin typeface="+mj-lt"/>
                <a:cs typeface="Calibri" panose="020F0502020204030204" pitchFamily="34" charset="0"/>
              </a:rPr>
              <a:t>The recording and slides of this webinar will be made available to attendees via email later today.</a:t>
            </a:r>
          </a:p>
          <a:p>
            <a:pPr algn="ctr" eaLnBrk="0" fontAlgn="base" hangingPunct="0">
              <a:lnSpc>
                <a:spcPts val="1680"/>
              </a:lnSpc>
              <a:spcBef>
                <a:spcPct val="0"/>
              </a:spcBef>
              <a:spcAft>
                <a:spcPct val="0"/>
              </a:spcAft>
              <a:defRPr/>
            </a:pPr>
            <a:endParaRPr lang="en-US" altLang="en-US" sz="1600" kern="0" dirty="0">
              <a:solidFill>
                <a:prstClr val="black"/>
              </a:solidFill>
              <a:latin typeface="+mj-lt"/>
              <a:cs typeface="Calibri" panose="020F0502020204030204" pitchFamily="34" charset="0"/>
            </a:endParaRPr>
          </a:p>
          <a:p>
            <a:pPr algn="ctr" eaLnBrk="0" fontAlgn="base" hangingPunct="0">
              <a:lnSpc>
                <a:spcPts val="1680"/>
              </a:lnSpc>
              <a:spcBef>
                <a:spcPct val="0"/>
              </a:spcBef>
              <a:spcAft>
                <a:spcPct val="0"/>
              </a:spcAft>
              <a:defRPr/>
            </a:pPr>
            <a:r>
              <a:rPr lang="en-US" altLang="en-US" sz="1600" kern="0" dirty="0">
                <a:solidFill>
                  <a:prstClr val="black"/>
                </a:solidFill>
                <a:latin typeface="+mj-lt"/>
                <a:cs typeface="Calibri" panose="020F0502020204030204" pitchFamily="34" charset="0"/>
              </a:rPr>
              <a:t>PDH Certificates will be e-mailed to attendees on within 2 days.</a:t>
            </a:r>
            <a:endParaRPr lang="en-US" altLang="en-US" sz="1600" b="1" kern="0" dirty="0">
              <a:solidFill>
                <a:prstClr val="black"/>
              </a:solidFill>
              <a:latin typeface="+mj-lt"/>
              <a:cs typeface="Calibri" panose="020F0502020204030204" pitchFamily="34" charset="0"/>
            </a:endParaRPr>
          </a:p>
        </p:txBody>
      </p:sp>
      <p:sp>
        <p:nvSpPr>
          <p:cNvPr id="22" name="Title 1">
            <a:extLst>
              <a:ext uri="{FF2B5EF4-FFF2-40B4-BE49-F238E27FC236}">
                <a16:creationId xmlns:a16="http://schemas.microsoft.com/office/drawing/2014/main" id="{9E778030-676D-4375-9DE3-C5E6CA3A0FBF}"/>
              </a:ext>
            </a:extLst>
          </p:cNvPr>
          <p:cNvSpPr txBox="1">
            <a:spLocks/>
          </p:cNvSpPr>
          <p:nvPr/>
        </p:nvSpPr>
        <p:spPr bwMode="auto">
          <a:xfrm>
            <a:off x="990596" y="1543053"/>
            <a:ext cx="10210799" cy="6446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b" anchorCtr="0" compatLnSpc="1">
            <a:prstTxWarp prst="textNoShape">
              <a:avLst/>
            </a:prstTxWarp>
            <a:noAutofit/>
          </a:bodyPr>
          <a:lstStyle>
            <a:lvl1pPr algn="ctr" rtl="0" fontAlgn="base">
              <a:lnSpc>
                <a:spcPct val="90000"/>
              </a:lnSpc>
              <a:spcBef>
                <a:spcPct val="0"/>
              </a:spcBef>
              <a:spcAft>
                <a:spcPct val="0"/>
              </a:spcAft>
              <a:defRPr sz="60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Calibri Light" panose="020F0302020204030204" pitchFamily="34" charset="0"/>
              </a:defRPr>
            </a:lvl2pPr>
            <a:lvl3pPr algn="l" rtl="0" fontAlgn="base">
              <a:lnSpc>
                <a:spcPct val="90000"/>
              </a:lnSpc>
              <a:spcBef>
                <a:spcPct val="0"/>
              </a:spcBef>
              <a:spcAft>
                <a:spcPct val="0"/>
              </a:spcAft>
              <a:defRPr sz="4400">
                <a:solidFill>
                  <a:schemeClr val="tx1"/>
                </a:solidFill>
                <a:latin typeface="Calibri Light" panose="020F0302020204030204" pitchFamily="34" charset="0"/>
              </a:defRPr>
            </a:lvl3pPr>
            <a:lvl4pPr algn="l" rtl="0" fontAlgn="base">
              <a:lnSpc>
                <a:spcPct val="90000"/>
              </a:lnSpc>
              <a:spcBef>
                <a:spcPct val="0"/>
              </a:spcBef>
              <a:spcAft>
                <a:spcPct val="0"/>
              </a:spcAft>
              <a:defRPr sz="4400">
                <a:solidFill>
                  <a:schemeClr val="tx1"/>
                </a:solidFill>
                <a:latin typeface="Calibri Light" panose="020F0302020204030204" pitchFamily="34" charset="0"/>
              </a:defRPr>
            </a:lvl4pPr>
            <a:lvl5pPr algn="l" rtl="0" fontAlgn="base">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fontAlgn="auto">
              <a:spcAft>
                <a:spcPts val="0"/>
              </a:spcAft>
              <a:defRPr/>
            </a:pPr>
            <a:r>
              <a:rPr lang="en-US" sz="3600" b="1" dirty="0">
                <a:solidFill>
                  <a:schemeClr val="accent4"/>
                </a:solidFill>
              </a:rPr>
              <a:t>Measuring Dew Point for Process Safety, Quality and Efficiency</a:t>
            </a:r>
          </a:p>
        </p:txBody>
      </p:sp>
      <p:sp>
        <p:nvSpPr>
          <p:cNvPr id="23" name="object 3">
            <a:extLst>
              <a:ext uri="{FF2B5EF4-FFF2-40B4-BE49-F238E27FC236}">
                <a16:creationId xmlns:a16="http://schemas.microsoft.com/office/drawing/2014/main" id="{DD6E8466-892C-4836-B71C-1D12F3F42E0F}"/>
              </a:ext>
            </a:extLst>
          </p:cNvPr>
          <p:cNvSpPr txBox="1"/>
          <p:nvPr/>
        </p:nvSpPr>
        <p:spPr>
          <a:xfrm>
            <a:off x="3096963" y="2203772"/>
            <a:ext cx="5998067" cy="1292662"/>
          </a:xfrm>
          <a:prstGeom prst="rect">
            <a:avLst/>
          </a:prstGeom>
        </p:spPr>
        <p:txBody>
          <a:bodyPr vert="horz" wrap="square" lIns="0" tIns="0" rIns="0" bIns="0" rtlCol="0">
            <a:spAutoFit/>
          </a:bodyPr>
          <a:lstStyle/>
          <a:p>
            <a:pPr marL="9525" algn="ctr" eaLnBrk="0" fontAlgn="base" hangingPunct="0">
              <a:spcBef>
                <a:spcPct val="0"/>
              </a:spcBef>
              <a:spcAft>
                <a:spcPct val="0"/>
              </a:spcAft>
              <a:defRPr/>
            </a:pPr>
            <a:r>
              <a:rPr lang="en-US" sz="2800" spc="-15" dirty="0">
                <a:solidFill>
                  <a:prstClr val="black"/>
                </a:solidFill>
                <a:latin typeface="+mj-lt"/>
                <a:cs typeface="Calibri"/>
              </a:rPr>
              <a:t>Ron Marshall, Marshall Compressed Air Consulting</a:t>
            </a:r>
            <a:endParaRPr lang="en-US" sz="2800" i="1" spc="-15" dirty="0">
              <a:solidFill>
                <a:prstClr val="black"/>
              </a:solidFill>
              <a:latin typeface="+mj-lt"/>
              <a:cs typeface="Calibri"/>
            </a:endParaRPr>
          </a:p>
          <a:p>
            <a:pPr marL="9525" algn="ctr" eaLnBrk="0" fontAlgn="base" hangingPunct="0">
              <a:spcBef>
                <a:spcPct val="0"/>
              </a:spcBef>
              <a:spcAft>
                <a:spcPct val="0"/>
              </a:spcAft>
              <a:defRPr/>
            </a:pPr>
            <a:r>
              <a:rPr lang="en-US" sz="2800" i="1" spc="-15" dirty="0">
                <a:solidFill>
                  <a:prstClr val="black"/>
                </a:solidFill>
                <a:latin typeface="+mj-lt"/>
                <a:cs typeface="Calibri"/>
              </a:rPr>
              <a:t>Keynote Speaker</a:t>
            </a:r>
            <a:endParaRPr sz="2800" i="1" dirty="0">
              <a:solidFill>
                <a:prstClr val="black"/>
              </a:solidFill>
              <a:latin typeface="+mj-lt"/>
              <a:cs typeface="Calibri"/>
            </a:endParaRPr>
          </a:p>
        </p:txBody>
      </p:sp>
      <p:sp>
        <p:nvSpPr>
          <p:cNvPr id="2" name="TextBox 1">
            <a:extLst>
              <a:ext uri="{FF2B5EF4-FFF2-40B4-BE49-F238E27FC236}">
                <a16:creationId xmlns:a16="http://schemas.microsoft.com/office/drawing/2014/main" id="{FD0B5D6E-9CEA-4857-A25A-9DBED62C5A67}"/>
              </a:ext>
            </a:extLst>
          </p:cNvPr>
          <p:cNvSpPr txBox="1">
            <a:spLocks noChangeArrowheads="1"/>
          </p:cNvSpPr>
          <p:nvPr/>
        </p:nvSpPr>
        <p:spPr bwMode="auto">
          <a:xfrm>
            <a:off x="10034939" y="3617064"/>
            <a:ext cx="131707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defRPr/>
            </a:pPr>
            <a:r>
              <a:rPr lang="en-US" altLang="en-US" sz="1600" dirty="0">
                <a:solidFill>
                  <a:prstClr val="black"/>
                </a:solidFill>
                <a:cs typeface="Arial" panose="020B0604020202020204" pitchFamily="34" charset="0"/>
              </a:rPr>
              <a:t>Sponsored by</a:t>
            </a:r>
          </a:p>
        </p:txBody>
      </p:sp>
      <p:pic>
        <p:nvPicPr>
          <p:cNvPr id="6" name="Picture 5" descr="Logo&#10;&#10;Description automatically generated">
            <a:extLst>
              <a:ext uri="{FF2B5EF4-FFF2-40B4-BE49-F238E27FC236}">
                <a16:creationId xmlns:a16="http://schemas.microsoft.com/office/drawing/2014/main" id="{3633BC34-7480-4C93-9F71-6B27BD5F33E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448800" y="4114800"/>
            <a:ext cx="2405944" cy="631189"/>
          </a:xfrm>
          <a:prstGeom prst="rect">
            <a:avLst/>
          </a:prstGeom>
        </p:spPr>
      </p:pic>
    </p:spTree>
    <p:extLst>
      <p:ext uri="{BB962C8B-B14F-4D97-AF65-F5344CB8AC3E}">
        <p14:creationId xmlns:p14="http://schemas.microsoft.com/office/powerpoint/2010/main" val="35460994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6A0B53-9D51-445E-89E7-CD7C9467AB07}"/>
              </a:ext>
            </a:extLst>
          </p:cNvPr>
          <p:cNvSpPr>
            <a:spLocks noGrp="1"/>
          </p:cNvSpPr>
          <p:nvPr>
            <p:ph type="title"/>
          </p:nvPr>
        </p:nvSpPr>
        <p:spPr/>
        <p:txBody>
          <a:bodyPr/>
          <a:lstStyle/>
          <a:p>
            <a:r>
              <a:rPr lang="en-US" dirty="0"/>
              <a:t>What is pressure dew point?</a:t>
            </a:r>
          </a:p>
        </p:txBody>
      </p:sp>
      <p:sp>
        <p:nvSpPr>
          <p:cNvPr id="3" name="Content Placeholder 2">
            <a:extLst>
              <a:ext uri="{FF2B5EF4-FFF2-40B4-BE49-F238E27FC236}">
                <a16:creationId xmlns:a16="http://schemas.microsoft.com/office/drawing/2014/main" id="{439882F7-669E-4435-9E70-5CD0C97C2892}"/>
              </a:ext>
            </a:extLst>
          </p:cNvPr>
          <p:cNvSpPr>
            <a:spLocks noGrp="1"/>
          </p:cNvSpPr>
          <p:nvPr>
            <p:ph sz="quarter" idx="1"/>
          </p:nvPr>
        </p:nvSpPr>
        <p:spPr>
          <a:xfrm>
            <a:off x="609600" y="1600200"/>
            <a:ext cx="7315200" cy="3886200"/>
          </a:xfrm>
        </p:spPr>
        <p:txBody>
          <a:bodyPr/>
          <a:lstStyle/>
          <a:p>
            <a:r>
              <a:rPr lang="en-US" b="0" i="0" dirty="0">
                <a:solidFill>
                  <a:srgbClr val="222222"/>
                </a:solidFill>
                <a:effectLst/>
                <a:latin typeface="arial" panose="020B0604020202020204" pitchFamily="34" charset="0"/>
              </a:rPr>
              <a:t>The term “</a:t>
            </a:r>
            <a:r>
              <a:rPr lang="en-US" b="1" i="0" dirty="0">
                <a:solidFill>
                  <a:srgbClr val="222222"/>
                </a:solidFill>
                <a:effectLst/>
                <a:latin typeface="arial" panose="020B0604020202020204" pitchFamily="34" charset="0"/>
              </a:rPr>
              <a:t>pressure dew point</a:t>
            </a:r>
            <a:r>
              <a:rPr lang="en-US" b="0" i="0" dirty="0">
                <a:solidFill>
                  <a:srgbClr val="222222"/>
                </a:solidFill>
                <a:effectLst/>
                <a:latin typeface="arial" panose="020B0604020202020204" pitchFamily="34" charset="0"/>
              </a:rPr>
              <a:t>” is encountered when measuring the </a:t>
            </a:r>
            <a:r>
              <a:rPr lang="en-US" b="1" i="0" dirty="0">
                <a:solidFill>
                  <a:srgbClr val="222222"/>
                </a:solidFill>
                <a:effectLst/>
                <a:latin typeface="arial" panose="020B0604020202020204" pitchFamily="34" charset="0"/>
              </a:rPr>
              <a:t>dew point</a:t>
            </a:r>
            <a:r>
              <a:rPr lang="en-US" b="0" i="0" dirty="0">
                <a:solidFill>
                  <a:srgbClr val="222222"/>
                </a:solidFill>
                <a:effectLst/>
                <a:latin typeface="arial" panose="020B0604020202020204" pitchFamily="34" charset="0"/>
              </a:rPr>
              <a:t> temperature of gases at pressures higher than atmospheric </a:t>
            </a:r>
            <a:r>
              <a:rPr lang="en-US" b="1" i="0" dirty="0">
                <a:solidFill>
                  <a:srgbClr val="222222"/>
                </a:solidFill>
                <a:effectLst/>
                <a:latin typeface="arial" panose="020B0604020202020204" pitchFamily="34" charset="0"/>
              </a:rPr>
              <a:t>pressure</a:t>
            </a:r>
            <a:endParaRPr lang="en-US" b="0" i="0" dirty="0">
              <a:solidFill>
                <a:srgbClr val="222222"/>
              </a:solidFill>
              <a:effectLst/>
              <a:latin typeface="arial" panose="020B0604020202020204" pitchFamily="34" charset="0"/>
            </a:endParaRPr>
          </a:p>
          <a:p>
            <a:r>
              <a:rPr lang="en-US" b="0" i="0" dirty="0">
                <a:solidFill>
                  <a:srgbClr val="222222"/>
                </a:solidFill>
                <a:effectLst/>
                <a:latin typeface="arial" panose="020B0604020202020204" pitchFamily="34" charset="0"/>
              </a:rPr>
              <a:t>It refers to the </a:t>
            </a:r>
            <a:r>
              <a:rPr lang="en-US" b="1" i="0" dirty="0">
                <a:solidFill>
                  <a:srgbClr val="222222"/>
                </a:solidFill>
                <a:effectLst/>
                <a:latin typeface="arial" panose="020B0604020202020204" pitchFamily="34" charset="0"/>
              </a:rPr>
              <a:t>dew point</a:t>
            </a:r>
            <a:r>
              <a:rPr lang="en-US" b="0" i="0" dirty="0">
                <a:solidFill>
                  <a:srgbClr val="222222"/>
                </a:solidFill>
                <a:effectLst/>
                <a:latin typeface="arial" panose="020B0604020202020204" pitchFamily="34" charset="0"/>
              </a:rPr>
              <a:t> temperature of a gas under </a:t>
            </a:r>
            <a:r>
              <a:rPr lang="en-US" b="1" i="0" dirty="0">
                <a:solidFill>
                  <a:srgbClr val="222222"/>
                </a:solidFill>
                <a:effectLst/>
                <a:latin typeface="arial" panose="020B0604020202020204" pitchFamily="34" charset="0"/>
              </a:rPr>
              <a:t>pressure</a:t>
            </a:r>
            <a:r>
              <a:rPr lang="en-US" b="0" i="0" dirty="0">
                <a:solidFill>
                  <a:srgbClr val="222222"/>
                </a:solidFill>
                <a:effectLst/>
                <a:latin typeface="arial" panose="020B0604020202020204" pitchFamily="34" charset="0"/>
              </a:rPr>
              <a:t>. This is important because changing the </a:t>
            </a:r>
            <a:r>
              <a:rPr lang="en-US" b="1" i="0" dirty="0">
                <a:solidFill>
                  <a:srgbClr val="222222"/>
                </a:solidFill>
                <a:effectLst/>
                <a:latin typeface="arial" panose="020B0604020202020204" pitchFamily="34" charset="0"/>
              </a:rPr>
              <a:t>pressure</a:t>
            </a:r>
            <a:r>
              <a:rPr lang="en-US" b="0" i="0" dirty="0">
                <a:solidFill>
                  <a:srgbClr val="222222"/>
                </a:solidFill>
                <a:effectLst/>
                <a:latin typeface="arial" panose="020B0604020202020204" pitchFamily="34" charset="0"/>
              </a:rPr>
              <a:t> of a gas changes the </a:t>
            </a:r>
            <a:r>
              <a:rPr lang="en-US" b="1" i="0" dirty="0">
                <a:solidFill>
                  <a:srgbClr val="222222"/>
                </a:solidFill>
                <a:effectLst/>
                <a:latin typeface="arial" panose="020B0604020202020204" pitchFamily="34" charset="0"/>
              </a:rPr>
              <a:t>dew point</a:t>
            </a:r>
            <a:r>
              <a:rPr lang="en-US" b="0" i="0" dirty="0">
                <a:solidFill>
                  <a:srgbClr val="222222"/>
                </a:solidFill>
                <a:effectLst/>
                <a:latin typeface="arial" panose="020B0604020202020204" pitchFamily="34" charset="0"/>
              </a:rPr>
              <a:t> temperature of the gas - Vaisala</a:t>
            </a:r>
            <a:endParaRPr lang="en-US" dirty="0"/>
          </a:p>
        </p:txBody>
      </p:sp>
      <p:pic>
        <p:nvPicPr>
          <p:cNvPr id="4" name="Picture 3">
            <a:extLst>
              <a:ext uri="{FF2B5EF4-FFF2-40B4-BE49-F238E27FC236}">
                <a16:creationId xmlns:a16="http://schemas.microsoft.com/office/drawing/2014/main" id="{13C31AA9-19D6-4620-8024-EE342F979BA0}"/>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898310" y="1752600"/>
            <a:ext cx="4269094" cy="2286000"/>
          </a:xfrm>
          <a:prstGeom prst="rect">
            <a:avLst/>
          </a:prstGeom>
        </p:spPr>
      </p:pic>
    </p:spTree>
    <p:extLst>
      <p:ext uri="{BB962C8B-B14F-4D97-AF65-F5344CB8AC3E}">
        <p14:creationId xmlns:p14="http://schemas.microsoft.com/office/powerpoint/2010/main" val="18154731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6A0B53-9D51-445E-89E7-CD7C9467AB07}"/>
              </a:ext>
            </a:extLst>
          </p:cNvPr>
          <p:cNvSpPr>
            <a:spLocks noGrp="1"/>
          </p:cNvSpPr>
          <p:nvPr>
            <p:ph type="title"/>
          </p:nvPr>
        </p:nvSpPr>
        <p:spPr/>
        <p:txBody>
          <a:bodyPr/>
          <a:lstStyle/>
          <a:p>
            <a:r>
              <a:rPr lang="en-US" dirty="0"/>
              <a:t>Dew point compression and drying</a:t>
            </a:r>
          </a:p>
        </p:txBody>
      </p:sp>
      <p:pic>
        <p:nvPicPr>
          <p:cNvPr id="4" name="Picture 3">
            <a:extLst>
              <a:ext uri="{FF2B5EF4-FFF2-40B4-BE49-F238E27FC236}">
                <a16:creationId xmlns:a16="http://schemas.microsoft.com/office/drawing/2014/main" id="{98CBD8FB-D701-40B9-9A8E-D731A39A3A3E}"/>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276600" y="1371600"/>
            <a:ext cx="5562600" cy="4435393"/>
          </a:xfrm>
          <a:prstGeom prst="rect">
            <a:avLst/>
          </a:prstGeom>
        </p:spPr>
      </p:pic>
      <p:sp>
        <p:nvSpPr>
          <p:cNvPr id="6" name="TextBox 5">
            <a:extLst>
              <a:ext uri="{FF2B5EF4-FFF2-40B4-BE49-F238E27FC236}">
                <a16:creationId xmlns:a16="http://schemas.microsoft.com/office/drawing/2014/main" id="{188DBCAF-B335-4B1D-9314-0B17BB125995}"/>
              </a:ext>
            </a:extLst>
          </p:cNvPr>
          <p:cNvSpPr txBox="1"/>
          <p:nvPr/>
        </p:nvSpPr>
        <p:spPr>
          <a:xfrm>
            <a:off x="6553200" y="5791200"/>
            <a:ext cx="2514600" cy="276999"/>
          </a:xfrm>
          <a:prstGeom prst="rect">
            <a:avLst/>
          </a:prstGeom>
          <a:noFill/>
        </p:spPr>
        <p:txBody>
          <a:bodyPr wrap="square" rtlCol="0">
            <a:spAutoFit/>
          </a:bodyPr>
          <a:lstStyle/>
          <a:p>
            <a:r>
              <a:rPr lang="en-US" sz="1200" dirty="0"/>
              <a:t>Source: CAGI Handbook</a:t>
            </a:r>
          </a:p>
        </p:txBody>
      </p:sp>
    </p:spTree>
    <p:extLst>
      <p:ext uri="{BB962C8B-B14F-4D97-AF65-F5344CB8AC3E}">
        <p14:creationId xmlns:p14="http://schemas.microsoft.com/office/powerpoint/2010/main" val="1499362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6A0B53-9D51-445E-89E7-CD7C9467AB07}"/>
              </a:ext>
            </a:extLst>
          </p:cNvPr>
          <p:cNvSpPr>
            <a:spLocks noGrp="1"/>
          </p:cNvSpPr>
          <p:nvPr>
            <p:ph type="title"/>
          </p:nvPr>
        </p:nvSpPr>
        <p:spPr/>
        <p:txBody>
          <a:bodyPr/>
          <a:lstStyle/>
          <a:p>
            <a:r>
              <a:rPr lang="en-US" dirty="0"/>
              <a:t>Dew point compression and drying</a:t>
            </a:r>
          </a:p>
        </p:txBody>
      </p:sp>
      <p:pic>
        <p:nvPicPr>
          <p:cNvPr id="3" name="Picture 2">
            <a:extLst>
              <a:ext uri="{FF2B5EF4-FFF2-40B4-BE49-F238E27FC236}">
                <a16:creationId xmlns:a16="http://schemas.microsoft.com/office/drawing/2014/main" id="{3C94E8F8-17BF-43B2-8C9C-2D70A4FBAB76}"/>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541721" y="1679075"/>
            <a:ext cx="7108557" cy="3499849"/>
          </a:xfrm>
          <a:prstGeom prst="rect">
            <a:avLst/>
          </a:prstGeom>
        </p:spPr>
      </p:pic>
      <p:sp>
        <p:nvSpPr>
          <p:cNvPr id="7" name="TextBox 6">
            <a:extLst>
              <a:ext uri="{FF2B5EF4-FFF2-40B4-BE49-F238E27FC236}">
                <a16:creationId xmlns:a16="http://schemas.microsoft.com/office/drawing/2014/main" id="{7170010A-8046-4A20-888D-204EAAFDD0B3}"/>
              </a:ext>
            </a:extLst>
          </p:cNvPr>
          <p:cNvSpPr txBox="1"/>
          <p:nvPr/>
        </p:nvSpPr>
        <p:spPr>
          <a:xfrm>
            <a:off x="5867400" y="5334000"/>
            <a:ext cx="2514600" cy="276999"/>
          </a:xfrm>
          <a:prstGeom prst="rect">
            <a:avLst/>
          </a:prstGeom>
          <a:noFill/>
        </p:spPr>
        <p:txBody>
          <a:bodyPr wrap="square" rtlCol="0">
            <a:spAutoFit/>
          </a:bodyPr>
          <a:lstStyle/>
          <a:p>
            <a:r>
              <a:rPr lang="en-US" sz="1200" dirty="0"/>
              <a:t>Source: CAGI Handbook</a:t>
            </a:r>
          </a:p>
        </p:txBody>
      </p:sp>
    </p:spTree>
    <p:extLst>
      <p:ext uri="{BB962C8B-B14F-4D97-AF65-F5344CB8AC3E}">
        <p14:creationId xmlns:p14="http://schemas.microsoft.com/office/powerpoint/2010/main" val="413456042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6A0B53-9D51-445E-89E7-CD7C9467AB07}"/>
              </a:ext>
            </a:extLst>
          </p:cNvPr>
          <p:cNvSpPr>
            <a:spLocks noGrp="1"/>
          </p:cNvSpPr>
          <p:nvPr>
            <p:ph type="title"/>
          </p:nvPr>
        </p:nvSpPr>
        <p:spPr/>
        <p:txBody>
          <a:bodyPr/>
          <a:lstStyle/>
          <a:p>
            <a:r>
              <a:rPr lang="en-US" dirty="0"/>
              <a:t>Dew point classes ISO 8573-1</a:t>
            </a:r>
          </a:p>
        </p:txBody>
      </p:sp>
      <p:pic>
        <p:nvPicPr>
          <p:cNvPr id="3" name="Picture 2">
            <a:extLst>
              <a:ext uri="{FF2B5EF4-FFF2-40B4-BE49-F238E27FC236}">
                <a16:creationId xmlns:a16="http://schemas.microsoft.com/office/drawing/2014/main" id="{A2F03183-7775-499C-B5F8-1334C6231ED2}"/>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695335" y="1567494"/>
            <a:ext cx="8801330" cy="3723012"/>
          </a:xfrm>
          <a:prstGeom prst="rect">
            <a:avLst/>
          </a:prstGeom>
        </p:spPr>
      </p:pic>
      <p:sp>
        <p:nvSpPr>
          <p:cNvPr id="6" name="TextBox 5">
            <a:extLst>
              <a:ext uri="{FF2B5EF4-FFF2-40B4-BE49-F238E27FC236}">
                <a16:creationId xmlns:a16="http://schemas.microsoft.com/office/drawing/2014/main" id="{EECCB376-1AAF-470A-B270-3F43778B38B7}"/>
              </a:ext>
            </a:extLst>
          </p:cNvPr>
          <p:cNvSpPr txBox="1"/>
          <p:nvPr/>
        </p:nvSpPr>
        <p:spPr>
          <a:xfrm>
            <a:off x="7772400" y="5410200"/>
            <a:ext cx="2514600" cy="276999"/>
          </a:xfrm>
          <a:prstGeom prst="rect">
            <a:avLst/>
          </a:prstGeom>
          <a:noFill/>
        </p:spPr>
        <p:txBody>
          <a:bodyPr wrap="square" rtlCol="0">
            <a:spAutoFit/>
          </a:bodyPr>
          <a:lstStyle/>
          <a:p>
            <a:r>
              <a:rPr lang="en-US" sz="1200" dirty="0"/>
              <a:t>Source: CAGI Handbook</a:t>
            </a:r>
          </a:p>
        </p:txBody>
      </p:sp>
    </p:spTree>
    <p:extLst>
      <p:ext uri="{BB962C8B-B14F-4D97-AF65-F5344CB8AC3E}">
        <p14:creationId xmlns:p14="http://schemas.microsoft.com/office/powerpoint/2010/main" val="61013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6A0B53-9D51-445E-89E7-CD7C9467AB07}"/>
              </a:ext>
            </a:extLst>
          </p:cNvPr>
          <p:cNvSpPr>
            <a:spLocks noGrp="1"/>
          </p:cNvSpPr>
          <p:nvPr>
            <p:ph type="title"/>
          </p:nvPr>
        </p:nvSpPr>
        <p:spPr/>
        <p:txBody>
          <a:bodyPr/>
          <a:lstStyle/>
          <a:p>
            <a:r>
              <a:rPr lang="en-US" dirty="0"/>
              <a:t>Negative effects of moisture in compressed air</a:t>
            </a:r>
          </a:p>
        </p:txBody>
      </p:sp>
      <p:sp>
        <p:nvSpPr>
          <p:cNvPr id="3" name="Content Placeholder 2">
            <a:extLst>
              <a:ext uri="{FF2B5EF4-FFF2-40B4-BE49-F238E27FC236}">
                <a16:creationId xmlns:a16="http://schemas.microsoft.com/office/drawing/2014/main" id="{439882F7-669E-4435-9E70-5CD0C97C2892}"/>
              </a:ext>
            </a:extLst>
          </p:cNvPr>
          <p:cNvSpPr>
            <a:spLocks noGrp="1"/>
          </p:cNvSpPr>
          <p:nvPr>
            <p:ph sz="quarter" idx="1"/>
          </p:nvPr>
        </p:nvSpPr>
        <p:spPr>
          <a:xfrm>
            <a:off x="609600" y="1600200"/>
            <a:ext cx="7924800" cy="4038600"/>
          </a:xfrm>
        </p:spPr>
        <p:txBody>
          <a:bodyPr>
            <a:normAutofit fontScale="85000" lnSpcReduction="10000"/>
          </a:bodyPr>
          <a:lstStyle/>
          <a:p>
            <a:r>
              <a:rPr lang="en-US" b="0" i="0" dirty="0">
                <a:solidFill>
                  <a:srgbClr val="222222"/>
                </a:solidFill>
                <a:effectLst/>
                <a:latin typeface="arial" panose="020B0604020202020204" pitchFamily="34" charset="0"/>
              </a:rPr>
              <a:t>Washing away required oils</a:t>
            </a:r>
          </a:p>
          <a:p>
            <a:r>
              <a:rPr lang="en-US" b="0" i="0" dirty="0">
                <a:solidFill>
                  <a:srgbClr val="222222"/>
                </a:solidFill>
                <a:effectLst/>
                <a:latin typeface="arial" panose="020B0604020202020204" pitchFamily="34" charset="0"/>
              </a:rPr>
              <a:t>Rust and scale formation within pipelines and vessels</a:t>
            </a:r>
          </a:p>
          <a:p>
            <a:r>
              <a:rPr lang="en-US" b="0" i="0" dirty="0">
                <a:solidFill>
                  <a:srgbClr val="222222"/>
                </a:solidFill>
                <a:effectLst/>
                <a:latin typeface="arial" panose="020B0604020202020204" pitchFamily="34" charset="0"/>
              </a:rPr>
              <a:t>Increased wear and maintenance of pneumatic devices</a:t>
            </a:r>
          </a:p>
          <a:p>
            <a:r>
              <a:rPr lang="en-US" b="0" i="0" dirty="0">
                <a:solidFill>
                  <a:srgbClr val="222222"/>
                </a:solidFill>
                <a:effectLst/>
                <a:latin typeface="arial" panose="020B0604020202020204" pitchFamily="34" charset="0"/>
              </a:rPr>
              <a:t>Sluggish and inconsistent operation of air valves and cylinders</a:t>
            </a:r>
          </a:p>
          <a:p>
            <a:r>
              <a:rPr lang="en-US" b="0" i="0" dirty="0">
                <a:solidFill>
                  <a:srgbClr val="222222"/>
                </a:solidFill>
                <a:effectLst/>
                <a:latin typeface="arial" panose="020B0604020202020204" pitchFamily="34" charset="0"/>
              </a:rPr>
              <a:t>Malfunction and high maintenance of control instruments and air logic devices</a:t>
            </a:r>
          </a:p>
          <a:p>
            <a:r>
              <a:rPr lang="en-US" b="0" i="0" dirty="0">
                <a:solidFill>
                  <a:srgbClr val="222222"/>
                </a:solidFill>
                <a:effectLst/>
                <a:latin typeface="arial" panose="020B0604020202020204" pitchFamily="34" charset="0"/>
              </a:rPr>
              <a:t>Product spoilage</a:t>
            </a:r>
          </a:p>
          <a:p>
            <a:r>
              <a:rPr lang="en-US" b="0" i="0" dirty="0">
                <a:solidFill>
                  <a:srgbClr val="222222"/>
                </a:solidFill>
                <a:effectLst/>
                <a:latin typeface="arial" panose="020B0604020202020204" pitchFamily="34" charset="0"/>
              </a:rPr>
              <a:t>Rusting of parts after sandblasting</a:t>
            </a:r>
          </a:p>
          <a:p>
            <a:r>
              <a:rPr lang="en-US" b="0" i="0" dirty="0">
                <a:solidFill>
                  <a:srgbClr val="222222"/>
                </a:solidFill>
                <a:effectLst/>
                <a:latin typeface="arial" panose="020B0604020202020204" pitchFamily="34" charset="0"/>
              </a:rPr>
              <a:t>Freezing in exposed pipelines during cold weather</a:t>
            </a:r>
          </a:p>
          <a:p>
            <a:r>
              <a:rPr lang="en-US" b="0" i="0" dirty="0">
                <a:solidFill>
                  <a:srgbClr val="222222"/>
                </a:solidFill>
                <a:effectLst/>
                <a:latin typeface="arial" panose="020B0604020202020204" pitchFamily="34" charset="0"/>
              </a:rPr>
              <a:t>Further condensation and possible freezing of moisture in mufflers whenever air devices are rapidly exhausted</a:t>
            </a:r>
          </a:p>
          <a:p>
            <a:pPr marL="0" indent="0">
              <a:buNone/>
            </a:pPr>
            <a:r>
              <a:rPr lang="en-US" sz="1800" dirty="0">
                <a:solidFill>
                  <a:srgbClr val="222222"/>
                </a:solidFill>
                <a:latin typeface="arial" panose="020B0604020202020204" pitchFamily="34" charset="0"/>
              </a:rPr>
              <a:t>Source CAGI Handbook</a:t>
            </a:r>
            <a:endParaRPr lang="en-US" sz="1800" dirty="0"/>
          </a:p>
        </p:txBody>
      </p:sp>
      <p:pic>
        <p:nvPicPr>
          <p:cNvPr id="4" name="Picture 3">
            <a:extLst>
              <a:ext uri="{FF2B5EF4-FFF2-40B4-BE49-F238E27FC236}">
                <a16:creationId xmlns:a16="http://schemas.microsoft.com/office/drawing/2014/main" id="{C259FFE4-70CE-4C13-AF13-0D98D30CC757}"/>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305800" y="2362200"/>
            <a:ext cx="3820986" cy="2307832"/>
          </a:xfrm>
          <a:prstGeom prst="rect">
            <a:avLst/>
          </a:prstGeom>
        </p:spPr>
      </p:pic>
      <p:sp>
        <p:nvSpPr>
          <p:cNvPr id="6" name="TextBox 5">
            <a:extLst>
              <a:ext uri="{FF2B5EF4-FFF2-40B4-BE49-F238E27FC236}">
                <a16:creationId xmlns:a16="http://schemas.microsoft.com/office/drawing/2014/main" id="{AA040A7D-AD69-4A63-8206-31F84BA70F59}"/>
              </a:ext>
            </a:extLst>
          </p:cNvPr>
          <p:cNvSpPr txBox="1"/>
          <p:nvPr/>
        </p:nvSpPr>
        <p:spPr>
          <a:xfrm>
            <a:off x="9220200" y="4762001"/>
            <a:ext cx="2057400" cy="261610"/>
          </a:xfrm>
          <a:prstGeom prst="rect">
            <a:avLst/>
          </a:prstGeom>
          <a:noFill/>
        </p:spPr>
        <p:txBody>
          <a:bodyPr wrap="square" rtlCol="0">
            <a:spAutoFit/>
          </a:bodyPr>
          <a:lstStyle/>
          <a:p>
            <a:r>
              <a:rPr lang="en-US" sz="1100" dirty="0"/>
              <a:t>Source: CABP Magazine</a:t>
            </a:r>
          </a:p>
        </p:txBody>
      </p:sp>
    </p:spTree>
    <p:extLst>
      <p:ext uri="{BB962C8B-B14F-4D97-AF65-F5344CB8AC3E}">
        <p14:creationId xmlns:p14="http://schemas.microsoft.com/office/powerpoint/2010/main" val="51107779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6A0B53-9D51-445E-89E7-CD7C9467AB07}"/>
              </a:ext>
            </a:extLst>
          </p:cNvPr>
          <p:cNvSpPr>
            <a:spLocks noGrp="1"/>
          </p:cNvSpPr>
          <p:nvPr>
            <p:ph type="title"/>
          </p:nvPr>
        </p:nvSpPr>
        <p:spPr/>
        <p:txBody>
          <a:bodyPr/>
          <a:lstStyle/>
          <a:p>
            <a:r>
              <a:rPr lang="en-US" dirty="0"/>
              <a:t>Growth of microorganisms</a:t>
            </a:r>
          </a:p>
        </p:txBody>
      </p:sp>
      <p:sp>
        <p:nvSpPr>
          <p:cNvPr id="3" name="Content Placeholder 2">
            <a:extLst>
              <a:ext uri="{FF2B5EF4-FFF2-40B4-BE49-F238E27FC236}">
                <a16:creationId xmlns:a16="http://schemas.microsoft.com/office/drawing/2014/main" id="{439882F7-669E-4435-9E70-5CD0C97C2892}"/>
              </a:ext>
            </a:extLst>
          </p:cNvPr>
          <p:cNvSpPr>
            <a:spLocks noGrp="1"/>
          </p:cNvSpPr>
          <p:nvPr>
            <p:ph sz="quarter" idx="1"/>
          </p:nvPr>
        </p:nvSpPr>
        <p:spPr>
          <a:xfrm>
            <a:off x="609600" y="1600200"/>
            <a:ext cx="7924800" cy="4038600"/>
          </a:xfrm>
        </p:spPr>
        <p:txBody>
          <a:bodyPr>
            <a:normAutofit/>
          </a:bodyPr>
          <a:lstStyle/>
          <a:p>
            <a:pPr algn="l"/>
            <a:endParaRPr lang="en-US" sz="1800" b="0" i="0" u="none" strike="noStrike" baseline="0" dirty="0">
              <a:solidFill>
                <a:srgbClr val="000000"/>
              </a:solidFill>
              <a:latin typeface="Arial" panose="020B0604020202020204" pitchFamily="34" charset="0"/>
            </a:endParaRPr>
          </a:p>
          <a:p>
            <a:pPr marL="0" indent="0">
              <a:buNone/>
            </a:pPr>
            <a:r>
              <a:rPr lang="en-US" sz="1800" b="0" i="1" u="none" strike="noStrike" baseline="0" dirty="0">
                <a:solidFill>
                  <a:srgbClr val="000000"/>
                </a:solidFill>
                <a:latin typeface="Arial" panose="020B0604020202020204" pitchFamily="34" charset="0"/>
              </a:rPr>
              <a:t>“To support microorganism growth, it is necessary to establish conditions that will permit organism reproduction. All microorganisms require the following to remain viable and grow on culture media: </a:t>
            </a:r>
          </a:p>
          <a:p>
            <a:r>
              <a:rPr lang="en-US" sz="1800" u="none" strike="noStrike" baseline="0" dirty="0">
                <a:solidFill>
                  <a:srgbClr val="000000"/>
                </a:solidFill>
                <a:latin typeface="Arial" panose="020B0604020202020204" pitchFamily="34" charset="0"/>
              </a:rPr>
              <a:t>Nutrients </a:t>
            </a:r>
          </a:p>
          <a:p>
            <a:r>
              <a:rPr lang="en-US" sz="1800" u="none" strike="noStrike" baseline="0" dirty="0">
                <a:solidFill>
                  <a:srgbClr val="000000"/>
                </a:solidFill>
                <a:latin typeface="Arial" panose="020B0604020202020204" pitchFamily="34" charset="0"/>
              </a:rPr>
              <a:t>Proper pH </a:t>
            </a:r>
          </a:p>
          <a:p>
            <a:r>
              <a:rPr lang="en-US" sz="1800" u="none" strike="noStrike" baseline="0" dirty="0">
                <a:solidFill>
                  <a:srgbClr val="000000"/>
                </a:solidFill>
                <a:latin typeface="Arial" panose="020B0604020202020204" pitchFamily="34" charset="0"/>
              </a:rPr>
              <a:t>Appropriate temperature </a:t>
            </a:r>
          </a:p>
          <a:p>
            <a:r>
              <a:rPr lang="en-US" sz="1800" u="none" strike="noStrike" baseline="0" dirty="0">
                <a:solidFill>
                  <a:srgbClr val="000000"/>
                </a:solidFill>
                <a:latin typeface="Arial" panose="020B0604020202020204" pitchFamily="34" charset="0"/>
              </a:rPr>
              <a:t>Gasses </a:t>
            </a:r>
          </a:p>
          <a:p>
            <a:r>
              <a:rPr lang="en-US" sz="1800" u="none" strike="noStrike" baseline="0" dirty="0">
                <a:solidFill>
                  <a:srgbClr val="000000"/>
                </a:solidFill>
                <a:highlight>
                  <a:srgbClr val="FFFF00"/>
                </a:highlight>
                <a:latin typeface="Arial" panose="020B0604020202020204" pitchFamily="34" charset="0"/>
              </a:rPr>
              <a:t>Moisture</a:t>
            </a:r>
            <a:r>
              <a:rPr lang="en-US" sz="1800" u="none" strike="noStrike" baseline="0" dirty="0">
                <a:solidFill>
                  <a:srgbClr val="000000"/>
                </a:solidFill>
                <a:latin typeface="Arial" panose="020B0604020202020204" pitchFamily="34" charset="0"/>
              </a:rPr>
              <a:t> </a:t>
            </a:r>
          </a:p>
          <a:p>
            <a:pPr marL="0" indent="0">
              <a:buNone/>
            </a:pPr>
            <a:endParaRPr lang="en-US" sz="1400" dirty="0">
              <a:solidFill>
                <a:srgbClr val="222222"/>
              </a:solidFill>
              <a:latin typeface="arial" panose="020B0604020202020204" pitchFamily="34" charset="0"/>
            </a:endParaRPr>
          </a:p>
          <a:p>
            <a:pPr marL="0" indent="0">
              <a:buNone/>
            </a:pPr>
            <a:r>
              <a:rPr lang="en-US" sz="1400" dirty="0">
                <a:solidFill>
                  <a:srgbClr val="222222"/>
                </a:solidFill>
                <a:latin typeface="arial" panose="020B0604020202020204" pitchFamily="34" charset="0"/>
              </a:rPr>
              <a:t>Source: Atlas Copco compressed air and microorganisms white paper</a:t>
            </a:r>
            <a:endParaRPr lang="en-US" sz="1400" dirty="0"/>
          </a:p>
        </p:txBody>
      </p:sp>
      <p:pic>
        <p:nvPicPr>
          <p:cNvPr id="5" name="Picture 4">
            <a:extLst>
              <a:ext uri="{FF2B5EF4-FFF2-40B4-BE49-F238E27FC236}">
                <a16:creationId xmlns:a16="http://schemas.microsoft.com/office/drawing/2014/main" id="{F4ECF9E9-6C8B-4467-887D-8467C3D139F9}"/>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9067799" y="990600"/>
            <a:ext cx="2914597" cy="2176724"/>
          </a:xfrm>
          <a:prstGeom prst="rect">
            <a:avLst/>
          </a:prstGeom>
        </p:spPr>
      </p:pic>
      <p:sp>
        <p:nvSpPr>
          <p:cNvPr id="8" name="TextBox 7">
            <a:extLst>
              <a:ext uri="{FF2B5EF4-FFF2-40B4-BE49-F238E27FC236}">
                <a16:creationId xmlns:a16="http://schemas.microsoft.com/office/drawing/2014/main" id="{4D8DE04D-3B61-4E4E-84B7-A409FFCCDBBF}"/>
              </a:ext>
            </a:extLst>
          </p:cNvPr>
          <p:cNvSpPr txBox="1"/>
          <p:nvPr/>
        </p:nvSpPr>
        <p:spPr>
          <a:xfrm>
            <a:off x="9626599" y="3185795"/>
            <a:ext cx="2057400" cy="261610"/>
          </a:xfrm>
          <a:prstGeom prst="rect">
            <a:avLst/>
          </a:prstGeom>
          <a:noFill/>
        </p:spPr>
        <p:txBody>
          <a:bodyPr wrap="square" rtlCol="0">
            <a:spAutoFit/>
          </a:bodyPr>
          <a:lstStyle/>
          <a:p>
            <a:r>
              <a:rPr lang="en-US" sz="1100" dirty="0"/>
              <a:t>Source: CABP Magazine</a:t>
            </a:r>
          </a:p>
        </p:txBody>
      </p:sp>
      <p:pic>
        <p:nvPicPr>
          <p:cNvPr id="9" name="Picture 8">
            <a:extLst>
              <a:ext uri="{FF2B5EF4-FFF2-40B4-BE49-F238E27FC236}">
                <a16:creationId xmlns:a16="http://schemas.microsoft.com/office/drawing/2014/main" id="{C242B08C-1D12-49DC-968C-97E3D39991C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324600" y="3404578"/>
            <a:ext cx="4018711" cy="2252693"/>
          </a:xfrm>
          <a:prstGeom prst="rect">
            <a:avLst/>
          </a:prstGeom>
        </p:spPr>
      </p:pic>
    </p:spTree>
    <p:extLst>
      <p:ext uri="{BB962C8B-B14F-4D97-AF65-F5344CB8AC3E}">
        <p14:creationId xmlns:p14="http://schemas.microsoft.com/office/powerpoint/2010/main" val="352219512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6A0B53-9D51-445E-89E7-CD7C9467AB07}"/>
              </a:ext>
            </a:extLst>
          </p:cNvPr>
          <p:cNvSpPr>
            <a:spLocks noGrp="1"/>
          </p:cNvSpPr>
          <p:nvPr>
            <p:ph type="title"/>
          </p:nvPr>
        </p:nvSpPr>
        <p:spPr/>
        <p:txBody>
          <a:bodyPr/>
          <a:lstStyle/>
          <a:p>
            <a:r>
              <a:rPr lang="en-US" dirty="0"/>
              <a:t>Things are not always the way they appear</a:t>
            </a:r>
          </a:p>
        </p:txBody>
      </p:sp>
      <p:pic>
        <p:nvPicPr>
          <p:cNvPr id="4" name="Picture 3">
            <a:extLst>
              <a:ext uri="{FF2B5EF4-FFF2-40B4-BE49-F238E27FC236}">
                <a16:creationId xmlns:a16="http://schemas.microsoft.com/office/drawing/2014/main" id="{072084A3-03DC-4FFE-BB5F-852EF2912465}"/>
              </a:ext>
            </a:extLst>
          </p:cNvPr>
          <p:cNvPicPr>
            <a:picLocks noChangeAspect="1"/>
          </p:cNvPicPr>
          <p:nvPr/>
        </p:nvPicPr>
        <p:blipFill>
          <a:blip r:embed="rId2"/>
          <a:stretch>
            <a:fillRect/>
          </a:stretch>
        </p:blipFill>
        <p:spPr>
          <a:xfrm>
            <a:off x="6553200" y="1524000"/>
            <a:ext cx="4862512" cy="3392450"/>
          </a:xfrm>
          <a:prstGeom prst="rect">
            <a:avLst/>
          </a:prstGeom>
        </p:spPr>
      </p:pic>
      <p:pic>
        <p:nvPicPr>
          <p:cNvPr id="8" name="Picture 7" descr="A picture containing text&#10;&#10;Description automatically generated">
            <a:extLst>
              <a:ext uri="{FF2B5EF4-FFF2-40B4-BE49-F238E27FC236}">
                <a16:creationId xmlns:a16="http://schemas.microsoft.com/office/drawing/2014/main" id="{E58D1189-AAB7-4D4A-9B58-E763AC4926BE}"/>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776288" y="1524000"/>
            <a:ext cx="5130557" cy="3392450"/>
          </a:xfrm>
          <a:prstGeom prst="rect">
            <a:avLst/>
          </a:prstGeom>
        </p:spPr>
      </p:pic>
    </p:spTree>
    <p:extLst>
      <p:ext uri="{BB962C8B-B14F-4D97-AF65-F5344CB8AC3E}">
        <p14:creationId xmlns:p14="http://schemas.microsoft.com/office/powerpoint/2010/main" val="289545078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6A0B53-9D51-445E-89E7-CD7C9467AB07}"/>
              </a:ext>
            </a:extLst>
          </p:cNvPr>
          <p:cNvSpPr>
            <a:spLocks noGrp="1"/>
          </p:cNvSpPr>
          <p:nvPr>
            <p:ph type="title"/>
          </p:nvPr>
        </p:nvSpPr>
        <p:spPr/>
        <p:txBody>
          <a:bodyPr/>
          <a:lstStyle/>
          <a:p>
            <a:r>
              <a:rPr lang="en-US" dirty="0"/>
              <a:t>Question: What is the actual dew point of this plant?</a:t>
            </a:r>
          </a:p>
        </p:txBody>
      </p:sp>
      <p:pic>
        <p:nvPicPr>
          <p:cNvPr id="5" name="Picture 4" descr="Graphical user interface&#10;&#10;Description automatically generated">
            <a:extLst>
              <a:ext uri="{FF2B5EF4-FFF2-40B4-BE49-F238E27FC236}">
                <a16:creationId xmlns:a16="http://schemas.microsoft.com/office/drawing/2014/main" id="{FE7CA6B4-BE01-4844-8572-4DF6BD457497}"/>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752600" y="1371600"/>
            <a:ext cx="2971800" cy="3962400"/>
          </a:xfrm>
          <a:prstGeom prst="rect">
            <a:avLst/>
          </a:prstGeom>
        </p:spPr>
      </p:pic>
      <p:pic>
        <p:nvPicPr>
          <p:cNvPr id="6" name="Picture 5">
            <a:extLst>
              <a:ext uri="{FF2B5EF4-FFF2-40B4-BE49-F238E27FC236}">
                <a16:creationId xmlns:a16="http://schemas.microsoft.com/office/drawing/2014/main" id="{DD3DE8AE-2C02-4353-B016-86A5602371A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486400" y="1371600"/>
            <a:ext cx="5418246" cy="4114800"/>
          </a:xfrm>
          <a:prstGeom prst="rect">
            <a:avLst/>
          </a:prstGeom>
        </p:spPr>
      </p:pic>
    </p:spTree>
    <p:extLst>
      <p:ext uri="{BB962C8B-B14F-4D97-AF65-F5344CB8AC3E}">
        <p14:creationId xmlns:p14="http://schemas.microsoft.com/office/powerpoint/2010/main" val="419560777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6A0B53-9D51-445E-89E7-CD7C9467AB07}"/>
              </a:ext>
            </a:extLst>
          </p:cNvPr>
          <p:cNvSpPr>
            <a:spLocks noGrp="1"/>
          </p:cNvSpPr>
          <p:nvPr>
            <p:ph type="title"/>
          </p:nvPr>
        </p:nvSpPr>
        <p:spPr/>
        <p:txBody>
          <a:bodyPr/>
          <a:lstStyle/>
          <a:p>
            <a:r>
              <a:rPr lang="en-US" dirty="0"/>
              <a:t>Panel displays temperature not dew point</a:t>
            </a:r>
          </a:p>
        </p:txBody>
      </p:sp>
      <p:pic>
        <p:nvPicPr>
          <p:cNvPr id="3" name="Picture 2">
            <a:extLst>
              <a:ext uri="{FF2B5EF4-FFF2-40B4-BE49-F238E27FC236}">
                <a16:creationId xmlns:a16="http://schemas.microsoft.com/office/drawing/2014/main" id="{790E5D96-E82B-46B0-A012-B18442ABCB5F}"/>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514600" y="1171732"/>
            <a:ext cx="7277216" cy="4371661"/>
          </a:xfrm>
          <a:prstGeom prst="rect">
            <a:avLst/>
          </a:prstGeom>
        </p:spPr>
      </p:pic>
      <p:sp>
        <p:nvSpPr>
          <p:cNvPr id="4" name="TextBox 3">
            <a:extLst>
              <a:ext uri="{FF2B5EF4-FFF2-40B4-BE49-F238E27FC236}">
                <a16:creationId xmlns:a16="http://schemas.microsoft.com/office/drawing/2014/main" id="{0B0A043D-DA79-432D-BD55-E314D987723E}"/>
              </a:ext>
            </a:extLst>
          </p:cNvPr>
          <p:cNvSpPr txBox="1"/>
          <p:nvPr/>
        </p:nvSpPr>
        <p:spPr>
          <a:xfrm>
            <a:off x="7730405" y="5660395"/>
            <a:ext cx="2057400" cy="261610"/>
          </a:xfrm>
          <a:prstGeom prst="rect">
            <a:avLst/>
          </a:prstGeom>
          <a:noFill/>
        </p:spPr>
        <p:txBody>
          <a:bodyPr wrap="square" rtlCol="0">
            <a:spAutoFit/>
          </a:bodyPr>
          <a:lstStyle/>
          <a:p>
            <a:r>
              <a:rPr lang="en-US" sz="1100" dirty="0"/>
              <a:t>Source: Atlas Copco</a:t>
            </a:r>
          </a:p>
        </p:txBody>
      </p:sp>
    </p:spTree>
    <p:extLst>
      <p:ext uri="{BB962C8B-B14F-4D97-AF65-F5344CB8AC3E}">
        <p14:creationId xmlns:p14="http://schemas.microsoft.com/office/powerpoint/2010/main" val="79309606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6A0B53-9D51-445E-89E7-CD7C9467AB07}"/>
              </a:ext>
            </a:extLst>
          </p:cNvPr>
          <p:cNvSpPr>
            <a:spLocks noGrp="1"/>
          </p:cNvSpPr>
          <p:nvPr>
            <p:ph type="title"/>
          </p:nvPr>
        </p:nvSpPr>
        <p:spPr/>
        <p:txBody>
          <a:bodyPr/>
          <a:lstStyle/>
          <a:p>
            <a:r>
              <a:rPr lang="en-US" dirty="0"/>
              <a:t>Desiccant air dryers consume costly compressed air</a:t>
            </a:r>
          </a:p>
        </p:txBody>
      </p:sp>
      <p:sp>
        <p:nvSpPr>
          <p:cNvPr id="4" name="TextBox 3">
            <a:extLst>
              <a:ext uri="{FF2B5EF4-FFF2-40B4-BE49-F238E27FC236}">
                <a16:creationId xmlns:a16="http://schemas.microsoft.com/office/drawing/2014/main" id="{0B0A043D-DA79-432D-BD55-E314D987723E}"/>
              </a:ext>
            </a:extLst>
          </p:cNvPr>
          <p:cNvSpPr txBox="1"/>
          <p:nvPr/>
        </p:nvSpPr>
        <p:spPr>
          <a:xfrm>
            <a:off x="7730405" y="5660395"/>
            <a:ext cx="2057400" cy="261610"/>
          </a:xfrm>
          <a:prstGeom prst="rect">
            <a:avLst/>
          </a:prstGeom>
          <a:noFill/>
        </p:spPr>
        <p:txBody>
          <a:bodyPr wrap="square" rtlCol="0">
            <a:spAutoFit/>
          </a:bodyPr>
          <a:lstStyle/>
          <a:p>
            <a:r>
              <a:rPr lang="en-US" sz="1100" dirty="0"/>
              <a:t>Source: Atlas Copco</a:t>
            </a:r>
          </a:p>
        </p:txBody>
      </p:sp>
      <p:pic>
        <p:nvPicPr>
          <p:cNvPr id="5" name="Picture 4">
            <a:extLst>
              <a:ext uri="{FF2B5EF4-FFF2-40B4-BE49-F238E27FC236}">
                <a16:creationId xmlns:a16="http://schemas.microsoft.com/office/drawing/2014/main" id="{41DCCF66-2879-46B6-ADE9-76B464721F4D}"/>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286000" y="1143000"/>
            <a:ext cx="7380629" cy="4487605"/>
          </a:xfrm>
          <a:prstGeom prst="rect">
            <a:avLst/>
          </a:prstGeom>
        </p:spPr>
      </p:pic>
    </p:spTree>
    <p:extLst>
      <p:ext uri="{BB962C8B-B14F-4D97-AF65-F5344CB8AC3E}">
        <p14:creationId xmlns:p14="http://schemas.microsoft.com/office/powerpoint/2010/main" val="29826633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4" name="Picture 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90600" y="1066800"/>
            <a:ext cx="3374472" cy="44669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6" name="TextBox 11"/>
          <p:cNvSpPr txBox="1">
            <a:spLocks noChangeArrowheads="1"/>
          </p:cNvSpPr>
          <p:nvPr/>
        </p:nvSpPr>
        <p:spPr bwMode="auto">
          <a:xfrm>
            <a:off x="4648200" y="1582340"/>
            <a:ext cx="4236559" cy="36933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buFont typeface="Arial" panose="020B0604020202020204" pitchFamily="34" charset="0"/>
              <a:buChar char="•"/>
              <a:defRPr/>
            </a:pPr>
            <a:r>
              <a:rPr lang="en-US" altLang="en-US" sz="2000" kern="0" dirty="0">
                <a:solidFill>
                  <a:prstClr val="black"/>
                </a:solidFill>
                <a:latin typeface="+mj-lt"/>
              </a:rPr>
              <a:t> Panelists will answer your questions during the Q&amp;A session at the end of the Webinar.</a:t>
            </a:r>
          </a:p>
          <a:p>
            <a:pPr>
              <a:buFont typeface="Arial" panose="020B0604020202020204" pitchFamily="34" charset="0"/>
              <a:buChar char="•"/>
              <a:defRPr/>
            </a:pPr>
            <a:endParaRPr lang="en-US" altLang="en-US" sz="2000" kern="0" dirty="0">
              <a:solidFill>
                <a:prstClr val="black"/>
              </a:solidFill>
              <a:latin typeface="+mj-lt"/>
            </a:endParaRPr>
          </a:p>
          <a:p>
            <a:pPr>
              <a:buFont typeface="Arial" panose="020B0604020202020204" pitchFamily="34" charset="0"/>
              <a:buChar char="•"/>
              <a:defRPr/>
            </a:pPr>
            <a:r>
              <a:rPr lang="en-US" altLang="en-US" sz="2000" kern="0" dirty="0">
                <a:solidFill>
                  <a:prstClr val="black"/>
                </a:solidFill>
                <a:latin typeface="+mj-lt"/>
              </a:rPr>
              <a:t> Please post your questions in the Questions Window in your GoToWebinar interface.</a:t>
            </a:r>
          </a:p>
          <a:p>
            <a:pPr>
              <a:buFont typeface="Arial" panose="020B0604020202020204" pitchFamily="34" charset="0"/>
              <a:buChar char="•"/>
              <a:defRPr/>
            </a:pPr>
            <a:endParaRPr lang="en-US" altLang="en-US" sz="2000" kern="0" dirty="0">
              <a:solidFill>
                <a:prstClr val="black"/>
              </a:solidFill>
              <a:latin typeface="+mj-lt"/>
            </a:endParaRPr>
          </a:p>
          <a:p>
            <a:pPr>
              <a:buFont typeface="Arial" panose="020B0604020202020204" pitchFamily="34" charset="0"/>
              <a:buChar char="•"/>
              <a:defRPr/>
            </a:pPr>
            <a:r>
              <a:rPr lang="en-US" altLang="en-US" sz="2000" kern="0" dirty="0">
                <a:solidFill>
                  <a:prstClr val="black"/>
                </a:solidFill>
                <a:latin typeface="+mj-lt"/>
              </a:rPr>
              <a:t> Direct all questions to Compressed Air Best Practices</a:t>
            </a:r>
            <a:r>
              <a:rPr lang="en-US" altLang="en-US" sz="2000" dirty="0">
                <a:latin typeface="+mj-lt"/>
                <a:cs typeface="Arial" panose="020B0604020202020204" pitchFamily="34" charset="0"/>
              </a:rPr>
              <a:t>®</a:t>
            </a:r>
            <a:r>
              <a:rPr lang="en-US" altLang="en-US" sz="2000" kern="0" dirty="0">
                <a:solidFill>
                  <a:prstClr val="black"/>
                </a:solidFill>
                <a:latin typeface="+mj-lt"/>
              </a:rPr>
              <a:t> Magazine</a:t>
            </a:r>
          </a:p>
          <a:p>
            <a:pPr>
              <a:defRPr/>
            </a:pPr>
            <a:endParaRPr lang="en-US" altLang="en-US" sz="1400" kern="0" dirty="0">
              <a:solidFill>
                <a:prstClr val="black"/>
              </a:solidFill>
            </a:endParaRPr>
          </a:p>
        </p:txBody>
      </p:sp>
      <p:sp>
        <p:nvSpPr>
          <p:cNvPr id="2" name="Title 1">
            <a:extLst>
              <a:ext uri="{FF2B5EF4-FFF2-40B4-BE49-F238E27FC236}">
                <a16:creationId xmlns:a16="http://schemas.microsoft.com/office/drawing/2014/main" id="{BE88808F-9F1A-4FAF-BF1A-4CC7D8AC96C8}"/>
              </a:ext>
            </a:extLst>
          </p:cNvPr>
          <p:cNvSpPr>
            <a:spLocks noGrp="1"/>
          </p:cNvSpPr>
          <p:nvPr>
            <p:ph type="title"/>
          </p:nvPr>
        </p:nvSpPr>
        <p:spPr/>
        <p:txBody>
          <a:bodyPr/>
          <a:lstStyle/>
          <a:p>
            <a:pPr algn="ctr"/>
            <a:r>
              <a:rPr lang="en-US" dirty="0"/>
              <a:t>Q&amp;A Format</a:t>
            </a:r>
          </a:p>
        </p:txBody>
      </p:sp>
      <p:sp>
        <p:nvSpPr>
          <p:cNvPr id="3" name="TextBox 2">
            <a:extLst>
              <a:ext uri="{FF2B5EF4-FFF2-40B4-BE49-F238E27FC236}">
                <a16:creationId xmlns:a16="http://schemas.microsoft.com/office/drawing/2014/main" id="{94883D91-C66F-428F-8C5D-06BF233B3D46}"/>
              </a:ext>
            </a:extLst>
          </p:cNvPr>
          <p:cNvSpPr txBox="1">
            <a:spLocks noChangeArrowheads="1"/>
          </p:cNvSpPr>
          <p:nvPr/>
        </p:nvSpPr>
        <p:spPr bwMode="auto">
          <a:xfrm>
            <a:off x="10034939" y="3617064"/>
            <a:ext cx="131707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defRPr/>
            </a:pPr>
            <a:r>
              <a:rPr lang="en-US" altLang="en-US" sz="1600" dirty="0">
                <a:solidFill>
                  <a:prstClr val="black"/>
                </a:solidFill>
                <a:cs typeface="Arial" panose="020B0604020202020204" pitchFamily="34" charset="0"/>
              </a:rPr>
              <a:t>Sponsored by</a:t>
            </a:r>
          </a:p>
        </p:txBody>
      </p:sp>
      <p:pic>
        <p:nvPicPr>
          <p:cNvPr id="5" name="Picture 4" descr="Logo&#10;&#10;Description automatically generated">
            <a:extLst>
              <a:ext uri="{FF2B5EF4-FFF2-40B4-BE49-F238E27FC236}">
                <a16:creationId xmlns:a16="http://schemas.microsoft.com/office/drawing/2014/main" id="{A6223393-7FF6-4F1B-8BDD-E17B1A1F563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448800" y="4114800"/>
            <a:ext cx="2405944" cy="631189"/>
          </a:xfrm>
          <a:prstGeom prst="rect">
            <a:avLst/>
          </a:prstGeom>
        </p:spPr>
      </p:pic>
    </p:spTree>
    <p:extLst>
      <p:ext uri="{BB962C8B-B14F-4D97-AF65-F5344CB8AC3E}">
        <p14:creationId xmlns:p14="http://schemas.microsoft.com/office/powerpoint/2010/main" val="18257514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6A0B53-9D51-445E-89E7-CD7C9467AB07}"/>
              </a:ext>
            </a:extLst>
          </p:cNvPr>
          <p:cNvSpPr>
            <a:spLocks noGrp="1"/>
          </p:cNvSpPr>
          <p:nvPr>
            <p:ph type="title"/>
          </p:nvPr>
        </p:nvSpPr>
        <p:spPr/>
        <p:txBody>
          <a:bodyPr/>
          <a:lstStyle/>
          <a:p>
            <a:r>
              <a:rPr lang="en-US" dirty="0"/>
              <a:t>Dew point issues</a:t>
            </a:r>
          </a:p>
        </p:txBody>
      </p:sp>
      <p:sp>
        <p:nvSpPr>
          <p:cNvPr id="5" name="Content Placeholder 2">
            <a:extLst>
              <a:ext uri="{FF2B5EF4-FFF2-40B4-BE49-F238E27FC236}">
                <a16:creationId xmlns:a16="http://schemas.microsoft.com/office/drawing/2014/main" id="{95F6B9FA-31FD-4ECB-86C1-E88B7D12FA20}"/>
              </a:ext>
            </a:extLst>
          </p:cNvPr>
          <p:cNvSpPr>
            <a:spLocks noGrp="1"/>
          </p:cNvSpPr>
          <p:nvPr>
            <p:ph sz="quarter" idx="1"/>
          </p:nvPr>
        </p:nvSpPr>
        <p:spPr>
          <a:xfrm>
            <a:off x="609600" y="1600200"/>
            <a:ext cx="7924800" cy="4038600"/>
          </a:xfrm>
        </p:spPr>
        <p:txBody>
          <a:bodyPr>
            <a:normAutofit/>
          </a:bodyPr>
          <a:lstStyle/>
          <a:p>
            <a:r>
              <a:rPr lang="en-US" b="0" i="0" dirty="0">
                <a:solidFill>
                  <a:srgbClr val="222222"/>
                </a:solidFill>
                <a:effectLst/>
                <a:latin typeface="arial" panose="020B0604020202020204" pitchFamily="34" charset="0"/>
              </a:rPr>
              <a:t>Instruments on refrigerated dryers do not measure actual dew point, output could be different</a:t>
            </a:r>
          </a:p>
          <a:p>
            <a:r>
              <a:rPr lang="en-US" dirty="0">
                <a:solidFill>
                  <a:srgbClr val="222222"/>
                </a:solidFill>
                <a:latin typeface="arial" panose="020B0604020202020204" pitchFamily="34" charset="0"/>
              </a:rPr>
              <a:t>Dew point controls on desiccant dryers:</a:t>
            </a:r>
            <a:endParaRPr lang="en-US" b="0" i="0" dirty="0">
              <a:solidFill>
                <a:srgbClr val="222222"/>
              </a:solidFill>
              <a:effectLst/>
              <a:latin typeface="arial" panose="020B0604020202020204" pitchFamily="34" charset="0"/>
            </a:endParaRPr>
          </a:p>
          <a:p>
            <a:pPr lvl="1"/>
            <a:r>
              <a:rPr lang="en-US" b="0" i="0" dirty="0">
                <a:solidFill>
                  <a:srgbClr val="222222"/>
                </a:solidFill>
                <a:effectLst/>
                <a:latin typeface="arial" panose="020B0604020202020204" pitchFamily="34" charset="0"/>
              </a:rPr>
              <a:t>Incorrect readings may cause air quality issues</a:t>
            </a:r>
          </a:p>
          <a:p>
            <a:pPr lvl="1"/>
            <a:r>
              <a:rPr lang="en-US" dirty="0">
                <a:solidFill>
                  <a:srgbClr val="222222"/>
                </a:solidFill>
                <a:latin typeface="arial" panose="020B0604020202020204" pitchFamily="34" charset="0"/>
              </a:rPr>
              <a:t>Incorrect readings may cause air dryer inefficiency</a:t>
            </a:r>
          </a:p>
          <a:p>
            <a:pPr lvl="1"/>
            <a:r>
              <a:rPr lang="en-US" b="0" i="0" dirty="0">
                <a:solidFill>
                  <a:srgbClr val="222222"/>
                </a:solidFill>
                <a:effectLst/>
                <a:latin typeface="arial" panose="020B0604020202020204" pitchFamily="34" charset="0"/>
              </a:rPr>
              <a:t>Example 1,000 cfm air dryer in fixed cycle 15% = 150 cfm</a:t>
            </a:r>
          </a:p>
          <a:p>
            <a:pPr lvl="1"/>
            <a:r>
              <a:rPr lang="en-US" dirty="0">
                <a:solidFill>
                  <a:srgbClr val="222222"/>
                </a:solidFill>
                <a:latin typeface="arial" panose="020B0604020202020204" pitchFamily="34" charset="0"/>
              </a:rPr>
              <a:t>At light load of 50% purge = 30% of actual</a:t>
            </a:r>
          </a:p>
          <a:p>
            <a:pPr lvl="1"/>
            <a:r>
              <a:rPr lang="en-US" b="0" i="0" dirty="0">
                <a:solidFill>
                  <a:srgbClr val="222222"/>
                </a:solidFill>
                <a:effectLst/>
                <a:latin typeface="arial" panose="020B0604020202020204" pitchFamily="34" charset="0"/>
              </a:rPr>
              <a:t>Properly working </a:t>
            </a:r>
            <a:r>
              <a:rPr lang="en-US" dirty="0">
                <a:solidFill>
                  <a:srgbClr val="222222"/>
                </a:solidFill>
                <a:latin typeface="arial" panose="020B0604020202020204" pitchFamily="34" charset="0"/>
              </a:rPr>
              <a:t>dew point control could save up to 75 cfm</a:t>
            </a:r>
          </a:p>
          <a:p>
            <a:pPr lvl="1"/>
            <a:r>
              <a:rPr lang="en-US" b="0" i="0" dirty="0">
                <a:solidFill>
                  <a:srgbClr val="222222"/>
                </a:solidFill>
                <a:effectLst/>
                <a:latin typeface="arial" panose="020B0604020202020204" pitchFamily="34" charset="0"/>
              </a:rPr>
              <a:t>At $0.10 per kWh saves $13k per year</a:t>
            </a:r>
          </a:p>
          <a:p>
            <a:endParaRPr lang="en-US" sz="1800" dirty="0"/>
          </a:p>
        </p:txBody>
      </p:sp>
      <p:pic>
        <p:nvPicPr>
          <p:cNvPr id="4" name="Picture 3" descr="A close up of a blue building&#10;&#10;Description automatically generated">
            <a:extLst>
              <a:ext uri="{FF2B5EF4-FFF2-40B4-BE49-F238E27FC236}">
                <a16:creationId xmlns:a16="http://schemas.microsoft.com/office/drawing/2014/main" id="{EE62D32E-A87B-4A4E-ADAE-64D9E636A361}"/>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8530188" y="2286000"/>
            <a:ext cx="3403600" cy="2552700"/>
          </a:xfrm>
          <a:prstGeom prst="rect">
            <a:avLst/>
          </a:prstGeom>
        </p:spPr>
      </p:pic>
    </p:spTree>
    <p:extLst>
      <p:ext uri="{BB962C8B-B14F-4D97-AF65-F5344CB8AC3E}">
        <p14:creationId xmlns:p14="http://schemas.microsoft.com/office/powerpoint/2010/main" val="26192599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6A0B53-9D51-445E-89E7-CD7C9467AB07}"/>
              </a:ext>
            </a:extLst>
          </p:cNvPr>
          <p:cNvSpPr>
            <a:spLocks noGrp="1"/>
          </p:cNvSpPr>
          <p:nvPr>
            <p:ph type="title"/>
          </p:nvPr>
        </p:nvSpPr>
        <p:spPr/>
        <p:txBody>
          <a:bodyPr/>
          <a:lstStyle/>
          <a:p>
            <a:r>
              <a:rPr lang="en-US" dirty="0"/>
              <a:t>Example dew point problems –  Refrigerated Dryer</a:t>
            </a:r>
          </a:p>
        </p:txBody>
      </p:sp>
      <p:sp>
        <p:nvSpPr>
          <p:cNvPr id="6" name="Content Placeholder 2">
            <a:extLst>
              <a:ext uri="{FF2B5EF4-FFF2-40B4-BE49-F238E27FC236}">
                <a16:creationId xmlns:a16="http://schemas.microsoft.com/office/drawing/2014/main" id="{42B1393A-9F4A-4FFD-98A1-67DF8167AF72}"/>
              </a:ext>
            </a:extLst>
          </p:cNvPr>
          <p:cNvSpPr txBox="1">
            <a:spLocks/>
          </p:cNvSpPr>
          <p:nvPr/>
        </p:nvSpPr>
        <p:spPr>
          <a:xfrm>
            <a:off x="609600" y="1600200"/>
            <a:ext cx="5791200" cy="4038600"/>
          </a:xfrm>
          <a:prstGeom prst="rect">
            <a:avLst/>
          </a:prstGeom>
        </p:spPr>
        <p:txBody>
          <a:bodyPr vert="horz">
            <a:normAutofit lnSpcReduction="10000"/>
          </a:bodyPr>
          <a:lstStyle>
            <a:lvl1pPr marL="274320" indent="-274320" algn="l" rtl="0" eaLnBrk="1" latinLnBrk="0" hangingPunct="1">
              <a:spcBef>
                <a:spcPts val="600"/>
              </a:spcBef>
              <a:buClr>
                <a:schemeClr val="accent1"/>
              </a:buClr>
              <a:buSzPct val="70000"/>
              <a:buFont typeface="Arial"/>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Arial"/>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Arial"/>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Arial"/>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Arial"/>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a:lstStyle>
          <a:p>
            <a:r>
              <a:rPr lang="en-US" dirty="0">
                <a:solidFill>
                  <a:srgbClr val="222222"/>
                </a:solidFill>
                <a:latin typeface="arial" panose="020B0604020202020204" pitchFamily="34" charset="0"/>
              </a:rPr>
              <a:t>Food plant with refrigerated areas</a:t>
            </a:r>
          </a:p>
          <a:p>
            <a:r>
              <a:rPr lang="en-US" dirty="0">
                <a:solidFill>
                  <a:srgbClr val="222222"/>
                </a:solidFill>
                <a:latin typeface="arial" panose="020B0604020202020204" pitchFamily="34" charset="0"/>
              </a:rPr>
              <a:t>Audit showed dew point spikes during day production hours</a:t>
            </a:r>
          </a:p>
          <a:p>
            <a:r>
              <a:rPr lang="en-US" dirty="0">
                <a:solidFill>
                  <a:srgbClr val="222222"/>
                </a:solidFill>
                <a:latin typeface="arial" panose="020B0604020202020204" pitchFamily="34" charset="0"/>
              </a:rPr>
              <a:t>No alarms on dryer</a:t>
            </a:r>
          </a:p>
          <a:p>
            <a:r>
              <a:rPr lang="en-US" dirty="0">
                <a:solidFill>
                  <a:srgbClr val="222222"/>
                </a:solidFill>
                <a:latin typeface="arial" panose="020B0604020202020204" pitchFamily="34" charset="0"/>
              </a:rPr>
              <a:t>Constant problems with moisture in air, testing revealed contamination</a:t>
            </a:r>
          </a:p>
          <a:p>
            <a:r>
              <a:rPr lang="en-US" dirty="0">
                <a:solidFill>
                  <a:srgbClr val="222222"/>
                </a:solidFill>
                <a:latin typeface="arial" panose="020B0604020202020204" pitchFamily="34" charset="0"/>
              </a:rPr>
              <a:t>Overheating due to poor ventilation and minimal size of dryer</a:t>
            </a:r>
          </a:p>
          <a:p>
            <a:r>
              <a:rPr lang="en-US" dirty="0">
                <a:solidFill>
                  <a:srgbClr val="222222"/>
                </a:solidFill>
                <a:latin typeface="arial" panose="020B0604020202020204" pitchFamily="34" charset="0"/>
              </a:rPr>
              <a:t>Solution fix room temperature</a:t>
            </a:r>
          </a:p>
          <a:p>
            <a:r>
              <a:rPr lang="en-US" dirty="0">
                <a:solidFill>
                  <a:srgbClr val="222222"/>
                </a:solidFill>
                <a:latin typeface="arial" panose="020B0604020202020204" pitchFamily="34" charset="0"/>
              </a:rPr>
              <a:t>Install dew point probe and alarm</a:t>
            </a:r>
          </a:p>
          <a:p>
            <a:endParaRPr lang="en-US" sz="1800" dirty="0"/>
          </a:p>
        </p:txBody>
      </p:sp>
      <p:pic>
        <p:nvPicPr>
          <p:cNvPr id="1026" name="Picture 1">
            <a:extLst>
              <a:ext uri="{FF2B5EF4-FFF2-40B4-BE49-F238E27FC236}">
                <a16:creationId xmlns:a16="http://schemas.microsoft.com/office/drawing/2014/main" id="{5416C994-5838-4124-9458-A4C6A0E310B1}"/>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6477000" y="2105928"/>
            <a:ext cx="5565775" cy="30859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3574262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6A0B53-9D51-445E-89E7-CD7C9467AB07}"/>
              </a:ext>
            </a:extLst>
          </p:cNvPr>
          <p:cNvSpPr>
            <a:spLocks noGrp="1"/>
          </p:cNvSpPr>
          <p:nvPr>
            <p:ph type="title"/>
          </p:nvPr>
        </p:nvSpPr>
        <p:spPr/>
        <p:txBody>
          <a:bodyPr/>
          <a:lstStyle/>
          <a:p>
            <a:r>
              <a:rPr lang="en-US" dirty="0"/>
              <a:t>Example dew point problems –  Heated Dryer</a:t>
            </a:r>
          </a:p>
        </p:txBody>
      </p:sp>
      <p:pic>
        <p:nvPicPr>
          <p:cNvPr id="4" name="Content Placeholder 3">
            <a:extLst>
              <a:ext uri="{FF2B5EF4-FFF2-40B4-BE49-F238E27FC236}">
                <a16:creationId xmlns:a16="http://schemas.microsoft.com/office/drawing/2014/main" id="{82318D64-CB48-4E80-9632-6C74FA23A389}"/>
              </a:ext>
            </a:extLst>
          </p:cNvPr>
          <p:cNvPicPr>
            <a:picLocks noGrp="1" noChangeAspect="1"/>
          </p:cNvPicPr>
          <p:nvPr>
            <p:ph sz="quarter" idx="1"/>
          </p:nvPr>
        </p:nvPicPr>
        <p:blipFill>
          <a:blip r:embed="rId2"/>
          <a:stretch>
            <a:fillRect/>
          </a:stretch>
        </p:blipFill>
        <p:spPr>
          <a:xfrm>
            <a:off x="7086600" y="3810000"/>
            <a:ext cx="4183574" cy="1600200"/>
          </a:xfrm>
          <a:prstGeom prst="rect">
            <a:avLst/>
          </a:prstGeom>
        </p:spPr>
      </p:pic>
      <p:pic>
        <p:nvPicPr>
          <p:cNvPr id="3" name="Picture 2">
            <a:extLst>
              <a:ext uri="{FF2B5EF4-FFF2-40B4-BE49-F238E27FC236}">
                <a16:creationId xmlns:a16="http://schemas.microsoft.com/office/drawing/2014/main" id="{C9A87612-374D-4FF5-B8C0-15034B7DB5A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772400" y="2057400"/>
            <a:ext cx="2688842" cy="1066828"/>
          </a:xfrm>
          <a:prstGeom prst="rect">
            <a:avLst/>
          </a:prstGeom>
        </p:spPr>
      </p:pic>
      <p:sp>
        <p:nvSpPr>
          <p:cNvPr id="6" name="Content Placeholder 2">
            <a:extLst>
              <a:ext uri="{FF2B5EF4-FFF2-40B4-BE49-F238E27FC236}">
                <a16:creationId xmlns:a16="http://schemas.microsoft.com/office/drawing/2014/main" id="{42B1393A-9F4A-4FFD-98A1-67DF8167AF72}"/>
              </a:ext>
            </a:extLst>
          </p:cNvPr>
          <p:cNvSpPr txBox="1">
            <a:spLocks/>
          </p:cNvSpPr>
          <p:nvPr/>
        </p:nvSpPr>
        <p:spPr>
          <a:xfrm>
            <a:off x="609600" y="1600200"/>
            <a:ext cx="5791200" cy="4038600"/>
          </a:xfrm>
          <a:prstGeom prst="rect">
            <a:avLst/>
          </a:prstGeom>
        </p:spPr>
        <p:txBody>
          <a:bodyPr vert="horz">
            <a:normAutofit/>
          </a:bodyPr>
          <a:lstStyle>
            <a:lvl1pPr marL="274320" indent="-274320" algn="l" rtl="0" eaLnBrk="1" latinLnBrk="0" hangingPunct="1">
              <a:spcBef>
                <a:spcPts val="600"/>
              </a:spcBef>
              <a:buClr>
                <a:schemeClr val="accent1"/>
              </a:buClr>
              <a:buSzPct val="70000"/>
              <a:buFont typeface="Arial"/>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Arial"/>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Arial"/>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Arial"/>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Arial"/>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a:lstStyle>
          <a:p>
            <a:r>
              <a:rPr lang="en-US" dirty="0">
                <a:solidFill>
                  <a:srgbClr val="222222"/>
                </a:solidFill>
                <a:latin typeface="arial" panose="020B0604020202020204" pitchFamily="34" charset="0"/>
              </a:rPr>
              <a:t>Dryer was constantly cycling, would never reach -40 switching point</a:t>
            </a:r>
          </a:p>
          <a:p>
            <a:r>
              <a:rPr lang="en-US" dirty="0">
                <a:solidFill>
                  <a:srgbClr val="222222"/>
                </a:solidFill>
                <a:latin typeface="arial" panose="020B0604020202020204" pitchFamily="34" charset="0"/>
              </a:rPr>
              <a:t>Reading checked against portable dew point probe and found in error</a:t>
            </a:r>
          </a:p>
          <a:p>
            <a:r>
              <a:rPr lang="en-US" dirty="0">
                <a:solidFill>
                  <a:srgbClr val="222222"/>
                </a:solidFill>
                <a:latin typeface="arial" panose="020B0604020202020204" pitchFamily="34" charset="0"/>
              </a:rPr>
              <a:t>Malfunction in dryer cooling was damaging probe</a:t>
            </a:r>
          </a:p>
          <a:p>
            <a:r>
              <a:rPr lang="en-US" dirty="0">
                <a:solidFill>
                  <a:srgbClr val="222222"/>
                </a:solidFill>
                <a:latin typeface="arial" panose="020B0604020202020204" pitchFamily="34" charset="0"/>
              </a:rPr>
              <a:t>Replaced probe and operation returned to normal</a:t>
            </a:r>
          </a:p>
          <a:p>
            <a:endParaRPr lang="en-US" sz="1800" dirty="0"/>
          </a:p>
        </p:txBody>
      </p:sp>
    </p:spTree>
    <p:extLst>
      <p:ext uri="{BB962C8B-B14F-4D97-AF65-F5344CB8AC3E}">
        <p14:creationId xmlns:p14="http://schemas.microsoft.com/office/powerpoint/2010/main" val="86957374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6A0B53-9D51-445E-89E7-CD7C9467AB07}"/>
              </a:ext>
            </a:extLst>
          </p:cNvPr>
          <p:cNvSpPr>
            <a:spLocks noGrp="1"/>
          </p:cNvSpPr>
          <p:nvPr>
            <p:ph type="title"/>
          </p:nvPr>
        </p:nvSpPr>
        <p:spPr/>
        <p:txBody>
          <a:bodyPr/>
          <a:lstStyle/>
          <a:p>
            <a:r>
              <a:rPr lang="en-US" dirty="0"/>
              <a:t>Example dew point problems –  Heated Blower Dryer</a:t>
            </a:r>
          </a:p>
        </p:txBody>
      </p:sp>
      <p:sp>
        <p:nvSpPr>
          <p:cNvPr id="6" name="Content Placeholder 2">
            <a:extLst>
              <a:ext uri="{FF2B5EF4-FFF2-40B4-BE49-F238E27FC236}">
                <a16:creationId xmlns:a16="http://schemas.microsoft.com/office/drawing/2014/main" id="{42B1393A-9F4A-4FFD-98A1-67DF8167AF72}"/>
              </a:ext>
            </a:extLst>
          </p:cNvPr>
          <p:cNvSpPr txBox="1">
            <a:spLocks/>
          </p:cNvSpPr>
          <p:nvPr/>
        </p:nvSpPr>
        <p:spPr>
          <a:xfrm>
            <a:off x="609600" y="1600200"/>
            <a:ext cx="5791200" cy="4038600"/>
          </a:xfrm>
          <a:prstGeom prst="rect">
            <a:avLst/>
          </a:prstGeom>
        </p:spPr>
        <p:txBody>
          <a:bodyPr vert="horz">
            <a:normAutofit/>
          </a:bodyPr>
          <a:lstStyle>
            <a:lvl1pPr marL="274320" indent="-274320" algn="l" rtl="0" eaLnBrk="1" latinLnBrk="0" hangingPunct="1">
              <a:spcBef>
                <a:spcPts val="600"/>
              </a:spcBef>
              <a:buClr>
                <a:schemeClr val="accent1"/>
              </a:buClr>
              <a:buSzPct val="70000"/>
              <a:buFont typeface="Arial"/>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Arial"/>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Arial"/>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Arial"/>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Arial"/>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a:lstStyle>
          <a:p>
            <a:r>
              <a:rPr lang="en-US" dirty="0">
                <a:solidFill>
                  <a:srgbClr val="222222"/>
                </a:solidFill>
                <a:latin typeface="arial" panose="020B0604020202020204" pitchFamily="34" charset="0"/>
              </a:rPr>
              <a:t>Poor dew point in plant</a:t>
            </a:r>
          </a:p>
          <a:p>
            <a:r>
              <a:rPr lang="en-US" dirty="0">
                <a:solidFill>
                  <a:srgbClr val="222222"/>
                </a:solidFill>
                <a:latin typeface="arial" panose="020B0604020202020204" pitchFamily="34" charset="0"/>
              </a:rPr>
              <a:t>Dryer constantly running</a:t>
            </a:r>
          </a:p>
          <a:p>
            <a:r>
              <a:rPr lang="en-US" dirty="0">
                <a:solidFill>
                  <a:srgbClr val="222222"/>
                </a:solidFill>
                <a:latin typeface="arial" panose="020B0604020202020204" pitchFamily="34" charset="0"/>
              </a:rPr>
              <a:t>Compressor coolers plugged</a:t>
            </a:r>
          </a:p>
          <a:p>
            <a:r>
              <a:rPr lang="en-US" dirty="0">
                <a:solidFill>
                  <a:srgbClr val="222222"/>
                </a:solidFill>
                <a:latin typeface="arial" panose="020B0604020202020204" pitchFamily="34" charset="0"/>
              </a:rPr>
              <a:t>Dryer over temperature</a:t>
            </a:r>
          </a:p>
          <a:p>
            <a:r>
              <a:rPr lang="en-US" dirty="0">
                <a:solidFill>
                  <a:srgbClr val="222222"/>
                </a:solidFill>
                <a:latin typeface="arial" panose="020B0604020202020204" pitchFamily="34" charset="0"/>
              </a:rPr>
              <a:t>Excessive moisture in air</a:t>
            </a:r>
          </a:p>
          <a:p>
            <a:r>
              <a:rPr lang="en-US" dirty="0">
                <a:solidFill>
                  <a:srgbClr val="222222"/>
                </a:solidFill>
                <a:latin typeface="arial" panose="020B0604020202020204" pitchFamily="34" charset="0"/>
              </a:rPr>
              <a:t>Dew point probe flooded and out of calibration</a:t>
            </a:r>
          </a:p>
          <a:p>
            <a:r>
              <a:rPr lang="en-US" dirty="0">
                <a:solidFill>
                  <a:srgbClr val="222222"/>
                </a:solidFill>
                <a:latin typeface="arial" panose="020B0604020202020204" pitchFamily="34" charset="0"/>
              </a:rPr>
              <a:t>Cooling repair and probe recalibration</a:t>
            </a:r>
          </a:p>
          <a:p>
            <a:endParaRPr lang="en-US" sz="1800" dirty="0"/>
          </a:p>
        </p:txBody>
      </p:sp>
      <p:pic>
        <p:nvPicPr>
          <p:cNvPr id="8" name="Content Placeholder 7">
            <a:extLst>
              <a:ext uri="{FF2B5EF4-FFF2-40B4-BE49-F238E27FC236}">
                <a16:creationId xmlns:a16="http://schemas.microsoft.com/office/drawing/2014/main" id="{016B84C2-C590-49AD-9BC9-F305477EA2AD}"/>
              </a:ext>
            </a:extLst>
          </p:cNvPr>
          <p:cNvPicPr>
            <a:picLocks noGrp="1" noChangeAspect="1"/>
          </p:cNvPicPr>
          <p:nvPr>
            <p:ph sz="quarter" idx="1"/>
          </p:nvPr>
        </p:nvPicPr>
        <p:blipFill>
          <a:blip r:embed="rId2" cstate="screen">
            <a:extLst>
              <a:ext uri="{28A0092B-C50C-407E-A947-70E740481C1C}">
                <a14:useLocalDpi xmlns:a14="http://schemas.microsoft.com/office/drawing/2010/main"/>
              </a:ext>
            </a:extLst>
          </a:blip>
          <a:stretch>
            <a:fillRect/>
          </a:stretch>
        </p:blipFill>
        <p:spPr>
          <a:xfrm>
            <a:off x="5181600" y="990600"/>
            <a:ext cx="3657600" cy="2829775"/>
          </a:xfrm>
          <a:prstGeom prst="rect">
            <a:avLst/>
          </a:prstGeom>
        </p:spPr>
      </p:pic>
      <p:pic>
        <p:nvPicPr>
          <p:cNvPr id="9" name="Picture 8">
            <a:extLst>
              <a:ext uri="{FF2B5EF4-FFF2-40B4-BE49-F238E27FC236}">
                <a16:creationId xmlns:a16="http://schemas.microsoft.com/office/drawing/2014/main" id="{EB534A71-1BBB-4040-81E0-158FB4B9D07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001000" y="2414588"/>
            <a:ext cx="3962400" cy="3224212"/>
          </a:xfrm>
          <a:prstGeom prst="rect">
            <a:avLst/>
          </a:prstGeom>
        </p:spPr>
      </p:pic>
    </p:spTree>
    <p:extLst>
      <p:ext uri="{BB962C8B-B14F-4D97-AF65-F5344CB8AC3E}">
        <p14:creationId xmlns:p14="http://schemas.microsoft.com/office/powerpoint/2010/main" val="96388366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6A0B53-9D51-445E-89E7-CD7C9467AB07}"/>
              </a:ext>
            </a:extLst>
          </p:cNvPr>
          <p:cNvSpPr>
            <a:spLocks noGrp="1"/>
          </p:cNvSpPr>
          <p:nvPr>
            <p:ph type="title"/>
          </p:nvPr>
        </p:nvSpPr>
        <p:spPr/>
        <p:txBody>
          <a:bodyPr/>
          <a:lstStyle/>
          <a:p>
            <a:r>
              <a:rPr lang="en-US" dirty="0"/>
              <a:t>Example dew point problems –  Dual dryers</a:t>
            </a:r>
          </a:p>
        </p:txBody>
      </p:sp>
      <p:sp>
        <p:nvSpPr>
          <p:cNvPr id="6" name="Content Placeholder 2">
            <a:extLst>
              <a:ext uri="{FF2B5EF4-FFF2-40B4-BE49-F238E27FC236}">
                <a16:creationId xmlns:a16="http://schemas.microsoft.com/office/drawing/2014/main" id="{42B1393A-9F4A-4FFD-98A1-67DF8167AF72}"/>
              </a:ext>
            </a:extLst>
          </p:cNvPr>
          <p:cNvSpPr txBox="1">
            <a:spLocks/>
          </p:cNvSpPr>
          <p:nvPr/>
        </p:nvSpPr>
        <p:spPr>
          <a:xfrm>
            <a:off x="609600" y="1600200"/>
            <a:ext cx="5791200" cy="4038600"/>
          </a:xfrm>
          <a:prstGeom prst="rect">
            <a:avLst/>
          </a:prstGeom>
        </p:spPr>
        <p:txBody>
          <a:bodyPr vert="horz">
            <a:normAutofit/>
          </a:bodyPr>
          <a:lstStyle>
            <a:lvl1pPr marL="274320" indent="-274320" algn="l" rtl="0" eaLnBrk="1" latinLnBrk="0" hangingPunct="1">
              <a:spcBef>
                <a:spcPts val="600"/>
              </a:spcBef>
              <a:buClr>
                <a:schemeClr val="accent1"/>
              </a:buClr>
              <a:buSzPct val="70000"/>
              <a:buFont typeface="Arial"/>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Arial"/>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Arial"/>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Arial"/>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Arial"/>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a:lstStyle>
          <a:p>
            <a:r>
              <a:rPr lang="en-US" dirty="0">
                <a:solidFill>
                  <a:srgbClr val="222222"/>
                </a:solidFill>
                <a:latin typeface="arial" panose="020B0604020202020204" pitchFamily="34" charset="0"/>
              </a:rPr>
              <a:t>Poor dew point in plant</a:t>
            </a:r>
          </a:p>
          <a:p>
            <a:r>
              <a:rPr lang="en-US" dirty="0">
                <a:solidFill>
                  <a:srgbClr val="222222"/>
                </a:solidFill>
                <a:latin typeface="arial" panose="020B0604020202020204" pitchFamily="34" charset="0"/>
              </a:rPr>
              <a:t>Refrigerated areas in plant</a:t>
            </a:r>
          </a:p>
          <a:p>
            <a:r>
              <a:rPr lang="en-US" dirty="0">
                <a:solidFill>
                  <a:srgbClr val="222222"/>
                </a:solidFill>
                <a:latin typeface="arial" panose="020B0604020202020204" pitchFamily="34" charset="0"/>
              </a:rPr>
              <a:t>Dryer 1 frozen on right side dry</a:t>
            </a:r>
          </a:p>
          <a:p>
            <a:r>
              <a:rPr lang="en-US" dirty="0">
                <a:solidFill>
                  <a:srgbClr val="222222"/>
                </a:solidFill>
                <a:latin typeface="arial" panose="020B0604020202020204" pitchFamily="34" charset="0"/>
              </a:rPr>
              <a:t>Dryer 2 over temperature</a:t>
            </a:r>
          </a:p>
          <a:p>
            <a:r>
              <a:rPr lang="en-US" dirty="0">
                <a:solidFill>
                  <a:srgbClr val="222222"/>
                </a:solidFill>
                <a:latin typeface="arial" panose="020B0604020202020204" pitchFamily="34" charset="0"/>
              </a:rPr>
              <a:t>Excessive moisture in air</a:t>
            </a:r>
          </a:p>
          <a:p>
            <a:r>
              <a:rPr lang="en-US" dirty="0">
                <a:solidFill>
                  <a:srgbClr val="222222"/>
                </a:solidFill>
                <a:latin typeface="arial" panose="020B0604020202020204" pitchFamily="34" charset="0"/>
              </a:rPr>
              <a:t>Excessive purge flow during light loads</a:t>
            </a:r>
          </a:p>
          <a:p>
            <a:r>
              <a:rPr lang="en-US" dirty="0">
                <a:solidFill>
                  <a:srgbClr val="222222"/>
                </a:solidFill>
                <a:latin typeface="arial" panose="020B0604020202020204" pitchFamily="34" charset="0"/>
              </a:rPr>
              <a:t>Dryer repair and probe calibration</a:t>
            </a:r>
          </a:p>
          <a:p>
            <a:endParaRPr lang="en-US" sz="1800" dirty="0"/>
          </a:p>
        </p:txBody>
      </p:sp>
      <p:pic>
        <p:nvPicPr>
          <p:cNvPr id="5" name="Picture 4">
            <a:extLst>
              <a:ext uri="{FF2B5EF4-FFF2-40B4-BE49-F238E27FC236}">
                <a16:creationId xmlns:a16="http://schemas.microsoft.com/office/drawing/2014/main" id="{B1C8A273-0B5A-4C58-9FDE-D13E630441A6}"/>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915400" y="955358"/>
            <a:ext cx="3098618" cy="1849840"/>
          </a:xfrm>
          <a:prstGeom prst="rect">
            <a:avLst/>
          </a:prstGeom>
        </p:spPr>
      </p:pic>
      <p:pic>
        <p:nvPicPr>
          <p:cNvPr id="7" name="Picture 6">
            <a:extLst>
              <a:ext uri="{FF2B5EF4-FFF2-40B4-BE49-F238E27FC236}">
                <a16:creationId xmlns:a16="http://schemas.microsoft.com/office/drawing/2014/main" id="{371E8E94-1EF0-464F-B710-02779551938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334000" y="960801"/>
            <a:ext cx="3503568" cy="1812513"/>
          </a:xfrm>
          <a:prstGeom prst="rect">
            <a:avLst/>
          </a:prstGeom>
        </p:spPr>
      </p:pic>
      <p:pic>
        <p:nvPicPr>
          <p:cNvPr id="10" name="Picture 9">
            <a:extLst>
              <a:ext uri="{FF2B5EF4-FFF2-40B4-BE49-F238E27FC236}">
                <a16:creationId xmlns:a16="http://schemas.microsoft.com/office/drawing/2014/main" id="{2495DB2E-04BB-4E95-8FDD-35976EC0CFE4}"/>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315200" y="2882954"/>
            <a:ext cx="3503568" cy="1473091"/>
          </a:xfrm>
          <a:prstGeom prst="rect">
            <a:avLst/>
          </a:prstGeom>
        </p:spPr>
      </p:pic>
    </p:spTree>
    <p:extLst>
      <p:ext uri="{BB962C8B-B14F-4D97-AF65-F5344CB8AC3E}">
        <p14:creationId xmlns:p14="http://schemas.microsoft.com/office/powerpoint/2010/main" val="366723269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6A0B53-9D51-445E-89E7-CD7C9467AB07}"/>
              </a:ext>
            </a:extLst>
          </p:cNvPr>
          <p:cNvSpPr>
            <a:spLocks noGrp="1"/>
          </p:cNvSpPr>
          <p:nvPr>
            <p:ph type="title"/>
          </p:nvPr>
        </p:nvSpPr>
        <p:spPr/>
        <p:txBody>
          <a:bodyPr/>
          <a:lstStyle/>
          <a:p>
            <a:r>
              <a:rPr lang="en-US" dirty="0"/>
              <a:t>Summary</a:t>
            </a:r>
          </a:p>
        </p:txBody>
      </p:sp>
      <p:sp>
        <p:nvSpPr>
          <p:cNvPr id="6" name="Content Placeholder 2">
            <a:extLst>
              <a:ext uri="{FF2B5EF4-FFF2-40B4-BE49-F238E27FC236}">
                <a16:creationId xmlns:a16="http://schemas.microsoft.com/office/drawing/2014/main" id="{42B1393A-9F4A-4FFD-98A1-67DF8167AF72}"/>
              </a:ext>
            </a:extLst>
          </p:cNvPr>
          <p:cNvSpPr txBox="1">
            <a:spLocks/>
          </p:cNvSpPr>
          <p:nvPr/>
        </p:nvSpPr>
        <p:spPr>
          <a:xfrm>
            <a:off x="609600" y="1600200"/>
            <a:ext cx="5638800" cy="4038600"/>
          </a:xfrm>
          <a:prstGeom prst="rect">
            <a:avLst/>
          </a:prstGeom>
        </p:spPr>
        <p:txBody>
          <a:bodyPr vert="horz">
            <a:normAutofit/>
          </a:bodyPr>
          <a:lstStyle>
            <a:lvl1pPr marL="274320" indent="-274320" algn="l" rtl="0" eaLnBrk="1" latinLnBrk="0" hangingPunct="1">
              <a:spcBef>
                <a:spcPts val="600"/>
              </a:spcBef>
              <a:buClr>
                <a:schemeClr val="accent1"/>
              </a:buClr>
              <a:buSzPct val="70000"/>
              <a:buFont typeface="Arial"/>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Arial"/>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Arial"/>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Arial"/>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Arial"/>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a:lstStyle>
          <a:p>
            <a:r>
              <a:rPr lang="en-US" dirty="0">
                <a:solidFill>
                  <a:srgbClr val="222222"/>
                </a:solidFill>
                <a:latin typeface="arial" panose="020B0604020202020204" pitchFamily="34" charset="0"/>
              </a:rPr>
              <a:t>Dew point not always what is seems</a:t>
            </a:r>
          </a:p>
          <a:p>
            <a:r>
              <a:rPr lang="en-US" dirty="0">
                <a:solidFill>
                  <a:srgbClr val="222222"/>
                </a:solidFill>
                <a:latin typeface="arial" panose="020B0604020202020204" pitchFamily="34" charset="0"/>
              </a:rPr>
              <a:t>Refrigerated dryers need probes</a:t>
            </a:r>
          </a:p>
          <a:p>
            <a:r>
              <a:rPr lang="en-US" dirty="0">
                <a:solidFill>
                  <a:srgbClr val="222222"/>
                </a:solidFill>
                <a:latin typeface="arial" panose="020B0604020202020204" pitchFamily="34" charset="0"/>
              </a:rPr>
              <a:t>Secondary probes on desiccant</a:t>
            </a:r>
          </a:p>
          <a:p>
            <a:r>
              <a:rPr lang="en-US" dirty="0">
                <a:solidFill>
                  <a:srgbClr val="222222"/>
                </a:solidFill>
                <a:latin typeface="arial" panose="020B0604020202020204" pitchFamily="34" charset="0"/>
              </a:rPr>
              <a:t>Proper calibration schedule</a:t>
            </a:r>
          </a:p>
          <a:p>
            <a:r>
              <a:rPr lang="en-US" dirty="0">
                <a:solidFill>
                  <a:srgbClr val="222222"/>
                </a:solidFill>
                <a:latin typeface="arial" panose="020B0604020202020204" pitchFamily="34" charset="0"/>
              </a:rPr>
              <a:t>Hook up alarms</a:t>
            </a:r>
          </a:p>
          <a:p>
            <a:r>
              <a:rPr lang="en-US" dirty="0">
                <a:solidFill>
                  <a:srgbClr val="222222"/>
                </a:solidFill>
                <a:latin typeface="arial" panose="020B0604020202020204" pitchFamily="34" charset="0"/>
              </a:rPr>
              <a:t>Make sure personnel are trained to recognize bad readings</a:t>
            </a:r>
          </a:p>
          <a:p>
            <a:r>
              <a:rPr lang="en-US" dirty="0">
                <a:solidFill>
                  <a:srgbClr val="222222"/>
                </a:solidFill>
                <a:latin typeface="arial" panose="020B0604020202020204" pitchFamily="34" charset="0"/>
              </a:rPr>
              <a:t>Handheld or data logger connected probe useful for CA auditing</a:t>
            </a:r>
          </a:p>
          <a:p>
            <a:endParaRPr lang="en-US" sz="1800" dirty="0"/>
          </a:p>
        </p:txBody>
      </p:sp>
      <p:pic>
        <p:nvPicPr>
          <p:cNvPr id="3" name="Picture 2">
            <a:extLst>
              <a:ext uri="{FF2B5EF4-FFF2-40B4-BE49-F238E27FC236}">
                <a16:creationId xmlns:a16="http://schemas.microsoft.com/office/drawing/2014/main" id="{3A7161CE-68F6-4D29-AF3B-C31115C8055C}"/>
              </a:ext>
            </a:extLst>
          </p:cNvPr>
          <p:cNvPicPr>
            <a:picLocks noChangeAspect="1"/>
          </p:cNvPicPr>
          <p:nvPr/>
        </p:nvPicPr>
        <p:blipFill>
          <a:blip r:embed="rId2"/>
          <a:stretch>
            <a:fillRect/>
          </a:stretch>
        </p:blipFill>
        <p:spPr>
          <a:xfrm>
            <a:off x="6612362" y="1414220"/>
            <a:ext cx="2651913" cy="2134790"/>
          </a:xfrm>
          <a:prstGeom prst="rect">
            <a:avLst/>
          </a:prstGeom>
        </p:spPr>
      </p:pic>
      <p:pic>
        <p:nvPicPr>
          <p:cNvPr id="4" name="Picture 3">
            <a:extLst>
              <a:ext uri="{FF2B5EF4-FFF2-40B4-BE49-F238E27FC236}">
                <a16:creationId xmlns:a16="http://schemas.microsoft.com/office/drawing/2014/main" id="{EBC297A6-1CE2-458B-AC2C-2C9DD19DC598}"/>
              </a:ext>
            </a:extLst>
          </p:cNvPr>
          <p:cNvPicPr>
            <a:picLocks noChangeAspect="1"/>
          </p:cNvPicPr>
          <p:nvPr/>
        </p:nvPicPr>
        <p:blipFill>
          <a:blip r:embed="rId3"/>
          <a:stretch>
            <a:fillRect/>
          </a:stretch>
        </p:blipFill>
        <p:spPr>
          <a:xfrm>
            <a:off x="6586324" y="3634817"/>
            <a:ext cx="2671977" cy="2003983"/>
          </a:xfrm>
          <a:prstGeom prst="rect">
            <a:avLst/>
          </a:prstGeom>
        </p:spPr>
      </p:pic>
      <p:pic>
        <p:nvPicPr>
          <p:cNvPr id="9" name="Picture 8">
            <a:extLst>
              <a:ext uri="{FF2B5EF4-FFF2-40B4-BE49-F238E27FC236}">
                <a16:creationId xmlns:a16="http://schemas.microsoft.com/office/drawing/2014/main" id="{4C2290CA-A037-445E-9299-AEA325238B8D}"/>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9317602" y="1414220"/>
            <a:ext cx="2651913" cy="2134790"/>
          </a:xfrm>
          <a:prstGeom prst="rect">
            <a:avLst/>
          </a:prstGeom>
        </p:spPr>
      </p:pic>
      <p:pic>
        <p:nvPicPr>
          <p:cNvPr id="11" name="Picture 10">
            <a:extLst>
              <a:ext uri="{FF2B5EF4-FFF2-40B4-BE49-F238E27FC236}">
                <a16:creationId xmlns:a16="http://schemas.microsoft.com/office/drawing/2014/main" id="{C5F5EE7D-7F51-4D4D-981F-06570A8EEA0E}"/>
              </a:ext>
            </a:extLst>
          </p:cNvPr>
          <p:cNvPicPr>
            <a:picLocks noChangeAspect="1"/>
          </p:cNvPicPr>
          <p:nvPr/>
        </p:nvPicPr>
        <p:blipFill>
          <a:blip r:embed="rId5"/>
          <a:stretch>
            <a:fillRect/>
          </a:stretch>
        </p:blipFill>
        <p:spPr>
          <a:xfrm>
            <a:off x="9323576" y="3634817"/>
            <a:ext cx="2671977" cy="2003983"/>
          </a:xfrm>
          <a:prstGeom prst="rect">
            <a:avLst/>
          </a:prstGeom>
        </p:spPr>
      </p:pic>
      <p:sp>
        <p:nvSpPr>
          <p:cNvPr id="13" name="TextBox 12">
            <a:extLst>
              <a:ext uri="{FF2B5EF4-FFF2-40B4-BE49-F238E27FC236}">
                <a16:creationId xmlns:a16="http://schemas.microsoft.com/office/drawing/2014/main" id="{C7FC0263-700D-4479-8953-95CF746B104E}"/>
              </a:ext>
            </a:extLst>
          </p:cNvPr>
          <p:cNvSpPr txBox="1"/>
          <p:nvPr/>
        </p:nvSpPr>
        <p:spPr>
          <a:xfrm>
            <a:off x="7730405" y="5660395"/>
            <a:ext cx="2057400" cy="261610"/>
          </a:xfrm>
          <a:prstGeom prst="rect">
            <a:avLst/>
          </a:prstGeom>
          <a:noFill/>
        </p:spPr>
        <p:txBody>
          <a:bodyPr wrap="square" rtlCol="0">
            <a:spAutoFit/>
          </a:bodyPr>
          <a:lstStyle/>
          <a:p>
            <a:r>
              <a:rPr lang="en-US" sz="1100" dirty="0"/>
              <a:t>Source: Vaisala</a:t>
            </a:r>
          </a:p>
        </p:txBody>
      </p:sp>
    </p:spTree>
    <p:extLst>
      <p:ext uri="{BB962C8B-B14F-4D97-AF65-F5344CB8AC3E}">
        <p14:creationId xmlns:p14="http://schemas.microsoft.com/office/powerpoint/2010/main" val="344871787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20" name="TextBox 15"/>
          <p:cNvSpPr txBox="1">
            <a:spLocks noChangeArrowheads="1"/>
          </p:cNvSpPr>
          <p:nvPr/>
        </p:nvSpPr>
        <p:spPr bwMode="auto">
          <a:xfrm>
            <a:off x="1142952" y="3370345"/>
            <a:ext cx="3348037"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defRPr/>
            </a:pPr>
            <a:endParaRPr lang="en-US" altLang="en-US" sz="1000" dirty="0">
              <a:solidFill>
                <a:prstClr val="black"/>
              </a:solidFill>
            </a:endParaRPr>
          </a:p>
          <a:p>
            <a:pPr fontAlgn="base">
              <a:spcBef>
                <a:spcPct val="0"/>
              </a:spcBef>
              <a:spcAft>
                <a:spcPct val="0"/>
              </a:spcAft>
              <a:defRPr/>
            </a:pPr>
            <a:endParaRPr lang="en-US" altLang="en-US" sz="1000" dirty="0">
              <a:solidFill>
                <a:prstClr val="black"/>
              </a:solidFill>
            </a:endParaRPr>
          </a:p>
        </p:txBody>
      </p:sp>
      <p:sp>
        <p:nvSpPr>
          <p:cNvPr id="9228" name="TextBox 19"/>
          <p:cNvSpPr txBox="1">
            <a:spLocks noChangeArrowheads="1"/>
          </p:cNvSpPr>
          <p:nvPr/>
        </p:nvSpPr>
        <p:spPr bwMode="auto">
          <a:xfrm>
            <a:off x="4246057" y="1752600"/>
            <a:ext cx="4897943" cy="28623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buFont typeface="Arial" panose="020B0604020202020204" pitchFamily="34" charset="0"/>
              <a:buChar char="•"/>
              <a:defRPr/>
            </a:pPr>
            <a:r>
              <a:rPr lang="en-US" altLang="en-US" sz="2400" dirty="0">
                <a:solidFill>
                  <a:prstClr val="black"/>
                </a:solidFill>
                <a:latin typeface="+mj-lt"/>
              </a:rPr>
              <a:t>Business Development Engineer, VAISALA</a:t>
            </a:r>
          </a:p>
          <a:p>
            <a:pPr>
              <a:buFont typeface="Arial" panose="020B0604020202020204" pitchFamily="34" charset="0"/>
              <a:buChar char="•"/>
              <a:defRPr/>
            </a:pPr>
            <a:endParaRPr lang="en-US" altLang="en-US" sz="2400" dirty="0">
              <a:solidFill>
                <a:prstClr val="black"/>
              </a:solidFill>
              <a:latin typeface="+mj-lt"/>
            </a:endParaRPr>
          </a:p>
          <a:p>
            <a:pPr>
              <a:buFont typeface="Arial" panose="020B0604020202020204" pitchFamily="34" charset="0"/>
              <a:buChar char="•"/>
              <a:defRPr/>
            </a:pPr>
            <a:r>
              <a:rPr lang="en-US" altLang="en-US" sz="2400" dirty="0">
                <a:solidFill>
                  <a:prstClr val="black"/>
                </a:solidFill>
                <a:latin typeface="+mj-lt"/>
              </a:rPr>
              <a:t> Over 16 years of experience</a:t>
            </a:r>
          </a:p>
          <a:p>
            <a:pPr>
              <a:defRPr/>
            </a:pPr>
            <a:endParaRPr lang="en-US" altLang="en-US" sz="2400" dirty="0">
              <a:solidFill>
                <a:prstClr val="black"/>
              </a:solidFill>
              <a:latin typeface="+mj-lt"/>
            </a:endParaRPr>
          </a:p>
          <a:p>
            <a:pPr>
              <a:buFont typeface="Arial" panose="020B0604020202020204" pitchFamily="34" charset="0"/>
              <a:buChar char="•"/>
              <a:defRPr/>
            </a:pPr>
            <a:r>
              <a:rPr lang="en-US" altLang="en-US" sz="2400" dirty="0">
                <a:solidFill>
                  <a:prstClr val="black"/>
                </a:solidFill>
                <a:latin typeface="+mj-lt"/>
              </a:rPr>
              <a:t> </a:t>
            </a:r>
            <a:r>
              <a:rPr lang="en-US" altLang="en-US" sz="2400" dirty="0">
                <a:solidFill>
                  <a:prstClr val="black"/>
                </a:solidFill>
                <a:latin typeface="+mj-lt"/>
                <a:hlinkClick r:id="rId2"/>
              </a:rPr>
              <a:t>Justin.Walsh@Vaisala.com</a:t>
            </a:r>
            <a:r>
              <a:rPr lang="en-US" altLang="en-US" sz="2400" dirty="0">
                <a:solidFill>
                  <a:prstClr val="black"/>
                </a:solidFill>
                <a:latin typeface="+mj-lt"/>
              </a:rPr>
              <a:t> </a:t>
            </a:r>
          </a:p>
          <a:p>
            <a:pPr>
              <a:buFont typeface="Arial" panose="020B0604020202020204" pitchFamily="34" charset="0"/>
              <a:buChar char="•"/>
              <a:defRPr/>
            </a:pPr>
            <a:endParaRPr lang="en-US" altLang="en-US" dirty="0">
              <a:solidFill>
                <a:prstClr val="black"/>
              </a:solidFill>
              <a:latin typeface="+mj-lt"/>
            </a:endParaRPr>
          </a:p>
          <a:p>
            <a:pPr>
              <a:buFont typeface="Arial" panose="020B0604020202020204" pitchFamily="34" charset="0"/>
              <a:buChar char="•"/>
              <a:defRPr/>
            </a:pPr>
            <a:endParaRPr lang="en-US" altLang="en-US" dirty="0">
              <a:solidFill>
                <a:prstClr val="black"/>
              </a:solidFill>
              <a:latin typeface="+mj-lt"/>
            </a:endParaRPr>
          </a:p>
        </p:txBody>
      </p:sp>
      <p:sp>
        <p:nvSpPr>
          <p:cNvPr id="14" name="Title 1">
            <a:extLst>
              <a:ext uri="{FF2B5EF4-FFF2-40B4-BE49-F238E27FC236}">
                <a16:creationId xmlns:a16="http://schemas.microsoft.com/office/drawing/2014/main" id="{F2CBD3E3-8AD4-4543-A803-FE2688D1FD99}"/>
              </a:ext>
            </a:extLst>
          </p:cNvPr>
          <p:cNvSpPr>
            <a:spLocks noGrp="1"/>
          </p:cNvSpPr>
          <p:nvPr>
            <p:ph type="title"/>
          </p:nvPr>
        </p:nvSpPr>
        <p:spPr>
          <a:xfrm>
            <a:off x="1981200" y="152400"/>
            <a:ext cx="8305800" cy="563562"/>
          </a:xfrm>
        </p:spPr>
        <p:txBody>
          <a:bodyPr/>
          <a:lstStyle/>
          <a:p>
            <a:pPr algn="ctr"/>
            <a:r>
              <a:rPr lang="en-US" dirty="0"/>
              <a:t>About the Speaker</a:t>
            </a:r>
          </a:p>
        </p:txBody>
      </p:sp>
      <p:sp>
        <p:nvSpPr>
          <p:cNvPr id="13" name="TextBox 12">
            <a:extLst>
              <a:ext uri="{FF2B5EF4-FFF2-40B4-BE49-F238E27FC236}">
                <a16:creationId xmlns:a16="http://schemas.microsoft.com/office/drawing/2014/main" id="{AF37F5AB-4ECC-43EA-9643-97C2B87263AD}"/>
              </a:ext>
            </a:extLst>
          </p:cNvPr>
          <p:cNvSpPr txBox="1">
            <a:spLocks noChangeArrowheads="1"/>
          </p:cNvSpPr>
          <p:nvPr/>
        </p:nvSpPr>
        <p:spPr bwMode="auto">
          <a:xfrm>
            <a:off x="10034939" y="3617064"/>
            <a:ext cx="131707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defRPr/>
            </a:pPr>
            <a:r>
              <a:rPr lang="en-US" altLang="en-US" sz="1600" dirty="0">
                <a:solidFill>
                  <a:prstClr val="black"/>
                </a:solidFill>
                <a:cs typeface="Arial" panose="020B0604020202020204" pitchFamily="34" charset="0"/>
              </a:rPr>
              <a:t>Sponsored by</a:t>
            </a:r>
          </a:p>
        </p:txBody>
      </p:sp>
      <p:sp>
        <p:nvSpPr>
          <p:cNvPr id="23" name="Rectangle 22">
            <a:extLst>
              <a:ext uri="{FF2B5EF4-FFF2-40B4-BE49-F238E27FC236}">
                <a16:creationId xmlns:a16="http://schemas.microsoft.com/office/drawing/2014/main" id="{0F2CB317-197B-4F21-A67C-BE4378867D09}"/>
              </a:ext>
            </a:extLst>
          </p:cNvPr>
          <p:cNvSpPr/>
          <p:nvPr/>
        </p:nvSpPr>
        <p:spPr>
          <a:xfrm>
            <a:off x="457200" y="1378270"/>
            <a:ext cx="3543800" cy="3269930"/>
          </a:xfrm>
          <a:prstGeom prst="rect">
            <a:avLst/>
          </a:prstGeom>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sp>
      <p:pic>
        <p:nvPicPr>
          <p:cNvPr id="2" name="Picture 1" descr="Logo&#10;&#10;Description automatically generated">
            <a:extLst>
              <a:ext uri="{FF2B5EF4-FFF2-40B4-BE49-F238E27FC236}">
                <a16:creationId xmlns:a16="http://schemas.microsoft.com/office/drawing/2014/main" id="{27D101BC-ECEE-415A-A91E-532ADD51977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448800" y="4114800"/>
            <a:ext cx="2405944" cy="631189"/>
          </a:xfrm>
          <a:prstGeom prst="rect">
            <a:avLst/>
          </a:prstGeom>
        </p:spPr>
      </p:pic>
      <p:pic>
        <p:nvPicPr>
          <p:cNvPr id="3" name="Picture 2" descr="A person wearing glasses and smiling at the camera&#10;&#10;Description automatically generated">
            <a:extLst>
              <a:ext uri="{FF2B5EF4-FFF2-40B4-BE49-F238E27FC236}">
                <a16:creationId xmlns:a16="http://schemas.microsoft.com/office/drawing/2014/main" id="{21F2C66F-609E-42CC-8633-D2FA656BA9E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48832" y="1530819"/>
            <a:ext cx="2560535" cy="2560535"/>
          </a:xfrm>
          <a:prstGeom prst="rect">
            <a:avLst/>
          </a:prstGeom>
        </p:spPr>
      </p:pic>
      <p:grpSp>
        <p:nvGrpSpPr>
          <p:cNvPr id="25" name="Group 24">
            <a:extLst>
              <a:ext uri="{FF2B5EF4-FFF2-40B4-BE49-F238E27FC236}">
                <a16:creationId xmlns:a16="http://schemas.microsoft.com/office/drawing/2014/main" id="{F8472E8A-B840-4E85-B817-FB57C539C835}"/>
              </a:ext>
            </a:extLst>
          </p:cNvPr>
          <p:cNvGrpSpPr/>
          <p:nvPr/>
        </p:nvGrpSpPr>
        <p:grpSpPr>
          <a:xfrm>
            <a:off x="261835" y="3770396"/>
            <a:ext cx="3739165" cy="893752"/>
            <a:chOff x="1126057" y="1756545"/>
            <a:chExt cx="3204098" cy="794482"/>
          </a:xfrm>
        </p:grpSpPr>
        <p:sp>
          <p:nvSpPr>
            <p:cNvPr id="26" name="Speech Bubble: Rectangle 25">
              <a:extLst>
                <a:ext uri="{FF2B5EF4-FFF2-40B4-BE49-F238E27FC236}">
                  <a16:creationId xmlns:a16="http://schemas.microsoft.com/office/drawing/2014/main" id="{C331D923-0127-43CF-A68D-5CFBF67D49A2}"/>
                </a:ext>
              </a:extLst>
            </p:cNvPr>
            <p:cNvSpPr/>
            <p:nvPr/>
          </p:nvSpPr>
          <p:spPr>
            <a:xfrm>
              <a:off x="1249394" y="1756545"/>
              <a:ext cx="3080761" cy="794482"/>
            </a:xfrm>
            <a:prstGeom prst="wedgeRectCallout">
              <a:avLst>
                <a:gd name="adj1" fmla="val 20250"/>
                <a:gd name="adj2" fmla="val -607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7" name="Speech Bubble: Rectangle 4">
              <a:extLst>
                <a:ext uri="{FF2B5EF4-FFF2-40B4-BE49-F238E27FC236}">
                  <a16:creationId xmlns:a16="http://schemas.microsoft.com/office/drawing/2014/main" id="{47050A68-7F44-4931-9883-72D8E757DC5F}"/>
                </a:ext>
              </a:extLst>
            </p:cNvPr>
            <p:cNvSpPr txBox="1"/>
            <p:nvPr/>
          </p:nvSpPr>
          <p:spPr>
            <a:xfrm>
              <a:off x="1126057" y="1858799"/>
              <a:ext cx="3080761" cy="58997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8580" tIns="68580" rIns="68580" bIns="68580" numCol="1" spcCol="1270" anchor="ctr" anchorCtr="0">
              <a:noAutofit/>
            </a:bodyPr>
            <a:lstStyle/>
            <a:p>
              <a:pPr algn="ctr" defTabSz="800100">
                <a:spcBef>
                  <a:spcPct val="0"/>
                </a:spcBef>
              </a:pPr>
              <a:r>
                <a:rPr lang="en-US" sz="2000" b="1" dirty="0"/>
                <a:t>Justin Walsh</a:t>
              </a:r>
            </a:p>
            <a:p>
              <a:pPr algn="ctr" defTabSz="800100">
                <a:spcBef>
                  <a:spcPct val="0"/>
                </a:spcBef>
              </a:pPr>
              <a:r>
                <a:rPr lang="en-US" sz="1600" dirty="0"/>
                <a:t>VAISALA</a:t>
              </a:r>
            </a:p>
          </p:txBody>
        </p:sp>
      </p:grpSp>
    </p:spTree>
    <p:extLst>
      <p:ext uri="{BB962C8B-B14F-4D97-AF65-F5344CB8AC3E}">
        <p14:creationId xmlns:p14="http://schemas.microsoft.com/office/powerpoint/2010/main" val="8569108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A93CEAE-D0B3-489E-93BE-A7074B2EF1BA}"/>
              </a:ext>
            </a:extLst>
          </p:cNvPr>
          <p:cNvSpPr>
            <a:spLocks noGrp="1"/>
          </p:cNvSpPr>
          <p:nvPr>
            <p:ph type="title"/>
          </p:nvPr>
        </p:nvSpPr>
        <p:spPr>
          <a:xfrm>
            <a:off x="609600" y="152400"/>
            <a:ext cx="11074400" cy="563562"/>
          </a:xfrm>
        </p:spPr>
        <p:txBody>
          <a:bodyPr anchor="b">
            <a:normAutofit/>
          </a:bodyPr>
          <a:lstStyle/>
          <a:p>
            <a:r>
              <a:rPr lang="en-US" dirty="0"/>
              <a:t>Topics</a:t>
            </a:r>
          </a:p>
        </p:txBody>
      </p:sp>
      <p:sp>
        <p:nvSpPr>
          <p:cNvPr id="6" name="Content Placeholder 5">
            <a:extLst>
              <a:ext uri="{FF2B5EF4-FFF2-40B4-BE49-F238E27FC236}">
                <a16:creationId xmlns:a16="http://schemas.microsoft.com/office/drawing/2014/main" id="{66E02D74-92EC-4A39-875A-8A5BA1483586}"/>
              </a:ext>
            </a:extLst>
          </p:cNvPr>
          <p:cNvSpPr>
            <a:spLocks noGrp="1"/>
          </p:cNvSpPr>
          <p:nvPr>
            <p:ph sz="quarter" idx="1"/>
          </p:nvPr>
        </p:nvSpPr>
        <p:spPr>
          <a:xfrm>
            <a:off x="381000" y="1441525"/>
            <a:ext cx="5105400" cy="4480475"/>
          </a:xfrm>
        </p:spPr>
        <p:txBody>
          <a:bodyPr>
            <a:normAutofit lnSpcReduction="10000"/>
          </a:bodyPr>
          <a:lstStyle/>
          <a:p>
            <a:pPr>
              <a:buFont typeface="Wingdings" panose="05000000000000000000" pitchFamily="2" charset="2"/>
              <a:buChar char="§"/>
            </a:pPr>
            <a:r>
              <a:rPr lang="en-US" dirty="0"/>
              <a:t>Energy Efficiency with Dew Point Control</a:t>
            </a:r>
          </a:p>
          <a:p>
            <a:pPr marL="0" indent="0">
              <a:buNone/>
            </a:pPr>
            <a:endParaRPr lang="en-US" dirty="0"/>
          </a:p>
          <a:p>
            <a:pPr>
              <a:buFont typeface="Wingdings" panose="05000000000000000000" pitchFamily="2" charset="2"/>
              <a:buChar char="§"/>
            </a:pPr>
            <a:r>
              <a:rPr lang="en-US" dirty="0"/>
              <a:t>Dew Point Sensor Technologies and their Performance</a:t>
            </a:r>
          </a:p>
          <a:p>
            <a:pPr marL="0" indent="0">
              <a:buNone/>
            </a:pPr>
            <a:endParaRPr lang="en-US" dirty="0"/>
          </a:p>
          <a:p>
            <a:pPr>
              <a:buFont typeface="Wingdings" panose="05000000000000000000" pitchFamily="2" charset="2"/>
              <a:buChar char="§"/>
            </a:pPr>
            <a:r>
              <a:rPr lang="en-US" dirty="0"/>
              <a:t>Selecting the Right Instrument for your Operation</a:t>
            </a:r>
          </a:p>
          <a:p>
            <a:pPr marL="0" indent="0">
              <a:buNone/>
            </a:pPr>
            <a:endParaRPr lang="en-US" dirty="0"/>
          </a:p>
          <a:p>
            <a:pPr>
              <a:buFont typeface="Wingdings" panose="05000000000000000000" pitchFamily="2" charset="2"/>
              <a:buChar char="§"/>
            </a:pPr>
            <a:r>
              <a:rPr lang="en-US" dirty="0"/>
              <a:t>Maintenance &amp; Calibration Preserves Efficiency</a:t>
            </a:r>
          </a:p>
        </p:txBody>
      </p:sp>
      <p:pic>
        <p:nvPicPr>
          <p:cNvPr id="1026" name="Picture 2" descr="Ilmakompressori">
            <a:extLst>
              <a:ext uri="{FF2B5EF4-FFF2-40B4-BE49-F238E27FC236}">
                <a16:creationId xmlns:a16="http://schemas.microsoft.com/office/drawing/2014/main" id="{71FE41B3-670A-4BC2-86C0-C96007CB4887}"/>
              </a:ext>
            </a:extLst>
          </p:cNvPr>
          <p:cNvPicPr>
            <a:picLocks noGrp="1" noChangeAspect="1" noChangeArrowheads="1"/>
          </p:cNvPicPr>
          <p:nvPr>
            <p:ph sz="quarter" idx="2"/>
          </p:nvPr>
        </p:nvPicPr>
        <p:blipFill rotWithShape="1">
          <a:blip r:embed="rId2">
            <a:extLst>
              <a:ext uri="{28A0092B-C50C-407E-A947-70E740481C1C}">
                <a14:useLocalDpi xmlns:a14="http://schemas.microsoft.com/office/drawing/2010/main" val="0"/>
              </a:ext>
            </a:extLst>
          </a:blip>
          <a:srcRect l="14783" r="14629"/>
          <a:stretch/>
        </p:blipFill>
        <p:spPr bwMode="auto">
          <a:xfrm>
            <a:off x="5693664" y="1600200"/>
            <a:ext cx="4876800" cy="3886200"/>
          </a:xfrm>
          <a:prstGeom prst="rect">
            <a:avLst/>
          </a:prstGeom>
          <a:solidFill>
            <a:srgbClr val="FFFFFF"/>
          </a:solidFill>
        </p:spPr>
      </p:pic>
      <p:sp>
        <p:nvSpPr>
          <p:cNvPr id="14" name="Freeform 250">
            <a:extLst>
              <a:ext uri="{FF2B5EF4-FFF2-40B4-BE49-F238E27FC236}">
                <a16:creationId xmlns:a16="http://schemas.microsoft.com/office/drawing/2014/main" id="{06B90CB8-5CAA-4E84-AC6E-730E650C4859}"/>
              </a:ext>
            </a:extLst>
          </p:cNvPr>
          <p:cNvSpPr>
            <a:spLocks noChangeAspect="1" noEditPoints="1"/>
          </p:cNvSpPr>
          <p:nvPr/>
        </p:nvSpPr>
        <p:spPr bwMode="black">
          <a:xfrm>
            <a:off x="9817174" y="5922000"/>
            <a:ext cx="1922146" cy="504000"/>
          </a:xfrm>
          <a:custGeom>
            <a:avLst/>
            <a:gdLst>
              <a:gd name="T0" fmla="*/ 2494 w 4649"/>
              <a:gd name="T1" fmla="*/ 783 h 1219"/>
              <a:gd name="T2" fmla="*/ 2510 w 4649"/>
              <a:gd name="T3" fmla="*/ 896 h 1219"/>
              <a:gd name="T4" fmla="*/ 2461 w 4649"/>
              <a:gd name="T5" fmla="*/ 1063 h 1219"/>
              <a:gd name="T6" fmla="*/ 2333 w 4649"/>
              <a:gd name="T7" fmla="*/ 1180 h 1219"/>
              <a:gd name="T8" fmla="*/ 2154 w 4649"/>
              <a:gd name="T9" fmla="*/ 1219 h 1219"/>
              <a:gd name="T10" fmla="*/ 1990 w 4649"/>
              <a:gd name="T11" fmla="*/ 1174 h 1219"/>
              <a:gd name="T12" fmla="*/ 1888 w 4649"/>
              <a:gd name="T13" fmla="*/ 1073 h 1219"/>
              <a:gd name="T14" fmla="*/ 1848 w 4649"/>
              <a:gd name="T15" fmla="*/ 891 h 1219"/>
              <a:gd name="T16" fmla="*/ 2078 w 4649"/>
              <a:gd name="T17" fmla="*/ 843 h 1219"/>
              <a:gd name="T18" fmla="*/ 2095 w 4649"/>
              <a:gd name="T19" fmla="*/ 955 h 1219"/>
              <a:gd name="T20" fmla="*/ 2140 w 4649"/>
              <a:gd name="T21" fmla="*/ 1001 h 1219"/>
              <a:gd name="T22" fmla="*/ 2206 w 4649"/>
              <a:gd name="T23" fmla="*/ 987 h 1219"/>
              <a:gd name="T24" fmla="*/ 2228 w 4649"/>
              <a:gd name="T25" fmla="*/ 862 h 1219"/>
              <a:gd name="T26" fmla="*/ 2116 w 4649"/>
              <a:gd name="T27" fmla="*/ 728 h 1219"/>
              <a:gd name="T28" fmla="*/ 1887 w 4649"/>
              <a:gd name="T29" fmla="*/ 478 h 1219"/>
              <a:gd name="T30" fmla="*/ 1855 w 4649"/>
              <a:gd name="T31" fmla="*/ 362 h 1219"/>
              <a:gd name="T32" fmla="*/ 1880 w 4649"/>
              <a:gd name="T33" fmla="*/ 201 h 1219"/>
              <a:gd name="T34" fmla="*/ 1986 w 4649"/>
              <a:gd name="T35" fmla="*/ 65 h 1219"/>
              <a:gd name="T36" fmla="*/ 2150 w 4649"/>
              <a:gd name="T37" fmla="*/ 2 h 1219"/>
              <a:gd name="T38" fmla="*/ 2320 w 4649"/>
              <a:gd name="T39" fmla="*/ 28 h 1219"/>
              <a:gd name="T40" fmla="*/ 2444 w 4649"/>
              <a:gd name="T41" fmla="*/ 131 h 1219"/>
              <a:gd name="T42" fmla="*/ 2497 w 4649"/>
              <a:gd name="T43" fmla="*/ 293 h 1219"/>
              <a:gd name="T44" fmla="*/ 2481 w 4649"/>
              <a:gd name="T45" fmla="*/ 406 h 1219"/>
              <a:gd name="T46" fmla="*/ 2258 w 4649"/>
              <a:gd name="T47" fmla="*/ 278 h 1219"/>
              <a:gd name="T48" fmla="*/ 2218 w 4649"/>
              <a:gd name="T49" fmla="*/ 224 h 1219"/>
              <a:gd name="T50" fmla="*/ 2152 w 4649"/>
              <a:gd name="T51" fmla="*/ 232 h 1219"/>
              <a:gd name="T52" fmla="*/ 2126 w 4649"/>
              <a:gd name="T53" fmla="*/ 352 h 1219"/>
              <a:gd name="T54" fmla="*/ 2158 w 4649"/>
              <a:gd name="T55" fmla="*/ 427 h 1219"/>
              <a:gd name="T56" fmla="*/ 718 w 4649"/>
              <a:gd name="T57" fmla="*/ 26 h 1219"/>
              <a:gd name="T58" fmla="*/ 491 w 4649"/>
              <a:gd name="T59" fmla="*/ 1210 h 1219"/>
              <a:gd name="T60" fmla="*/ 230 w 4649"/>
              <a:gd name="T61" fmla="*/ 1189 h 1219"/>
              <a:gd name="T62" fmla="*/ 18 w 4649"/>
              <a:gd name="T63" fmla="*/ 13 h 1219"/>
              <a:gd name="T64" fmla="*/ 493 w 4649"/>
              <a:gd name="T65" fmla="*/ 33 h 1219"/>
              <a:gd name="T66" fmla="*/ 1409 w 4649"/>
              <a:gd name="T67" fmla="*/ 1193 h 1219"/>
              <a:gd name="T68" fmla="*/ 1173 w 4649"/>
              <a:gd name="T69" fmla="*/ 1207 h 1219"/>
              <a:gd name="T70" fmla="*/ 911 w 4649"/>
              <a:gd name="T71" fmla="*/ 1201 h 1219"/>
              <a:gd name="T72" fmla="*/ 691 w 4649"/>
              <a:gd name="T73" fmla="*/ 1200 h 1219"/>
              <a:gd name="T74" fmla="*/ 914 w 4649"/>
              <a:gd name="T75" fmla="*/ 15 h 1219"/>
              <a:gd name="T76" fmla="*/ 1179 w 4649"/>
              <a:gd name="T77" fmla="*/ 29 h 1219"/>
              <a:gd name="T78" fmla="*/ 3250 w 4649"/>
              <a:gd name="T79" fmla="*/ 1200 h 1219"/>
              <a:gd name="T80" fmla="*/ 3009 w 4649"/>
              <a:gd name="T81" fmla="*/ 1201 h 1219"/>
              <a:gd name="T82" fmla="*/ 2747 w 4649"/>
              <a:gd name="T83" fmla="*/ 1207 h 1219"/>
              <a:gd name="T84" fmla="*/ 2533 w 4649"/>
              <a:gd name="T85" fmla="*/ 1193 h 1219"/>
              <a:gd name="T86" fmla="*/ 2765 w 4649"/>
              <a:gd name="T87" fmla="*/ 13 h 1219"/>
              <a:gd name="T88" fmla="*/ 3137 w 4649"/>
              <a:gd name="T89" fmla="*/ 612 h 1219"/>
              <a:gd name="T90" fmla="*/ 4641 w 4649"/>
              <a:gd name="T91" fmla="*/ 1206 h 1219"/>
              <a:gd name="T92" fmla="*/ 4401 w 4649"/>
              <a:gd name="T93" fmla="*/ 1194 h 1219"/>
              <a:gd name="T94" fmla="*/ 4135 w 4649"/>
              <a:gd name="T95" fmla="*/ 1210 h 1219"/>
              <a:gd name="T96" fmla="*/ 3930 w 4649"/>
              <a:gd name="T97" fmla="*/ 1189 h 1219"/>
              <a:gd name="T98" fmla="*/ 4363 w 4649"/>
              <a:gd name="T99" fmla="*/ 13 h 1219"/>
              <a:gd name="T100" fmla="*/ 4648 w 4649"/>
              <a:gd name="T101" fmla="*/ 1189 h 1219"/>
              <a:gd name="T102" fmla="*/ 1742 w 4649"/>
              <a:gd name="T103" fmla="*/ 1209 h 1219"/>
              <a:gd name="T104" fmla="*/ 1500 w 4649"/>
              <a:gd name="T105" fmla="*/ 1190 h 1219"/>
              <a:gd name="T106" fmla="*/ 1733 w 4649"/>
              <a:gd name="T107" fmla="*/ 13 h 1219"/>
              <a:gd name="T108" fmla="*/ 3835 w 4649"/>
              <a:gd name="T109" fmla="*/ 955 h 1219"/>
              <a:gd name="T110" fmla="*/ 3854 w 4649"/>
              <a:gd name="T111" fmla="*/ 1198 h 1219"/>
              <a:gd name="T112" fmla="*/ 3358 w 4649"/>
              <a:gd name="T113" fmla="*/ 1209 h 1219"/>
              <a:gd name="T114" fmla="*/ 3349 w 4649"/>
              <a:gd name="T115" fmla="*/ 22 h 1219"/>
              <a:gd name="T116" fmla="*/ 3587 w 4649"/>
              <a:gd name="T117" fmla="*/ 22 h 12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4649" h="1219">
                <a:moveTo>
                  <a:pt x="2421" y="667"/>
                </a:moveTo>
                <a:lnTo>
                  <a:pt x="2425" y="671"/>
                </a:lnTo>
                <a:lnTo>
                  <a:pt x="2436" y="682"/>
                </a:lnTo>
                <a:lnTo>
                  <a:pt x="2442" y="691"/>
                </a:lnTo>
                <a:lnTo>
                  <a:pt x="2450" y="701"/>
                </a:lnTo>
                <a:lnTo>
                  <a:pt x="2458" y="712"/>
                </a:lnTo>
                <a:lnTo>
                  <a:pt x="2467" y="725"/>
                </a:lnTo>
                <a:lnTo>
                  <a:pt x="2475" y="740"/>
                </a:lnTo>
                <a:lnTo>
                  <a:pt x="2483" y="756"/>
                </a:lnTo>
                <a:lnTo>
                  <a:pt x="2490" y="773"/>
                </a:lnTo>
                <a:lnTo>
                  <a:pt x="2494" y="783"/>
                </a:lnTo>
                <a:lnTo>
                  <a:pt x="2497" y="792"/>
                </a:lnTo>
                <a:lnTo>
                  <a:pt x="2500" y="802"/>
                </a:lnTo>
                <a:lnTo>
                  <a:pt x="2503" y="812"/>
                </a:lnTo>
                <a:lnTo>
                  <a:pt x="2505" y="822"/>
                </a:lnTo>
                <a:lnTo>
                  <a:pt x="2507" y="833"/>
                </a:lnTo>
                <a:lnTo>
                  <a:pt x="2508" y="844"/>
                </a:lnTo>
                <a:lnTo>
                  <a:pt x="2509" y="855"/>
                </a:lnTo>
                <a:lnTo>
                  <a:pt x="2510" y="867"/>
                </a:lnTo>
                <a:lnTo>
                  <a:pt x="2510" y="878"/>
                </a:lnTo>
                <a:lnTo>
                  <a:pt x="2510" y="887"/>
                </a:lnTo>
                <a:lnTo>
                  <a:pt x="2510" y="896"/>
                </a:lnTo>
                <a:lnTo>
                  <a:pt x="2510" y="912"/>
                </a:lnTo>
                <a:lnTo>
                  <a:pt x="2508" y="929"/>
                </a:lnTo>
                <a:lnTo>
                  <a:pt x="2506" y="945"/>
                </a:lnTo>
                <a:lnTo>
                  <a:pt x="2503" y="961"/>
                </a:lnTo>
                <a:lnTo>
                  <a:pt x="2499" y="976"/>
                </a:lnTo>
                <a:lnTo>
                  <a:pt x="2495" y="992"/>
                </a:lnTo>
                <a:lnTo>
                  <a:pt x="2490" y="1007"/>
                </a:lnTo>
                <a:lnTo>
                  <a:pt x="2483" y="1022"/>
                </a:lnTo>
                <a:lnTo>
                  <a:pt x="2477" y="1036"/>
                </a:lnTo>
                <a:lnTo>
                  <a:pt x="2469" y="1050"/>
                </a:lnTo>
                <a:lnTo>
                  <a:pt x="2461" y="1063"/>
                </a:lnTo>
                <a:lnTo>
                  <a:pt x="2452" y="1077"/>
                </a:lnTo>
                <a:lnTo>
                  <a:pt x="2443" y="1089"/>
                </a:lnTo>
                <a:lnTo>
                  <a:pt x="2433" y="1101"/>
                </a:lnTo>
                <a:lnTo>
                  <a:pt x="2422" y="1113"/>
                </a:lnTo>
                <a:lnTo>
                  <a:pt x="2411" y="1124"/>
                </a:lnTo>
                <a:lnTo>
                  <a:pt x="2399" y="1135"/>
                </a:lnTo>
                <a:lnTo>
                  <a:pt x="2387" y="1145"/>
                </a:lnTo>
                <a:lnTo>
                  <a:pt x="2374" y="1155"/>
                </a:lnTo>
                <a:lnTo>
                  <a:pt x="2361" y="1164"/>
                </a:lnTo>
                <a:lnTo>
                  <a:pt x="2347" y="1172"/>
                </a:lnTo>
                <a:lnTo>
                  <a:pt x="2333" y="1180"/>
                </a:lnTo>
                <a:lnTo>
                  <a:pt x="2317" y="1187"/>
                </a:lnTo>
                <a:lnTo>
                  <a:pt x="2302" y="1194"/>
                </a:lnTo>
                <a:lnTo>
                  <a:pt x="2287" y="1200"/>
                </a:lnTo>
                <a:lnTo>
                  <a:pt x="2271" y="1205"/>
                </a:lnTo>
                <a:lnTo>
                  <a:pt x="2255" y="1209"/>
                </a:lnTo>
                <a:lnTo>
                  <a:pt x="2239" y="1213"/>
                </a:lnTo>
                <a:lnTo>
                  <a:pt x="2222" y="1215"/>
                </a:lnTo>
                <a:lnTo>
                  <a:pt x="2205" y="1217"/>
                </a:lnTo>
                <a:lnTo>
                  <a:pt x="2188" y="1219"/>
                </a:lnTo>
                <a:lnTo>
                  <a:pt x="2171" y="1219"/>
                </a:lnTo>
                <a:lnTo>
                  <a:pt x="2154" y="1219"/>
                </a:lnTo>
                <a:lnTo>
                  <a:pt x="2137" y="1218"/>
                </a:lnTo>
                <a:lnTo>
                  <a:pt x="2121" y="1216"/>
                </a:lnTo>
                <a:lnTo>
                  <a:pt x="2105" y="1214"/>
                </a:lnTo>
                <a:lnTo>
                  <a:pt x="2089" y="1211"/>
                </a:lnTo>
                <a:lnTo>
                  <a:pt x="2074" y="1207"/>
                </a:lnTo>
                <a:lnTo>
                  <a:pt x="2059" y="1203"/>
                </a:lnTo>
                <a:lnTo>
                  <a:pt x="2044" y="1199"/>
                </a:lnTo>
                <a:lnTo>
                  <a:pt x="2030" y="1193"/>
                </a:lnTo>
                <a:lnTo>
                  <a:pt x="2016" y="1187"/>
                </a:lnTo>
                <a:lnTo>
                  <a:pt x="2003" y="1181"/>
                </a:lnTo>
                <a:lnTo>
                  <a:pt x="1990" y="1174"/>
                </a:lnTo>
                <a:lnTo>
                  <a:pt x="1977" y="1166"/>
                </a:lnTo>
                <a:lnTo>
                  <a:pt x="1971" y="1162"/>
                </a:lnTo>
                <a:lnTo>
                  <a:pt x="1965" y="1158"/>
                </a:lnTo>
                <a:lnTo>
                  <a:pt x="1954" y="1149"/>
                </a:lnTo>
                <a:lnTo>
                  <a:pt x="1943" y="1140"/>
                </a:lnTo>
                <a:lnTo>
                  <a:pt x="1932" y="1130"/>
                </a:lnTo>
                <a:lnTo>
                  <a:pt x="1922" y="1120"/>
                </a:lnTo>
                <a:lnTo>
                  <a:pt x="1913" y="1109"/>
                </a:lnTo>
                <a:lnTo>
                  <a:pt x="1904" y="1098"/>
                </a:lnTo>
                <a:lnTo>
                  <a:pt x="1895" y="1086"/>
                </a:lnTo>
                <a:lnTo>
                  <a:pt x="1888" y="1073"/>
                </a:lnTo>
                <a:lnTo>
                  <a:pt x="1881" y="1061"/>
                </a:lnTo>
                <a:lnTo>
                  <a:pt x="1874" y="1047"/>
                </a:lnTo>
                <a:lnTo>
                  <a:pt x="1869" y="1034"/>
                </a:lnTo>
                <a:lnTo>
                  <a:pt x="1864" y="1019"/>
                </a:lnTo>
                <a:lnTo>
                  <a:pt x="1859" y="1005"/>
                </a:lnTo>
                <a:lnTo>
                  <a:pt x="1856" y="990"/>
                </a:lnTo>
                <a:lnTo>
                  <a:pt x="1853" y="974"/>
                </a:lnTo>
                <a:lnTo>
                  <a:pt x="1851" y="958"/>
                </a:lnTo>
                <a:lnTo>
                  <a:pt x="1849" y="942"/>
                </a:lnTo>
                <a:lnTo>
                  <a:pt x="1849" y="925"/>
                </a:lnTo>
                <a:lnTo>
                  <a:pt x="1848" y="891"/>
                </a:lnTo>
                <a:lnTo>
                  <a:pt x="1849" y="859"/>
                </a:lnTo>
                <a:lnTo>
                  <a:pt x="1849" y="856"/>
                </a:lnTo>
                <a:lnTo>
                  <a:pt x="1850" y="852"/>
                </a:lnTo>
                <a:lnTo>
                  <a:pt x="1851" y="850"/>
                </a:lnTo>
                <a:lnTo>
                  <a:pt x="1854" y="847"/>
                </a:lnTo>
                <a:lnTo>
                  <a:pt x="1856" y="845"/>
                </a:lnTo>
                <a:lnTo>
                  <a:pt x="1859" y="844"/>
                </a:lnTo>
                <a:lnTo>
                  <a:pt x="1863" y="843"/>
                </a:lnTo>
                <a:lnTo>
                  <a:pt x="1866" y="842"/>
                </a:lnTo>
                <a:lnTo>
                  <a:pt x="2074" y="842"/>
                </a:lnTo>
                <a:lnTo>
                  <a:pt x="2078" y="843"/>
                </a:lnTo>
                <a:lnTo>
                  <a:pt x="2081" y="844"/>
                </a:lnTo>
                <a:lnTo>
                  <a:pt x="2084" y="845"/>
                </a:lnTo>
                <a:lnTo>
                  <a:pt x="2087" y="848"/>
                </a:lnTo>
                <a:lnTo>
                  <a:pt x="2089" y="850"/>
                </a:lnTo>
                <a:lnTo>
                  <a:pt x="2090" y="853"/>
                </a:lnTo>
                <a:lnTo>
                  <a:pt x="2092" y="857"/>
                </a:lnTo>
                <a:lnTo>
                  <a:pt x="2092" y="860"/>
                </a:lnTo>
                <a:lnTo>
                  <a:pt x="2092" y="935"/>
                </a:lnTo>
                <a:lnTo>
                  <a:pt x="2093" y="942"/>
                </a:lnTo>
                <a:lnTo>
                  <a:pt x="2094" y="948"/>
                </a:lnTo>
                <a:lnTo>
                  <a:pt x="2095" y="955"/>
                </a:lnTo>
                <a:lnTo>
                  <a:pt x="2098" y="961"/>
                </a:lnTo>
                <a:lnTo>
                  <a:pt x="2101" y="967"/>
                </a:lnTo>
                <a:lnTo>
                  <a:pt x="2104" y="973"/>
                </a:lnTo>
                <a:lnTo>
                  <a:pt x="2108" y="978"/>
                </a:lnTo>
                <a:lnTo>
                  <a:pt x="2110" y="981"/>
                </a:lnTo>
                <a:lnTo>
                  <a:pt x="2112" y="983"/>
                </a:lnTo>
                <a:lnTo>
                  <a:pt x="2117" y="988"/>
                </a:lnTo>
                <a:lnTo>
                  <a:pt x="2122" y="992"/>
                </a:lnTo>
                <a:lnTo>
                  <a:pt x="2128" y="996"/>
                </a:lnTo>
                <a:lnTo>
                  <a:pt x="2134" y="999"/>
                </a:lnTo>
                <a:lnTo>
                  <a:pt x="2140" y="1001"/>
                </a:lnTo>
                <a:lnTo>
                  <a:pt x="2147" y="1003"/>
                </a:lnTo>
                <a:lnTo>
                  <a:pt x="2153" y="1004"/>
                </a:lnTo>
                <a:lnTo>
                  <a:pt x="2160" y="1005"/>
                </a:lnTo>
                <a:lnTo>
                  <a:pt x="2167" y="1004"/>
                </a:lnTo>
                <a:lnTo>
                  <a:pt x="2173" y="1003"/>
                </a:lnTo>
                <a:lnTo>
                  <a:pt x="2180" y="1002"/>
                </a:lnTo>
                <a:lnTo>
                  <a:pt x="2186" y="1000"/>
                </a:lnTo>
                <a:lnTo>
                  <a:pt x="2191" y="998"/>
                </a:lnTo>
                <a:lnTo>
                  <a:pt x="2197" y="995"/>
                </a:lnTo>
                <a:lnTo>
                  <a:pt x="2202" y="991"/>
                </a:lnTo>
                <a:lnTo>
                  <a:pt x="2206" y="987"/>
                </a:lnTo>
                <a:lnTo>
                  <a:pt x="2211" y="983"/>
                </a:lnTo>
                <a:lnTo>
                  <a:pt x="2215" y="979"/>
                </a:lnTo>
                <a:lnTo>
                  <a:pt x="2218" y="974"/>
                </a:lnTo>
                <a:lnTo>
                  <a:pt x="2221" y="969"/>
                </a:lnTo>
                <a:lnTo>
                  <a:pt x="2224" y="963"/>
                </a:lnTo>
                <a:lnTo>
                  <a:pt x="2226" y="957"/>
                </a:lnTo>
                <a:lnTo>
                  <a:pt x="2227" y="951"/>
                </a:lnTo>
                <a:lnTo>
                  <a:pt x="2228" y="948"/>
                </a:lnTo>
                <a:lnTo>
                  <a:pt x="2228" y="945"/>
                </a:lnTo>
                <a:lnTo>
                  <a:pt x="2228" y="871"/>
                </a:lnTo>
                <a:lnTo>
                  <a:pt x="2228" y="862"/>
                </a:lnTo>
                <a:lnTo>
                  <a:pt x="2226" y="855"/>
                </a:lnTo>
                <a:lnTo>
                  <a:pt x="2224" y="847"/>
                </a:lnTo>
                <a:lnTo>
                  <a:pt x="2220" y="838"/>
                </a:lnTo>
                <a:lnTo>
                  <a:pt x="2215" y="827"/>
                </a:lnTo>
                <a:lnTo>
                  <a:pt x="2211" y="822"/>
                </a:lnTo>
                <a:lnTo>
                  <a:pt x="2207" y="817"/>
                </a:lnTo>
                <a:lnTo>
                  <a:pt x="2198" y="805"/>
                </a:lnTo>
                <a:lnTo>
                  <a:pt x="2191" y="798"/>
                </a:lnTo>
                <a:lnTo>
                  <a:pt x="2181" y="788"/>
                </a:lnTo>
                <a:lnTo>
                  <a:pt x="2152" y="761"/>
                </a:lnTo>
                <a:lnTo>
                  <a:pt x="2116" y="728"/>
                </a:lnTo>
                <a:lnTo>
                  <a:pt x="2078" y="693"/>
                </a:lnTo>
                <a:lnTo>
                  <a:pt x="2008" y="632"/>
                </a:lnTo>
                <a:lnTo>
                  <a:pt x="1978" y="604"/>
                </a:lnTo>
                <a:lnTo>
                  <a:pt x="1973" y="599"/>
                </a:lnTo>
                <a:lnTo>
                  <a:pt x="1960" y="584"/>
                </a:lnTo>
                <a:lnTo>
                  <a:pt x="1941" y="562"/>
                </a:lnTo>
                <a:lnTo>
                  <a:pt x="1930" y="548"/>
                </a:lnTo>
                <a:lnTo>
                  <a:pt x="1919" y="533"/>
                </a:lnTo>
                <a:lnTo>
                  <a:pt x="1908" y="516"/>
                </a:lnTo>
                <a:lnTo>
                  <a:pt x="1897" y="497"/>
                </a:lnTo>
                <a:lnTo>
                  <a:pt x="1887" y="478"/>
                </a:lnTo>
                <a:lnTo>
                  <a:pt x="1882" y="468"/>
                </a:lnTo>
                <a:lnTo>
                  <a:pt x="1878" y="457"/>
                </a:lnTo>
                <a:lnTo>
                  <a:pt x="1873" y="446"/>
                </a:lnTo>
                <a:lnTo>
                  <a:pt x="1869" y="435"/>
                </a:lnTo>
                <a:lnTo>
                  <a:pt x="1866" y="424"/>
                </a:lnTo>
                <a:lnTo>
                  <a:pt x="1863" y="413"/>
                </a:lnTo>
                <a:lnTo>
                  <a:pt x="1860" y="402"/>
                </a:lnTo>
                <a:lnTo>
                  <a:pt x="1858" y="390"/>
                </a:lnTo>
                <a:lnTo>
                  <a:pt x="1856" y="378"/>
                </a:lnTo>
                <a:lnTo>
                  <a:pt x="1855" y="366"/>
                </a:lnTo>
                <a:lnTo>
                  <a:pt x="1855" y="362"/>
                </a:lnTo>
                <a:lnTo>
                  <a:pt x="1854" y="346"/>
                </a:lnTo>
                <a:lnTo>
                  <a:pt x="1854" y="330"/>
                </a:lnTo>
                <a:lnTo>
                  <a:pt x="1854" y="313"/>
                </a:lnTo>
                <a:lnTo>
                  <a:pt x="1855" y="296"/>
                </a:lnTo>
                <a:lnTo>
                  <a:pt x="1858" y="279"/>
                </a:lnTo>
                <a:lnTo>
                  <a:pt x="1860" y="263"/>
                </a:lnTo>
                <a:lnTo>
                  <a:pt x="1864" y="247"/>
                </a:lnTo>
                <a:lnTo>
                  <a:pt x="1869" y="231"/>
                </a:lnTo>
                <a:lnTo>
                  <a:pt x="1871" y="224"/>
                </a:lnTo>
                <a:lnTo>
                  <a:pt x="1874" y="216"/>
                </a:lnTo>
                <a:lnTo>
                  <a:pt x="1880" y="201"/>
                </a:lnTo>
                <a:lnTo>
                  <a:pt x="1886" y="187"/>
                </a:lnTo>
                <a:lnTo>
                  <a:pt x="1894" y="172"/>
                </a:lnTo>
                <a:lnTo>
                  <a:pt x="1901" y="159"/>
                </a:lnTo>
                <a:lnTo>
                  <a:pt x="1910" y="145"/>
                </a:lnTo>
                <a:lnTo>
                  <a:pt x="1919" y="132"/>
                </a:lnTo>
                <a:lnTo>
                  <a:pt x="1929" y="120"/>
                </a:lnTo>
                <a:lnTo>
                  <a:pt x="1939" y="108"/>
                </a:lnTo>
                <a:lnTo>
                  <a:pt x="1950" y="96"/>
                </a:lnTo>
                <a:lnTo>
                  <a:pt x="1962" y="85"/>
                </a:lnTo>
                <a:lnTo>
                  <a:pt x="1974" y="75"/>
                </a:lnTo>
                <a:lnTo>
                  <a:pt x="1986" y="65"/>
                </a:lnTo>
                <a:lnTo>
                  <a:pt x="1999" y="56"/>
                </a:lnTo>
                <a:lnTo>
                  <a:pt x="2012" y="48"/>
                </a:lnTo>
                <a:lnTo>
                  <a:pt x="2026" y="40"/>
                </a:lnTo>
                <a:lnTo>
                  <a:pt x="2041" y="32"/>
                </a:lnTo>
                <a:lnTo>
                  <a:pt x="2055" y="26"/>
                </a:lnTo>
                <a:lnTo>
                  <a:pt x="2070" y="20"/>
                </a:lnTo>
                <a:lnTo>
                  <a:pt x="2085" y="15"/>
                </a:lnTo>
                <a:lnTo>
                  <a:pt x="2101" y="10"/>
                </a:lnTo>
                <a:lnTo>
                  <a:pt x="2117" y="7"/>
                </a:lnTo>
                <a:lnTo>
                  <a:pt x="2133" y="4"/>
                </a:lnTo>
                <a:lnTo>
                  <a:pt x="2150" y="2"/>
                </a:lnTo>
                <a:lnTo>
                  <a:pt x="2167" y="0"/>
                </a:lnTo>
                <a:lnTo>
                  <a:pt x="2184" y="0"/>
                </a:lnTo>
                <a:lnTo>
                  <a:pt x="2200" y="0"/>
                </a:lnTo>
                <a:lnTo>
                  <a:pt x="2216" y="1"/>
                </a:lnTo>
                <a:lnTo>
                  <a:pt x="2232" y="3"/>
                </a:lnTo>
                <a:lnTo>
                  <a:pt x="2247" y="6"/>
                </a:lnTo>
                <a:lnTo>
                  <a:pt x="2262" y="9"/>
                </a:lnTo>
                <a:lnTo>
                  <a:pt x="2277" y="13"/>
                </a:lnTo>
                <a:lnTo>
                  <a:pt x="2292" y="17"/>
                </a:lnTo>
                <a:lnTo>
                  <a:pt x="2306" y="22"/>
                </a:lnTo>
                <a:lnTo>
                  <a:pt x="2320" y="28"/>
                </a:lnTo>
                <a:lnTo>
                  <a:pt x="2335" y="35"/>
                </a:lnTo>
                <a:lnTo>
                  <a:pt x="2348" y="42"/>
                </a:lnTo>
                <a:lnTo>
                  <a:pt x="2360" y="49"/>
                </a:lnTo>
                <a:lnTo>
                  <a:pt x="2373" y="58"/>
                </a:lnTo>
                <a:lnTo>
                  <a:pt x="2384" y="66"/>
                </a:lnTo>
                <a:lnTo>
                  <a:pt x="2396" y="76"/>
                </a:lnTo>
                <a:lnTo>
                  <a:pt x="2406" y="86"/>
                </a:lnTo>
                <a:lnTo>
                  <a:pt x="2417" y="96"/>
                </a:lnTo>
                <a:lnTo>
                  <a:pt x="2426" y="107"/>
                </a:lnTo>
                <a:lnTo>
                  <a:pt x="2436" y="119"/>
                </a:lnTo>
                <a:lnTo>
                  <a:pt x="2444" y="131"/>
                </a:lnTo>
                <a:lnTo>
                  <a:pt x="2452" y="143"/>
                </a:lnTo>
                <a:lnTo>
                  <a:pt x="2460" y="156"/>
                </a:lnTo>
                <a:lnTo>
                  <a:pt x="2467" y="170"/>
                </a:lnTo>
                <a:lnTo>
                  <a:pt x="2473" y="184"/>
                </a:lnTo>
                <a:lnTo>
                  <a:pt x="2478" y="198"/>
                </a:lnTo>
                <a:lnTo>
                  <a:pt x="2483" y="213"/>
                </a:lnTo>
                <a:lnTo>
                  <a:pt x="2488" y="228"/>
                </a:lnTo>
                <a:lnTo>
                  <a:pt x="2491" y="244"/>
                </a:lnTo>
                <a:lnTo>
                  <a:pt x="2494" y="260"/>
                </a:lnTo>
                <a:lnTo>
                  <a:pt x="2496" y="276"/>
                </a:lnTo>
                <a:lnTo>
                  <a:pt x="2497" y="293"/>
                </a:lnTo>
                <a:lnTo>
                  <a:pt x="2498" y="310"/>
                </a:lnTo>
                <a:lnTo>
                  <a:pt x="2498" y="350"/>
                </a:lnTo>
                <a:lnTo>
                  <a:pt x="2498" y="388"/>
                </a:lnTo>
                <a:lnTo>
                  <a:pt x="2498" y="392"/>
                </a:lnTo>
                <a:lnTo>
                  <a:pt x="2497" y="395"/>
                </a:lnTo>
                <a:lnTo>
                  <a:pt x="2495" y="398"/>
                </a:lnTo>
                <a:lnTo>
                  <a:pt x="2493" y="401"/>
                </a:lnTo>
                <a:lnTo>
                  <a:pt x="2491" y="403"/>
                </a:lnTo>
                <a:lnTo>
                  <a:pt x="2488" y="404"/>
                </a:lnTo>
                <a:lnTo>
                  <a:pt x="2484" y="405"/>
                </a:lnTo>
                <a:lnTo>
                  <a:pt x="2481" y="406"/>
                </a:lnTo>
                <a:lnTo>
                  <a:pt x="2277" y="405"/>
                </a:lnTo>
                <a:lnTo>
                  <a:pt x="2273" y="405"/>
                </a:lnTo>
                <a:lnTo>
                  <a:pt x="2270" y="404"/>
                </a:lnTo>
                <a:lnTo>
                  <a:pt x="2267" y="402"/>
                </a:lnTo>
                <a:lnTo>
                  <a:pt x="2264" y="400"/>
                </a:lnTo>
                <a:lnTo>
                  <a:pt x="2262" y="397"/>
                </a:lnTo>
                <a:lnTo>
                  <a:pt x="2260" y="394"/>
                </a:lnTo>
                <a:lnTo>
                  <a:pt x="2259" y="391"/>
                </a:lnTo>
                <a:lnTo>
                  <a:pt x="2259" y="387"/>
                </a:lnTo>
                <a:lnTo>
                  <a:pt x="2259" y="285"/>
                </a:lnTo>
                <a:lnTo>
                  <a:pt x="2258" y="278"/>
                </a:lnTo>
                <a:lnTo>
                  <a:pt x="2257" y="271"/>
                </a:lnTo>
                <a:lnTo>
                  <a:pt x="2256" y="265"/>
                </a:lnTo>
                <a:lnTo>
                  <a:pt x="2253" y="259"/>
                </a:lnTo>
                <a:lnTo>
                  <a:pt x="2251" y="253"/>
                </a:lnTo>
                <a:lnTo>
                  <a:pt x="2247" y="248"/>
                </a:lnTo>
                <a:lnTo>
                  <a:pt x="2244" y="243"/>
                </a:lnTo>
                <a:lnTo>
                  <a:pt x="2239" y="238"/>
                </a:lnTo>
                <a:lnTo>
                  <a:pt x="2235" y="234"/>
                </a:lnTo>
                <a:lnTo>
                  <a:pt x="2229" y="230"/>
                </a:lnTo>
                <a:lnTo>
                  <a:pt x="2224" y="226"/>
                </a:lnTo>
                <a:lnTo>
                  <a:pt x="2218" y="224"/>
                </a:lnTo>
                <a:lnTo>
                  <a:pt x="2212" y="221"/>
                </a:lnTo>
                <a:lnTo>
                  <a:pt x="2206" y="220"/>
                </a:lnTo>
                <a:lnTo>
                  <a:pt x="2199" y="219"/>
                </a:lnTo>
                <a:lnTo>
                  <a:pt x="2192" y="218"/>
                </a:lnTo>
                <a:lnTo>
                  <a:pt x="2186" y="219"/>
                </a:lnTo>
                <a:lnTo>
                  <a:pt x="2180" y="220"/>
                </a:lnTo>
                <a:lnTo>
                  <a:pt x="2174" y="221"/>
                </a:lnTo>
                <a:lnTo>
                  <a:pt x="2168" y="223"/>
                </a:lnTo>
                <a:lnTo>
                  <a:pt x="2162" y="226"/>
                </a:lnTo>
                <a:lnTo>
                  <a:pt x="2157" y="229"/>
                </a:lnTo>
                <a:lnTo>
                  <a:pt x="2152" y="232"/>
                </a:lnTo>
                <a:lnTo>
                  <a:pt x="2148" y="236"/>
                </a:lnTo>
                <a:lnTo>
                  <a:pt x="2143" y="240"/>
                </a:lnTo>
                <a:lnTo>
                  <a:pt x="2140" y="245"/>
                </a:lnTo>
                <a:lnTo>
                  <a:pt x="2136" y="250"/>
                </a:lnTo>
                <a:lnTo>
                  <a:pt x="2133" y="255"/>
                </a:lnTo>
                <a:lnTo>
                  <a:pt x="2131" y="261"/>
                </a:lnTo>
                <a:lnTo>
                  <a:pt x="2129" y="267"/>
                </a:lnTo>
                <a:lnTo>
                  <a:pt x="2127" y="273"/>
                </a:lnTo>
                <a:lnTo>
                  <a:pt x="2127" y="279"/>
                </a:lnTo>
                <a:lnTo>
                  <a:pt x="2126" y="349"/>
                </a:lnTo>
                <a:lnTo>
                  <a:pt x="2126" y="352"/>
                </a:lnTo>
                <a:lnTo>
                  <a:pt x="2128" y="366"/>
                </a:lnTo>
                <a:lnTo>
                  <a:pt x="2130" y="375"/>
                </a:lnTo>
                <a:lnTo>
                  <a:pt x="2133" y="386"/>
                </a:lnTo>
                <a:lnTo>
                  <a:pt x="2135" y="392"/>
                </a:lnTo>
                <a:lnTo>
                  <a:pt x="2138" y="398"/>
                </a:lnTo>
                <a:lnTo>
                  <a:pt x="2140" y="403"/>
                </a:lnTo>
                <a:lnTo>
                  <a:pt x="2143" y="409"/>
                </a:lnTo>
                <a:lnTo>
                  <a:pt x="2146" y="414"/>
                </a:lnTo>
                <a:lnTo>
                  <a:pt x="2150" y="419"/>
                </a:lnTo>
                <a:lnTo>
                  <a:pt x="2154" y="423"/>
                </a:lnTo>
                <a:lnTo>
                  <a:pt x="2158" y="427"/>
                </a:lnTo>
                <a:lnTo>
                  <a:pt x="2174" y="440"/>
                </a:lnTo>
                <a:lnTo>
                  <a:pt x="2206" y="469"/>
                </a:lnTo>
                <a:lnTo>
                  <a:pt x="2295" y="551"/>
                </a:lnTo>
                <a:lnTo>
                  <a:pt x="2421" y="667"/>
                </a:lnTo>
                <a:close/>
                <a:moveTo>
                  <a:pt x="701" y="13"/>
                </a:moveTo>
                <a:lnTo>
                  <a:pt x="705" y="14"/>
                </a:lnTo>
                <a:lnTo>
                  <a:pt x="709" y="15"/>
                </a:lnTo>
                <a:lnTo>
                  <a:pt x="712" y="17"/>
                </a:lnTo>
                <a:lnTo>
                  <a:pt x="715" y="19"/>
                </a:lnTo>
                <a:lnTo>
                  <a:pt x="717" y="22"/>
                </a:lnTo>
                <a:lnTo>
                  <a:pt x="718" y="26"/>
                </a:lnTo>
                <a:lnTo>
                  <a:pt x="719" y="30"/>
                </a:lnTo>
                <a:lnTo>
                  <a:pt x="719" y="34"/>
                </a:lnTo>
                <a:lnTo>
                  <a:pt x="615" y="612"/>
                </a:lnTo>
                <a:lnTo>
                  <a:pt x="511" y="1189"/>
                </a:lnTo>
                <a:lnTo>
                  <a:pt x="510" y="1193"/>
                </a:lnTo>
                <a:lnTo>
                  <a:pt x="508" y="1197"/>
                </a:lnTo>
                <a:lnTo>
                  <a:pt x="506" y="1201"/>
                </a:lnTo>
                <a:lnTo>
                  <a:pt x="502" y="1204"/>
                </a:lnTo>
                <a:lnTo>
                  <a:pt x="499" y="1207"/>
                </a:lnTo>
                <a:lnTo>
                  <a:pt x="495" y="1208"/>
                </a:lnTo>
                <a:lnTo>
                  <a:pt x="491" y="1210"/>
                </a:lnTo>
                <a:lnTo>
                  <a:pt x="487" y="1210"/>
                </a:lnTo>
                <a:lnTo>
                  <a:pt x="436" y="1210"/>
                </a:lnTo>
                <a:lnTo>
                  <a:pt x="254" y="1210"/>
                </a:lnTo>
                <a:lnTo>
                  <a:pt x="250" y="1210"/>
                </a:lnTo>
                <a:lnTo>
                  <a:pt x="246" y="1208"/>
                </a:lnTo>
                <a:lnTo>
                  <a:pt x="242" y="1206"/>
                </a:lnTo>
                <a:lnTo>
                  <a:pt x="238" y="1204"/>
                </a:lnTo>
                <a:lnTo>
                  <a:pt x="235" y="1201"/>
                </a:lnTo>
                <a:lnTo>
                  <a:pt x="233" y="1197"/>
                </a:lnTo>
                <a:lnTo>
                  <a:pt x="231" y="1193"/>
                </a:lnTo>
                <a:lnTo>
                  <a:pt x="230" y="1189"/>
                </a:lnTo>
                <a:lnTo>
                  <a:pt x="115" y="612"/>
                </a:lnTo>
                <a:lnTo>
                  <a:pt x="0" y="34"/>
                </a:lnTo>
                <a:lnTo>
                  <a:pt x="0" y="30"/>
                </a:lnTo>
                <a:lnTo>
                  <a:pt x="1" y="26"/>
                </a:lnTo>
                <a:lnTo>
                  <a:pt x="1" y="24"/>
                </a:lnTo>
                <a:lnTo>
                  <a:pt x="2" y="22"/>
                </a:lnTo>
                <a:lnTo>
                  <a:pt x="4" y="19"/>
                </a:lnTo>
                <a:lnTo>
                  <a:pt x="7" y="16"/>
                </a:lnTo>
                <a:lnTo>
                  <a:pt x="10" y="15"/>
                </a:lnTo>
                <a:lnTo>
                  <a:pt x="14" y="13"/>
                </a:lnTo>
                <a:lnTo>
                  <a:pt x="18" y="13"/>
                </a:lnTo>
                <a:lnTo>
                  <a:pt x="225" y="13"/>
                </a:lnTo>
                <a:lnTo>
                  <a:pt x="229" y="13"/>
                </a:lnTo>
                <a:lnTo>
                  <a:pt x="233" y="14"/>
                </a:lnTo>
                <a:lnTo>
                  <a:pt x="237" y="16"/>
                </a:lnTo>
                <a:lnTo>
                  <a:pt x="241" y="19"/>
                </a:lnTo>
                <a:lnTo>
                  <a:pt x="244" y="22"/>
                </a:lnTo>
                <a:lnTo>
                  <a:pt x="246" y="25"/>
                </a:lnTo>
                <a:lnTo>
                  <a:pt x="248" y="29"/>
                </a:lnTo>
                <a:lnTo>
                  <a:pt x="249" y="33"/>
                </a:lnTo>
                <a:lnTo>
                  <a:pt x="365" y="696"/>
                </a:lnTo>
                <a:lnTo>
                  <a:pt x="493" y="33"/>
                </a:lnTo>
                <a:lnTo>
                  <a:pt x="495" y="29"/>
                </a:lnTo>
                <a:lnTo>
                  <a:pt x="496" y="25"/>
                </a:lnTo>
                <a:lnTo>
                  <a:pt x="499" y="22"/>
                </a:lnTo>
                <a:lnTo>
                  <a:pt x="502" y="19"/>
                </a:lnTo>
                <a:lnTo>
                  <a:pt x="506" y="16"/>
                </a:lnTo>
                <a:lnTo>
                  <a:pt x="509" y="15"/>
                </a:lnTo>
                <a:lnTo>
                  <a:pt x="513" y="13"/>
                </a:lnTo>
                <a:lnTo>
                  <a:pt x="518" y="13"/>
                </a:lnTo>
                <a:lnTo>
                  <a:pt x="701" y="13"/>
                </a:lnTo>
                <a:close/>
                <a:moveTo>
                  <a:pt x="1409" y="1189"/>
                </a:moveTo>
                <a:lnTo>
                  <a:pt x="1409" y="1193"/>
                </a:lnTo>
                <a:lnTo>
                  <a:pt x="1409" y="1197"/>
                </a:lnTo>
                <a:lnTo>
                  <a:pt x="1407" y="1200"/>
                </a:lnTo>
                <a:lnTo>
                  <a:pt x="1405" y="1204"/>
                </a:lnTo>
                <a:lnTo>
                  <a:pt x="1402" y="1206"/>
                </a:lnTo>
                <a:lnTo>
                  <a:pt x="1398" y="1208"/>
                </a:lnTo>
                <a:lnTo>
                  <a:pt x="1395" y="1210"/>
                </a:lnTo>
                <a:lnTo>
                  <a:pt x="1390" y="1210"/>
                </a:lnTo>
                <a:lnTo>
                  <a:pt x="1185" y="1210"/>
                </a:lnTo>
                <a:lnTo>
                  <a:pt x="1181" y="1210"/>
                </a:lnTo>
                <a:lnTo>
                  <a:pt x="1177" y="1209"/>
                </a:lnTo>
                <a:lnTo>
                  <a:pt x="1173" y="1207"/>
                </a:lnTo>
                <a:lnTo>
                  <a:pt x="1169" y="1204"/>
                </a:lnTo>
                <a:lnTo>
                  <a:pt x="1166" y="1201"/>
                </a:lnTo>
                <a:lnTo>
                  <a:pt x="1164" y="1198"/>
                </a:lnTo>
                <a:lnTo>
                  <a:pt x="1162" y="1194"/>
                </a:lnTo>
                <a:lnTo>
                  <a:pt x="1161" y="1190"/>
                </a:lnTo>
                <a:lnTo>
                  <a:pt x="1143" y="1087"/>
                </a:lnTo>
                <a:lnTo>
                  <a:pt x="936" y="1087"/>
                </a:lnTo>
                <a:lnTo>
                  <a:pt x="916" y="1190"/>
                </a:lnTo>
                <a:lnTo>
                  <a:pt x="915" y="1194"/>
                </a:lnTo>
                <a:lnTo>
                  <a:pt x="913" y="1198"/>
                </a:lnTo>
                <a:lnTo>
                  <a:pt x="911" y="1201"/>
                </a:lnTo>
                <a:lnTo>
                  <a:pt x="908" y="1204"/>
                </a:lnTo>
                <a:lnTo>
                  <a:pt x="904" y="1207"/>
                </a:lnTo>
                <a:lnTo>
                  <a:pt x="900" y="1209"/>
                </a:lnTo>
                <a:lnTo>
                  <a:pt x="896" y="1210"/>
                </a:lnTo>
                <a:lnTo>
                  <a:pt x="892" y="1210"/>
                </a:lnTo>
                <a:lnTo>
                  <a:pt x="705" y="1210"/>
                </a:lnTo>
                <a:lnTo>
                  <a:pt x="701" y="1210"/>
                </a:lnTo>
                <a:lnTo>
                  <a:pt x="698" y="1208"/>
                </a:lnTo>
                <a:lnTo>
                  <a:pt x="695" y="1206"/>
                </a:lnTo>
                <a:lnTo>
                  <a:pt x="692" y="1204"/>
                </a:lnTo>
                <a:lnTo>
                  <a:pt x="691" y="1200"/>
                </a:lnTo>
                <a:lnTo>
                  <a:pt x="690" y="1197"/>
                </a:lnTo>
                <a:lnTo>
                  <a:pt x="690" y="1193"/>
                </a:lnTo>
                <a:lnTo>
                  <a:pt x="690" y="1189"/>
                </a:lnTo>
                <a:lnTo>
                  <a:pt x="795" y="612"/>
                </a:lnTo>
                <a:lnTo>
                  <a:pt x="899" y="34"/>
                </a:lnTo>
                <a:lnTo>
                  <a:pt x="900" y="29"/>
                </a:lnTo>
                <a:lnTo>
                  <a:pt x="902" y="26"/>
                </a:lnTo>
                <a:lnTo>
                  <a:pt x="904" y="22"/>
                </a:lnTo>
                <a:lnTo>
                  <a:pt x="907" y="19"/>
                </a:lnTo>
                <a:lnTo>
                  <a:pt x="911" y="16"/>
                </a:lnTo>
                <a:lnTo>
                  <a:pt x="914" y="15"/>
                </a:lnTo>
                <a:lnTo>
                  <a:pt x="919" y="13"/>
                </a:lnTo>
                <a:lnTo>
                  <a:pt x="923" y="13"/>
                </a:lnTo>
                <a:lnTo>
                  <a:pt x="1125" y="13"/>
                </a:lnTo>
                <a:lnTo>
                  <a:pt x="1154" y="13"/>
                </a:lnTo>
                <a:lnTo>
                  <a:pt x="1158" y="13"/>
                </a:lnTo>
                <a:lnTo>
                  <a:pt x="1163" y="15"/>
                </a:lnTo>
                <a:lnTo>
                  <a:pt x="1167" y="17"/>
                </a:lnTo>
                <a:lnTo>
                  <a:pt x="1171" y="19"/>
                </a:lnTo>
                <a:lnTo>
                  <a:pt x="1174" y="22"/>
                </a:lnTo>
                <a:lnTo>
                  <a:pt x="1177" y="26"/>
                </a:lnTo>
                <a:lnTo>
                  <a:pt x="1179" y="29"/>
                </a:lnTo>
                <a:lnTo>
                  <a:pt x="1180" y="34"/>
                </a:lnTo>
                <a:lnTo>
                  <a:pt x="1294" y="612"/>
                </a:lnTo>
                <a:lnTo>
                  <a:pt x="1409" y="1189"/>
                </a:lnTo>
                <a:close/>
                <a:moveTo>
                  <a:pt x="979" y="868"/>
                </a:moveTo>
                <a:lnTo>
                  <a:pt x="1105" y="868"/>
                </a:lnTo>
                <a:lnTo>
                  <a:pt x="1045" y="526"/>
                </a:lnTo>
                <a:lnTo>
                  <a:pt x="979" y="868"/>
                </a:lnTo>
                <a:close/>
                <a:moveTo>
                  <a:pt x="3252" y="1189"/>
                </a:moveTo>
                <a:lnTo>
                  <a:pt x="3252" y="1193"/>
                </a:lnTo>
                <a:lnTo>
                  <a:pt x="3252" y="1197"/>
                </a:lnTo>
                <a:lnTo>
                  <a:pt x="3250" y="1200"/>
                </a:lnTo>
                <a:lnTo>
                  <a:pt x="3248" y="1204"/>
                </a:lnTo>
                <a:lnTo>
                  <a:pt x="3246" y="1206"/>
                </a:lnTo>
                <a:lnTo>
                  <a:pt x="3243" y="1208"/>
                </a:lnTo>
                <a:lnTo>
                  <a:pt x="3239" y="1210"/>
                </a:lnTo>
                <a:lnTo>
                  <a:pt x="3235" y="1210"/>
                </a:lnTo>
                <a:lnTo>
                  <a:pt x="3027" y="1210"/>
                </a:lnTo>
                <a:lnTo>
                  <a:pt x="3023" y="1210"/>
                </a:lnTo>
                <a:lnTo>
                  <a:pt x="3019" y="1209"/>
                </a:lnTo>
                <a:lnTo>
                  <a:pt x="3015" y="1207"/>
                </a:lnTo>
                <a:lnTo>
                  <a:pt x="3012" y="1204"/>
                </a:lnTo>
                <a:lnTo>
                  <a:pt x="3009" y="1201"/>
                </a:lnTo>
                <a:lnTo>
                  <a:pt x="3006" y="1198"/>
                </a:lnTo>
                <a:lnTo>
                  <a:pt x="3004" y="1194"/>
                </a:lnTo>
                <a:lnTo>
                  <a:pt x="3003" y="1190"/>
                </a:lnTo>
                <a:lnTo>
                  <a:pt x="2985" y="1087"/>
                </a:lnTo>
                <a:lnTo>
                  <a:pt x="2779" y="1087"/>
                </a:lnTo>
                <a:lnTo>
                  <a:pt x="2759" y="1190"/>
                </a:lnTo>
                <a:lnTo>
                  <a:pt x="2758" y="1194"/>
                </a:lnTo>
                <a:lnTo>
                  <a:pt x="2756" y="1198"/>
                </a:lnTo>
                <a:lnTo>
                  <a:pt x="2753" y="1201"/>
                </a:lnTo>
                <a:lnTo>
                  <a:pt x="2750" y="1204"/>
                </a:lnTo>
                <a:lnTo>
                  <a:pt x="2747" y="1207"/>
                </a:lnTo>
                <a:lnTo>
                  <a:pt x="2743" y="1209"/>
                </a:lnTo>
                <a:lnTo>
                  <a:pt x="2739" y="1210"/>
                </a:lnTo>
                <a:lnTo>
                  <a:pt x="2735" y="1210"/>
                </a:lnTo>
                <a:lnTo>
                  <a:pt x="2551" y="1210"/>
                </a:lnTo>
                <a:lnTo>
                  <a:pt x="2547" y="1210"/>
                </a:lnTo>
                <a:lnTo>
                  <a:pt x="2543" y="1208"/>
                </a:lnTo>
                <a:lnTo>
                  <a:pt x="2540" y="1206"/>
                </a:lnTo>
                <a:lnTo>
                  <a:pt x="2537" y="1204"/>
                </a:lnTo>
                <a:lnTo>
                  <a:pt x="2535" y="1200"/>
                </a:lnTo>
                <a:lnTo>
                  <a:pt x="2534" y="1197"/>
                </a:lnTo>
                <a:lnTo>
                  <a:pt x="2533" y="1193"/>
                </a:lnTo>
                <a:lnTo>
                  <a:pt x="2533" y="1189"/>
                </a:lnTo>
                <a:lnTo>
                  <a:pt x="2637" y="612"/>
                </a:lnTo>
                <a:lnTo>
                  <a:pt x="2741" y="34"/>
                </a:lnTo>
                <a:lnTo>
                  <a:pt x="2742" y="29"/>
                </a:lnTo>
                <a:lnTo>
                  <a:pt x="2744" y="26"/>
                </a:lnTo>
                <a:lnTo>
                  <a:pt x="2747" y="22"/>
                </a:lnTo>
                <a:lnTo>
                  <a:pt x="2750" y="19"/>
                </a:lnTo>
                <a:lnTo>
                  <a:pt x="2753" y="16"/>
                </a:lnTo>
                <a:lnTo>
                  <a:pt x="2757" y="15"/>
                </a:lnTo>
                <a:lnTo>
                  <a:pt x="2761" y="13"/>
                </a:lnTo>
                <a:lnTo>
                  <a:pt x="2765" y="13"/>
                </a:lnTo>
                <a:lnTo>
                  <a:pt x="2890" y="13"/>
                </a:lnTo>
                <a:lnTo>
                  <a:pt x="2998" y="13"/>
                </a:lnTo>
                <a:lnTo>
                  <a:pt x="3003" y="13"/>
                </a:lnTo>
                <a:lnTo>
                  <a:pt x="3007" y="15"/>
                </a:lnTo>
                <a:lnTo>
                  <a:pt x="3011" y="17"/>
                </a:lnTo>
                <a:lnTo>
                  <a:pt x="3014" y="19"/>
                </a:lnTo>
                <a:lnTo>
                  <a:pt x="3017" y="22"/>
                </a:lnTo>
                <a:lnTo>
                  <a:pt x="3020" y="26"/>
                </a:lnTo>
                <a:lnTo>
                  <a:pt x="3021" y="29"/>
                </a:lnTo>
                <a:lnTo>
                  <a:pt x="3023" y="34"/>
                </a:lnTo>
                <a:lnTo>
                  <a:pt x="3137" y="612"/>
                </a:lnTo>
                <a:lnTo>
                  <a:pt x="3252" y="1189"/>
                </a:lnTo>
                <a:close/>
                <a:moveTo>
                  <a:pt x="2821" y="868"/>
                </a:moveTo>
                <a:lnTo>
                  <a:pt x="2947" y="868"/>
                </a:lnTo>
                <a:lnTo>
                  <a:pt x="2888" y="526"/>
                </a:lnTo>
                <a:lnTo>
                  <a:pt x="2821" y="868"/>
                </a:lnTo>
                <a:close/>
                <a:moveTo>
                  <a:pt x="4648" y="1189"/>
                </a:moveTo>
                <a:lnTo>
                  <a:pt x="4649" y="1193"/>
                </a:lnTo>
                <a:lnTo>
                  <a:pt x="4648" y="1197"/>
                </a:lnTo>
                <a:lnTo>
                  <a:pt x="4646" y="1200"/>
                </a:lnTo>
                <a:lnTo>
                  <a:pt x="4644" y="1204"/>
                </a:lnTo>
                <a:lnTo>
                  <a:pt x="4641" y="1206"/>
                </a:lnTo>
                <a:lnTo>
                  <a:pt x="4638" y="1208"/>
                </a:lnTo>
                <a:lnTo>
                  <a:pt x="4634" y="1210"/>
                </a:lnTo>
                <a:lnTo>
                  <a:pt x="4630" y="1210"/>
                </a:lnTo>
                <a:lnTo>
                  <a:pt x="4424" y="1210"/>
                </a:lnTo>
                <a:lnTo>
                  <a:pt x="4420" y="1210"/>
                </a:lnTo>
                <a:lnTo>
                  <a:pt x="4416" y="1209"/>
                </a:lnTo>
                <a:lnTo>
                  <a:pt x="4412" y="1207"/>
                </a:lnTo>
                <a:lnTo>
                  <a:pt x="4408" y="1204"/>
                </a:lnTo>
                <a:lnTo>
                  <a:pt x="4405" y="1201"/>
                </a:lnTo>
                <a:lnTo>
                  <a:pt x="4403" y="1198"/>
                </a:lnTo>
                <a:lnTo>
                  <a:pt x="4401" y="1194"/>
                </a:lnTo>
                <a:lnTo>
                  <a:pt x="4400" y="1190"/>
                </a:lnTo>
                <a:lnTo>
                  <a:pt x="4382" y="1087"/>
                </a:lnTo>
                <a:lnTo>
                  <a:pt x="4175" y="1087"/>
                </a:lnTo>
                <a:lnTo>
                  <a:pt x="4155" y="1190"/>
                </a:lnTo>
                <a:lnTo>
                  <a:pt x="4154" y="1194"/>
                </a:lnTo>
                <a:lnTo>
                  <a:pt x="4152" y="1198"/>
                </a:lnTo>
                <a:lnTo>
                  <a:pt x="4150" y="1201"/>
                </a:lnTo>
                <a:lnTo>
                  <a:pt x="4147" y="1204"/>
                </a:lnTo>
                <a:lnTo>
                  <a:pt x="4143" y="1207"/>
                </a:lnTo>
                <a:lnTo>
                  <a:pt x="4140" y="1209"/>
                </a:lnTo>
                <a:lnTo>
                  <a:pt x="4135" y="1210"/>
                </a:lnTo>
                <a:lnTo>
                  <a:pt x="4131" y="1210"/>
                </a:lnTo>
                <a:lnTo>
                  <a:pt x="3950" y="1210"/>
                </a:lnTo>
                <a:lnTo>
                  <a:pt x="3946" y="1210"/>
                </a:lnTo>
                <a:lnTo>
                  <a:pt x="3942" y="1208"/>
                </a:lnTo>
                <a:lnTo>
                  <a:pt x="3938" y="1206"/>
                </a:lnTo>
                <a:lnTo>
                  <a:pt x="3935" y="1204"/>
                </a:lnTo>
                <a:lnTo>
                  <a:pt x="3932" y="1200"/>
                </a:lnTo>
                <a:lnTo>
                  <a:pt x="3931" y="1197"/>
                </a:lnTo>
                <a:lnTo>
                  <a:pt x="3930" y="1195"/>
                </a:lnTo>
                <a:lnTo>
                  <a:pt x="3930" y="1193"/>
                </a:lnTo>
                <a:lnTo>
                  <a:pt x="3930" y="1189"/>
                </a:lnTo>
                <a:lnTo>
                  <a:pt x="4034" y="612"/>
                </a:lnTo>
                <a:lnTo>
                  <a:pt x="4138" y="34"/>
                </a:lnTo>
                <a:lnTo>
                  <a:pt x="4139" y="29"/>
                </a:lnTo>
                <a:lnTo>
                  <a:pt x="4141" y="26"/>
                </a:lnTo>
                <a:lnTo>
                  <a:pt x="4143" y="22"/>
                </a:lnTo>
                <a:lnTo>
                  <a:pt x="4146" y="19"/>
                </a:lnTo>
                <a:lnTo>
                  <a:pt x="4150" y="16"/>
                </a:lnTo>
                <a:lnTo>
                  <a:pt x="4154" y="15"/>
                </a:lnTo>
                <a:lnTo>
                  <a:pt x="4158" y="13"/>
                </a:lnTo>
                <a:lnTo>
                  <a:pt x="4162" y="13"/>
                </a:lnTo>
                <a:lnTo>
                  <a:pt x="4363" y="13"/>
                </a:lnTo>
                <a:lnTo>
                  <a:pt x="4395" y="13"/>
                </a:lnTo>
                <a:lnTo>
                  <a:pt x="4399" y="13"/>
                </a:lnTo>
                <a:lnTo>
                  <a:pt x="4403" y="15"/>
                </a:lnTo>
                <a:lnTo>
                  <a:pt x="4407" y="17"/>
                </a:lnTo>
                <a:lnTo>
                  <a:pt x="4411" y="19"/>
                </a:lnTo>
                <a:lnTo>
                  <a:pt x="4414" y="22"/>
                </a:lnTo>
                <a:lnTo>
                  <a:pt x="4416" y="26"/>
                </a:lnTo>
                <a:lnTo>
                  <a:pt x="4418" y="29"/>
                </a:lnTo>
                <a:lnTo>
                  <a:pt x="4419" y="34"/>
                </a:lnTo>
                <a:lnTo>
                  <a:pt x="4533" y="612"/>
                </a:lnTo>
                <a:lnTo>
                  <a:pt x="4648" y="1189"/>
                </a:lnTo>
                <a:close/>
                <a:moveTo>
                  <a:pt x="4218" y="868"/>
                </a:moveTo>
                <a:lnTo>
                  <a:pt x="4344" y="868"/>
                </a:lnTo>
                <a:lnTo>
                  <a:pt x="4284" y="526"/>
                </a:lnTo>
                <a:lnTo>
                  <a:pt x="4218" y="868"/>
                </a:lnTo>
                <a:close/>
                <a:moveTo>
                  <a:pt x="1755" y="1190"/>
                </a:moveTo>
                <a:lnTo>
                  <a:pt x="1754" y="1194"/>
                </a:lnTo>
                <a:lnTo>
                  <a:pt x="1753" y="1198"/>
                </a:lnTo>
                <a:lnTo>
                  <a:pt x="1751" y="1201"/>
                </a:lnTo>
                <a:lnTo>
                  <a:pt x="1748" y="1204"/>
                </a:lnTo>
                <a:lnTo>
                  <a:pt x="1745" y="1207"/>
                </a:lnTo>
                <a:lnTo>
                  <a:pt x="1742" y="1209"/>
                </a:lnTo>
                <a:lnTo>
                  <a:pt x="1738" y="1210"/>
                </a:lnTo>
                <a:lnTo>
                  <a:pt x="1733" y="1210"/>
                </a:lnTo>
                <a:lnTo>
                  <a:pt x="1521" y="1210"/>
                </a:lnTo>
                <a:lnTo>
                  <a:pt x="1517" y="1210"/>
                </a:lnTo>
                <a:lnTo>
                  <a:pt x="1513" y="1209"/>
                </a:lnTo>
                <a:lnTo>
                  <a:pt x="1509" y="1207"/>
                </a:lnTo>
                <a:lnTo>
                  <a:pt x="1506" y="1204"/>
                </a:lnTo>
                <a:lnTo>
                  <a:pt x="1503" y="1201"/>
                </a:lnTo>
                <a:lnTo>
                  <a:pt x="1501" y="1198"/>
                </a:lnTo>
                <a:lnTo>
                  <a:pt x="1500" y="1194"/>
                </a:lnTo>
                <a:lnTo>
                  <a:pt x="1500" y="1190"/>
                </a:lnTo>
                <a:lnTo>
                  <a:pt x="1500" y="612"/>
                </a:lnTo>
                <a:lnTo>
                  <a:pt x="1500" y="34"/>
                </a:lnTo>
                <a:lnTo>
                  <a:pt x="1500" y="29"/>
                </a:lnTo>
                <a:lnTo>
                  <a:pt x="1501" y="26"/>
                </a:lnTo>
                <a:lnTo>
                  <a:pt x="1503" y="22"/>
                </a:lnTo>
                <a:lnTo>
                  <a:pt x="1506" y="19"/>
                </a:lnTo>
                <a:lnTo>
                  <a:pt x="1509" y="16"/>
                </a:lnTo>
                <a:lnTo>
                  <a:pt x="1513" y="15"/>
                </a:lnTo>
                <a:lnTo>
                  <a:pt x="1517" y="13"/>
                </a:lnTo>
                <a:lnTo>
                  <a:pt x="1521" y="13"/>
                </a:lnTo>
                <a:lnTo>
                  <a:pt x="1733" y="13"/>
                </a:lnTo>
                <a:lnTo>
                  <a:pt x="1738" y="13"/>
                </a:lnTo>
                <a:lnTo>
                  <a:pt x="1742" y="15"/>
                </a:lnTo>
                <a:lnTo>
                  <a:pt x="1745" y="16"/>
                </a:lnTo>
                <a:lnTo>
                  <a:pt x="1748" y="19"/>
                </a:lnTo>
                <a:lnTo>
                  <a:pt x="1751" y="22"/>
                </a:lnTo>
                <a:lnTo>
                  <a:pt x="1753" y="26"/>
                </a:lnTo>
                <a:lnTo>
                  <a:pt x="1754" y="29"/>
                </a:lnTo>
                <a:lnTo>
                  <a:pt x="1755" y="34"/>
                </a:lnTo>
                <a:lnTo>
                  <a:pt x="1755" y="612"/>
                </a:lnTo>
                <a:lnTo>
                  <a:pt x="1755" y="1190"/>
                </a:lnTo>
                <a:close/>
                <a:moveTo>
                  <a:pt x="3835" y="955"/>
                </a:moveTo>
                <a:lnTo>
                  <a:pt x="3839" y="956"/>
                </a:lnTo>
                <a:lnTo>
                  <a:pt x="3843" y="957"/>
                </a:lnTo>
                <a:lnTo>
                  <a:pt x="3847" y="959"/>
                </a:lnTo>
                <a:lnTo>
                  <a:pt x="3850" y="961"/>
                </a:lnTo>
                <a:lnTo>
                  <a:pt x="3852" y="964"/>
                </a:lnTo>
                <a:lnTo>
                  <a:pt x="3854" y="967"/>
                </a:lnTo>
                <a:lnTo>
                  <a:pt x="3855" y="971"/>
                </a:lnTo>
                <a:lnTo>
                  <a:pt x="3856" y="975"/>
                </a:lnTo>
                <a:lnTo>
                  <a:pt x="3856" y="1191"/>
                </a:lnTo>
                <a:lnTo>
                  <a:pt x="3855" y="1195"/>
                </a:lnTo>
                <a:lnTo>
                  <a:pt x="3854" y="1198"/>
                </a:lnTo>
                <a:lnTo>
                  <a:pt x="3852" y="1201"/>
                </a:lnTo>
                <a:lnTo>
                  <a:pt x="3850" y="1204"/>
                </a:lnTo>
                <a:lnTo>
                  <a:pt x="3847" y="1207"/>
                </a:lnTo>
                <a:lnTo>
                  <a:pt x="3843" y="1209"/>
                </a:lnTo>
                <a:lnTo>
                  <a:pt x="3839" y="1210"/>
                </a:lnTo>
                <a:lnTo>
                  <a:pt x="3835" y="1210"/>
                </a:lnTo>
                <a:lnTo>
                  <a:pt x="3572" y="1210"/>
                </a:lnTo>
                <a:lnTo>
                  <a:pt x="3570" y="1210"/>
                </a:lnTo>
                <a:lnTo>
                  <a:pt x="3366" y="1210"/>
                </a:lnTo>
                <a:lnTo>
                  <a:pt x="3361" y="1210"/>
                </a:lnTo>
                <a:lnTo>
                  <a:pt x="3358" y="1209"/>
                </a:lnTo>
                <a:lnTo>
                  <a:pt x="3354" y="1207"/>
                </a:lnTo>
                <a:lnTo>
                  <a:pt x="3351" y="1204"/>
                </a:lnTo>
                <a:lnTo>
                  <a:pt x="3349" y="1201"/>
                </a:lnTo>
                <a:lnTo>
                  <a:pt x="3347" y="1198"/>
                </a:lnTo>
                <a:lnTo>
                  <a:pt x="3346" y="1194"/>
                </a:lnTo>
                <a:lnTo>
                  <a:pt x="3345" y="1190"/>
                </a:lnTo>
                <a:lnTo>
                  <a:pt x="3345" y="612"/>
                </a:lnTo>
                <a:lnTo>
                  <a:pt x="3345" y="33"/>
                </a:lnTo>
                <a:lnTo>
                  <a:pt x="3346" y="29"/>
                </a:lnTo>
                <a:lnTo>
                  <a:pt x="3347" y="25"/>
                </a:lnTo>
                <a:lnTo>
                  <a:pt x="3349" y="22"/>
                </a:lnTo>
                <a:lnTo>
                  <a:pt x="3351" y="19"/>
                </a:lnTo>
                <a:lnTo>
                  <a:pt x="3354" y="16"/>
                </a:lnTo>
                <a:lnTo>
                  <a:pt x="3358" y="15"/>
                </a:lnTo>
                <a:lnTo>
                  <a:pt x="3361" y="13"/>
                </a:lnTo>
                <a:lnTo>
                  <a:pt x="3366" y="13"/>
                </a:lnTo>
                <a:lnTo>
                  <a:pt x="3570" y="13"/>
                </a:lnTo>
                <a:lnTo>
                  <a:pt x="3574" y="13"/>
                </a:lnTo>
                <a:lnTo>
                  <a:pt x="3578" y="15"/>
                </a:lnTo>
                <a:lnTo>
                  <a:pt x="3581" y="16"/>
                </a:lnTo>
                <a:lnTo>
                  <a:pt x="3585" y="19"/>
                </a:lnTo>
                <a:lnTo>
                  <a:pt x="3587" y="22"/>
                </a:lnTo>
                <a:lnTo>
                  <a:pt x="3589" y="25"/>
                </a:lnTo>
                <a:lnTo>
                  <a:pt x="3590" y="29"/>
                </a:lnTo>
                <a:lnTo>
                  <a:pt x="3591" y="33"/>
                </a:lnTo>
                <a:lnTo>
                  <a:pt x="3591" y="494"/>
                </a:lnTo>
                <a:lnTo>
                  <a:pt x="3591" y="956"/>
                </a:lnTo>
                <a:lnTo>
                  <a:pt x="3835" y="955"/>
                </a:lnTo>
                <a:close/>
              </a:path>
            </a:pathLst>
          </a:custGeom>
          <a:solidFill>
            <a:srgbClr val="008FBE"/>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40385821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DEE98E-093A-4149-875D-5D6A2E4D97AF}"/>
              </a:ext>
            </a:extLst>
          </p:cNvPr>
          <p:cNvSpPr>
            <a:spLocks noGrp="1"/>
          </p:cNvSpPr>
          <p:nvPr>
            <p:ph type="title"/>
          </p:nvPr>
        </p:nvSpPr>
        <p:spPr/>
        <p:txBody>
          <a:bodyPr/>
          <a:lstStyle/>
          <a:p>
            <a:r>
              <a:rPr lang="en-US" b="1" dirty="0"/>
              <a:t>Vaisala</a:t>
            </a:r>
          </a:p>
        </p:txBody>
      </p:sp>
      <p:sp>
        <p:nvSpPr>
          <p:cNvPr id="4" name="Content Placeholder 3">
            <a:extLst>
              <a:ext uri="{FF2B5EF4-FFF2-40B4-BE49-F238E27FC236}">
                <a16:creationId xmlns:a16="http://schemas.microsoft.com/office/drawing/2014/main" id="{573EAAAA-1099-455A-9187-5D92E8F9A167}"/>
              </a:ext>
            </a:extLst>
          </p:cNvPr>
          <p:cNvSpPr>
            <a:spLocks noGrp="1"/>
          </p:cNvSpPr>
          <p:nvPr>
            <p:ph sz="quarter" idx="2"/>
          </p:nvPr>
        </p:nvSpPr>
        <p:spPr>
          <a:xfrm>
            <a:off x="6477000" y="1676400"/>
            <a:ext cx="5105400" cy="2354282"/>
          </a:xfrm>
        </p:spPr>
        <p:txBody>
          <a:bodyPr>
            <a:normAutofit lnSpcReduction="10000"/>
          </a:bodyPr>
          <a:lstStyle/>
          <a:p>
            <a:pPr>
              <a:buFont typeface="Wingdings" panose="05000000000000000000" pitchFamily="2" charset="2"/>
              <a:buChar char="§"/>
            </a:pPr>
            <a:r>
              <a:rPr lang="en-US" dirty="0"/>
              <a:t>January 1997 </a:t>
            </a:r>
          </a:p>
          <a:p>
            <a:pPr marL="0" indent="0">
              <a:buNone/>
            </a:pPr>
            <a:r>
              <a:rPr lang="en-US" dirty="0"/>
              <a:t>Vaisala launched the </a:t>
            </a:r>
            <a:r>
              <a:rPr lang="en-US" u="sng" dirty="0"/>
              <a:t>first</a:t>
            </a:r>
            <a:r>
              <a:rPr lang="en-US" dirty="0"/>
              <a:t> ever polymer sensor for dew point measurements. DRYCAP® technology is now used in a wide variety of industrial applications.</a:t>
            </a:r>
          </a:p>
          <a:p>
            <a:endParaRPr lang="en-US" dirty="0"/>
          </a:p>
        </p:txBody>
      </p:sp>
      <p:pic>
        <p:nvPicPr>
          <p:cNvPr id="6" name="Picture 3">
            <a:extLst>
              <a:ext uri="{FF2B5EF4-FFF2-40B4-BE49-F238E27FC236}">
                <a16:creationId xmlns:a16="http://schemas.microsoft.com/office/drawing/2014/main" id="{90D2001C-E941-4FE8-A87D-2A18450C5B3A}"/>
              </a:ext>
            </a:extLst>
          </p:cNvPr>
          <p:cNvPicPr>
            <a:picLocks noGrp="1" noChangeAspect="1" noChangeArrowheads="1"/>
          </p:cNvPicPr>
          <p:nvPr>
            <p:ph sz="quarter" idx="1"/>
          </p:nvPr>
        </p:nvPicPr>
        <p:blipFill>
          <a:blip r:embed="rId2">
            <a:extLst>
              <a:ext uri="{28A0092B-C50C-407E-A947-70E740481C1C}">
                <a14:useLocalDpi xmlns:a14="http://schemas.microsoft.com/office/drawing/2010/main" val="0"/>
              </a:ext>
            </a:extLst>
          </a:blip>
          <a:srcRect/>
          <a:stretch>
            <a:fillRect/>
          </a:stretch>
        </p:blipFill>
        <p:spPr bwMode="auto">
          <a:xfrm>
            <a:off x="5562601" y="4572000"/>
            <a:ext cx="6248399" cy="191836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Rectangle 6">
            <a:extLst>
              <a:ext uri="{FF2B5EF4-FFF2-40B4-BE49-F238E27FC236}">
                <a16:creationId xmlns:a16="http://schemas.microsoft.com/office/drawing/2014/main" id="{B81048F5-1794-4AD3-A2C8-796FC62A8FE2}"/>
              </a:ext>
            </a:extLst>
          </p:cNvPr>
          <p:cNvSpPr/>
          <p:nvPr/>
        </p:nvSpPr>
        <p:spPr>
          <a:xfrm>
            <a:off x="457201" y="1257280"/>
            <a:ext cx="5105400" cy="4524315"/>
          </a:xfrm>
          <a:prstGeom prst="rect">
            <a:avLst/>
          </a:prstGeom>
        </p:spPr>
        <p:txBody>
          <a:bodyPr wrap="square">
            <a:spAutoFit/>
          </a:bodyPr>
          <a:lstStyle/>
          <a:p>
            <a:pPr marL="285750" marR="0" lvl="0" indent="-285750" algn="l" defTabSz="914400" rtl="0" eaLnBrk="1" fontAlgn="auto" latinLnBrk="0" hangingPunct="1">
              <a:lnSpc>
                <a:spcPct val="100000"/>
              </a:lnSpc>
              <a:spcBef>
                <a:spcPts val="0"/>
              </a:spcBef>
              <a:spcAft>
                <a:spcPts val="0"/>
              </a:spcAft>
              <a:buClr>
                <a:srgbClr val="872F52"/>
              </a:buClr>
              <a:buSzTx/>
              <a:buFont typeface="Wingdings" panose="05000000000000000000" pitchFamily="2" charset="2"/>
              <a:buChar char="§"/>
              <a:tabLst/>
              <a:defRPr/>
            </a:pPr>
            <a:r>
              <a:rPr kumimoji="0" lang="en-US" sz="2400" b="0" i="0" u="none" strike="noStrike" kern="1200" cap="none" spc="0" normalizeH="0" baseline="0" noProof="0" dirty="0">
                <a:ln>
                  <a:noFill/>
                </a:ln>
                <a:solidFill>
                  <a:srgbClr val="000000"/>
                </a:solidFill>
                <a:effectLst/>
                <a:uLnTx/>
                <a:uFillTx/>
                <a:latin typeface="Arial"/>
                <a:ea typeface="+mn-ea"/>
                <a:cs typeface="+mn-cs"/>
              </a:rPr>
              <a:t>80+ years of experience providing measurement products and services</a:t>
            </a:r>
          </a:p>
          <a:p>
            <a:pPr marL="285750" marR="0" lvl="0" indent="-285750" algn="l" defTabSz="914400" rtl="0" eaLnBrk="1" fontAlgn="auto" latinLnBrk="0" hangingPunct="1">
              <a:lnSpc>
                <a:spcPct val="100000"/>
              </a:lnSpc>
              <a:spcBef>
                <a:spcPts val="0"/>
              </a:spcBef>
              <a:spcAft>
                <a:spcPts val="0"/>
              </a:spcAft>
              <a:buClr>
                <a:srgbClr val="872F52"/>
              </a:buClr>
              <a:buSzTx/>
              <a:buFont typeface="Wingdings" panose="05000000000000000000" pitchFamily="2" charset="2"/>
              <a:buChar char="§"/>
              <a:tabLst/>
              <a:defRPr/>
            </a:pPr>
            <a:r>
              <a:rPr kumimoji="0" lang="en-US" sz="2400" b="0" i="0" u="none" strike="noStrike" kern="1200" cap="none" spc="0" normalizeH="0" baseline="0" noProof="0" dirty="0">
                <a:ln>
                  <a:noFill/>
                </a:ln>
                <a:solidFill>
                  <a:srgbClr val="000000"/>
                </a:solidFill>
                <a:effectLst/>
                <a:uLnTx/>
                <a:uFillTx/>
                <a:latin typeface="Arial"/>
                <a:ea typeface="+mn-ea"/>
                <a:cs typeface="+mn-cs"/>
              </a:rPr>
              <a:t>Trusted supplier of instrumentation to protect processes and explore the unknown</a:t>
            </a:r>
          </a:p>
          <a:p>
            <a:pPr marL="285750" marR="0" lvl="0" indent="-285750" algn="l" defTabSz="914400" rtl="0" eaLnBrk="1" fontAlgn="auto" latinLnBrk="0" hangingPunct="1">
              <a:lnSpc>
                <a:spcPct val="100000"/>
              </a:lnSpc>
              <a:spcBef>
                <a:spcPts val="0"/>
              </a:spcBef>
              <a:spcAft>
                <a:spcPts val="0"/>
              </a:spcAft>
              <a:buClr>
                <a:srgbClr val="872F52"/>
              </a:buClr>
              <a:buSzTx/>
              <a:buFont typeface="Wingdings" panose="05000000000000000000" pitchFamily="2" charset="2"/>
              <a:buChar char="§"/>
              <a:tabLst/>
              <a:defRPr/>
            </a:pPr>
            <a:r>
              <a:rPr kumimoji="0" lang="en-US" sz="2400" b="0" i="0" u="none" strike="noStrike" kern="1200" cap="none" spc="0" normalizeH="0" baseline="0" noProof="0" dirty="0">
                <a:ln>
                  <a:noFill/>
                </a:ln>
                <a:solidFill>
                  <a:srgbClr val="000000"/>
                </a:solidFill>
                <a:effectLst/>
                <a:uLnTx/>
                <a:uFillTx/>
                <a:latin typeface="Arial"/>
                <a:ea typeface="+mn-ea"/>
                <a:cs typeface="+mn-cs"/>
              </a:rPr>
              <a:t>Measurement solutions for indoor and industrial environments ensure, product quality, cost/energy efficiency and personal safety and wellbeing</a:t>
            </a:r>
          </a:p>
        </p:txBody>
      </p:sp>
    </p:spTree>
    <p:extLst>
      <p:ext uri="{BB962C8B-B14F-4D97-AF65-F5344CB8AC3E}">
        <p14:creationId xmlns:p14="http://schemas.microsoft.com/office/powerpoint/2010/main" val="205891966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E8E691B4-3C50-4151-A88A-6A3E94201C0D}"/>
              </a:ext>
            </a:extLst>
          </p:cNvPr>
          <p:cNvPicPr>
            <a:picLocks noChangeAspect="1"/>
          </p:cNvPicPr>
          <p:nvPr/>
        </p:nvPicPr>
        <p:blipFill>
          <a:blip r:embed="rId2"/>
          <a:stretch>
            <a:fillRect/>
          </a:stretch>
        </p:blipFill>
        <p:spPr>
          <a:xfrm>
            <a:off x="2667000" y="2862212"/>
            <a:ext cx="4000997" cy="2892148"/>
          </a:xfrm>
          <a:prstGeom prst="rect">
            <a:avLst/>
          </a:prstGeom>
        </p:spPr>
      </p:pic>
      <p:sp>
        <p:nvSpPr>
          <p:cNvPr id="2" name="Title 1">
            <a:extLst>
              <a:ext uri="{FF2B5EF4-FFF2-40B4-BE49-F238E27FC236}">
                <a16:creationId xmlns:a16="http://schemas.microsoft.com/office/drawing/2014/main" id="{F528FB2C-2D86-4A62-9447-C46DCE14B45A}"/>
              </a:ext>
            </a:extLst>
          </p:cNvPr>
          <p:cNvSpPr>
            <a:spLocks noGrp="1"/>
          </p:cNvSpPr>
          <p:nvPr>
            <p:ph type="title"/>
          </p:nvPr>
        </p:nvSpPr>
        <p:spPr>
          <a:xfrm>
            <a:off x="609600" y="0"/>
            <a:ext cx="10058400" cy="762000"/>
          </a:xfrm>
        </p:spPr>
        <p:txBody>
          <a:bodyPr/>
          <a:lstStyle/>
          <a:p>
            <a:r>
              <a:rPr lang="en-US" dirty="0"/>
              <a:t>Compressed Dry Air Energy Demand</a:t>
            </a:r>
          </a:p>
        </p:txBody>
      </p:sp>
      <p:sp>
        <p:nvSpPr>
          <p:cNvPr id="13" name="Content Placeholder 12">
            <a:extLst>
              <a:ext uri="{FF2B5EF4-FFF2-40B4-BE49-F238E27FC236}">
                <a16:creationId xmlns:a16="http://schemas.microsoft.com/office/drawing/2014/main" id="{42BF7C4D-AF0F-42DF-8563-9070A401E172}"/>
              </a:ext>
            </a:extLst>
          </p:cNvPr>
          <p:cNvSpPr>
            <a:spLocks noGrp="1"/>
          </p:cNvSpPr>
          <p:nvPr>
            <p:ph sz="quarter" idx="2"/>
          </p:nvPr>
        </p:nvSpPr>
        <p:spPr>
          <a:xfrm>
            <a:off x="609600" y="2362200"/>
            <a:ext cx="3733800" cy="3048000"/>
          </a:xfrm>
        </p:spPr>
        <p:txBody>
          <a:bodyPr/>
          <a:lstStyle/>
          <a:p>
            <a:r>
              <a:rPr lang="en-US" dirty="0"/>
              <a:t>Food Safety</a:t>
            </a:r>
          </a:p>
          <a:p>
            <a:r>
              <a:rPr lang="en-US" dirty="0"/>
              <a:t>Hospitals</a:t>
            </a:r>
          </a:p>
          <a:p>
            <a:r>
              <a:rPr lang="en-US" dirty="0"/>
              <a:t>Product Quality</a:t>
            </a:r>
          </a:p>
          <a:p>
            <a:r>
              <a:rPr lang="en-US" dirty="0"/>
              <a:t>Protect Capital Equipment</a:t>
            </a:r>
          </a:p>
          <a:p>
            <a:pPr marL="0" indent="0">
              <a:buNone/>
            </a:pPr>
            <a:endParaRPr lang="en-US" dirty="0"/>
          </a:p>
        </p:txBody>
      </p:sp>
      <p:sp>
        <p:nvSpPr>
          <p:cNvPr id="15" name="Content Placeholder 14">
            <a:extLst>
              <a:ext uri="{FF2B5EF4-FFF2-40B4-BE49-F238E27FC236}">
                <a16:creationId xmlns:a16="http://schemas.microsoft.com/office/drawing/2014/main" id="{20518854-5088-45C6-A175-2472BF53BDF3}"/>
              </a:ext>
            </a:extLst>
          </p:cNvPr>
          <p:cNvSpPr>
            <a:spLocks noGrp="1"/>
          </p:cNvSpPr>
          <p:nvPr>
            <p:ph sz="quarter" idx="4"/>
          </p:nvPr>
        </p:nvSpPr>
        <p:spPr>
          <a:xfrm>
            <a:off x="6667997" y="2349335"/>
            <a:ext cx="4876800" cy="3048000"/>
          </a:xfrm>
        </p:spPr>
        <p:txBody>
          <a:bodyPr/>
          <a:lstStyle/>
          <a:p>
            <a:r>
              <a:rPr lang="en-US" dirty="0"/>
              <a:t>7-8 times More electricity to produce power</a:t>
            </a:r>
          </a:p>
          <a:p>
            <a:r>
              <a:rPr lang="en-US" dirty="0"/>
              <a:t>Leaks account for big losses</a:t>
            </a:r>
          </a:p>
          <a:p>
            <a:r>
              <a:rPr lang="en-US" dirty="0"/>
              <a:t>Thermal Challenges</a:t>
            </a:r>
          </a:p>
          <a:p>
            <a:pPr lvl="1"/>
            <a:r>
              <a:rPr lang="en-US" dirty="0"/>
              <a:t>Creation</a:t>
            </a:r>
          </a:p>
          <a:p>
            <a:pPr lvl="1"/>
            <a:r>
              <a:rPr lang="en-US" dirty="0"/>
              <a:t>Storage</a:t>
            </a:r>
          </a:p>
          <a:p>
            <a:pPr lvl="1"/>
            <a:r>
              <a:rPr lang="en-US" dirty="0"/>
              <a:t>Use</a:t>
            </a:r>
          </a:p>
        </p:txBody>
      </p:sp>
      <p:sp>
        <p:nvSpPr>
          <p:cNvPr id="12" name="Text Placeholder 11">
            <a:extLst>
              <a:ext uri="{FF2B5EF4-FFF2-40B4-BE49-F238E27FC236}">
                <a16:creationId xmlns:a16="http://schemas.microsoft.com/office/drawing/2014/main" id="{ACC10DC9-60B4-4CF4-9863-ED4574FDACC1}"/>
              </a:ext>
            </a:extLst>
          </p:cNvPr>
          <p:cNvSpPr>
            <a:spLocks noGrp="1"/>
          </p:cNvSpPr>
          <p:nvPr>
            <p:ph type="body" sz="quarter" idx="1"/>
          </p:nvPr>
        </p:nvSpPr>
        <p:spPr>
          <a:xfrm>
            <a:off x="609600" y="1569720"/>
            <a:ext cx="4572000" cy="658368"/>
          </a:xfrm>
        </p:spPr>
        <p:txBody>
          <a:bodyPr/>
          <a:lstStyle/>
          <a:p>
            <a:r>
              <a:rPr lang="en-US" dirty="0"/>
              <a:t>Importance of Accuracy</a:t>
            </a:r>
          </a:p>
        </p:txBody>
      </p:sp>
      <p:sp>
        <p:nvSpPr>
          <p:cNvPr id="14" name="Text Placeholder 13">
            <a:extLst>
              <a:ext uri="{FF2B5EF4-FFF2-40B4-BE49-F238E27FC236}">
                <a16:creationId xmlns:a16="http://schemas.microsoft.com/office/drawing/2014/main" id="{D0B67CEF-25B5-407A-84D8-178254521849}"/>
              </a:ext>
            </a:extLst>
          </p:cNvPr>
          <p:cNvSpPr>
            <a:spLocks noGrp="1"/>
          </p:cNvSpPr>
          <p:nvPr>
            <p:ph type="body" sz="quarter" idx="3"/>
          </p:nvPr>
        </p:nvSpPr>
        <p:spPr>
          <a:xfrm>
            <a:off x="6667997" y="1569720"/>
            <a:ext cx="4876800" cy="658368"/>
          </a:xfrm>
        </p:spPr>
        <p:txBody>
          <a:bodyPr/>
          <a:lstStyle/>
          <a:p>
            <a:r>
              <a:rPr lang="en-US" dirty="0"/>
              <a:t>Energy Demand</a:t>
            </a:r>
          </a:p>
        </p:txBody>
      </p:sp>
      <p:sp>
        <p:nvSpPr>
          <p:cNvPr id="11" name="Freeform 250">
            <a:extLst>
              <a:ext uri="{FF2B5EF4-FFF2-40B4-BE49-F238E27FC236}">
                <a16:creationId xmlns:a16="http://schemas.microsoft.com/office/drawing/2014/main" id="{2484218D-D0C0-4EF0-83B4-42492701FF0E}"/>
              </a:ext>
            </a:extLst>
          </p:cNvPr>
          <p:cNvSpPr>
            <a:spLocks noChangeAspect="1" noEditPoints="1"/>
          </p:cNvSpPr>
          <p:nvPr/>
        </p:nvSpPr>
        <p:spPr bwMode="black">
          <a:xfrm>
            <a:off x="9817174" y="5922000"/>
            <a:ext cx="1922146" cy="504000"/>
          </a:xfrm>
          <a:custGeom>
            <a:avLst/>
            <a:gdLst>
              <a:gd name="T0" fmla="*/ 2494 w 4649"/>
              <a:gd name="T1" fmla="*/ 783 h 1219"/>
              <a:gd name="T2" fmla="*/ 2510 w 4649"/>
              <a:gd name="T3" fmla="*/ 896 h 1219"/>
              <a:gd name="T4" fmla="*/ 2461 w 4649"/>
              <a:gd name="T5" fmla="*/ 1063 h 1219"/>
              <a:gd name="T6" fmla="*/ 2333 w 4649"/>
              <a:gd name="T7" fmla="*/ 1180 h 1219"/>
              <a:gd name="T8" fmla="*/ 2154 w 4649"/>
              <a:gd name="T9" fmla="*/ 1219 h 1219"/>
              <a:gd name="T10" fmla="*/ 1990 w 4649"/>
              <a:gd name="T11" fmla="*/ 1174 h 1219"/>
              <a:gd name="T12" fmla="*/ 1888 w 4649"/>
              <a:gd name="T13" fmla="*/ 1073 h 1219"/>
              <a:gd name="T14" fmla="*/ 1848 w 4649"/>
              <a:gd name="T15" fmla="*/ 891 h 1219"/>
              <a:gd name="T16" fmla="*/ 2078 w 4649"/>
              <a:gd name="T17" fmla="*/ 843 h 1219"/>
              <a:gd name="T18" fmla="*/ 2095 w 4649"/>
              <a:gd name="T19" fmla="*/ 955 h 1219"/>
              <a:gd name="T20" fmla="*/ 2140 w 4649"/>
              <a:gd name="T21" fmla="*/ 1001 h 1219"/>
              <a:gd name="T22" fmla="*/ 2206 w 4649"/>
              <a:gd name="T23" fmla="*/ 987 h 1219"/>
              <a:gd name="T24" fmla="*/ 2228 w 4649"/>
              <a:gd name="T25" fmla="*/ 862 h 1219"/>
              <a:gd name="T26" fmla="*/ 2116 w 4649"/>
              <a:gd name="T27" fmla="*/ 728 h 1219"/>
              <a:gd name="T28" fmla="*/ 1887 w 4649"/>
              <a:gd name="T29" fmla="*/ 478 h 1219"/>
              <a:gd name="T30" fmla="*/ 1855 w 4649"/>
              <a:gd name="T31" fmla="*/ 362 h 1219"/>
              <a:gd name="T32" fmla="*/ 1880 w 4649"/>
              <a:gd name="T33" fmla="*/ 201 h 1219"/>
              <a:gd name="T34" fmla="*/ 1986 w 4649"/>
              <a:gd name="T35" fmla="*/ 65 h 1219"/>
              <a:gd name="T36" fmla="*/ 2150 w 4649"/>
              <a:gd name="T37" fmla="*/ 2 h 1219"/>
              <a:gd name="T38" fmla="*/ 2320 w 4649"/>
              <a:gd name="T39" fmla="*/ 28 h 1219"/>
              <a:gd name="T40" fmla="*/ 2444 w 4649"/>
              <a:gd name="T41" fmla="*/ 131 h 1219"/>
              <a:gd name="T42" fmla="*/ 2497 w 4649"/>
              <a:gd name="T43" fmla="*/ 293 h 1219"/>
              <a:gd name="T44" fmla="*/ 2481 w 4649"/>
              <a:gd name="T45" fmla="*/ 406 h 1219"/>
              <a:gd name="T46" fmla="*/ 2258 w 4649"/>
              <a:gd name="T47" fmla="*/ 278 h 1219"/>
              <a:gd name="T48" fmla="*/ 2218 w 4649"/>
              <a:gd name="T49" fmla="*/ 224 h 1219"/>
              <a:gd name="T50" fmla="*/ 2152 w 4649"/>
              <a:gd name="T51" fmla="*/ 232 h 1219"/>
              <a:gd name="T52" fmla="*/ 2126 w 4649"/>
              <a:gd name="T53" fmla="*/ 352 h 1219"/>
              <a:gd name="T54" fmla="*/ 2158 w 4649"/>
              <a:gd name="T55" fmla="*/ 427 h 1219"/>
              <a:gd name="T56" fmla="*/ 718 w 4649"/>
              <a:gd name="T57" fmla="*/ 26 h 1219"/>
              <a:gd name="T58" fmla="*/ 491 w 4649"/>
              <a:gd name="T59" fmla="*/ 1210 h 1219"/>
              <a:gd name="T60" fmla="*/ 230 w 4649"/>
              <a:gd name="T61" fmla="*/ 1189 h 1219"/>
              <a:gd name="T62" fmla="*/ 18 w 4649"/>
              <a:gd name="T63" fmla="*/ 13 h 1219"/>
              <a:gd name="T64" fmla="*/ 493 w 4649"/>
              <a:gd name="T65" fmla="*/ 33 h 1219"/>
              <a:gd name="T66" fmla="*/ 1409 w 4649"/>
              <a:gd name="T67" fmla="*/ 1193 h 1219"/>
              <a:gd name="T68" fmla="*/ 1173 w 4649"/>
              <a:gd name="T69" fmla="*/ 1207 h 1219"/>
              <a:gd name="T70" fmla="*/ 911 w 4649"/>
              <a:gd name="T71" fmla="*/ 1201 h 1219"/>
              <a:gd name="T72" fmla="*/ 691 w 4649"/>
              <a:gd name="T73" fmla="*/ 1200 h 1219"/>
              <a:gd name="T74" fmla="*/ 914 w 4649"/>
              <a:gd name="T75" fmla="*/ 15 h 1219"/>
              <a:gd name="T76" fmla="*/ 1179 w 4649"/>
              <a:gd name="T77" fmla="*/ 29 h 1219"/>
              <a:gd name="T78" fmla="*/ 3250 w 4649"/>
              <a:gd name="T79" fmla="*/ 1200 h 1219"/>
              <a:gd name="T80" fmla="*/ 3009 w 4649"/>
              <a:gd name="T81" fmla="*/ 1201 h 1219"/>
              <a:gd name="T82" fmla="*/ 2747 w 4649"/>
              <a:gd name="T83" fmla="*/ 1207 h 1219"/>
              <a:gd name="T84" fmla="*/ 2533 w 4649"/>
              <a:gd name="T85" fmla="*/ 1193 h 1219"/>
              <a:gd name="T86" fmla="*/ 2765 w 4649"/>
              <a:gd name="T87" fmla="*/ 13 h 1219"/>
              <a:gd name="T88" fmla="*/ 3137 w 4649"/>
              <a:gd name="T89" fmla="*/ 612 h 1219"/>
              <a:gd name="T90" fmla="*/ 4641 w 4649"/>
              <a:gd name="T91" fmla="*/ 1206 h 1219"/>
              <a:gd name="T92" fmla="*/ 4401 w 4649"/>
              <a:gd name="T93" fmla="*/ 1194 h 1219"/>
              <a:gd name="T94" fmla="*/ 4135 w 4649"/>
              <a:gd name="T95" fmla="*/ 1210 h 1219"/>
              <a:gd name="T96" fmla="*/ 3930 w 4649"/>
              <a:gd name="T97" fmla="*/ 1189 h 1219"/>
              <a:gd name="T98" fmla="*/ 4363 w 4649"/>
              <a:gd name="T99" fmla="*/ 13 h 1219"/>
              <a:gd name="T100" fmla="*/ 4648 w 4649"/>
              <a:gd name="T101" fmla="*/ 1189 h 1219"/>
              <a:gd name="T102" fmla="*/ 1742 w 4649"/>
              <a:gd name="T103" fmla="*/ 1209 h 1219"/>
              <a:gd name="T104" fmla="*/ 1500 w 4649"/>
              <a:gd name="T105" fmla="*/ 1190 h 1219"/>
              <a:gd name="T106" fmla="*/ 1733 w 4649"/>
              <a:gd name="T107" fmla="*/ 13 h 1219"/>
              <a:gd name="T108" fmla="*/ 3835 w 4649"/>
              <a:gd name="T109" fmla="*/ 955 h 1219"/>
              <a:gd name="T110" fmla="*/ 3854 w 4649"/>
              <a:gd name="T111" fmla="*/ 1198 h 1219"/>
              <a:gd name="T112" fmla="*/ 3358 w 4649"/>
              <a:gd name="T113" fmla="*/ 1209 h 1219"/>
              <a:gd name="T114" fmla="*/ 3349 w 4649"/>
              <a:gd name="T115" fmla="*/ 22 h 1219"/>
              <a:gd name="T116" fmla="*/ 3587 w 4649"/>
              <a:gd name="T117" fmla="*/ 22 h 12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4649" h="1219">
                <a:moveTo>
                  <a:pt x="2421" y="667"/>
                </a:moveTo>
                <a:lnTo>
                  <a:pt x="2425" y="671"/>
                </a:lnTo>
                <a:lnTo>
                  <a:pt x="2436" y="682"/>
                </a:lnTo>
                <a:lnTo>
                  <a:pt x="2442" y="691"/>
                </a:lnTo>
                <a:lnTo>
                  <a:pt x="2450" y="701"/>
                </a:lnTo>
                <a:lnTo>
                  <a:pt x="2458" y="712"/>
                </a:lnTo>
                <a:lnTo>
                  <a:pt x="2467" y="725"/>
                </a:lnTo>
                <a:lnTo>
                  <a:pt x="2475" y="740"/>
                </a:lnTo>
                <a:lnTo>
                  <a:pt x="2483" y="756"/>
                </a:lnTo>
                <a:lnTo>
                  <a:pt x="2490" y="773"/>
                </a:lnTo>
                <a:lnTo>
                  <a:pt x="2494" y="783"/>
                </a:lnTo>
                <a:lnTo>
                  <a:pt x="2497" y="792"/>
                </a:lnTo>
                <a:lnTo>
                  <a:pt x="2500" y="802"/>
                </a:lnTo>
                <a:lnTo>
                  <a:pt x="2503" y="812"/>
                </a:lnTo>
                <a:lnTo>
                  <a:pt x="2505" y="822"/>
                </a:lnTo>
                <a:lnTo>
                  <a:pt x="2507" y="833"/>
                </a:lnTo>
                <a:lnTo>
                  <a:pt x="2508" y="844"/>
                </a:lnTo>
                <a:lnTo>
                  <a:pt x="2509" y="855"/>
                </a:lnTo>
                <a:lnTo>
                  <a:pt x="2510" y="867"/>
                </a:lnTo>
                <a:lnTo>
                  <a:pt x="2510" y="878"/>
                </a:lnTo>
                <a:lnTo>
                  <a:pt x="2510" y="887"/>
                </a:lnTo>
                <a:lnTo>
                  <a:pt x="2510" y="896"/>
                </a:lnTo>
                <a:lnTo>
                  <a:pt x="2510" y="912"/>
                </a:lnTo>
                <a:lnTo>
                  <a:pt x="2508" y="929"/>
                </a:lnTo>
                <a:lnTo>
                  <a:pt x="2506" y="945"/>
                </a:lnTo>
                <a:lnTo>
                  <a:pt x="2503" y="961"/>
                </a:lnTo>
                <a:lnTo>
                  <a:pt x="2499" y="976"/>
                </a:lnTo>
                <a:lnTo>
                  <a:pt x="2495" y="992"/>
                </a:lnTo>
                <a:lnTo>
                  <a:pt x="2490" y="1007"/>
                </a:lnTo>
                <a:lnTo>
                  <a:pt x="2483" y="1022"/>
                </a:lnTo>
                <a:lnTo>
                  <a:pt x="2477" y="1036"/>
                </a:lnTo>
                <a:lnTo>
                  <a:pt x="2469" y="1050"/>
                </a:lnTo>
                <a:lnTo>
                  <a:pt x="2461" y="1063"/>
                </a:lnTo>
                <a:lnTo>
                  <a:pt x="2452" y="1077"/>
                </a:lnTo>
                <a:lnTo>
                  <a:pt x="2443" y="1089"/>
                </a:lnTo>
                <a:lnTo>
                  <a:pt x="2433" y="1101"/>
                </a:lnTo>
                <a:lnTo>
                  <a:pt x="2422" y="1113"/>
                </a:lnTo>
                <a:lnTo>
                  <a:pt x="2411" y="1124"/>
                </a:lnTo>
                <a:lnTo>
                  <a:pt x="2399" y="1135"/>
                </a:lnTo>
                <a:lnTo>
                  <a:pt x="2387" y="1145"/>
                </a:lnTo>
                <a:lnTo>
                  <a:pt x="2374" y="1155"/>
                </a:lnTo>
                <a:lnTo>
                  <a:pt x="2361" y="1164"/>
                </a:lnTo>
                <a:lnTo>
                  <a:pt x="2347" y="1172"/>
                </a:lnTo>
                <a:lnTo>
                  <a:pt x="2333" y="1180"/>
                </a:lnTo>
                <a:lnTo>
                  <a:pt x="2317" y="1187"/>
                </a:lnTo>
                <a:lnTo>
                  <a:pt x="2302" y="1194"/>
                </a:lnTo>
                <a:lnTo>
                  <a:pt x="2287" y="1200"/>
                </a:lnTo>
                <a:lnTo>
                  <a:pt x="2271" y="1205"/>
                </a:lnTo>
                <a:lnTo>
                  <a:pt x="2255" y="1209"/>
                </a:lnTo>
                <a:lnTo>
                  <a:pt x="2239" y="1213"/>
                </a:lnTo>
                <a:lnTo>
                  <a:pt x="2222" y="1215"/>
                </a:lnTo>
                <a:lnTo>
                  <a:pt x="2205" y="1217"/>
                </a:lnTo>
                <a:lnTo>
                  <a:pt x="2188" y="1219"/>
                </a:lnTo>
                <a:lnTo>
                  <a:pt x="2171" y="1219"/>
                </a:lnTo>
                <a:lnTo>
                  <a:pt x="2154" y="1219"/>
                </a:lnTo>
                <a:lnTo>
                  <a:pt x="2137" y="1218"/>
                </a:lnTo>
                <a:lnTo>
                  <a:pt x="2121" y="1216"/>
                </a:lnTo>
                <a:lnTo>
                  <a:pt x="2105" y="1214"/>
                </a:lnTo>
                <a:lnTo>
                  <a:pt x="2089" y="1211"/>
                </a:lnTo>
                <a:lnTo>
                  <a:pt x="2074" y="1207"/>
                </a:lnTo>
                <a:lnTo>
                  <a:pt x="2059" y="1203"/>
                </a:lnTo>
                <a:lnTo>
                  <a:pt x="2044" y="1199"/>
                </a:lnTo>
                <a:lnTo>
                  <a:pt x="2030" y="1193"/>
                </a:lnTo>
                <a:lnTo>
                  <a:pt x="2016" y="1187"/>
                </a:lnTo>
                <a:lnTo>
                  <a:pt x="2003" y="1181"/>
                </a:lnTo>
                <a:lnTo>
                  <a:pt x="1990" y="1174"/>
                </a:lnTo>
                <a:lnTo>
                  <a:pt x="1977" y="1166"/>
                </a:lnTo>
                <a:lnTo>
                  <a:pt x="1971" y="1162"/>
                </a:lnTo>
                <a:lnTo>
                  <a:pt x="1965" y="1158"/>
                </a:lnTo>
                <a:lnTo>
                  <a:pt x="1954" y="1149"/>
                </a:lnTo>
                <a:lnTo>
                  <a:pt x="1943" y="1140"/>
                </a:lnTo>
                <a:lnTo>
                  <a:pt x="1932" y="1130"/>
                </a:lnTo>
                <a:lnTo>
                  <a:pt x="1922" y="1120"/>
                </a:lnTo>
                <a:lnTo>
                  <a:pt x="1913" y="1109"/>
                </a:lnTo>
                <a:lnTo>
                  <a:pt x="1904" y="1098"/>
                </a:lnTo>
                <a:lnTo>
                  <a:pt x="1895" y="1086"/>
                </a:lnTo>
                <a:lnTo>
                  <a:pt x="1888" y="1073"/>
                </a:lnTo>
                <a:lnTo>
                  <a:pt x="1881" y="1061"/>
                </a:lnTo>
                <a:lnTo>
                  <a:pt x="1874" y="1047"/>
                </a:lnTo>
                <a:lnTo>
                  <a:pt x="1869" y="1034"/>
                </a:lnTo>
                <a:lnTo>
                  <a:pt x="1864" y="1019"/>
                </a:lnTo>
                <a:lnTo>
                  <a:pt x="1859" y="1005"/>
                </a:lnTo>
                <a:lnTo>
                  <a:pt x="1856" y="990"/>
                </a:lnTo>
                <a:lnTo>
                  <a:pt x="1853" y="974"/>
                </a:lnTo>
                <a:lnTo>
                  <a:pt x="1851" y="958"/>
                </a:lnTo>
                <a:lnTo>
                  <a:pt x="1849" y="942"/>
                </a:lnTo>
                <a:lnTo>
                  <a:pt x="1849" y="925"/>
                </a:lnTo>
                <a:lnTo>
                  <a:pt x="1848" y="891"/>
                </a:lnTo>
                <a:lnTo>
                  <a:pt x="1849" y="859"/>
                </a:lnTo>
                <a:lnTo>
                  <a:pt x="1849" y="856"/>
                </a:lnTo>
                <a:lnTo>
                  <a:pt x="1850" y="852"/>
                </a:lnTo>
                <a:lnTo>
                  <a:pt x="1851" y="850"/>
                </a:lnTo>
                <a:lnTo>
                  <a:pt x="1854" y="847"/>
                </a:lnTo>
                <a:lnTo>
                  <a:pt x="1856" y="845"/>
                </a:lnTo>
                <a:lnTo>
                  <a:pt x="1859" y="844"/>
                </a:lnTo>
                <a:lnTo>
                  <a:pt x="1863" y="843"/>
                </a:lnTo>
                <a:lnTo>
                  <a:pt x="1866" y="842"/>
                </a:lnTo>
                <a:lnTo>
                  <a:pt x="2074" y="842"/>
                </a:lnTo>
                <a:lnTo>
                  <a:pt x="2078" y="843"/>
                </a:lnTo>
                <a:lnTo>
                  <a:pt x="2081" y="844"/>
                </a:lnTo>
                <a:lnTo>
                  <a:pt x="2084" y="845"/>
                </a:lnTo>
                <a:lnTo>
                  <a:pt x="2087" y="848"/>
                </a:lnTo>
                <a:lnTo>
                  <a:pt x="2089" y="850"/>
                </a:lnTo>
                <a:lnTo>
                  <a:pt x="2090" y="853"/>
                </a:lnTo>
                <a:lnTo>
                  <a:pt x="2092" y="857"/>
                </a:lnTo>
                <a:lnTo>
                  <a:pt x="2092" y="860"/>
                </a:lnTo>
                <a:lnTo>
                  <a:pt x="2092" y="935"/>
                </a:lnTo>
                <a:lnTo>
                  <a:pt x="2093" y="942"/>
                </a:lnTo>
                <a:lnTo>
                  <a:pt x="2094" y="948"/>
                </a:lnTo>
                <a:lnTo>
                  <a:pt x="2095" y="955"/>
                </a:lnTo>
                <a:lnTo>
                  <a:pt x="2098" y="961"/>
                </a:lnTo>
                <a:lnTo>
                  <a:pt x="2101" y="967"/>
                </a:lnTo>
                <a:lnTo>
                  <a:pt x="2104" y="973"/>
                </a:lnTo>
                <a:lnTo>
                  <a:pt x="2108" y="978"/>
                </a:lnTo>
                <a:lnTo>
                  <a:pt x="2110" y="981"/>
                </a:lnTo>
                <a:lnTo>
                  <a:pt x="2112" y="983"/>
                </a:lnTo>
                <a:lnTo>
                  <a:pt x="2117" y="988"/>
                </a:lnTo>
                <a:lnTo>
                  <a:pt x="2122" y="992"/>
                </a:lnTo>
                <a:lnTo>
                  <a:pt x="2128" y="996"/>
                </a:lnTo>
                <a:lnTo>
                  <a:pt x="2134" y="999"/>
                </a:lnTo>
                <a:lnTo>
                  <a:pt x="2140" y="1001"/>
                </a:lnTo>
                <a:lnTo>
                  <a:pt x="2147" y="1003"/>
                </a:lnTo>
                <a:lnTo>
                  <a:pt x="2153" y="1004"/>
                </a:lnTo>
                <a:lnTo>
                  <a:pt x="2160" y="1005"/>
                </a:lnTo>
                <a:lnTo>
                  <a:pt x="2167" y="1004"/>
                </a:lnTo>
                <a:lnTo>
                  <a:pt x="2173" y="1003"/>
                </a:lnTo>
                <a:lnTo>
                  <a:pt x="2180" y="1002"/>
                </a:lnTo>
                <a:lnTo>
                  <a:pt x="2186" y="1000"/>
                </a:lnTo>
                <a:lnTo>
                  <a:pt x="2191" y="998"/>
                </a:lnTo>
                <a:lnTo>
                  <a:pt x="2197" y="995"/>
                </a:lnTo>
                <a:lnTo>
                  <a:pt x="2202" y="991"/>
                </a:lnTo>
                <a:lnTo>
                  <a:pt x="2206" y="987"/>
                </a:lnTo>
                <a:lnTo>
                  <a:pt x="2211" y="983"/>
                </a:lnTo>
                <a:lnTo>
                  <a:pt x="2215" y="979"/>
                </a:lnTo>
                <a:lnTo>
                  <a:pt x="2218" y="974"/>
                </a:lnTo>
                <a:lnTo>
                  <a:pt x="2221" y="969"/>
                </a:lnTo>
                <a:lnTo>
                  <a:pt x="2224" y="963"/>
                </a:lnTo>
                <a:lnTo>
                  <a:pt x="2226" y="957"/>
                </a:lnTo>
                <a:lnTo>
                  <a:pt x="2227" y="951"/>
                </a:lnTo>
                <a:lnTo>
                  <a:pt x="2228" y="948"/>
                </a:lnTo>
                <a:lnTo>
                  <a:pt x="2228" y="945"/>
                </a:lnTo>
                <a:lnTo>
                  <a:pt x="2228" y="871"/>
                </a:lnTo>
                <a:lnTo>
                  <a:pt x="2228" y="862"/>
                </a:lnTo>
                <a:lnTo>
                  <a:pt x="2226" y="855"/>
                </a:lnTo>
                <a:lnTo>
                  <a:pt x="2224" y="847"/>
                </a:lnTo>
                <a:lnTo>
                  <a:pt x="2220" y="838"/>
                </a:lnTo>
                <a:lnTo>
                  <a:pt x="2215" y="827"/>
                </a:lnTo>
                <a:lnTo>
                  <a:pt x="2211" y="822"/>
                </a:lnTo>
                <a:lnTo>
                  <a:pt x="2207" y="817"/>
                </a:lnTo>
                <a:lnTo>
                  <a:pt x="2198" y="805"/>
                </a:lnTo>
                <a:lnTo>
                  <a:pt x="2191" y="798"/>
                </a:lnTo>
                <a:lnTo>
                  <a:pt x="2181" y="788"/>
                </a:lnTo>
                <a:lnTo>
                  <a:pt x="2152" y="761"/>
                </a:lnTo>
                <a:lnTo>
                  <a:pt x="2116" y="728"/>
                </a:lnTo>
                <a:lnTo>
                  <a:pt x="2078" y="693"/>
                </a:lnTo>
                <a:lnTo>
                  <a:pt x="2008" y="632"/>
                </a:lnTo>
                <a:lnTo>
                  <a:pt x="1978" y="604"/>
                </a:lnTo>
                <a:lnTo>
                  <a:pt x="1973" y="599"/>
                </a:lnTo>
                <a:lnTo>
                  <a:pt x="1960" y="584"/>
                </a:lnTo>
                <a:lnTo>
                  <a:pt x="1941" y="562"/>
                </a:lnTo>
                <a:lnTo>
                  <a:pt x="1930" y="548"/>
                </a:lnTo>
                <a:lnTo>
                  <a:pt x="1919" y="533"/>
                </a:lnTo>
                <a:lnTo>
                  <a:pt x="1908" y="516"/>
                </a:lnTo>
                <a:lnTo>
                  <a:pt x="1897" y="497"/>
                </a:lnTo>
                <a:lnTo>
                  <a:pt x="1887" y="478"/>
                </a:lnTo>
                <a:lnTo>
                  <a:pt x="1882" y="468"/>
                </a:lnTo>
                <a:lnTo>
                  <a:pt x="1878" y="457"/>
                </a:lnTo>
                <a:lnTo>
                  <a:pt x="1873" y="446"/>
                </a:lnTo>
                <a:lnTo>
                  <a:pt x="1869" y="435"/>
                </a:lnTo>
                <a:lnTo>
                  <a:pt x="1866" y="424"/>
                </a:lnTo>
                <a:lnTo>
                  <a:pt x="1863" y="413"/>
                </a:lnTo>
                <a:lnTo>
                  <a:pt x="1860" y="402"/>
                </a:lnTo>
                <a:lnTo>
                  <a:pt x="1858" y="390"/>
                </a:lnTo>
                <a:lnTo>
                  <a:pt x="1856" y="378"/>
                </a:lnTo>
                <a:lnTo>
                  <a:pt x="1855" y="366"/>
                </a:lnTo>
                <a:lnTo>
                  <a:pt x="1855" y="362"/>
                </a:lnTo>
                <a:lnTo>
                  <a:pt x="1854" y="346"/>
                </a:lnTo>
                <a:lnTo>
                  <a:pt x="1854" y="330"/>
                </a:lnTo>
                <a:lnTo>
                  <a:pt x="1854" y="313"/>
                </a:lnTo>
                <a:lnTo>
                  <a:pt x="1855" y="296"/>
                </a:lnTo>
                <a:lnTo>
                  <a:pt x="1858" y="279"/>
                </a:lnTo>
                <a:lnTo>
                  <a:pt x="1860" y="263"/>
                </a:lnTo>
                <a:lnTo>
                  <a:pt x="1864" y="247"/>
                </a:lnTo>
                <a:lnTo>
                  <a:pt x="1869" y="231"/>
                </a:lnTo>
                <a:lnTo>
                  <a:pt x="1871" y="224"/>
                </a:lnTo>
                <a:lnTo>
                  <a:pt x="1874" y="216"/>
                </a:lnTo>
                <a:lnTo>
                  <a:pt x="1880" y="201"/>
                </a:lnTo>
                <a:lnTo>
                  <a:pt x="1886" y="187"/>
                </a:lnTo>
                <a:lnTo>
                  <a:pt x="1894" y="172"/>
                </a:lnTo>
                <a:lnTo>
                  <a:pt x="1901" y="159"/>
                </a:lnTo>
                <a:lnTo>
                  <a:pt x="1910" y="145"/>
                </a:lnTo>
                <a:lnTo>
                  <a:pt x="1919" y="132"/>
                </a:lnTo>
                <a:lnTo>
                  <a:pt x="1929" y="120"/>
                </a:lnTo>
                <a:lnTo>
                  <a:pt x="1939" y="108"/>
                </a:lnTo>
                <a:lnTo>
                  <a:pt x="1950" y="96"/>
                </a:lnTo>
                <a:lnTo>
                  <a:pt x="1962" y="85"/>
                </a:lnTo>
                <a:lnTo>
                  <a:pt x="1974" y="75"/>
                </a:lnTo>
                <a:lnTo>
                  <a:pt x="1986" y="65"/>
                </a:lnTo>
                <a:lnTo>
                  <a:pt x="1999" y="56"/>
                </a:lnTo>
                <a:lnTo>
                  <a:pt x="2012" y="48"/>
                </a:lnTo>
                <a:lnTo>
                  <a:pt x="2026" y="40"/>
                </a:lnTo>
                <a:lnTo>
                  <a:pt x="2041" y="32"/>
                </a:lnTo>
                <a:lnTo>
                  <a:pt x="2055" y="26"/>
                </a:lnTo>
                <a:lnTo>
                  <a:pt x="2070" y="20"/>
                </a:lnTo>
                <a:lnTo>
                  <a:pt x="2085" y="15"/>
                </a:lnTo>
                <a:lnTo>
                  <a:pt x="2101" y="10"/>
                </a:lnTo>
                <a:lnTo>
                  <a:pt x="2117" y="7"/>
                </a:lnTo>
                <a:lnTo>
                  <a:pt x="2133" y="4"/>
                </a:lnTo>
                <a:lnTo>
                  <a:pt x="2150" y="2"/>
                </a:lnTo>
                <a:lnTo>
                  <a:pt x="2167" y="0"/>
                </a:lnTo>
                <a:lnTo>
                  <a:pt x="2184" y="0"/>
                </a:lnTo>
                <a:lnTo>
                  <a:pt x="2200" y="0"/>
                </a:lnTo>
                <a:lnTo>
                  <a:pt x="2216" y="1"/>
                </a:lnTo>
                <a:lnTo>
                  <a:pt x="2232" y="3"/>
                </a:lnTo>
                <a:lnTo>
                  <a:pt x="2247" y="6"/>
                </a:lnTo>
                <a:lnTo>
                  <a:pt x="2262" y="9"/>
                </a:lnTo>
                <a:lnTo>
                  <a:pt x="2277" y="13"/>
                </a:lnTo>
                <a:lnTo>
                  <a:pt x="2292" y="17"/>
                </a:lnTo>
                <a:lnTo>
                  <a:pt x="2306" y="22"/>
                </a:lnTo>
                <a:lnTo>
                  <a:pt x="2320" y="28"/>
                </a:lnTo>
                <a:lnTo>
                  <a:pt x="2335" y="35"/>
                </a:lnTo>
                <a:lnTo>
                  <a:pt x="2348" y="42"/>
                </a:lnTo>
                <a:lnTo>
                  <a:pt x="2360" y="49"/>
                </a:lnTo>
                <a:lnTo>
                  <a:pt x="2373" y="58"/>
                </a:lnTo>
                <a:lnTo>
                  <a:pt x="2384" y="66"/>
                </a:lnTo>
                <a:lnTo>
                  <a:pt x="2396" y="76"/>
                </a:lnTo>
                <a:lnTo>
                  <a:pt x="2406" y="86"/>
                </a:lnTo>
                <a:lnTo>
                  <a:pt x="2417" y="96"/>
                </a:lnTo>
                <a:lnTo>
                  <a:pt x="2426" y="107"/>
                </a:lnTo>
                <a:lnTo>
                  <a:pt x="2436" y="119"/>
                </a:lnTo>
                <a:lnTo>
                  <a:pt x="2444" y="131"/>
                </a:lnTo>
                <a:lnTo>
                  <a:pt x="2452" y="143"/>
                </a:lnTo>
                <a:lnTo>
                  <a:pt x="2460" y="156"/>
                </a:lnTo>
                <a:lnTo>
                  <a:pt x="2467" y="170"/>
                </a:lnTo>
                <a:lnTo>
                  <a:pt x="2473" y="184"/>
                </a:lnTo>
                <a:lnTo>
                  <a:pt x="2478" y="198"/>
                </a:lnTo>
                <a:lnTo>
                  <a:pt x="2483" y="213"/>
                </a:lnTo>
                <a:lnTo>
                  <a:pt x="2488" y="228"/>
                </a:lnTo>
                <a:lnTo>
                  <a:pt x="2491" y="244"/>
                </a:lnTo>
                <a:lnTo>
                  <a:pt x="2494" y="260"/>
                </a:lnTo>
                <a:lnTo>
                  <a:pt x="2496" y="276"/>
                </a:lnTo>
                <a:lnTo>
                  <a:pt x="2497" y="293"/>
                </a:lnTo>
                <a:lnTo>
                  <a:pt x="2498" y="310"/>
                </a:lnTo>
                <a:lnTo>
                  <a:pt x="2498" y="350"/>
                </a:lnTo>
                <a:lnTo>
                  <a:pt x="2498" y="388"/>
                </a:lnTo>
                <a:lnTo>
                  <a:pt x="2498" y="392"/>
                </a:lnTo>
                <a:lnTo>
                  <a:pt x="2497" y="395"/>
                </a:lnTo>
                <a:lnTo>
                  <a:pt x="2495" y="398"/>
                </a:lnTo>
                <a:lnTo>
                  <a:pt x="2493" y="401"/>
                </a:lnTo>
                <a:lnTo>
                  <a:pt x="2491" y="403"/>
                </a:lnTo>
                <a:lnTo>
                  <a:pt x="2488" y="404"/>
                </a:lnTo>
                <a:lnTo>
                  <a:pt x="2484" y="405"/>
                </a:lnTo>
                <a:lnTo>
                  <a:pt x="2481" y="406"/>
                </a:lnTo>
                <a:lnTo>
                  <a:pt x="2277" y="405"/>
                </a:lnTo>
                <a:lnTo>
                  <a:pt x="2273" y="405"/>
                </a:lnTo>
                <a:lnTo>
                  <a:pt x="2270" y="404"/>
                </a:lnTo>
                <a:lnTo>
                  <a:pt x="2267" y="402"/>
                </a:lnTo>
                <a:lnTo>
                  <a:pt x="2264" y="400"/>
                </a:lnTo>
                <a:lnTo>
                  <a:pt x="2262" y="397"/>
                </a:lnTo>
                <a:lnTo>
                  <a:pt x="2260" y="394"/>
                </a:lnTo>
                <a:lnTo>
                  <a:pt x="2259" y="391"/>
                </a:lnTo>
                <a:lnTo>
                  <a:pt x="2259" y="387"/>
                </a:lnTo>
                <a:lnTo>
                  <a:pt x="2259" y="285"/>
                </a:lnTo>
                <a:lnTo>
                  <a:pt x="2258" y="278"/>
                </a:lnTo>
                <a:lnTo>
                  <a:pt x="2257" y="271"/>
                </a:lnTo>
                <a:lnTo>
                  <a:pt x="2256" y="265"/>
                </a:lnTo>
                <a:lnTo>
                  <a:pt x="2253" y="259"/>
                </a:lnTo>
                <a:lnTo>
                  <a:pt x="2251" y="253"/>
                </a:lnTo>
                <a:lnTo>
                  <a:pt x="2247" y="248"/>
                </a:lnTo>
                <a:lnTo>
                  <a:pt x="2244" y="243"/>
                </a:lnTo>
                <a:lnTo>
                  <a:pt x="2239" y="238"/>
                </a:lnTo>
                <a:lnTo>
                  <a:pt x="2235" y="234"/>
                </a:lnTo>
                <a:lnTo>
                  <a:pt x="2229" y="230"/>
                </a:lnTo>
                <a:lnTo>
                  <a:pt x="2224" y="226"/>
                </a:lnTo>
                <a:lnTo>
                  <a:pt x="2218" y="224"/>
                </a:lnTo>
                <a:lnTo>
                  <a:pt x="2212" y="221"/>
                </a:lnTo>
                <a:lnTo>
                  <a:pt x="2206" y="220"/>
                </a:lnTo>
                <a:lnTo>
                  <a:pt x="2199" y="219"/>
                </a:lnTo>
                <a:lnTo>
                  <a:pt x="2192" y="218"/>
                </a:lnTo>
                <a:lnTo>
                  <a:pt x="2186" y="219"/>
                </a:lnTo>
                <a:lnTo>
                  <a:pt x="2180" y="220"/>
                </a:lnTo>
                <a:lnTo>
                  <a:pt x="2174" y="221"/>
                </a:lnTo>
                <a:lnTo>
                  <a:pt x="2168" y="223"/>
                </a:lnTo>
                <a:lnTo>
                  <a:pt x="2162" y="226"/>
                </a:lnTo>
                <a:lnTo>
                  <a:pt x="2157" y="229"/>
                </a:lnTo>
                <a:lnTo>
                  <a:pt x="2152" y="232"/>
                </a:lnTo>
                <a:lnTo>
                  <a:pt x="2148" y="236"/>
                </a:lnTo>
                <a:lnTo>
                  <a:pt x="2143" y="240"/>
                </a:lnTo>
                <a:lnTo>
                  <a:pt x="2140" y="245"/>
                </a:lnTo>
                <a:lnTo>
                  <a:pt x="2136" y="250"/>
                </a:lnTo>
                <a:lnTo>
                  <a:pt x="2133" y="255"/>
                </a:lnTo>
                <a:lnTo>
                  <a:pt x="2131" y="261"/>
                </a:lnTo>
                <a:lnTo>
                  <a:pt x="2129" y="267"/>
                </a:lnTo>
                <a:lnTo>
                  <a:pt x="2127" y="273"/>
                </a:lnTo>
                <a:lnTo>
                  <a:pt x="2127" y="279"/>
                </a:lnTo>
                <a:lnTo>
                  <a:pt x="2126" y="349"/>
                </a:lnTo>
                <a:lnTo>
                  <a:pt x="2126" y="352"/>
                </a:lnTo>
                <a:lnTo>
                  <a:pt x="2128" y="366"/>
                </a:lnTo>
                <a:lnTo>
                  <a:pt x="2130" y="375"/>
                </a:lnTo>
                <a:lnTo>
                  <a:pt x="2133" y="386"/>
                </a:lnTo>
                <a:lnTo>
                  <a:pt x="2135" y="392"/>
                </a:lnTo>
                <a:lnTo>
                  <a:pt x="2138" y="398"/>
                </a:lnTo>
                <a:lnTo>
                  <a:pt x="2140" y="403"/>
                </a:lnTo>
                <a:lnTo>
                  <a:pt x="2143" y="409"/>
                </a:lnTo>
                <a:lnTo>
                  <a:pt x="2146" y="414"/>
                </a:lnTo>
                <a:lnTo>
                  <a:pt x="2150" y="419"/>
                </a:lnTo>
                <a:lnTo>
                  <a:pt x="2154" y="423"/>
                </a:lnTo>
                <a:lnTo>
                  <a:pt x="2158" y="427"/>
                </a:lnTo>
                <a:lnTo>
                  <a:pt x="2174" y="440"/>
                </a:lnTo>
                <a:lnTo>
                  <a:pt x="2206" y="469"/>
                </a:lnTo>
                <a:lnTo>
                  <a:pt x="2295" y="551"/>
                </a:lnTo>
                <a:lnTo>
                  <a:pt x="2421" y="667"/>
                </a:lnTo>
                <a:close/>
                <a:moveTo>
                  <a:pt x="701" y="13"/>
                </a:moveTo>
                <a:lnTo>
                  <a:pt x="705" y="14"/>
                </a:lnTo>
                <a:lnTo>
                  <a:pt x="709" y="15"/>
                </a:lnTo>
                <a:lnTo>
                  <a:pt x="712" y="17"/>
                </a:lnTo>
                <a:lnTo>
                  <a:pt x="715" y="19"/>
                </a:lnTo>
                <a:lnTo>
                  <a:pt x="717" y="22"/>
                </a:lnTo>
                <a:lnTo>
                  <a:pt x="718" y="26"/>
                </a:lnTo>
                <a:lnTo>
                  <a:pt x="719" y="30"/>
                </a:lnTo>
                <a:lnTo>
                  <a:pt x="719" y="34"/>
                </a:lnTo>
                <a:lnTo>
                  <a:pt x="615" y="612"/>
                </a:lnTo>
                <a:lnTo>
                  <a:pt x="511" y="1189"/>
                </a:lnTo>
                <a:lnTo>
                  <a:pt x="510" y="1193"/>
                </a:lnTo>
                <a:lnTo>
                  <a:pt x="508" y="1197"/>
                </a:lnTo>
                <a:lnTo>
                  <a:pt x="506" y="1201"/>
                </a:lnTo>
                <a:lnTo>
                  <a:pt x="502" y="1204"/>
                </a:lnTo>
                <a:lnTo>
                  <a:pt x="499" y="1207"/>
                </a:lnTo>
                <a:lnTo>
                  <a:pt x="495" y="1208"/>
                </a:lnTo>
                <a:lnTo>
                  <a:pt x="491" y="1210"/>
                </a:lnTo>
                <a:lnTo>
                  <a:pt x="487" y="1210"/>
                </a:lnTo>
                <a:lnTo>
                  <a:pt x="436" y="1210"/>
                </a:lnTo>
                <a:lnTo>
                  <a:pt x="254" y="1210"/>
                </a:lnTo>
                <a:lnTo>
                  <a:pt x="250" y="1210"/>
                </a:lnTo>
                <a:lnTo>
                  <a:pt x="246" y="1208"/>
                </a:lnTo>
                <a:lnTo>
                  <a:pt x="242" y="1206"/>
                </a:lnTo>
                <a:lnTo>
                  <a:pt x="238" y="1204"/>
                </a:lnTo>
                <a:lnTo>
                  <a:pt x="235" y="1201"/>
                </a:lnTo>
                <a:lnTo>
                  <a:pt x="233" y="1197"/>
                </a:lnTo>
                <a:lnTo>
                  <a:pt x="231" y="1193"/>
                </a:lnTo>
                <a:lnTo>
                  <a:pt x="230" y="1189"/>
                </a:lnTo>
                <a:lnTo>
                  <a:pt x="115" y="612"/>
                </a:lnTo>
                <a:lnTo>
                  <a:pt x="0" y="34"/>
                </a:lnTo>
                <a:lnTo>
                  <a:pt x="0" y="30"/>
                </a:lnTo>
                <a:lnTo>
                  <a:pt x="1" y="26"/>
                </a:lnTo>
                <a:lnTo>
                  <a:pt x="1" y="24"/>
                </a:lnTo>
                <a:lnTo>
                  <a:pt x="2" y="22"/>
                </a:lnTo>
                <a:lnTo>
                  <a:pt x="4" y="19"/>
                </a:lnTo>
                <a:lnTo>
                  <a:pt x="7" y="16"/>
                </a:lnTo>
                <a:lnTo>
                  <a:pt x="10" y="15"/>
                </a:lnTo>
                <a:lnTo>
                  <a:pt x="14" y="13"/>
                </a:lnTo>
                <a:lnTo>
                  <a:pt x="18" y="13"/>
                </a:lnTo>
                <a:lnTo>
                  <a:pt x="225" y="13"/>
                </a:lnTo>
                <a:lnTo>
                  <a:pt x="229" y="13"/>
                </a:lnTo>
                <a:lnTo>
                  <a:pt x="233" y="14"/>
                </a:lnTo>
                <a:lnTo>
                  <a:pt x="237" y="16"/>
                </a:lnTo>
                <a:lnTo>
                  <a:pt x="241" y="19"/>
                </a:lnTo>
                <a:lnTo>
                  <a:pt x="244" y="22"/>
                </a:lnTo>
                <a:lnTo>
                  <a:pt x="246" y="25"/>
                </a:lnTo>
                <a:lnTo>
                  <a:pt x="248" y="29"/>
                </a:lnTo>
                <a:lnTo>
                  <a:pt x="249" y="33"/>
                </a:lnTo>
                <a:lnTo>
                  <a:pt x="365" y="696"/>
                </a:lnTo>
                <a:lnTo>
                  <a:pt x="493" y="33"/>
                </a:lnTo>
                <a:lnTo>
                  <a:pt x="495" y="29"/>
                </a:lnTo>
                <a:lnTo>
                  <a:pt x="496" y="25"/>
                </a:lnTo>
                <a:lnTo>
                  <a:pt x="499" y="22"/>
                </a:lnTo>
                <a:lnTo>
                  <a:pt x="502" y="19"/>
                </a:lnTo>
                <a:lnTo>
                  <a:pt x="506" y="16"/>
                </a:lnTo>
                <a:lnTo>
                  <a:pt x="509" y="15"/>
                </a:lnTo>
                <a:lnTo>
                  <a:pt x="513" y="13"/>
                </a:lnTo>
                <a:lnTo>
                  <a:pt x="518" y="13"/>
                </a:lnTo>
                <a:lnTo>
                  <a:pt x="701" y="13"/>
                </a:lnTo>
                <a:close/>
                <a:moveTo>
                  <a:pt x="1409" y="1189"/>
                </a:moveTo>
                <a:lnTo>
                  <a:pt x="1409" y="1193"/>
                </a:lnTo>
                <a:lnTo>
                  <a:pt x="1409" y="1197"/>
                </a:lnTo>
                <a:lnTo>
                  <a:pt x="1407" y="1200"/>
                </a:lnTo>
                <a:lnTo>
                  <a:pt x="1405" y="1204"/>
                </a:lnTo>
                <a:lnTo>
                  <a:pt x="1402" y="1206"/>
                </a:lnTo>
                <a:lnTo>
                  <a:pt x="1398" y="1208"/>
                </a:lnTo>
                <a:lnTo>
                  <a:pt x="1395" y="1210"/>
                </a:lnTo>
                <a:lnTo>
                  <a:pt x="1390" y="1210"/>
                </a:lnTo>
                <a:lnTo>
                  <a:pt x="1185" y="1210"/>
                </a:lnTo>
                <a:lnTo>
                  <a:pt x="1181" y="1210"/>
                </a:lnTo>
                <a:lnTo>
                  <a:pt x="1177" y="1209"/>
                </a:lnTo>
                <a:lnTo>
                  <a:pt x="1173" y="1207"/>
                </a:lnTo>
                <a:lnTo>
                  <a:pt x="1169" y="1204"/>
                </a:lnTo>
                <a:lnTo>
                  <a:pt x="1166" y="1201"/>
                </a:lnTo>
                <a:lnTo>
                  <a:pt x="1164" y="1198"/>
                </a:lnTo>
                <a:lnTo>
                  <a:pt x="1162" y="1194"/>
                </a:lnTo>
                <a:lnTo>
                  <a:pt x="1161" y="1190"/>
                </a:lnTo>
                <a:lnTo>
                  <a:pt x="1143" y="1087"/>
                </a:lnTo>
                <a:lnTo>
                  <a:pt x="936" y="1087"/>
                </a:lnTo>
                <a:lnTo>
                  <a:pt x="916" y="1190"/>
                </a:lnTo>
                <a:lnTo>
                  <a:pt x="915" y="1194"/>
                </a:lnTo>
                <a:lnTo>
                  <a:pt x="913" y="1198"/>
                </a:lnTo>
                <a:lnTo>
                  <a:pt x="911" y="1201"/>
                </a:lnTo>
                <a:lnTo>
                  <a:pt x="908" y="1204"/>
                </a:lnTo>
                <a:lnTo>
                  <a:pt x="904" y="1207"/>
                </a:lnTo>
                <a:lnTo>
                  <a:pt x="900" y="1209"/>
                </a:lnTo>
                <a:lnTo>
                  <a:pt x="896" y="1210"/>
                </a:lnTo>
                <a:lnTo>
                  <a:pt x="892" y="1210"/>
                </a:lnTo>
                <a:lnTo>
                  <a:pt x="705" y="1210"/>
                </a:lnTo>
                <a:lnTo>
                  <a:pt x="701" y="1210"/>
                </a:lnTo>
                <a:lnTo>
                  <a:pt x="698" y="1208"/>
                </a:lnTo>
                <a:lnTo>
                  <a:pt x="695" y="1206"/>
                </a:lnTo>
                <a:lnTo>
                  <a:pt x="692" y="1204"/>
                </a:lnTo>
                <a:lnTo>
                  <a:pt x="691" y="1200"/>
                </a:lnTo>
                <a:lnTo>
                  <a:pt x="690" y="1197"/>
                </a:lnTo>
                <a:lnTo>
                  <a:pt x="690" y="1193"/>
                </a:lnTo>
                <a:lnTo>
                  <a:pt x="690" y="1189"/>
                </a:lnTo>
                <a:lnTo>
                  <a:pt x="795" y="612"/>
                </a:lnTo>
                <a:lnTo>
                  <a:pt x="899" y="34"/>
                </a:lnTo>
                <a:lnTo>
                  <a:pt x="900" y="29"/>
                </a:lnTo>
                <a:lnTo>
                  <a:pt x="902" y="26"/>
                </a:lnTo>
                <a:lnTo>
                  <a:pt x="904" y="22"/>
                </a:lnTo>
                <a:lnTo>
                  <a:pt x="907" y="19"/>
                </a:lnTo>
                <a:lnTo>
                  <a:pt x="911" y="16"/>
                </a:lnTo>
                <a:lnTo>
                  <a:pt x="914" y="15"/>
                </a:lnTo>
                <a:lnTo>
                  <a:pt x="919" y="13"/>
                </a:lnTo>
                <a:lnTo>
                  <a:pt x="923" y="13"/>
                </a:lnTo>
                <a:lnTo>
                  <a:pt x="1125" y="13"/>
                </a:lnTo>
                <a:lnTo>
                  <a:pt x="1154" y="13"/>
                </a:lnTo>
                <a:lnTo>
                  <a:pt x="1158" y="13"/>
                </a:lnTo>
                <a:lnTo>
                  <a:pt x="1163" y="15"/>
                </a:lnTo>
                <a:lnTo>
                  <a:pt x="1167" y="17"/>
                </a:lnTo>
                <a:lnTo>
                  <a:pt x="1171" y="19"/>
                </a:lnTo>
                <a:lnTo>
                  <a:pt x="1174" y="22"/>
                </a:lnTo>
                <a:lnTo>
                  <a:pt x="1177" y="26"/>
                </a:lnTo>
                <a:lnTo>
                  <a:pt x="1179" y="29"/>
                </a:lnTo>
                <a:lnTo>
                  <a:pt x="1180" y="34"/>
                </a:lnTo>
                <a:lnTo>
                  <a:pt x="1294" y="612"/>
                </a:lnTo>
                <a:lnTo>
                  <a:pt x="1409" y="1189"/>
                </a:lnTo>
                <a:close/>
                <a:moveTo>
                  <a:pt x="979" y="868"/>
                </a:moveTo>
                <a:lnTo>
                  <a:pt x="1105" y="868"/>
                </a:lnTo>
                <a:lnTo>
                  <a:pt x="1045" y="526"/>
                </a:lnTo>
                <a:lnTo>
                  <a:pt x="979" y="868"/>
                </a:lnTo>
                <a:close/>
                <a:moveTo>
                  <a:pt x="3252" y="1189"/>
                </a:moveTo>
                <a:lnTo>
                  <a:pt x="3252" y="1193"/>
                </a:lnTo>
                <a:lnTo>
                  <a:pt x="3252" y="1197"/>
                </a:lnTo>
                <a:lnTo>
                  <a:pt x="3250" y="1200"/>
                </a:lnTo>
                <a:lnTo>
                  <a:pt x="3248" y="1204"/>
                </a:lnTo>
                <a:lnTo>
                  <a:pt x="3246" y="1206"/>
                </a:lnTo>
                <a:lnTo>
                  <a:pt x="3243" y="1208"/>
                </a:lnTo>
                <a:lnTo>
                  <a:pt x="3239" y="1210"/>
                </a:lnTo>
                <a:lnTo>
                  <a:pt x="3235" y="1210"/>
                </a:lnTo>
                <a:lnTo>
                  <a:pt x="3027" y="1210"/>
                </a:lnTo>
                <a:lnTo>
                  <a:pt x="3023" y="1210"/>
                </a:lnTo>
                <a:lnTo>
                  <a:pt x="3019" y="1209"/>
                </a:lnTo>
                <a:lnTo>
                  <a:pt x="3015" y="1207"/>
                </a:lnTo>
                <a:lnTo>
                  <a:pt x="3012" y="1204"/>
                </a:lnTo>
                <a:lnTo>
                  <a:pt x="3009" y="1201"/>
                </a:lnTo>
                <a:lnTo>
                  <a:pt x="3006" y="1198"/>
                </a:lnTo>
                <a:lnTo>
                  <a:pt x="3004" y="1194"/>
                </a:lnTo>
                <a:lnTo>
                  <a:pt x="3003" y="1190"/>
                </a:lnTo>
                <a:lnTo>
                  <a:pt x="2985" y="1087"/>
                </a:lnTo>
                <a:lnTo>
                  <a:pt x="2779" y="1087"/>
                </a:lnTo>
                <a:lnTo>
                  <a:pt x="2759" y="1190"/>
                </a:lnTo>
                <a:lnTo>
                  <a:pt x="2758" y="1194"/>
                </a:lnTo>
                <a:lnTo>
                  <a:pt x="2756" y="1198"/>
                </a:lnTo>
                <a:lnTo>
                  <a:pt x="2753" y="1201"/>
                </a:lnTo>
                <a:lnTo>
                  <a:pt x="2750" y="1204"/>
                </a:lnTo>
                <a:lnTo>
                  <a:pt x="2747" y="1207"/>
                </a:lnTo>
                <a:lnTo>
                  <a:pt x="2743" y="1209"/>
                </a:lnTo>
                <a:lnTo>
                  <a:pt x="2739" y="1210"/>
                </a:lnTo>
                <a:lnTo>
                  <a:pt x="2735" y="1210"/>
                </a:lnTo>
                <a:lnTo>
                  <a:pt x="2551" y="1210"/>
                </a:lnTo>
                <a:lnTo>
                  <a:pt x="2547" y="1210"/>
                </a:lnTo>
                <a:lnTo>
                  <a:pt x="2543" y="1208"/>
                </a:lnTo>
                <a:lnTo>
                  <a:pt x="2540" y="1206"/>
                </a:lnTo>
                <a:lnTo>
                  <a:pt x="2537" y="1204"/>
                </a:lnTo>
                <a:lnTo>
                  <a:pt x="2535" y="1200"/>
                </a:lnTo>
                <a:lnTo>
                  <a:pt x="2534" y="1197"/>
                </a:lnTo>
                <a:lnTo>
                  <a:pt x="2533" y="1193"/>
                </a:lnTo>
                <a:lnTo>
                  <a:pt x="2533" y="1189"/>
                </a:lnTo>
                <a:lnTo>
                  <a:pt x="2637" y="612"/>
                </a:lnTo>
                <a:lnTo>
                  <a:pt x="2741" y="34"/>
                </a:lnTo>
                <a:lnTo>
                  <a:pt x="2742" y="29"/>
                </a:lnTo>
                <a:lnTo>
                  <a:pt x="2744" y="26"/>
                </a:lnTo>
                <a:lnTo>
                  <a:pt x="2747" y="22"/>
                </a:lnTo>
                <a:lnTo>
                  <a:pt x="2750" y="19"/>
                </a:lnTo>
                <a:lnTo>
                  <a:pt x="2753" y="16"/>
                </a:lnTo>
                <a:lnTo>
                  <a:pt x="2757" y="15"/>
                </a:lnTo>
                <a:lnTo>
                  <a:pt x="2761" y="13"/>
                </a:lnTo>
                <a:lnTo>
                  <a:pt x="2765" y="13"/>
                </a:lnTo>
                <a:lnTo>
                  <a:pt x="2890" y="13"/>
                </a:lnTo>
                <a:lnTo>
                  <a:pt x="2998" y="13"/>
                </a:lnTo>
                <a:lnTo>
                  <a:pt x="3003" y="13"/>
                </a:lnTo>
                <a:lnTo>
                  <a:pt x="3007" y="15"/>
                </a:lnTo>
                <a:lnTo>
                  <a:pt x="3011" y="17"/>
                </a:lnTo>
                <a:lnTo>
                  <a:pt x="3014" y="19"/>
                </a:lnTo>
                <a:lnTo>
                  <a:pt x="3017" y="22"/>
                </a:lnTo>
                <a:lnTo>
                  <a:pt x="3020" y="26"/>
                </a:lnTo>
                <a:lnTo>
                  <a:pt x="3021" y="29"/>
                </a:lnTo>
                <a:lnTo>
                  <a:pt x="3023" y="34"/>
                </a:lnTo>
                <a:lnTo>
                  <a:pt x="3137" y="612"/>
                </a:lnTo>
                <a:lnTo>
                  <a:pt x="3252" y="1189"/>
                </a:lnTo>
                <a:close/>
                <a:moveTo>
                  <a:pt x="2821" y="868"/>
                </a:moveTo>
                <a:lnTo>
                  <a:pt x="2947" y="868"/>
                </a:lnTo>
                <a:lnTo>
                  <a:pt x="2888" y="526"/>
                </a:lnTo>
                <a:lnTo>
                  <a:pt x="2821" y="868"/>
                </a:lnTo>
                <a:close/>
                <a:moveTo>
                  <a:pt x="4648" y="1189"/>
                </a:moveTo>
                <a:lnTo>
                  <a:pt x="4649" y="1193"/>
                </a:lnTo>
                <a:lnTo>
                  <a:pt x="4648" y="1197"/>
                </a:lnTo>
                <a:lnTo>
                  <a:pt x="4646" y="1200"/>
                </a:lnTo>
                <a:lnTo>
                  <a:pt x="4644" y="1204"/>
                </a:lnTo>
                <a:lnTo>
                  <a:pt x="4641" y="1206"/>
                </a:lnTo>
                <a:lnTo>
                  <a:pt x="4638" y="1208"/>
                </a:lnTo>
                <a:lnTo>
                  <a:pt x="4634" y="1210"/>
                </a:lnTo>
                <a:lnTo>
                  <a:pt x="4630" y="1210"/>
                </a:lnTo>
                <a:lnTo>
                  <a:pt x="4424" y="1210"/>
                </a:lnTo>
                <a:lnTo>
                  <a:pt x="4420" y="1210"/>
                </a:lnTo>
                <a:lnTo>
                  <a:pt x="4416" y="1209"/>
                </a:lnTo>
                <a:lnTo>
                  <a:pt x="4412" y="1207"/>
                </a:lnTo>
                <a:lnTo>
                  <a:pt x="4408" y="1204"/>
                </a:lnTo>
                <a:lnTo>
                  <a:pt x="4405" y="1201"/>
                </a:lnTo>
                <a:lnTo>
                  <a:pt x="4403" y="1198"/>
                </a:lnTo>
                <a:lnTo>
                  <a:pt x="4401" y="1194"/>
                </a:lnTo>
                <a:lnTo>
                  <a:pt x="4400" y="1190"/>
                </a:lnTo>
                <a:lnTo>
                  <a:pt x="4382" y="1087"/>
                </a:lnTo>
                <a:lnTo>
                  <a:pt x="4175" y="1087"/>
                </a:lnTo>
                <a:lnTo>
                  <a:pt x="4155" y="1190"/>
                </a:lnTo>
                <a:lnTo>
                  <a:pt x="4154" y="1194"/>
                </a:lnTo>
                <a:lnTo>
                  <a:pt x="4152" y="1198"/>
                </a:lnTo>
                <a:lnTo>
                  <a:pt x="4150" y="1201"/>
                </a:lnTo>
                <a:lnTo>
                  <a:pt x="4147" y="1204"/>
                </a:lnTo>
                <a:lnTo>
                  <a:pt x="4143" y="1207"/>
                </a:lnTo>
                <a:lnTo>
                  <a:pt x="4140" y="1209"/>
                </a:lnTo>
                <a:lnTo>
                  <a:pt x="4135" y="1210"/>
                </a:lnTo>
                <a:lnTo>
                  <a:pt x="4131" y="1210"/>
                </a:lnTo>
                <a:lnTo>
                  <a:pt x="3950" y="1210"/>
                </a:lnTo>
                <a:lnTo>
                  <a:pt x="3946" y="1210"/>
                </a:lnTo>
                <a:lnTo>
                  <a:pt x="3942" y="1208"/>
                </a:lnTo>
                <a:lnTo>
                  <a:pt x="3938" y="1206"/>
                </a:lnTo>
                <a:lnTo>
                  <a:pt x="3935" y="1204"/>
                </a:lnTo>
                <a:lnTo>
                  <a:pt x="3932" y="1200"/>
                </a:lnTo>
                <a:lnTo>
                  <a:pt x="3931" y="1197"/>
                </a:lnTo>
                <a:lnTo>
                  <a:pt x="3930" y="1195"/>
                </a:lnTo>
                <a:lnTo>
                  <a:pt x="3930" y="1193"/>
                </a:lnTo>
                <a:lnTo>
                  <a:pt x="3930" y="1189"/>
                </a:lnTo>
                <a:lnTo>
                  <a:pt x="4034" y="612"/>
                </a:lnTo>
                <a:lnTo>
                  <a:pt x="4138" y="34"/>
                </a:lnTo>
                <a:lnTo>
                  <a:pt x="4139" y="29"/>
                </a:lnTo>
                <a:lnTo>
                  <a:pt x="4141" y="26"/>
                </a:lnTo>
                <a:lnTo>
                  <a:pt x="4143" y="22"/>
                </a:lnTo>
                <a:lnTo>
                  <a:pt x="4146" y="19"/>
                </a:lnTo>
                <a:lnTo>
                  <a:pt x="4150" y="16"/>
                </a:lnTo>
                <a:lnTo>
                  <a:pt x="4154" y="15"/>
                </a:lnTo>
                <a:lnTo>
                  <a:pt x="4158" y="13"/>
                </a:lnTo>
                <a:lnTo>
                  <a:pt x="4162" y="13"/>
                </a:lnTo>
                <a:lnTo>
                  <a:pt x="4363" y="13"/>
                </a:lnTo>
                <a:lnTo>
                  <a:pt x="4395" y="13"/>
                </a:lnTo>
                <a:lnTo>
                  <a:pt x="4399" y="13"/>
                </a:lnTo>
                <a:lnTo>
                  <a:pt x="4403" y="15"/>
                </a:lnTo>
                <a:lnTo>
                  <a:pt x="4407" y="17"/>
                </a:lnTo>
                <a:lnTo>
                  <a:pt x="4411" y="19"/>
                </a:lnTo>
                <a:lnTo>
                  <a:pt x="4414" y="22"/>
                </a:lnTo>
                <a:lnTo>
                  <a:pt x="4416" y="26"/>
                </a:lnTo>
                <a:lnTo>
                  <a:pt x="4418" y="29"/>
                </a:lnTo>
                <a:lnTo>
                  <a:pt x="4419" y="34"/>
                </a:lnTo>
                <a:lnTo>
                  <a:pt x="4533" y="612"/>
                </a:lnTo>
                <a:lnTo>
                  <a:pt x="4648" y="1189"/>
                </a:lnTo>
                <a:close/>
                <a:moveTo>
                  <a:pt x="4218" y="868"/>
                </a:moveTo>
                <a:lnTo>
                  <a:pt x="4344" y="868"/>
                </a:lnTo>
                <a:lnTo>
                  <a:pt x="4284" y="526"/>
                </a:lnTo>
                <a:lnTo>
                  <a:pt x="4218" y="868"/>
                </a:lnTo>
                <a:close/>
                <a:moveTo>
                  <a:pt x="1755" y="1190"/>
                </a:moveTo>
                <a:lnTo>
                  <a:pt x="1754" y="1194"/>
                </a:lnTo>
                <a:lnTo>
                  <a:pt x="1753" y="1198"/>
                </a:lnTo>
                <a:lnTo>
                  <a:pt x="1751" y="1201"/>
                </a:lnTo>
                <a:lnTo>
                  <a:pt x="1748" y="1204"/>
                </a:lnTo>
                <a:lnTo>
                  <a:pt x="1745" y="1207"/>
                </a:lnTo>
                <a:lnTo>
                  <a:pt x="1742" y="1209"/>
                </a:lnTo>
                <a:lnTo>
                  <a:pt x="1738" y="1210"/>
                </a:lnTo>
                <a:lnTo>
                  <a:pt x="1733" y="1210"/>
                </a:lnTo>
                <a:lnTo>
                  <a:pt x="1521" y="1210"/>
                </a:lnTo>
                <a:lnTo>
                  <a:pt x="1517" y="1210"/>
                </a:lnTo>
                <a:lnTo>
                  <a:pt x="1513" y="1209"/>
                </a:lnTo>
                <a:lnTo>
                  <a:pt x="1509" y="1207"/>
                </a:lnTo>
                <a:lnTo>
                  <a:pt x="1506" y="1204"/>
                </a:lnTo>
                <a:lnTo>
                  <a:pt x="1503" y="1201"/>
                </a:lnTo>
                <a:lnTo>
                  <a:pt x="1501" y="1198"/>
                </a:lnTo>
                <a:lnTo>
                  <a:pt x="1500" y="1194"/>
                </a:lnTo>
                <a:lnTo>
                  <a:pt x="1500" y="1190"/>
                </a:lnTo>
                <a:lnTo>
                  <a:pt x="1500" y="612"/>
                </a:lnTo>
                <a:lnTo>
                  <a:pt x="1500" y="34"/>
                </a:lnTo>
                <a:lnTo>
                  <a:pt x="1500" y="29"/>
                </a:lnTo>
                <a:lnTo>
                  <a:pt x="1501" y="26"/>
                </a:lnTo>
                <a:lnTo>
                  <a:pt x="1503" y="22"/>
                </a:lnTo>
                <a:lnTo>
                  <a:pt x="1506" y="19"/>
                </a:lnTo>
                <a:lnTo>
                  <a:pt x="1509" y="16"/>
                </a:lnTo>
                <a:lnTo>
                  <a:pt x="1513" y="15"/>
                </a:lnTo>
                <a:lnTo>
                  <a:pt x="1517" y="13"/>
                </a:lnTo>
                <a:lnTo>
                  <a:pt x="1521" y="13"/>
                </a:lnTo>
                <a:lnTo>
                  <a:pt x="1733" y="13"/>
                </a:lnTo>
                <a:lnTo>
                  <a:pt x="1738" y="13"/>
                </a:lnTo>
                <a:lnTo>
                  <a:pt x="1742" y="15"/>
                </a:lnTo>
                <a:lnTo>
                  <a:pt x="1745" y="16"/>
                </a:lnTo>
                <a:lnTo>
                  <a:pt x="1748" y="19"/>
                </a:lnTo>
                <a:lnTo>
                  <a:pt x="1751" y="22"/>
                </a:lnTo>
                <a:lnTo>
                  <a:pt x="1753" y="26"/>
                </a:lnTo>
                <a:lnTo>
                  <a:pt x="1754" y="29"/>
                </a:lnTo>
                <a:lnTo>
                  <a:pt x="1755" y="34"/>
                </a:lnTo>
                <a:lnTo>
                  <a:pt x="1755" y="612"/>
                </a:lnTo>
                <a:lnTo>
                  <a:pt x="1755" y="1190"/>
                </a:lnTo>
                <a:close/>
                <a:moveTo>
                  <a:pt x="3835" y="955"/>
                </a:moveTo>
                <a:lnTo>
                  <a:pt x="3839" y="956"/>
                </a:lnTo>
                <a:lnTo>
                  <a:pt x="3843" y="957"/>
                </a:lnTo>
                <a:lnTo>
                  <a:pt x="3847" y="959"/>
                </a:lnTo>
                <a:lnTo>
                  <a:pt x="3850" y="961"/>
                </a:lnTo>
                <a:lnTo>
                  <a:pt x="3852" y="964"/>
                </a:lnTo>
                <a:lnTo>
                  <a:pt x="3854" y="967"/>
                </a:lnTo>
                <a:lnTo>
                  <a:pt x="3855" y="971"/>
                </a:lnTo>
                <a:lnTo>
                  <a:pt x="3856" y="975"/>
                </a:lnTo>
                <a:lnTo>
                  <a:pt x="3856" y="1191"/>
                </a:lnTo>
                <a:lnTo>
                  <a:pt x="3855" y="1195"/>
                </a:lnTo>
                <a:lnTo>
                  <a:pt x="3854" y="1198"/>
                </a:lnTo>
                <a:lnTo>
                  <a:pt x="3852" y="1201"/>
                </a:lnTo>
                <a:lnTo>
                  <a:pt x="3850" y="1204"/>
                </a:lnTo>
                <a:lnTo>
                  <a:pt x="3847" y="1207"/>
                </a:lnTo>
                <a:lnTo>
                  <a:pt x="3843" y="1209"/>
                </a:lnTo>
                <a:lnTo>
                  <a:pt x="3839" y="1210"/>
                </a:lnTo>
                <a:lnTo>
                  <a:pt x="3835" y="1210"/>
                </a:lnTo>
                <a:lnTo>
                  <a:pt x="3572" y="1210"/>
                </a:lnTo>
                <a:lnTo>
                  <a:pt x="3570" y="1210"/>
                </a:lnTo>
                <a:lnTo>
                  <a:pt x="3366" y="1210"/>
                </a:lnTo>
                <a:lnTo>
                  <a:pt x="3361" y="1210"/>
                </a:lnTo>
                <a:lnTo>
                  <a:pt x="3358" y="1209"/>
                </a:lnTo>
                <a:lnTo>
                  <a:pt x="3354" y="1207"/>
                </a:lnTo>
                <a:lnTo>
                  <a:pt x="3351" y="1204"/>
                </a:lnTo>
                <a:lnTo>
                  <a:pt x="3349" y="1201"/>
                </a:lnTo>
                <a:lnTo>
                  <a:pt x="3347" y="1198"/>
                </a:lnTo>
                <a:lnTo>
                  <a:pt x="3346" y="1194"/>
                </a:lnTo>
                <a:lnTo>
                  <a:pt x="3345" y="1190"/>
                </a:lnTo>
                <a:lnTo>
                  <a:pt x="3345" y="612"/>
                </a:lnTo>
                <a:lnTo>
                  <a:pt x="3345" y="33"/>
                </a:lnTo>
                <a:lnTo>
                  <a:pt x="3346" y="29"/>
                </a:lnTo>
                <a:lnTo>
                  <a:pt x="3347" y="25"/>
                </a:lnTo>
                <a:lnTo>
                  <a:pt x="3349" y="22"/>
                </a:lnTo>
                <a:lnTo>
                  <a:pt x="3351" y="19"/>
                </a:lnTo>
                <a:lnTo>
                  <a:pt x="3354" y="16"/>
                </a:lnTo>
                <a:lnTo>
                  <a:pt x="3358" y="15"/>
                </a:lnTo>
                <a:lnTo>
                  <a:pt x="3361" y="13"/>
                </a:lnTo>
                <a:lnTo>
                  <a:pt x="3366" y="13"/>
                </a:lnTo>
                <a:lnTo>
                  <a:pt x="3570" y="13"/>
                </a:lnTo>
                <a:lnTo>
                  <a:pt x="3574" y="13"/>
                </a:lnTo>
                <a:lnTo>
                  <a:pt x="3578" y="15"/>
                </a:lnTo>
                <a:lnTo>
                  <a:pt x="3581" y="16"/>
                </a:lnTo>
                <a:lnTo>
                  <a:pt x="3585" y="19"/>
                </a:lnTo>
                <a:lnTo>
                  <a:pt x="3587" y="22"/>
                </a:lnTo>
                <a:lnTo>
                  <a:pt x="3589" y="25"/>
                </a:lnTo>
                <a:lnTo>
                  <a:pt x="3590" y="29"/>
                </a:lnTo>
                <a:lnTo>
                  <a:pt x="3591" y="33"/>
                </a:lnTo>
                <a:lnTo>
                  <a:pt x="3591" y="494"/>
                </a:lnTo>
                <a:lnTo>
                  <a:pt x="3591" y="956"/>
                </a:lnTo>
                <a:lnTo>
                  <a:pt x="3835" y="955"/>
                </a:lnTo>
                <a:close/>
              </a:path>
            </a:pathLst>
          </a:custGeom>
          <a:solidFill>
            <a:srgbClr val="008FBE"/>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7325549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F8F4DB4-0072-48FA-A091-4498611B6EB0}"/>
              </a:ext>
            </a:extLst>
          </p:cNvPr>
          <p:cNvSpPr/>
          <p:nvPr/>
        </p:nvSpPr>
        <p:spPr>
          <a:xfrm>
            <a:off x="114300" y="1371598"/>
            <a:ext cx="12039600" cy="3352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1">
            <a:extLst>
              <a:ext uri="{FF2B5EF4-FFF2-40B4-BE49-F238E27FC236}">
                <a16:creationId xmlns:a16="http://schemas.microsoft.com/office/drawing/2014/main" id="{3DCC85A9-8E4A-4F9D-85EE-FA2B008E7F6F}"/>
              </a:ext>
            </a:extLst>
          </p:cNvPr>
          <p:cNvSpPr>
            <a:spLocks noGrp="1"/>
          </p:cNvSpPr>
          <p:nvPr>
            <p:ph type="title"/>
          </p:nvPr>
        </p:nvSpPr>
        <p:spPr>
          <a:xfrm>
            <a:off x="1981200" y="152400"/>
            <a:ext cx="8305800" cy="563562"/>
          </a:xfrm>
        </p:spPr>
        <p:txBody>
          <a:bodyPr/>
          <a:lstStyle/>
          <a:p>
            <a:pPr algn="ctr"/>
            <a:r>
              <a:rPr lang="en-US" dirty="0"/>
              <a:t>Handouts</a:t>
            </a:r>
          </a:p>
        </p:txBody>
      </p:sp>
      <p:pic>
        <p:nvPicPr>
          <p:cNvPr id="4" name="Picture 3" descr="A picture containing text&#10;&#10;Description automatically generated">
            <a:extLst>
              <a:ext uri="{FF2B5EF4-FFF2-40B4-BE49-F238E27FC236}">
                <a16:creationId xmlns:a16="http://schemas.microsoft.com/office/drawing/2014/main" id="{2979608A-9556-4FB2-9FF2-3BA0449CBE6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67000" y="1543016"/>
            <a:ext cx="2238194" cy="2975812"/>
          </a:xfrm>
          <a:prstGeom prst="rect">
            <a:avLst/>
          </a:prstGeom>
        </p:spPr>
      </p:pic>
      <p:pic>
        <p:nvPicPr>
          <p:cNvPr id="6" name="Picture 5" descr="Diagram&#10;&#10;Description automatically generated">
            <a:extLst>
              <a:ext uri="{FF2B5EF4-FFF2-40B4-BE49-F238E27FC236}">
                <a16:creationId xmlns:a16="http://schemas.microsoft.com/office/drawing/2014/main" id="{C679BAF8-88A5-47C3-A9CE-FAF4B48874F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8600" y="1562033"/>
            <a:ext cx="2258548" cy="2937779"/>
          </a:xfrm>
          <a:prstGeom prst="rect">
            <a:avLst/>
          </a:prstGeom>
        </p:spPr>
      </p:pic>
      <p:pic>
        <p:nvPicPr>
          <p:cNvPr id="9" name="Picture 8" descr="Graphical user interface, application, Word&#10;&#10;Description automatically generated">
            <a:extLst>
              <a:ext uri="{FF2B5EF4-FFF2-40B4-BE49-F238E27FC236}">
                <a16:creationId xmlns:a16="http://schemas.microsoft.com/office/drawing/2014/main" id="{7CD0D7EB-3C1A-4D12-806D-A867A448992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345021" y="1537572"/>
            <a:ext cx="2235793" cy="2986699"/>
          </a:xfrm>
          <a:prstGeom prst="rect">
            <a:avLst/>
          </a:prstGeom>
        </p:spPr>
      </p:pic>
      <p:pic>
        <p:nvPicPr>
          <p:cNvPr id="11" name="Picture 10" descr="A picture containing text&#10;&#10;Description automatically generated">
            <a:extLst>
              <a:ext uri="{FF2B5EF4-FFF2-40B4-BE49-F238E27FC236}">
                <a16:creationId xmlns:a16="http://schemas.microsoft.com/office/drawing/2014/main" id="{B2D43A4F-9AE8-47E4-AEAA-65890E2D0A4C}"/>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996885" y="1543016"/>
            <a:ext cx="2229231" cy="2975813"/>
          </a:xfrm>
          <a:prstGeom prst="rect">
            <a:avLst/>
          </a:prstGeom>
        </p:spPr>
      </p:pic>
      <p:pic>
        <p:nvPicPr>
          <p:cNvPr id="5" name="Picture 4" descr="A picture containing text&#10;&#10;Description automatically generated">
            <a:extLst>
              <a:ext uri="{FF2B5EF4-FFF2-40B4-BE49-F238E27FC236}">
                <a16:creationId xmlns:a16="http://schemas.microsoft.com/office/drawing/2014/main" id="{C40612D3-E9B7-470D-B30D-6E3011681A4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705165" y="1541536"/>
            <a:ext cx="2315476" cy="2984860"/>
          </a:xfrm>
          <a:prstGeom prst="rect">
            <a:avLst/>
          </a:prstGeom>
        </p:spPr>
      </p:pic>
    </p:spTree>
    <p:extLst>
      <p:ext uri="{BB962C8B-B14F-4D97-AF65-F5344CB8AC3E}">
        <p14:creationId xmlns:p14="http://schemas.microsoft.com/office/powerpoint/2010/main" val="410024863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BC1C8F-07CE-4224-89CA-2C496E5DBC12}"/>
              </a:ext>
            </a:extLst>
          </p:cNvPr>
          <p:cNvSpPr>
            <a:spLocks noGrp="1"/>
          </p:cNvSpPr>
          <p:nvPr>
            <p:ph type="title"/>
          </p:nvPr>
        </p:nvSpPr>
        <p:spPr>
          <a:xfrm>
            <a:off x="635330" y="139213"/>
            <a:ext cx="10058400" cy="565150"/>
          </a:xfrm>
        </p:spPr>
        <p:txBody>
          <a:bodyPr/>
          <a:lstStyle/>
          <a:p>
            <a:r>
              <a:rPr lang="en-US" dirty="0"/>
              <a:t>Increased Efficiency with Dew Point Demand Switching</a:t>
            </a:r>
          </a:p>
        </p:txBody>
      </p:sp>
      <p:sp>
        <p:nvSpPr>
          <p:cNvPr id="3" name="Content Placeholder 2">
            <a:extLst>
              <a:ext uri="{FF2B5EF4-FFF2-40B4-BE49-F238E27FC236}">
                <a16:creationId xmlns:a16="http://schemas.microsoft.com/office/drawing/2014/main" id="{D83BE15C-07FE-454F-A393-B77DFA762012}"/>
              </a:ext>
            </a:extLst>
          </p:cNvPr>
          <p:cNvSpPr>
            <a:spLocks noGrp="1"/>
          </p:cNvSpPr>
          <p:nvPr>
            <p:ph sz="quarter" idx="2"/>
          </p:nvPr>
        </p:nvSpPr>
        <p:spPr>
          <a:xfrm>
            <a:off x="549732" y="1450218"/>
            <a:ext cx="5165267" cy="914400"/>
          </a:xfrm>
        </p:spPr>
        <p:txBody>
          <a:bodyPr>
            <a:normAutofit lnSpcReduction="10000"/>
          </a:bodyPr>
          <a:lstStyle/>
          <a:p>
            <a:pPr marL="0" indent="0">
              <a:buNone/>
            </a:pPr>
            <a:r>
              <a:rPr lang="en-US" b="1" dirty="0"/>
              <a:t>Dew Point Demand Switching for a Heatless Desiccant Dryer (HDD)</a:t>
            </a:r>
          </a:p>
        </p:txBody>
      </p:sp>
      <p:sp>
        <p:nvSpPr>
          <p:cNvPr id="4" name="Content Placeholder 3">
            <a:extLst>
              <a:ext uri="{FF2B5EF4-FFF2-40B4-BE49-F238E27FC236}">
                <a16:creationId xmlns:a16="http://schemas.microsoft.com/office/drawing/2014/main" id="{AB06321A-6612-43E0-9B60-7D63C3B7A010}"/>
              </a:ext>
            </a:extLst>
          </p:cNvPr>
          <p:cNvSpPr>
            <a:spLocks noGrp="1"/>
          </p:cNvSpPr>
          <p:nvPr>
            <p:ph sz="quarter" idx="4"/>
          </p:nvPr>
        </p:nvSpPr>
        <p:spPr>
          <a:xfrm>
            <a:off x="5943600" y="1906313"/>
            <a:ext cx="6127667" cy="1905000"/>
          </a:xfrm>
        </p:spPr>
        <p:txBody>
          <a:bodyPr>
            <a:normAutofit lnSpcReduction="10000"/>
          </a:bodyPr>
          <a:lstStyle/>
          <a:p>
            <a:pPr marL="0" indent="0">
              <a:buNone/>
            </a:pPr>
            <a:r>
              <a:rPr lang="en-US" dirty="0"/>
              <a:t>Cycle Timed Switching: </a:t>
            </a:r>
          </a:p>
          <a:p>
            <a:pPr>
              <a:buFont typeface="Wingdings" panose="05000000000000000000" pitchFamily="2" charset="2"/>
              <a:buChar char="§"/>
            </a:pPr>
            <a:r>
              <a:rPr lang="en-US" sz="2000" dirty="0"/>
              <a:t>-40 (Td), 1200 cfm, 250hp</a:t>
            </a:r>
          </a:p>
          <a:p>
            <a:pPr>
              <a:buFont typeface="Wingdings" panose="05000000000000000000" pitchFamily="2" charset="2"/>
              <a:buChar char="§"/>
            </a:pPr>
            <a:r>
              <a:rPr lang="en-US" sz="2000" dirty="0"/>
              <a:t>15% Purge Flow (180 cfm) / </a:t>
            </a:r>
            <a:r>
              <a:rPr lang="en-US" sz="2000" u="sng" dirty="0"/>
              <a:t>Every</a:t>
            </a:r>
            <a:r>
              <a:rPr lang="en-US" sz="2000" dirty="0"/>
              <a:t> 5 min</a:t>
            </a:r>
          </a:p>
          <a:p>
            <a:pPr>
              <a:buFont typeface="Wingdings" panose="05000000000000000000" pitchFamily="2" charset="2"/>
              <a:buChar char="§"/>
            </a:pPr>
            <a:r>
              <a:rPr lang="en-US" sz="2000" dirty="0"/>
              <a:t>350cfm = min, 900 cfm = avg, 1080 cfm = max</a:t>
            </a:r>
          </a:p>
          <a:p>
            <a:pPr>
              <a:buFont typeface="Wingdings" panose="05000000000000000000" pitchFamily="2" charset="2"/>
              <a:buChar char="§"/>
            </a:pPr>
            <a:r>
              <a:rPr lang="en-US" sz="2000" dirty="0"/>
              <a:t>261+ kWh / year</a:t>
            </a:r>
          </a:p>
          <a:p>
            <a:pPr marL="0" indent="0">
              <a:buNone/>
            </a:pPr>
            <a:endParaRPr lang="en-US" dirty="0"/>
          </a:p>
        </p:txBody>
      </p:sp>
      <p:sp>
        <p:nvSpPr>
          <p:cNvPr id="7" name="Text Placeholder 6">
            <a:extLst>
              <a:ext uri="{FF2B5EF4-FFF2-40B4-BE49-F238E27FC236}">
                <a16:creationId xmlns:a16="http://schemas.microsoft.com/office/drawing/2014/main" id="{7A3A323F-D198-4FCE-A097-CC45DEC96157}"/>
              </a:ext>
            </a:extLst>
          </p:cNvPr>
          <p:cNvSpPr>
            <a:spLocks noGrp="1"/>
          </p:cNvSpPr>
          <p:nvPr>
            <p:ph type="body" sz="quarter" idx="3"/>
          </p:nvPr>
        </p:nvSpPr>
        <p:spPr>
          <a:xfrm>
            <a:off x="5943600" y="1110107"/>
            <a:ext cx="4750130" cy="658368"/>
          </a:xfrm>
        </p:spPr>
        <p:txBody>
          <a:bodyPr/>
          <a:lstStyle/>
          <a:p>
            <a:r>
              <a:rPr lang="en-US" sz="2800" dirty="0"/>
              <a:t>Savings Example</a:t>
            </a:r>
          </a:p>
        </p:txBody>
      </p:sp>
      <p:sp>
        <p:nvSpPr>
          <p:cNvPr id="5" name="Freeform 250">
            <a:extLst>
              <a:ext uri="{FF2B5EF4-FFF2-40B4-BE49-F238E27FC236}">
                <a16:creationId xmlns:a16="http://schemas.microsoft.com/office/drawing/2014/main" id="{A2946C8A-A71C-4219-8571-99F926A0A020}"/>
              </a:ext>
            </a:extLst>
          </p:cNvPr>
          <p:cNvSpPr>
            <a:spLocks noChangeAspect="1" noEditPoints="1"/>
          </p:cNvSpPr>
          <p:nvPr/>
        </p:nvSpPr>
        <p:spPr bwMode="black">
          <a:xfrm>
            <a:off x="9817174" y="5922000"/>
            <a:ext cx="1922146" cy="504000"/>
          </a:xfrm>
          <a:custGeom>
            <a:avLst/>
            <a:gdLst>
              <a:gd name="T0" fmla="*/ 2494 w 4649"/>
              <a:gd name="T1" fmla="*/ 783 h 1219"/>
              <a:gd name="T2" fmla="*/ 2510 w 4649"/>
              <a:gd name="T3" fmla="*/ 896 h 1219"/>
              <a:gd name="T4" fmla="*/ 2461 w 4649"/>
              <a:gd name="T5" fmla="*/ 1063 h 1219"/>
              <a:gd name="T6" fmla="*/ 2333 w 4649"/>
              <a:gd name="T7" fmla="*/ 1180 h 1219"/>
              <a:gd name="T8" fmla="*/ 2154 w 4649"/>
              <a:gd name="T9" fmla="*/ 1219 h 1219"/>
              <a:gd name="T10" fmla="*/ 1990 w 4649"/>
              <a:gd name="T11" fmla="*/ 1174 h 1219"/>
              <a:gd name="T12" fmla="*/ 1888 w 4649"/>
              <a:gd name="T13" fmla="*/ 1073 h 1219"/>
              <a:gd name="T14" fmla="*/ 1848 w 4649"/>
              <a:gd name="T15" fmla="*/ 891 h 1219"/>
              <a:gd name="T16" fmla="*/ 2078 w 4649"/>
              <a:gd name="T17" fmla="*/ 843 h 1219"/>
              <a:gd name="T18" fmla="*/ 2095 w 4649"/>
              <a:gd name="T19" fmla="*/ 955 h 1219"/>
              <a:gd name="T20" fmla="*/ 2140 w 4649"/>
              <a:gd name="T21" fmla="*/ 1001 h 1219"/>
              <a:gd name="T22" fmla="*/ 2206 w 4649"/>
              <a:gd name="T23" fmla="*/ 987 h 1219"/>
              <a:gd name="T24" fmla="*/ 2228 w 4649"/>
              <a:gd name="T25" fmla="*/ 862 h 1219"/>
              <a:gd name="T26" fmla="*/ 2116 w 4649"/>
              <a:gd name="T27" fmla="*/ 728 h 1219"/>
              <a:gd name="T28" fmla="*/ 1887 w 4649"/>
              <a:gd name="T29" fmla="*/ 478 h 1219"/>
              <a:gd name="T30" fmla="*/ 1855 w 4649"/>
              <a:gd name="T31" fmla="*/ 362 h 1219"/>
              <a:gd name="T32" fmla="*/ 1880 w 4649"/>
              <a:gd name="T33" fmla="*/ 201 h 1219"/>
              <a:gd name="T34" fmla="*/ 1986 w 4649"/>
              <a:gd name="T35" fmla="*/ 65 h 1219"/>
              <a:gd name="T36" fmla="*/ 2150 w 4649"/>
              <a:gd name="T37" fmla="*/ 2 h 1219"/>
              <a:gd name="T38" fmla="*/ 2320 w 4649"/>
              <a:gd name="T39" fmla="*/ 28 h 1219"/>
              <a:gd name="T40" fmla="*/ 2444 w 4649"/>
              <a:gd name="T41" fmla="*/ 131 h 1219"/>
              <a:gd name="T42" fmla="*/ 2497 w 4649"/>
              <a:gd name="T43" fmla="*/ 293 h 1219"/>
              <a:gd name="T44" fmla="*/ 2481 w 4649"/>
              <a:gd name="T45" fmla="*/ 406 h 1219"/>
              <a:gd name="T46" fmla="*/ 2258 w 4649"/>
              <a:gd name="T47" fmla="*/ 278 h 1219"/>
              <a:gd name="T48" fmla="*/ 2218 w 4649"/>
              <a:gd name="T49" fmla="*/ 224 h 1219"/>
              <a:gd name="T50" fmla="*/ 2152 w 4649"/>
              <a:gd name="T51" fmla="*/ 232 h 1219"/>
              <a:gd name="T52" fmla="*/ 2126 w 4649"/>
              <a:gd name="T53" fmla="*/ 352 h 1219"/>
              <a:gd name="T54" fmla="*/ 2158 w 4649"/>
              <a:gd name="T55" fmla="*/ 427 h 1219"/>
              <a:gd name="T56" fmla="*/ 718 w 4649"/>
              <a:gd name="T57" fmla="*/ 26 h 1219"/>
              <a:gd name="T58" fmla="*/ 491 w 4649"/>
              <a:gd name="T59" fmla="*/ 1210 h 1219"/>
              <a:gd name="T60" fmla="*/ 230 w 4649"/>
              <a:gd name="T61" fmla="*/ 1189 h 1219"/>
              <a:gd name="T62" fmla="*/ 18 w 4649"/>
              <a:gd name="T63" fmla="*/ 13 h 1219"/>
              <a:gd name="T64" fmla="*/ 493 w 4649"/>
              <a:gd name="T65" fmla="*/ 33 h 1219"/>
              <a:gd name="T66" fmla="*/ 1409 w 4649"/>
              <a:gd name="T67" fmla="*/ 1193 h 1219"/>
              <a:gd name="T68" fmla="*/ 1173 w 4649"/>
              <a:gd name="T69" fmla="*/ 1207 h 1219"/>
              <a:gd name="T70" fmla="*/ 911 w 4649"/>
              <a:gd name="T71" fmla="*/ 1201 h 1219"/>
              <a:gd name="T72" fmla="*/ 691 w 4649"/>
              <a:gd name="T73" fmla="*/ 1200 h 1219"/>
              <a:gd name="T74" fmla="*/ 914 w 4649"/>
              <a:gd name="T75" fmla="*/ 15 h 1219"/>
              <a:gd name="T76" fmla="*/ 1179 w 4649"/>
              <a:gd name="T77" fmla="*/ 29 h 1219"/>
              <a:gd name="T78" fmla="*/ 3250 w 4649"/>
              <a:gd name="T79" fmla="*/ 1200 h 1219"/>
              <a:gd name="T80" fmla="*/ 3009 w 4649"/>
              <a:gd name="T81" fmla="*/ 1201 h 1219"/>
              <a:gd name="T82" fmla="*/ 2747 w 4649"/>
              <a:gd name="T83" fmla="*/ 1207 h 1219"/>
              <a:gd name="T84" fmla="*/ 2533 w 4649"/>
              <a:gd name="T85" fmla="*/ 1193 h 1219"/>
              <a:gd name="T86" fmla="*/ 2765 w 4649"/>
              <a:gd name="T87" fmla="*/ 13 h 1219"/>
              <a:gd name="T88" fmla="*/ 3137 w 4649"/>
              <a:gd name="T89" fmla="*/ 612 h 1219"/>
              <a:gd name="T90" fmla="*/ 4641 w 4649"/>
              <a:gd name="T91" fmla="*/ 1206 h 1219"/>
              <a:gd name="T92" fmla="*/ 4401 w 4649"/>
              <a:gd name="T93" fmla="*/ 1194 h 1219"/>
              <a:gd name="T94" fmla="*/ 4135 w 4649"/>
              <a:gd name="T95" fmla="*/ 1210 h 1219"/>
              <a:gd name="T96" fmla="*/ 3930 w 4649"/>
              <a:gd name="T97" fmla="*/ 1189 h 1219"/>
              <a:gd name="T98" fmla="*/ 4363 w 4649"/>
              <a:gd name="T99" fmla="*/ 13 h 1219"/>
              <a:gd name="T100" fmla="*/ 4648 w 4649"/>
              <a:gd name="T101" fmla="*/ 1189 h 1219"/>
              <a:gd name="T102" fmla="*/ 1742 w 4649"/>
              <a:gd name="T103" fmla="*/ 1209 h 1219"/>
              <a:gd name="T104" fmla="*/ 1500 w 4649"/>
              <a:gd name="T105" fmla="*/ 1190 h 1219"/>
              <a:gd name="T106" fmla="*/ 1733 w 4649"/>
              <a:gd name="T107" fmla="*/ 13 h 1219"/>
              <a:gd name="T108" fmla="*/ 3835 w 4649"/>
              <a:gd name="T109" fmla="*/ 955 h 1219"/>
              <a:gd name="T110" fmla="*/ 3854 w 4649"/>
              <a:gd name="T111" fmla="*/ 1198 h 1219"/>
              <a:gd name="T112" fmla="*/ 3358 w 4649"/>
              <a:gd name="T113" fmla="*/ 1209 h 1219"/>
              <a:gd name="T114" fmla="*/ 3349 w 4649"/>
              <a:gd name="T115" fmla="*/ 22 h 1219"/>
              <a:gd name="T116" fmla="*/ 3587 w 4649"/>
              <a:gd name="T117" fmla="*/ 22 h 12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4649" h="1219">
                <a:moveTo>
                  <a:pt x="2421" y="667"/>
                </a:moveTo>
                <a:lnTo>
                  <a:pt x="2425" y="671"/>
                </a:lnTo>
                <a:lnTo>
                  <a:pt x="2436" y="682"/>
                </a:lnTo>
                <a:lnTo>
                  <a:pt x="2442" y="691"/>
                </a:lnTo>
                <a:lnTo>
                  <a:pt x="2450" y="701"/>
                </a:lnTo>
                <a:lnTo>
                  <a:pt x="2458" y="712"/>
                </a:lnTo>
                <a:lnTo>
                  <a:pt x="2467" y="725"/>
                </a:lnTo>
                <a:lnTo>
                  <a:pt x="2475" y="740"/>
                </a:lnTo>
                <a:lnTo>
                  <a:pt x="2483" y="756"/>
                </a:lnTo>
                <a:lnTo>
                  <a:pt x="2490" y="773"/>
                </a:lnTo>
                <a:lnTo>
                  <a:pt x="2494" y="783"/>
                </a:lnTo>
                <a:lnTo>
                  <a:pt x="2497" y="792"/>
                </a:lnTo>
                <a:lnTo>
                  <a:pt x="2500" y="802"/>
                </a:lnTo>
                <a:lnTo>
                  <a:pt x="2503" y="812"/>
                </a:lnTo>
                <a:lnTo>
                  <a:pt x="2505" y="822"/>
                </a:lnTo>
                <a:lnTo>
                  <a:pt x="2507" y="833"/>
                </a:lnTo>
                <a:lnTo>
                  <a:pt x="2508" y="844"/>
                </a:lnTo>
                <a:lnTo>
                  <a:pt x="2509" y="855"/>
                </a:lnTo>
                <a:lnTo>
                  <a:pt x="2510" y="867"/>
                </a:lnTo>
                <a:lnTo>
                  <a:pt x="2510" y="878"/>
                </a:lnTo>
                <a:lnTo>
                  <a:pt x="2510" y="887"/>
                </a:lnTo>
                <a:lnTo>
                  <a:pt x="2510" y="896"/>
                </a:lnTo>
                <a:lnTo>
                  <a:pt x="2510" y="912"/>
                </a:lnTo>
                <a:lnTo>
                  <a:pt x="2508" y="929"/>
                </a:lnTo>
                <a:lnTo>
                  <a:pt x="2506" y="945"/>
                </a:lnTo>
                <a:lnTo>
                  <a:pt x="2503" y="961"/>
                </a:lnTo>
                <a:lnTo>
                  <a:pt x="2499" y="976"/>
                </a:lnTo>
                <a:lnTo>
                  <a:pt x="2495" y="992"/>
                </a:lnTo>
                <a:lnTo>
                  <a:pt x="2490" y="1007"/>
                </a:lnTo>
                <a:lnTo>
                  <a:pt x="2483" y="1022"/>
                </a:lnTo>
                <a:lnTo>
                  <a:pt x="2477" y="1036"/>
                </a:lnTo>
                <a:lnTo>
                  <a:pt x="2469" y="1050"/>
                </a:lnTo>
                <a:lnTo>
                  <a:pt x="2461" y="1063"/>
                </a:lnTo>
                <a:lnTo>
                  <a:pt x="2452" y="1077"/>
                </a:lnTo>
                <a:lnTo>
                  <a:pt x="2443" y="1089"/>
                </a:lnTo>
                <a:lnTo>
                  <a:pt x="2433" y="1101"/>
                </a:lnTo>
                <a:lnTo>
                  <a:pt x="2422" y="1113"/>
                </a:lnTo>
                <a:lnTo>
                  <a:pt x="2411" y="1124"/>
                </a:lnTo>
                <a:lnTo>
                  <a:pt x="2399" y="1135"/>
                </a:lnTo>
                <a:lnTo>
                  <a:pt x="2387" y="1145"/>
                </a:lnTo>
                <a:lnTo>
                  <a:pt x="2374" y="1155"/>
                </a:lnTo>
                <a:lnTo>
                  <a:pt x="2361" y="1164"/>
                </a:lnTo>
                <a:lnTo>
                  <a:pt x="2347" y="1172"/>
                </a:lnTo>
                <a:lnTo>
                  <a:pt x="2333" y="1180"/>
                </a:lnTo>
                <a:lnTo>
                  <a:pt x="2317" y="1187"/>
                </a:lnTo>
                <a:lnTo>
                  <a:pt x="2302" y="1194"/>
                </a:lnTo>
                <a:lnTo>
                  <a:pt x="2287" y="1200"/>
                </a:lnTo>
                <a:lnTo>
                  <a:pt x="2271" y="1205"/>
                </a:lnTo>
                <a:lnTo>
                  <a:pt x="2255" y="1209"/>
                </a:lnTo>
                <a:lnTo>
                  <a:pt x="2239" y="1213"/>
                </a:lnTo>
                <a:lnTo>
                  <a:pt x="2222" y="1215"/>
                </a:lnTo>
                <a:lnTo>
                  <a:pt x="2205" y="1217"/>
                </a:lnTo>
                <a:lnTo>
                  <a:pt x="2188" y="1219"/>
                </a:lnTo>
                <a:lnTo>
                  <a:pt x="2171" y="1219"/>
                </a:lnTo>
                <a:lnTo>
                  <a:pt x="2154" y="1219"/>
                </a:lnTo>
                <a:lnTo>
                  <a:pt x="2137" y="1218"/>
                </a:lnTo>
                <a:lnTo>
                  <a:pt x="2121" y="1216"/>
                </a:lnTo>
                <a:lnTo>
                  <a:pt x="2105" y="1214"/>
                </a:lnTo>
                <a:lnTo>
                  <a:pt x="2089" y="1211"/>
                </a:lnTo>
                <a:lnTo>
                  <a:pt x="2074" y="1207"/>
                </a:lnTo>
                <a:lnTo>
                  <a:pt x="2059" y="1203"/>
                </a:lnTo>
                <a:lnTo>
                  <a:pt x="2044" y="1199"/>
                </a:lnTo>
                <a:lnTo>
                  <a:pt x="2030" y="1193"/>
                </a:lnTo>
                <a:lnTo>
                  <a:pt x="2016" y="1187"/>
                </a:lnTo>
                <a:lnTo>
                  <a:pt x="2003" y="1181"/>
                </a:lnTo>
                <a:lnTo>
                  <a:pt x="1990" y="1174"/>
                </a:lnTo>
                <a:lnTo>
                  <a:pt x="1977" y="1166"/>
                </a:lnTo>
                <a:lnTo>
                  <a:pt x="1971" y="1162"/>
                </a:lnTo>
                <a:lnTo>
                  <a:pt x="1965" y="1158"/>
                </a:lnTo>
                <a:lnTo>
                  <a:pt x="1954" y="1149"/>
                </a:lnTo>
                <a:lnTo>
                  <a:pt x="1943" y="1140"/>
                </a:lnTo>
                <a:lnTo>
                  <a:pt x="1932" y="1130"/>
                </a:lnTo>
                <a:lnTo>
                  <a:pt x="1922" y="1120"/>
                </a:lnTo>
                <a:lnTo>
                  <a:pt x="1913" y="1109"/>
                </a:lnTo>
                <a:lnTo>
                  <a:pt x="1904" y="1098"/>
                </a:lnTo>
                <a:lnTo>
                  <a:pt x="1895" y="1086"/>
                </a:lnTo>
                <a:lnTo>
                  <a:pt x="1888" y="1073"/>
                </a:lnTo>
                <a:lnTo>
                  <a:pt x="1881" y="1061"/>
                </a:lnTo>
                <a:lnTo>
                  <a:pt x="1874" y="1047"/>
                </a:lnTo>
                <a:lnTo>
                  <a:pt x="1869" y="1034"/>
                </a:lnTo>
                <a:lnTo>
                  <a:pt x="1864" y="1019"/>
                </a:lnTo>
                <a:lnTo>
                  <a:pt x="1859" y="1005"/>
                </a:lnTo>
                <a:lnTo>
                  <a:pt x="1856" y="990"/>
                </a:lnTo>
                <a:lnTo>
                  <a:pt x="1853" y="974"/>
                </a:lnTo>
                <a:lnTo>
                  <a:pt x="1851" y="958"/>
                </a:lnTo>
                <a:lnTo>
                  <a:pt x="1849" y="942"/>
                </a:lnTo>
                <a:lnTo>
                  <a:pt x="1849" y="925"/>
                </a:lnTo>
                <a:lnTo>
                  <a:pt x="1848" y="891"/>
                </a:lnTo>
                <a:lnTo>
                  <a:pt x="1849" y="859"/>
                </a:lnTo>
                <a:lnTo>
                  <a:pt x="1849" y="856"/>
                </a:lnTo>
                <a:lnTo>
                  <a:pt x="1850" y="852"/>
                </a:lnTo>
                <a:lnTo>
                  <a:pt x="1851" y="850"/>
                </a:lnTo>
                <a:lnTo>
                  <a:pt x="1854" y="847"/>
                </a:lnTo>
                <a:lnTo>
                  <a:pt x="1856" y="845"/>
                </a:lnTo>
                <a:lnTo>
                  <a:pt x="1859" y="844"/>
                </a:lnTo>
                <a:lnTo>
                  <a:pt x="1863" y="843"/>
                </a:lnTo>
                <a:lnTo>
                  <a:pt x="1866" y="842"/>
                </a:lnTo>
                <a:lnTo>
                  <a:pt x="2074" y="842"/>
                </a:lnTo>
                <a:lnTo>
                  <a:pt x="2078" y="843"/>
                </a:lnTo>
                <a:lnTo>
                  <a:pt x="2081" y="844"/>
                </a:lnTo>
                <a:lnTo>
                  <a:pt x="2084" y="845"/>
                </a:lnTo>
                <a:lnTo>
                  <a:pt x="2087" y="848"/>
                </a:lnTo>
                <a:lnTo>
                  <a:pt x="2089" y="850"/>
                </a:lnTo>
                <a:lnTo>
                  <a:pt x="2090" y="853"/>
                </a:lnTo>
                <a:lnTo>
                  <a:pt x="2092" y="857"/>
                </a:lnTo>
                <a:lnTo>
                  <a:pt x="2092" y="860"/>
                </a:lnTo>
                <a:lnTo>
                  <a:pt x="2092" y="935"/>
                </a:lnTo>
                <a:lnTo>
                  <a:pt x="2093" y="942"/>
                </a:lnTo>
                <a:lnTo>
                  <a:pt x="2094" y="948"/>
                </a:lnTo>
                <a:lnTo>
                  <a:pt x="2095" y="955"/>
                </a:lnTo>
                <a:lnTo>
                  <a:pt x="2098" y="961"/>
                </a:lnTo>
                <a:lnTo>
                  <a:pt x="2101" y="967"/>
                </a:lnTo>
                <a:lnTo>
                  <a:pt x="2104" y="973"/>
                </a:lnTo>
                <a:lnTo>
                  <a:pt x="2108" y="978"/>
                </a:lnTo>
                <a:lnTo>
                  <a:pt x="2110" y="981"/>
                </a:lnTo>
                <a:lnTo>
                  <a:pt x="2112" y="983"/>
                </a:lnTo>
                <a:lnTo>
                  <a:pt x="2117" y="988"/>
                </a:lnTo>
                <a:lnTo>
                  <a:pt x="2122" y="992"/>
                </a:lnTo>
                <a:lnTo>
                  <a:pt x="2128" y="996"/>
                </a:lnTo>
                <a:lnTo>
                  <a:pt x="2134" y="999"/>
                </a:lnTo>
                <a:lnTo>
                  <a:pt x="2140" y="1001"/>
                </a:lnTo>
                <a:lnTo>
                  <a:pt x="2147" y="1003"/>
                </a:lnTo>
                <a:lnTo>
                  <a:pt x="2153" y="1004"/>
                </a:lnTo>
                <a:lnTo>
                  <a:pt x="2160" y="1005"/>
                </a:lnTo>
                <a:lnTo>
                  <a:pt x="2167" y="1004"/>
                </a:lnTo>
                <a:lnTo>
                  <a:pt x="2173" y="1003"/>
                </a:lnTo>
                <a:lnTo>
                  <a:pt x="2180" y="1002"/>
                </a:lnTo>
                <a:lnTo>
                  <a:pt x="2186" y="1000"/>
                </a:lnTo>
                <a:lnTo>
                  <a:pt x="2191" y="998"/>
                </a:lnTo>
                <a:lnTo>
                  <a:pt x="2197" y="995"/>
                </a:lnTo>
                <a:lnTo>
                  <a:pt x="2202" y="991"/>
                </a:lnTo>
                <a:lnTo>
                  <a:pt x="2206" y="987"/>
                </a:lnTo>
                <a:lnTo>
                  <a:pt x="2211" y="983"/>
                </a:lnTo>
                <a:lnTo>
                  <a:pt x="2215" y="979"/>
                </a:lnTo>
                <a:lnTo>
                  <a:pt x="2218" y="974"/>
                </a:lnTo>
                <a:lnTo>
                  <a:pt x="2221" y="969"/>
                </a:lnTo>
                <a:lnTo>
                  <a:pt x="2224" y="963"/>
                </a:lnTo>
                <a:lnTo>
                  <a:pt x="2226" y="957"/>
                </a:lnTo>
                <a:lnTo>
                  <a:pt x="2227" y="951"/>
                </a:lnTo>
                <a:lnTo>
                  <a:pt x="2228" y="948"/>
                </a:lnTo>
                <a:lnTo>
                  <a:pt x="2228" y="945"/>
                </a:lnTo>
                <a:lnTo>
                  <a:pt x="2228" y="871"/>
                </a:lnTo>
                <a:lnTo>
                  <a:pt x="2228" y="862"/>
                </a:lnTo>
                <a:lnTo>
                  <a:pt x="2226" y="855"/>
                </a:lnTo>
                <a:lnTo>
                  <a:pt x="2224" y="847"/>
                </a:lnTo>
                <a:lnTo>
                  <a:pt x="2220" y="838"/>
                </a:lnTo>
                <a:lnTo>
                  <a:pt x="2215" y="827"/>
                </a:lnTo>
                <a:lnTo>
                  <a:pt x="2211" y="822"/>
                </a:lnTo>
                <a:lnTo>
                  <a:pt x="2207" y="817"/>
                </a:lnTo>
                <a:lnTo>
                  <a:pt x="2198" y="805"/>
                </a:lnTo>
                <a:lnTo>
                  <a:pt x="2191" y="798"/>
                </a:lnTo>
                <a:lnTo>
                  <a:pt x="2181" y="788"/>
                </a:lnTo>
                <a:lnTo>
                  <a:pt x="2152" y="761"/>
                </a:lnTo>
                <a:lnTo>
                  <a:pt x="2116" y="728"/>
                </a:lnTo>
                <a:lnTo>
                  <a:pt x="2078" y="693"/>
                </a:lnTo>
                <a:lnTo>
                  <a:pt x="2008" y="632"/>
                </a:lnTo>
                <a:lnTo>
                  <a:pt x="1978" y="604"/>
                </a:lnTo>
                <a:lnTo>
                  <a:pt x="1973" y="599"/>
                </a:lnTo>
                <a:lnTo>
                  <a:pt x="1960" y="584"/>
                </a:lnTo>
                <a:lnTo>
                  <a:pt x="1941" y="562"/>
                </a:lnTo>
                <a:lnTo>
                  <a:pt x="1930" y="548"/>
                </a:lnTo>
                <a:lnTo>
                  <a:pt x="1919" y="533"/>
                </a:lnTo>
                <a:lnTo>
                  <a:pt x="1908" y="516"/>
                </a:lnTo>
                <a:lnTo>
                  <a:pt x="1897" y="497"/>
                </a:lnTo>
                <a:lnTo>
                  <a:pt x="1887" y="478"/>
                </a:lnTo>
                <a:lnTo>
                  <a:pt x="1882" y="468"/>
                </a:lnTo>
                <a:lnTo>
                  <a:pt x="1878" y="457"/>
                </a:lnTo>
                <a:lnTo>
                  <a:pt x="1873" y="446"/>
                </a:lnTo>
                <a:lnTo>
                  <a:pt x="1869" y="435"/>
                </a:lnTo>
                <a:lnTo>
                  <a:pt x="1866" y="424"/>
                </a:lnTo>
                <a:lnTo>
                  <a:pt x="1863" y="413"/>
                </a:lnTo>
                <a:lnTo>
                  <a:pt x="1860" y="402"/>
                </a:lnTo>
                <a:lnTo>
                  <a:pt x="1858" y="390"/>
                </a:lnTo>
                <a:lnTo>
                  <a:pt x="1856" y="378"/>
                </a:lnTo>
                <a:lnTo>
                  <a:pt x="1855" y="366"/>
                </a:lnTo>
                <a:lnTo>
                  <a:pt x="1855" y="362"/>
                </a:lnTo>
                <a:lnTo>
                  <a:pt x="1854" y="346"/>
                </a:lnTo>
                <a:lnTo>
                  <a:pt x="1854" y="330"/>
                </a:lnTo>
                <a:lnTo>
                  <a:pt x="1854" y="313"/>
                </a:lnTo>
                <a:lnTo>
                  <a:pt x="1855" y="296"/>
                </a:lnTo>
                <a:lnTo>
                  <a:pt x="1858" y="279"/>
                </a:lnTo>
                <a:lnTo>
                  <a:pt x="1860" y="263"/>
                </a:lnTo>
                <a:lnTo>
                  <a:pt x="1864" y="247"/>
                </a:lnTo>
                <a:lnTo>
                  <a:pt x="1869" y="231"/>
                </a:lnTo>
                <a:lnTo>
                  <a:pt x="1871" y="224"/>
                </a:lnTo>
                <a:lnTo>
                  <a:pt x="1874" y="216"/>
                </a:lnTo>
                <a:lnTo>
                  <a:pt x="1880" y="201"/>
                </a:lnTo>
                <a:lnTo>
                  <a:pt x="1886" y="187"/>
                </a:lnTo>
                <a:lnTo>
                  <a:pt x="1894" y="172"/>
                </a:lnTo>
                <a:lnTo>
                  <a:pt x="1901" y="159"/>
                </a:lnTo>
                <a:lnTo>
                  <a:pt x="1910" y="145"/>
                </a:lnTo>
                <a:lnTo>
                  <a:pt x="1919" y="132"/>
                </a:lnTo>
                <a:lnTo>
                  <a:pt x="1929" y="120"/>
                </a:lnTo>
                <a:lnTo>
                  <a:pt x="1939" y="108"/>
                </a:lnTo>
                <a:lnTo>
                  <a:pt x="1950" y="96"/>
                </a:lnTo>
                <a:lnTo>
                  <a:pt x="1962" y="85"/>
                </a:lnTo>
                <a:lnTo>
                  <a:pt x="1974" y="75"/>
                </a:lnTo>
                <a:lnTo>
                  <a:pt x="1986" y="65"/>
                </a:lnTo>
                <a:lnTo>
                  <a:pt x="1999" y="56"/>
                </a:lnTo>
                <a:lnTo>
                  <a:pt x="2012" y="48"/>
                </a:lnTo>
                <a:lnTo>
                  <a:pt x="2026" y="40"/>
                </a:lnTo>
                <a:lnTo>
                  <a:pt x="2041" y="32"/>
                </a:lnTo>
                <a:lnTo>
                  <a:pt x="2055" y="26"/>
                </a:lnTo>
                <a:lnTo>
                  <a:pt x="2070" y="20"/>
                </a:lnTo>
                <a:lnTo>
                  <a:pt x="2085" y="15"/>
                </a:lnTo>
                <a:lnTo>
                  <a:pt x="2101" y="10"/>
                </a:lnTo>
                <a:lnTo>
                  <a:pt x="2117" y="7"/>
                </a:lnTo>
                <a:lnTo>
                  <a:pt x="2133" y="4"/>
                </a:lnTo>
                <a:lnTo>
                  <a:pt x="2150" y="2"/>
                </a:lnTo>
                <a:lnTo>
                  <a:pt x="2167" y="0"/>
                </a:lnTo>
                <a:lnTo>
                  <a:pt x="2184" y="0"/>
                </a:lnTo>
                <a:lnTo>
                  <a:pt x="2200" y="0"/>
                </a:lnTo>
                <a:lnTo>
                  <a:pt x="2216" y="1"/>
                </a:lnTo>
                <a:lnTo>
                  <a:pt x="2232" y="3"/>
                </a:lnTo>
                <a:lnTo>
                  <a:pt x="2247" y="6"/>
                </a:lnTo>
                <a:lnTo>
                  <a:pt x="2262" y="9"/>
                </a:lnTo>
                <a:lnTo>
                  <a:pt x="2277" y="13"/>
                </a:lnTo>
                <a:lnTo>
                  <a:pt x="2292" y="17"/>
                </a:lnTo>
                <a:lnTo>
                  <a:pt x="2306" y="22"/>
                </a:lnTo>
                <a:lnTo>
                  <a:pt x="2320" y="28"/>
                </a:lnTo>
                <a:lnTo>
                  <a:pt x="2335" y="35"/>
                </a:lnTo>
                <a:lnTo>
                  <a:pt x="2348" y="42"/>
                </a:lnTo>
                <a:lnTo>
                  <a:pt x="2360" y="49"/>
                </a:lnTo>
                <a:lnTo>
                  <a:pt x="2373" y="58"/>
                </a:lnTo>
                <a:lnTo>
                  <a:pt x="2384" y="66"/>
                </a:lnTo>
                <a:lnTo>
                  <a:pt x="2396" y="76"/>
                </a:lnTo>
                <a:lnTo>
                  <a:pt x="2406" y="86"/>
                </a:lnTo>
                <a:lnTo>
                  <a:pt x="2417" y="96"/>
                </a:lnTo>
                <a:lnTo>
                  <a:pt x="2426" y="107"/>
                </a:lnTo>
                <a:lnTo>
                  <a:pt x="2436" y="119"/>
                </a:lnTo>
                <a:lnTo>
                  <a:pt x="2444" y="131"/>
                </a:lnTo>
                <a:lnTo>
                  <a:pt x="2452" y="143"/>
                </a:lnTo>
                <a:lnTo>
                  <a:pt x="2460" y="156"/>
                </a:lnTo>
                <a:lnTo>
                  <a:pt x="2467" y="170"/>
                </a:lnTo>
                <a:lnTo>
                  <a:pt x="2473" y="184"/>
                </a:lnTo>
                <a:lnTo>
                  <a:pt x="2478" y="198"/>
                </a:lnTo>
                <a:lnTo>
                  <a:pt x="2483" y="213"/>
                </a:lnTo>
                <a:lnTo>
                  <a:pt x="2488" y="228"/>
                </a:lnTo>
                <a:lnTo>
                  <a:pt x="2491" y="244"/>
                </a:lnTo>
                <a:lnTo>
                  <a:pt x="2494" y="260"/>
                </a:lnTo>
                <a:lnTo>
                  <a:pt x="2496" y="276"/>
                </a:lnTo>
                <a:lnTo>
                  <a:pt x="2497" y="293"/>
                </a:lnTo>
                <a:lnTo>
                  <a:pt x="2498" y="310"/>
                </a:lnTo>
                <a:lnTo>
                  <a:pt x="2498" y="350"/>
                </a:lnTo>
                <a:lnTo>
                  <a:pt x="2498" y="388"/>
                </a:lnTo>
                <a:lnTo>
                  <a:pt x="2498" y="392"/>
                </a:lnTo>
                <a:lnTo>
                  <a:pt x="2497" y="395"/>
                </a:lnTo>
                <a:lnTo>
                  <a:pt x="2495" y="398"/>
                </a:lnTo>
                <a:lnTo>
                  <a:pt x="2493" y="401"/>
                </a:lnTo>
                <a:lnTo>
                  <a:pt x="2491" y="403"/>
                </a:lnTo>
                <a:lnTo>
                  <a:pt x="2488" y="404"/>
                </a:lnTo>
                <a:lnTo>
                  <a:pt x="2484" y="405"/>
                </a:lnTo>
                <a:lnTo>
                  <a:pt x="2481" y="406"/>
                </a:lnTo>
                <a:lnTo>
                  <a:pt x="2277" y="405"/>
                </a:lnTo>
                <a:lnTo>
                  <a:pt x="2273" y="405"/>
                </a:lnTo>
                <a:lnTo>
                  <a:pt x="2270" y="404"/>
                </a:lnTo>
                <a:lnTo>
                  <a:pt x="2267" y="402"/>
                </a:lnTo>
                <a:lnTo>
                  <a:pt x="2264" y="400"/>
                </a:lnTo>
                <a:lnTo>
                  <a:pt x="2262" y="397"/>
                </a:lnTo>
                <a:lnTo>
                  <a:pt x="2260" y="394"/>
                </a:lnTo>
                <a:lnTo>
                  <a:pt x="2259" y="391"/>
                </a:lnTo>
                <a:lnTo>
                  <a:pt x="2259" y="387"/>
                </a:lnTo>
                <a:lnTo>
                  <a:pt x="2259" y="285"/>
                </a:lnTo>
                <a:lnTo>
                  <a:pt x="2258" y="278"/>
                </a:lnTo>
                <a:lnTo>
                  <a:pt x="2257" y="271"/>
                </a:lnTo>
                <a:lnTo>
                  <a:pt x="2256" y="265"/>
                </a:lnTo>
                <a:lnTo>
                  <a:pt x="2253" y="259"/>
                </a:lnTo>
                <a:lnTo>
                  <a:pt x="2251" y="253"/>
                </a:lnTo>
                <a:lnTo>
                  <a:pt x="2247" y="248"/>
                </a:lnTo>
                <a:lnTo>
                  <a:pt x="2244" y="243"/>
                </a:lnTo>
                <a:lnTo>
                  <a:pt x="2239" y="238"/>
                </a:lnTo>
                <a:lnTo>
                  <a:pt x="2235" y="234"/>
                </a:lnTo>
                <a:lnTo>
                  <a:pt x="2229" y="230"/>
                </a:lnTo>
                <a:lnTo>
                  <a:pt x="2224" y="226"/>
                </a:lnTo>
                <a:lnTo>
                  <a:pt x="2218" y="224"/>
                </a:lnTo>
                <a:lnTo>
                  <a:pt x="2212" y="221"/>
                </a:lnTo>
                <a:lnTo>
                  <a:pt x="2206" y="220"/>
                </a:lnTo>
                <a:lnTo>
                  <a:pt x="2199" y="219"/>
                </a:lnTo>
                <a:lnTo>
                  <a:pt x="2192" y="218"/>
                </a:lnTo>
                <a:lnTo>
                  <a:pt x="2186" y="219"/>
                </a:lnTo>
                <a:lnTo>
                  <a:pt x="2180" y="220"/>
                </a:lnTo>
                <a:lnTo>
                  <a:pt x="2174" y="221"/>
                </a:lnTo>
                <a:lnTo>
                  <a:pt x="2168" y="223"/>
                </a:lnTo>
                <a:lnTo>
                  <a:pt x="2162" y="226"/>
                </a:lnTo>
                <a:lnTo>
                  <a:pt x="2157" y="229"/>
                </a:lnTo>
                <a:lnTo>
                  <a:pt x="2152" y="232"/>
                </a:lnTo>
                <a:lnTo>
                  <a:pt x="2148" y="236"/>
                </a:lnTo>
                <a:lnTo>
                  <a:pt x="2143" y="240"/>
                </a:lnTo>
                <a:lnTo>
                  <a:pt x="2140" y="245"/>
                </a:lnTo>
                <a:lnTo>
                  <a:pt x="2136" y="250"/>
                </a:lnTo>
                <a:lnTo>
                  <a:pt x="2133" y="255"/>
                </a:lnTo>
                <a:lnTo>
                  <a:pt x="2131" y="261"/>
                </a:lnTo>
                <a:lnTo>
                  <a:pt x="2129" y="267"/>
                </a:lnTo>
                <a:lnTo>
                  <a:pt x="2127" y="273"/>
                </a:lnTo>
                <a:lnTo>
                  <a:pt x="2127" y="279"/>
                </a:lnTo>
                <a:lnTo>
                  <a:pt x="2126" y="349"/>
                </a:lnTo>
                <a:lnTo>
                  <a:pt x="2126" y="352"/>
                </a:lnTo>
                <a:lnTo>
                  <a:pt x="2128" y="366"/>
                </a:lnTo>
                <a:lnTo>
                  <a:pt x="2130" y="375"/>
                </a:lnTo>
                <a:lnTo>
                  <a:pt x="2133" y="386"/>
                </a:lnTo>
                <a:lnTo>
                  <a:pt x="2135" y="392"/>
                </a:lnTo>
                <a:lnTo>
                  <a:pt x="2138" y="398"/>
                </a:lnTo>
                <a:lnTo>
                  <a:pt x="2140" y="403"/>
                </a:lnTo>
                <a:lnTo>
                  <a:pt x="2143" y="409"/>
                </a:lnTo>
                <a:lnTo>
                  <a:pt x="2146" y="414"/>
                </a:lnTo>
                <a:lnTo>
                  <a:pt x="2150" y="419"/>
                </a:lnTo>
                <a:lnTo>
                  <a:pt x="2154" y="423"/>
                </a:lnTo>
                <a:lnTo>
                  <a:pt x="2158" y="427"/>
                </a:lnTo>
                <a:lnTo>
                  <a:pt x="2174" y="440"/>
                </a:lnTo>
                <a:lnTo>
                  <a:pt x="2206" y="469"/>
                </a:lnTo>
                <a:lnTo>
                  <a:pt x="2295" y="551"/>
                </a:lnTo>
                <a:lnTo>
                  <a:pt x="2421" y="667"/>
                </a:lnTo>
                <a:close/>
                <a:moveTo>
                  <a:pt x="701" y="13"/>
                </a:moveTo>
                <a:lnTo>
                  <a:pt x="705" y="14"/>
                </a:lnTo>
                <a:lnTo>
                  <a:pt x="709" y="15"/>
                </a:lnTo>
                <a:lnTo>
                  <a:pt x="712" y="17"/>
                </a:lnTo>
                <a:lnTo>
                  <a:pt x="715" y="19"/>
                </a:lnTo>
                <a:lnTo>
                  <a:pt x="717" y="22"/>
                </a:lnTo>
                <a:lnTo>
                  <a:pt x="718" y="26"/>
                </a:lnTo>
                <a:lnTo>
                  <a:pt x="719" y="30"/>
                </a:lnTo>
                <a:lnTo>
                  <a:pt x="719" y="34"/>
                </a:lnTo>
                <a:lnTo>
                  <a:pt x="615" y="612"/>
                </a:lnTo>
                <a:lnTo>
                  <a:pt x="511" y="1189"/>
                </a:lnTo>
                <a:lnTo>
                  <a:pt x="510" y="1193"/>
                </a:lnTo>
                <a:lnTo>
                  <a:pt x="508" y="1197"/>
                </a:lnTo>
                <a:lnTo>
                  <a:pt x="506" y="1201"/>
                </a:lnTo>
                <a:lnTo>
                  <a:pt x="502" y="1204"/>
                </a:lnTo>
                <a:lnTo>
                  <a:pt x="499" y="1207"/>
                </a:lnTo>
                <a:lnTo>
                  <a:pt x="495" y="1208"/>
                </a:lnTo>
                <a:lnTo>
                  <a:pt x="491" y="1210"/>
                </a:lnTo>
                <a:lnTo>
                  <a:pt x="487" y="1210"/>
                </a:lnTo>
                <a:lnTo>
                  <a:pt x="436" y="1210"/>
                </a:lnTo>
                <a:lnTo>
                  <a:pt x="254" y="1210"/>
                </a:lnTo>
                <a:lnTo>
                  <a:pt x="250" y="1210"/>
                </a:lnTo>
                <a:lnTo>
                  <a:pt x="246" y="1208"/>
                </a:lnTo>
                <a:lnTo>
                  <a:pt x="242" y="1206"/>
                </a:lnTo>
                <a:lnTo>
                  <a:pt x="238" y="1204"/>
                </a:lnTo>
                <a:lnTo>
                  <a:pt x="235" y="1201"/>
                </a:lnTo>
                <a:lnTo>
                  <a:pt x="233" y="1197"/>
                </a:lnTo>
                <a:lnTo>
                  <a:pt x="231" y="1193"/>
                </a:lnTo>
                <a:lnTo>
                  <a:pt x="230" y="1189"/>
                </a:lnTo>
                <a:lnTo>
                  <a:pt x="115" y="612"/>
                </a:lnTo>
                <a:lnTo>
                  <a:pt x="0" y="34"/>
                </a:lnTo>
                <a:lnTo>
                  <a:pt x="0" y="30"/>
                </a:lnTo>
                <a:lnTo>
                  <a:pt x="1" y="26"/>
                </a:lnTo>
                <a:lnTo>
                  <a:pt x="1" y="24"/>
                </a:lnTo>
                <a:lnTo>
                  <a:pt x="2" y="22"/>
                </a:lnTo>
                <a:lnTo>
                  <a:pt x="4" y="19"/>
                </a:lnTo>
                <a:lnTo>
                  <a:pt x="7" y="16"/>
                </a:lnTo>
                <a:lnTo>
                  <a:pt x="10" y="15"/>
                </a:lnTo>
                <a:lnTo>
                  <a:pt x="14" y="13"/>
                </a:lnTo>
                <a:lnTo>
                  <a:pt x="18" y="13"/>
                </a:lnTo>
                <a:lnTo>
                  <a:pt x="225" y="13"/>
                </a:lnTo>
                <a:lnTo>
                  <a:pt x="229" y="13"/>
                </a:lnTo>
                <a:lnTo>
                  <a:pt x="233" y="14"/>
                </a:lnTo>
                <a:lnTo>
                  <a:pt x="237" y="16"/>
                </a:lnTo>
                <a:lnTo>
                  <a:pt x="241" y="19"/>
                </a:lnTo>
                <a:lnTo>
                  <a:pt x="244" y="22"/>
                </a:lnTo>
                <a:lnTo>
                  <a:pt x="246" y="25"/>
                </a:lnTo>
                <a:lnTo>
                  <a:pt x="248" y="29"/>
                </a:lnTo>
                <a:lnTo>
                  <a:pt x="249" y="33"/>
                </a:lnTo>
                <a:lnTo>
                  <a:pt x="365" y="696"/>
                </a:lnTo>
                <a:lnTo>
                  <a:pt x="493" y="33"/>
                </a:lnTo>
                <a:lnTo>
                  <a:pt x="495" y="29"/>
                </a:lnTo>
                <a:lnTo>
                  <a:pt x="496" y="25"/>
                </a:lnTo>
                <a:lnTo>
                  <a:pt x="499" y="22"/>
                </a:lnTo>
                <a:lnTo>
                  <a:pt x="502" y="19"/>
                </a:lnTo>
                <a:lnTo>
                  <a:pt x="506" y="16"/>
                </a:lnTo>
                <a:lnTo>
                  <a:pt x="509" y="15"/>
                </a:lnTo>
                <a:lnTo>
                  <a:pt x="513" y="13"/>
                </a:lnTo>
                <a:lnTo>
                  <a:pt x="518" y="13"/>
                </a:lnTo>
                <a:lnTo>
                  <a:pt x="701" y="13"/>
                </a:lnTo>
                <a:close/>
                <a:moveTo>
                  <a:pt x="1409" y="1189"/>
                </a:moveTo>
                <a:lnTo>
                  <a:pt x="1409" y="1193"/>
                </a:lnTo>
                <a:lnTo>
                  <a:pt x="1409" y="1197"/>
                </a:lnTo>
                <a:lnTo>
                  <a:pt x="1407" y="1200"/>
                </a:lnTo>
                <a:lnTo>
                  <a:pt x="1405" y="1204"/>
                </a:lnTo>
                <a:lnTo>
                  <a:pt x="1402" y="1206"/>
                </a:lnTo>
                <a:lnTo>
                  <a:pt x="1398" y="1208"/>
                </a:lnTo>
                <a:lnTo>
                  <a:pt x="1395" y="1210"/>
                </a:lnTo>
                <a:lnTo>
                  <a:pt x="1390" y="1210"/>
                </a:lnTo>
                <a:lnTo>
                  <a:pt x="1185" y="1210"/>
                </a:lnTo>
                <a:lnTo>
                  <a:pt x="1181" y="1210"/>
                </a:lnTo>
                <a:lnTo>
                  <a:pt x="1177" y="1209"/>
                </a:lnTo>
                <a:lnTo>
                  <a:pt x="1173" y="1207"/>
                </a:lnTo>
                <a:lnTo>
                  <a:pt x="1169" y="1204"/>
                </a:lnTo>
                <a:lnTo>
                  <a:pt x="1166" y="1201"/>
                </a:lnTo>
                <a:lnTo>
                  <a:pt x="1164" y="1198"/>
                </a:lnTo>
                <a:lnTo>
                  <a:pt x="1162" y="1194"/>
                </a:lnTo>
                <a:lnTo>
                  <a:pt x="1161" y="1190"/>
                </a:lnTo>
                <a:lnTo>
                  <a:pt x="1143" y="1087"/>
                </a:lnTo>
                <a:lnTo>
                  <a:pt x="936" y="1087"/>
                </a:lnTo>
                <a:lnTo>
                  <a:pt x="916" y="1190"/>
                </a:lnTo>
                <a:lnTo>
                  <a:pt x="915" y="1194"/>
                </a:lnTo>
                <a:lnTo>
                  <a:pt x="913" y="1198"/>
                </a:lnTo>
                <a:lnTo>
                  <a:pt x="911" y="1201"/>
                </a:lnTo>
                <a:lnTo>
                  <a:pt x="908" y="1204"/>
                </a:lnTo>
                <a:lnTo>
                  <a:pt x="904" y="1207"/>
                </a:lnTo>
                <a:lnTo>
                  <a:pt x="900" y="1209"/>
                </a:lnTo>
                <a:lnTo>
                  <a:pt x="896" y="1210"/>
                </a:lnTo>
                <a:lnTo>
                  <a:pt x="892" y="1210"/>
                </a:lnTo>
                <a:lnTo>
                  <a:pt x="705" y="1210"/>
                </a:lnTo>
                <a:lnTo>
                  <a:pt x="701" y="1210"/>
                </a:lnTo>
                <a:lnTo>
                  <a:pt x="698" y="1208"/>
                </a:lnTo>
                <a:lnTo>
                  <a:pt x="695" y="1206"/>
                </a:lnTo>
                <a:lnTo>
                  <a:pt x="692" y="1204"/>
                </a:lnTo>
                <a:lnTo>
                  <a:pt x="691" y="1200"/>
                </a:lnTo>
                <a:lnTo>
                  <a:pt x="690" y="1197"/>
                </a:lnTo>
                <a:lnTo>
                  <a:pt x="690" y="1193"/>
                </a:lnTo>
                <a:lnTo>
                  <a:pt x="690" y="1189"/>
                </a:lnTo>
                <a:lnTo>
                  <a:pt x="795" y="612"/>
                </a:lnTo>
                <a:lnTo>
                  <a:pt x="899" y="34"/>
                </a:lnTo>
                <a:lnTo>
                  <a:pt x="900" y="29"/>
                </a:lnTo>
                <a:lnTo>
                  <a:pt x="902" y="26"/>
                </a:lnTo>
                <a:lnTo>
                  <a:pt x="904" y="22"/>
                </a:lnTo>
                <a:lnTo>
                  <a:pt x="907" y="19"/>
                </a:lnTo>
                <a:lnTo>
                  <a:pt x="911" y="16"/>
                </a:lnTo>
                <a:lnTo>
                  <a:pt x="914" y="15"/>
                </a:lnTo>
                <a:lnTo>
                  <a:pt x="919" y="13"/>
                </a:lnTo>
                <a:lnTo>
                  <a:pt x="923" y="13"/>
                </a:lnTo>
                <a:lnTo>
                  <a:pt x="1125" y="13"/>
                </a:lnTo>
                <a:lnTo>
                  <a:pt x="1154" y="13"/>
                </a:lnTo>
                <a:lnTo>
                  <a:pt x="1158" y="13"/>
                </a:lnTo>
                <a:lnTo>
                  <a:pt x="1163" y="15"/>
                </a:lnTo>
                <a:lnTo>
                  <a:pt x="1167" y="17"/>
                </a:lnTo>
                <a:lnTo>
                  <a:pt x="1171" y="19"/>
                </a:lnTo>
                <a:lnTo>
                  <a:pt x="1174" y="22"/>
                </a:lnTo>
                <a:lnTo>
                  <a:pt x="1177" y="26"/>
                </a:lnTo>
                <a:lnTo>
                  <a:pt x="1179" y="29"/>
                </a:lnTo>
                <a:lnTo>
                  <a:pt x="1180" y="34"/>
                </a:lnTo>
                <a:lnTo>
                  <a:pt x="1294" y="612"/>
                </a:lnTo>
                <a:lnTo>
                  <a:pt x="1409" y="1189"/>
                </a:lnTo>
                <a:close/>
                <a:moveTo>
                  <a:pt x="979" y="868"/>
                </a:moveTo>
                <a:lnTo>
                  <a:pt x="1105" y="868"/>
                </a:lnTo>
                <a:lnTo>
                  <a:pt x="1045" y="526"/>
                </a:lnTo>
                <a:lnTo>
                  <a:pt x="979" y="868"/>
                </a:lnTo>
                <a:close/>
                <a:moveTo>
                  <a:pt x="3252" y="1189"/>
                </a:moveTo>
                <a:lnTo>
                  <a:pt x="3252" y="1193"/>
                </a:lnTo>
                <a:lnTo>
                  <a:pt x="3252" y="1197"/>
                </a:lnTo>
                <a:lnTo>
                  <a:pt x="3250" y="1200"/>
                </a:lnTo>
                <a:lnTo>
                  <a:pt x="3248" y="1204"/>
                </a:lnTo>
                <a:lnTo>
                  <a:pt x="3246" y="1206"/>
                </a:lnTo>
                <a:lnTo>
                  <a:pt x="3243" y="1208"/>
                </a:lnTo>
                <a:lnTo>
                  <a:pt x="3239" y="1210"/>
                </a:lnTo>
                <a:lnTo>
                  <a:pt x="3235" y="1210"/>
                </a:lnTo>
                <a:lnTo>
                  <a:pt x="3027" y="1210"/>
                </a:lnTo>
                <a:lnTo>
                  <a:pt x="3023" y="1210"/>
                </a:lnTo>
                <a:lnTo>
                  <a:pt x="3019" y="1209"/>
                </a:lnTo>
                <a:lnTo>
                  <a:pt x="3015" y="1207"/>
                </a:lnTo>
                <a:lnTo>
                  <a:pt x="3012" y="1204"/>
                </a:lnTo>
                <a:lnTo>
                  <a:pt x="3009" y="1201"/>
                </a:lnTo>
                <a:lnTo>
                  <a:pt x="3006" y="1198"/>
                </a:lnTo>
                <a:lnTo>
                  <a:pt x="3004" y="1194"/>
                </a:lnTo>
                <a:lnTo>
                  <a:pt x="3003" y="1190"/>
                </a:lnTo>
                <a:lnTo>
                  <a:pt x="2985" y="1087"/>
                </a:lnTo>
                <a:lnTo>
                  <a:pt x="2779" y="1087"/>
                </a:lnTo>
                <a:lnTo>
                  <a:pt x="2759" y="1190"/>
                </a:lnTo>
                <a:lnTo>
                  <a:pt x="2758" y="1194"/>
                </a:lnTo>
                <a:lnTo>
                  <a:pt x="2756" y="1198"/>
                </a:lnTo>
                <a:lnTo>
                  <a:pt x="2753" y="1201"/>
                </a:lnTo>
                <a:lnTo>
                  <a:pt x="2750" y="1204"/>
                </a:lnTo>
                <a:lnTo>
                  <a:pt x="2747" y="1207"/>
                </a:lnTo>
                <a:lnTo>
                  <a:pt x="2743" y="1209"/>
                </a:lnTo>
                <a:lnTo>
                  <a:pt x="2739" y="1210"/>
                </a:lnTo>
                <a:lnTo>
                  <a:pt x="2735" y="1210"/>
                </a:lnTo>
                <a:lnTo>
                  <a:pt x="2551" y="1210"/>
                </a:lnTo>
                <a:lnTo>
                  <a:pt x="2547" y="1210"/>
                </a:lnTo>
                <a:lnTo>
                  <a:pt x="2543" y="1208"/>
                </a:lnTo>
                <a:lnTo>
                  <a:pt x="2540" y="1206"/>
                </a:lnTo>
                <a:lnTo>
                  <a:pt x="2537" y="1204"/>
                </a:lnTo>
                <a:lnTo>
                  <a:pt x="2535" y="1200"/>
                </a:lnTo>
                <a:lnTo>
                  <a:pt x="2534" y="1197"/>
                </a:lnTo>
                <a:lnTo>
                  <a:pt x="2533" y="1193"/>
                </a:lnTo>
                <a:lnTo>
                  <a:pt x="2533" y="1189"/>
                </a:lnTo>
                <a:lnTo>
                  <a:pt x="2637" y="612"/>
                </a:lnTo>
                <a:lnTo>
                  <a:pt x="2741" y="34"/>
                </a:lnTo>
                <a:lnTo>
                  <a:pt x="2742" y="29"/>
                </a:lnTo>
                <a:lnTo>
                  <a:pt x="2744" y="26"/>
                </a:lnTo>
                <a:lnTo>
                  <a:pt x="2747" y="22"/>
                </a:lnTo>
                <a:lnTo>
                  <a:pt x="2750" y="19"/>
                </a:lnTo>
                <a:lnTo>
                  <a:pt x="2753" y="16"/>
                </a:lnTo>
                <a:lnTo>
                  <a:pt x="2757" y="15"/>
                </a:lnTo>
                <a:lnTo>
                  <a:pt x="2761" y="13"/>
                </a:lnTo>
                <a:lnTo>
                  <a:pt x="2765" y="13"/>
                </a:lnTo>
                <a:lnTo>
                  <a:pt x="2890" y="13"/>
                </a:lnTo>
                <a:lnTo>
                  <a:pt x="2998" y="13"/>
                </a:lnTo>
                <a:lnTo>
                  <a:pt x="3003" y="13"/>
                </a:lnTo>
                <a:lnTo>
                  <a:pt x="3007" y="15"/>
                </a:lnTo>
                <a:lnTo>
                  <a:pt x="3011" y="17"/>
                </a:lnTo>
                <a:lnTo>
                  <a:pt x="3014" y="19"/>
                </a:lnTo>
                <a:lnTo>
                  <a:pt x="3017" y="22"/>
                </a:lnTo>
                <a:lnTo>
                  <a:pt x="3020" y="26"/>
                </a:lnTo>
                <a:lnTo>
                  <a:pt x="3021" y="29"/>
                </a:lnTo>
                <a:lnTo>
                  <a:pt x="3023" y="34"/>
                </a:lnTo>
                <a:lnTo>
                  <a:pt x="3137" y="612"/>
                </a:lnTo>
                <a:lnTo>
                  <a:pt x="3252" y="1189"/>
                </a:lnTo>
                <a:close/>
                <a:moveTo>
                  <a:pt x="2821" y="868"/>
                </a:moveTo>
                <a:lnTo>
                  <a:pt x="2947" y="868"/>
                </a:lnTo>
                <a:lnTo>
                  <a:pt x="2888" y="526"/>
                </a:lnTo>
                <a:lnTo>
                  <a:pt x="2821" y="868"/>
                </a:lnTo>
                <a:close/>
                <a:moveTo>
                  <a:pt x="4648" y="1189"/>
                </a:moveTo>
                <a:lnTo>
                  <a:pt x="4649" y="1193"/>
                </a:lnTo>
                <a:lnTo>
                  <a:pt x="4648" y="1197"/>
                </a:lnTo>
                <a:lnTo>
                  <a:pt x="4646" y="1200"/>
                </a:lnTo>
                <a:lnTo>
                  <a:pt x="4644" y="1204"/>
                </a:lnTo>
                <a:lnTo>
                  <a:pt x="4641" y="1206"/>
                </a:lnTo>
                <a:lnTo>
                  <a:pt x="4638" y="1208"/>
                </a:lnTo>
                <a:lnTo>
                  <a:pt x="4634" y="1210"/>
                </a:lnTo>
                <a:lnTo>
                  <a:pt x="4630" y="1210"/>
                </a:lnTo>
                <a:lnTo>
                  <a:pt x="4424" y="1210"/>
                </a:lnTo>
                <a:lnTo>
                  <a:pt x="4420" y="1210"/>
                </a:lnTo>
                <a:lnTo>
                  <a:pt x="4416" y="1209"/>
                </a:lnTo>
                <a:lnTo>
                  <a:pt x="4412" y="1207"/>
                </a:lnTo>
                <a:lnTo>
                  <a:pt x="4408" y="1204"/>
                </a:lnTo>
                <a:lnTo>
                  <a:pt x="4405" y="1201"/>
                </a:lnTo>
                <a:lnTo>
                  <a:pt x="4403" y="1198"/>
                </a:lnTo>
                <a:lnTo>
                  <a:pt x="4401" y="1194"/>
                </a:lnTo>
                <a:lnTo>
                  <a:pt x="4400" y="1190"/>
                </a:lnTo>
                <a:lnTo>
                  <a:pt x="4382" y="1087"/>
                </a:lnTo>
                <a:lnTo>
                  <a:pt x="4175" y="1087"/>
                </a:lnTo>
                <a:lnTo>
                  <a:pt x="4155" y="1190"/>
                </a:lnTo>
                <a:lnTo>
                  <a:pt x="4154" y="1194"/>
                </a:lnTo>
                <a:lnTo>
                  <a:pt x="4152" y="1198"/>
                </a:lnTo>
                <a:lnTo>
                  <a:pt x="4150" y="1201"/>
                </a:lnTo>
                <a:lnTo>
                  <a:pt x="4147" y="1204"/>
                </a:lnTo>
                <a:lnTo>
                  <a:pt x="4143" y="1207"/>
                </a:lnTo>
                <a:lnTo>
                  <a:pt x="4140" y="1209"/>
                </a:lnTo>
                <a:lnTo>
                  <a:pt x="4135" y="1210"/>
                </a:lnTo>
                <a:lnTo>
                  <a:pt x="4131" y="1210"/>
                </a:lnTo>
                <a:lnTo>
                  <a:pt x="3950" y="1210"/>
                </a:lnTo>
                <a:lnTo>
                  <a:pt x="3946" y="1210"/>
                </a:lnTo>
                <a:lnTo>
                  <a:pt x="3942" y="1208"/>
                </a:lnTo>
                <a:lnTo>
                  <a:pt x="3938" y="1206"/>
                </a:lnTo>
                <a:lnTo>
                  <a:pt x="3935" y="1204"/>
                </a:lnTo>
                <a:lnTo>
                  <a:pt x="3932" y="1200"/>
                </a:lnTo>
                <a:lnTo>
                  <a:pt x="3931" y="1197"/>
                </a:lnTo>
                <a:lnTo>
                  <a:pt x="3930" y="1195"/>
                </a:lnTo>
                <a:lnTo>
                  <a:pt x="3930" y="1193"/>
                </a:lnTo>
                <a:lnTo>
                  <a:pt x="3930" y="1189"/>
                </a:lnTo>
                <a:lnTo>
                  <a:pt x="4034" y="612"/>
                </a:lnTo>
                <a:lnTo>
                  <a:pt x="4138" y="34"/>
                </a:lnTo>
                <a:lnTo>
                  <a:pt x="4139" y="29"/>
                </a:lnTo>
                <a:lnTo>
                  <a:pt x="4141" y="26"/>
                </a:lnTo>
                <a:lnTo>
                  <a:pt x="4143" y="22"/>
                </a:lnTo>
                <a:lnTo>
                  <a:pt x="4146" y="19"/>
                </a:lnTo>
                <a:lnTo>
                  <a:pt x="4150" y="16"/>
                </a:lnTo>
                <a:lnTo>
                  <a:pt x="4154" y="15"/>
                </a:lnTo>
                <a:lnTo>
                  <a:pt x="4158" y="13"/>
                </a:lnTo>
                <a:lnTo>
                  <a:pt x="4162" y="13"/>
                </a:lnTo>
                <a:lnTo>
                  <a:pt x="4363" y="13"/>
                </a:lnTo>
                <a:lnTo>
                  <a:pt x="4395" y="13"/>
                </a:lnTo>
                <a:lnTo>
                  <a:pt x="4399" y="13"/>
                </a:lnTo>
                <a:lnTo>
                  <a:pt x="4403" y="15"/>
                </a:lnTo>
                <a:lnTo>
                  <a:pt x="4407" y="17"/>
                </a:lnTo>
                <a:lnTo>
                  <a:pt x="4411" y="19"/>
                </a:lnTo>
                <a:lnTo>
                  <a:pt x="4414" y="22"/>
                </a:lnTo>
                <a:lnTo>
                  <a:pt x="4416" y="26"/>
                </a:lnTo>
                <a:lnTo>
                  <a:pt x="4418" y="29"/>
                </a:lnTo>
                <a:lnTo>
                  <a:pt x="4419" y="34"/>
                </a:lnTo>
                <a:lnTo>
                  <a:pt x="4533" y="612"/>
                </a:lnTo>
                <a:lnTo>
                  <a:pt x="4648" y="1189"/>
                </a:lnTo>
                <a:close/>
                <a:moveTo>
                  <a:pt x="4218" y="868"/>
                </a:moveTo>
                <a:lnTo>
                  <a:pt x="4344" y="868"/>
                </a:lnTo>
                <a:lnTo>
                  <a:pt x="4284" y="526"/>
                </a:lnTo>
                <a:lnTo>
                  <a:pt x="4218" y="868"/>
                </a:lnTo>
                <a:close/>
                <a:moveTo>
                  <a:pt x="1755" y="1190"/>
                </a:moveTo>
                <a:lnTo>
                  <a:pt x="1754" y="1194"/>
                </a:lnTo>
                <a:lnTo>
                  <a:pt x="1753" y="1198"/>
                </a:lnTo>
                <a:lnTo>
                  <a:pt x="1751" y="1201"/>
                </a:lnTo>
                <a:lnTo>
                  <a:pt x="1748" y="1204"/>
                </a:lnTo>
                <a:lnTo>
                  <a:pt x="1745" y="1207"/>
                </a:lnTo>
                <a:lnTo>
                  <a:pt x="1742" y="1209"/>
                </a:lnTo>
                <a:lnTo>
                  <a:pt x="1738" y="1210"/>
                </a:lnTo>
                <a:lnTo>
                  <a:pt x="1733" y="1210"/>
                </a:lnTo>
                <a:lnTo>
                  <a:pt x="1521" y="1210"/>
                </a:lnTo>
                <a:lnTo>
                  <a:pt x="1517" y="1210"/>
                </a:lnTo>
                <a:lnTo>
                  <a:pt x="1513" y="1209"/>
                </a:lnTo>
                <a:lnTo>
                  <a:pt x="1509" y="1207"/>
                </a:lnTo>
                <a:lnTo>
                  <a:pt x="1506" y="1204"/>
                </a:lnTo>
                <a:lnTo>
                  <a:pt x="1503" y="1201"/>
                </a:lnTo>
                <a:lnTo>
                  <a:pt x="1501" y="1198"/>
                </a:lnTo>
                <a:lnTo>
                  <a:pt x="1500" y="1194"/>
                </a:lnTo>
                <a:lnTo>
                  <a:pt x="1500" y="1190"/>
                </a:lnTo>
                <a:lnTo>
                  <a:pt x="1500" y="612"/>
                </a:lnTo>
                <a:lnTo>
                  <a:pt x="1500" y="34"/>
                </a:lnTo>
                <a:lnTo>
                  <a:pt x="1500" y="29"/>
                </a:lnTo>
                <a:lnTo>
                  <a:pt x="1501" y="26"/>
                </a:lnTo>
                <a:lnTo>
                  <a:pt x="1503" y="22"/>
                </a:lnTo>
                <a:lnTo>
                  <a:pt x="1506" y="19"/>
                </a:lnTo>
                <a:lnTo>
                  <a:pt x="1509" y="16"/>
                </a:lnTo>
                <a:lnTo>
                  <a:pt x="1513" y="15"/>
                </a:lnTo>
                <a:lnTo>
                  <a:pt x="1517" y="13"/>
                </a:lnTo>
                <a:lnTo>
                  <a:pt x="1521" y="13"/>
                </a:lnTo>
                <a:lnTo>
                  <a:pt x="1733" y="13"/>
                </a:lnTo>
                <a:lnTo>
                  <a:pt x="1738" y="13"/>
                </a:lnTo>
                <a:lnTo>
                  <a:pt x="1742" y="15"/>
                </a:lnTo>
                <a:lnTo>
                  <a:pt x="1745" y="16"/>
                </a:lnTo>
                <a:lnTo>
                  <a:pt x="1748" y="19"/>
                </a:lnTo>
                <a:lnTo>
                  <a:pt x="1751" y="22"/>
                </a:lnTo>
                <a:lnTo>
                  <a:pt x="1753" y="26"/>
                </a:lnTo>
                <a:lnTo>
                  <a:pt x="1754" y="29"/>
                </a:lnTo>
                <a:lnTo>
                  <a:pt x="1755" y="34"/>
                </a:lnTo>
                <a:lnTo>
                  <a:pt x="1755" y="612"/>
                </a:lnTo>
                <a:lnTo>
                  <a:pt x="1755" y="1190"/>
                </a:lnTo>
                <a:close/>
                <a:moveTo>
                  <a:pt x="3835" y="955"/>
                </a:moveTo>
                <a:lnTo>
                  <a:pt x="3839" y="956"/>
                </a:lnTo>
                <a:lnTo>
                  <a:pt x="3843" y="957"/>
                </a:lnTo>
                <a:lnTo>
                  <a:pt x="3847" y="959"/>
                </a:lnTo>
                <a:lnTo>
                  <a:pt x="3850" y="961"/>
                </a:lnTo>
                <a:lnTo>
                  <a:pt x="3852" y="964"/>
                </a:lnTo>
                <a:lnTo>
                  <a:pt x="3854" y="967"/>
                </a:lnTo>
                <a:lnTo>
                  <a:pt x="3855" y="971"/>
                </a:lnTo>
                <a:lnTo>
                  <a:pt x="3856" y="975"/>
                </a:lnTo>
                <a:lnTo>
                  <a:pt x="3856" y="1191"/>
                </a:lnTo>
                <a:lnTo>
                  <a:pt x="3855" y="1195"/>
                </a:lnTo>
                <a:lnTo>
                  <a:pt x="3854" y="1198"/>
                </a:lnTo>
                <a:lnTo>
                  <a:pt x="3852" y="1201"/>
                </a:lnTo>
                <a:lnTo>
                  <a:pt x="3850" y="1204"/>
                </a:lnTo>
                <a:lnTo>
                  <a:pt x="3847" y="1207"/>
                </a:lnTo>
                <a:lnTo>
                  <a:pt x="3843" y="1209"/>
                </a:lnTo>
                <a:lnTo>
                  <a:pt x="3839" y="1210"/>
                </a:lnTo>
                <a:lnTo>
                  <a:pt x="3835" y="1210"/>
                </a:lnTo>
                <a:lnTo>
                  <a:pt x="3572" y="1210"/>
                </a:lnTo>
                <a:lnTo>
                  <a:pt x="3570" y="1210"/>
                </a:lnTo>
                <a:lnTo>
                  <a:pt x="3366" y="1210"/>
                </a:lnTo>
                <a:lnTo>
                  <a:pt x="3361" y="1210"/>
                </a:lnTo>
                <a:lnTo>
                  <a:pt x="3358" y="1209"/>
                </a:lnTo>
                <a:lnTo>
                  <a:pt x="3354" y="1207"/>
                </a:lnTo>
                <a:lnTo>
                  <a:pt x="3351" y="1204"/>
                </a:lnTo>
                <a:lnTo>
                  <a:pt x="3349" y="1201"/>
                </a:lnTo>
                <a:lnTo>
                  <a:pt x="3347" y="1198"/>
                </a:lnTo>
                <a:lnTo>
                  <a:pt x="3346" y="1194"/>
                </a:lnTo>
                <a:lnTo>
                  <a:pt x="3345" y="1190"/>
                </a:lnTo>
                <a:lnTo>
                  <a:pt x="3345" y="612"/>
                </a:lnTo>
                <a:lnTo>
                  <a:pt x="3345" y="33"/>
                </a:lnTo>
                <a:lnTo>
                  <a:pt x="3346" y="29"/>
                </a:lnTo>
                <a:lnTo>
                  <a:pt x="3347" y="25"/>
                </a:lnTo>
                <a:lnTo>
                  <a:pt x="3349" y="22"/>
                </a:lnTo>
                <a:lnTo>
                  <a:pt x="3351" y="19"/>
                </a:lnTo>
                <a:lnTo>
                  <a:pt x="3354" y="16"/>
                </a:lnTo>
                <a:lnTo>
                  <a:pt x="3358" y="15"/>
                </a:lnTo>
                <a:lnTo>
                  <a:pt x="3361" y="13"/>
                </a:lnTo>
                <a:lnTo>
                  <a:pt x="3366" y="13"/>
                </a:lnTo>
                <a:lnTo>
                  <a:pt x="3570" y="13"/>
                </a:lnTo>
                <a:lnTo>
                  <a:pt x="3574" y="13"/>
                </a:lnTo>
                <a:lnTo>
                  <a:pt x="3578" y="15"/>
                </a:lnTo>
                <a:lnTo>
                  <a:pt x="3581" y="16"/>
                </a:lnTo>
                <a:lnTo>
                  <a:pt x="3585" y="19"/>
                </a:lnTo>
                <a:lnTo>
                  <a:pt x="3587" y="22"/>
                </a:lnTo>
                <a:lnTo>
                  <a:pt x="3589" y="25"/>
                </a:lnTo>
                <a:lnTo>
                  <a:pt x="3590" y="29"/>
                </a:lnTo>
                <a:lnTo>
                  <a:pt x="3591" y="33"/>
                </a:lnTo>
                <a:lnTo>
                  <a:pt x="3591" y="494"/>
                </a:lnTo>
                <a:lnTo>
                  <a:pt x="3591" y="956"/>
                </a:lnTo>
                <a:lnTo>
                  <a:pt x="3835" y="955"/>
                </a:lnTo>
                <a:close/>
              </a:path>
            </a:pathLst>
          </a:custGeom>
          <a:solidFill>
            <a:srgbClr val="008FBE"/>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mn-cs"/>
            </a:endParaRPr>
          </a:p>
        </p:txBody>
      </p:sp>
      <p:pic>
        <p:nvPicPr>
          <p:cNvPr id="5122" name="Picture 2" descr="Desiccant Dryers – Ten Lessons Learned | Compressed Air Best Practices">
            <a:extLst>
              <a:ext uri="{FF2B5EF4-FFF2-40B4-BE49-F238E27FC236}">
                <a16:creationId xmlns:a16="http://schemas.microsoft.com/office/drawing/2014/main" id="{96BD1A31-E863-40F1-A1D3-187C059EAE4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9732" y="2571513"/>
            <a:ext cx="4934689" cy="2755275"/>
          </a:xfrm>
          <a:prstGeom prst="rect">
            <a:avLst/>
          </a:prstGeom>
          <a:noFill/>
          <a:extLst>
            <a:ext uri="{909E8E84-426E-40DD-AFC4-6F175D3DCCD1}">
              <a14:hiddenFill xmlns:a14="http://schemas.microsoft.com/office/drawing/2010/main">
                <a:solidFill>
                  <a:srgbClr val="FFFFFF"/>
                </a:solidFill>
              </a14:hiddenFill>
            </a:ext>
          </a:extLst>
        </p:spPr>
      </p:pic>
      <p:sp>
        <p:nvSpPr>
          <p:cNvPr id="9" name="Content Placeholder 3">
            <a:extLst>
              <a:ext uri="{FF2B5EF4-FFF2-40B4-BE49-F238E27FC236}">
                <a16:creationId xmlns:a16="http://schemas.microsoft.com/office/drawing/2014/main" id="{6E6BC110-5F6F-4EE0-9523-867AD1F06351}"/>
              </a:ext>
            </a:extLst>
          </p:cNvPr>
          <p:cNvSpPr txBox="1">
            <a:spLocks/>
          </p:cNvSpPr>
          <p:nvPr/>
        </p:nvSpPr>
        <p:spPr>
          <a:xfrm>
            <a:off x="5943600" y="3949151"/>
            <a:ext cx="5975268" cy="1905000"/>
          </a:xfrm>
          <a:prstGeom prst="rect">
            <a:avLst/>
          </a:prstGeom>
        </p:spPr>
        <p:txBody>
          <a:bodyPr vert="horz">
            <a:normAutofit fontScale="92500" lnSpcReduction="10000"/>
          </a:bodyPr>
          <a:lstStyle>
            <a:lvl1pPr marL="274320" indent="-274320" algn="l" rtl="0" eaLnBrk="1" latinLnBrk="0" hangingPunct="1">
              <a:spcBef>
                <a:spcPts val="600"/>
              </a:spcBef>
              <a:buClr>
                <a:schemeClr val="accent1"/>
              </a:buClr>
              <a:buSzPct val="70000"/>
              <a:buFont typeface="Arial"/>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Arial"/>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Arial"/>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Arial"/>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Arial"/>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a:lstStyle>
          <a:p>
            <a:pPr marL="0" marR="0" lvl="0" indent="0" algn="l" defTabSz="914400" rtl="0" eaLnBrk="1" fontAlgn="auto" latinLnBrk="0" hangingPunct="1">
              <a:lnSpc>
                <a:spcPct val="100000"/>
              </a:lnSpc>
              <a:spcBef>
                <a:spcPts val="600"/>
              </a:spcBef>
              <a:spcAft>
                <a:spcPts val="0"/>
              </a:spcAft>
              <a:buClr>
                <a:srgbClr val="872F52"/>
              </a:buClr>
              <a:buSzPct val="70000"/>
              <a:buFont typeface="Arial"/>
              <a:buNone/>
              <a:tabLst/>
              <a:defRPr/>
            </a:pPr>
            <a:r>
              <a:rPr kumimoji="0" lang="en-US" sz="2600" b="0" i="0" u="none" strike="noStrike" kern="1200" cap="none" spc="0" normalizeH="0" baseline="0" noProof="0" dirty="0">
                <a:ln>
                  <a:noFill/>
                </a:ln>
                <a:solidFill>
                  <a:srgbClr val="000000"/>
                </a:solidFill>
                <a:effectLst/>
                <a:uLnTx/>
                <a:uFillTx/>
                <a:latin typeface="Arial"/>
                <a:ea typeface="+mn-ea"/>
                <a:cs typeface="+mn-cs"/>
              </a:rPr>
              <a:t>Td Demand Switching: </a:t>
            </a:r>
          </a:p>
          <a:p>
            <a:pPr marL="274320" marR="0" lvl="0" indent="-274320" algn="l" defTabSz="914400" rtl="0" eaLnBrk="1" fontAlgn="auto" latinLnBrk="0" hangingPunct="1">
              <a:lnSpc>
                <a:spcPct val="100000"/>
              </a:lnSpc>
              <a:spcBef>
                <a:spcPts val="600"/>
              </a:spcBef>
              <a:spcAft>
                <a:spcPts val="0"/>
              </a:spcAft>
              <a:buClr>
                <a:srgbClr val="872F52"/>
              </a:buClr>
              <a:buSzPct val="70000"/>
              <a:buFont typeface="Wingdings" panose="05000000000000000000" pitchFamily="2" charset="2"/>
              <a:buChar char="§"/>
              <a:tabLst/>
              <a:defRPr/>
            </a:pPr>
            <a:r>
              <a:rPr kumimoji="0" lang="en-US" sz="2200" b="0" i="0" u="none" strike="noStrike" kern="1200" cap="none" spc="0" normalizeH="0" baseline="0" noProof="0" dirty="0">
                <a:ln>
                  <a:noFill/>
                </a:ln>
                <a:solidFill>
                  <a:srgbClr val="000000"/>
                </a:solidFill>
                <a:effectLst/>
                <a:uLnTx/>
                <a:uFillTx/>
                <a:latin typeface="Arial"/>
                <a:ea typeface="+mn-ea"/>
                <a:cs typeface="+mn-cs"/>
              </a:rPr>
              <a:t>-40 (Td), 1200 cfm, 250hp</a:t>
            </a:r>
          </a:p>
          <a:p>
            <a:pPr marL="274320" marR="0" lvl="0" indent="-274320" algn="l" defTabSz="914400" rtl="0" eaLnBrk="1" fontAlgn="auto" latinLnBrk="0" hangingPunct="1">
              <a:lnSpc>
                <a:spcPct val="100000"/>
              </a:lnSpc>
              <a:spcBef>
                <a:spcPts val="600"/>
              </a:spcBef>
              <a:spcAft>
                <a:spcPts val="0"/>
              </a:spcAft>
              <a:buClr>
                <a:srgbClr val="872F52"/>
              </a:buClr>
              <a:buSzPct val="70000"/>
              <a:buFont typeface="Wingdings" panose="05000000000000000000" pitchFamily="2" charset="2"/>
              <a:buChar char="§"/>
              <a:tabLst/>
              <a:defRPr/>
            </a:pPr>
            <a:r>
              <a:rPr kumimoji="0" lang="en-US" sz="2200" b="0" i="0" u="none" strike="noStrike" kern="1200" cap="none" spc="0" normalizeH="0" baseline="0" noProof="0" dirty="0">
                <a:ln>
                  <a:noFill/>
                </a:ln>
                <a:solidFill>
                  <a:srgbClr val="000000"/>
                </a:solidFill>
                <a:effectLst/>
                <a:uLnTx/>
                <a:uFillTx/>
                <a:latin typeface="Arial"/>
                <a:ea typeface="+mn-ea"/>
                <a:cs typeface="+mn-cs"/>
              </a:rPr>
              <a:t>15% Purge Flow (180 cfm) / 5 min then </a:t>
            </a:r>
            <a:r>
              <a:rPr kumimoji="0" lang="en-US" sz="2200" b="0" i="0" u="sng" strike="noStrike" kern="1200" cap="none" spc="0" normalizeH="0" baseline="0" noProof="0" dirty="0">
                <a:ln>
                  <a:noFill/>
                </a:ln>
                <a:solidFill>
                  <a:srgbClr val="000000"/>
                </a:solidFill>
                <a:effectLst/>
                <a:uLnTx/>
                <a:uFillTx/>
                <a:latin typeface="Arial"/>
                <a:ea typeface="+mn-ea"/>
                <a:cs typeface="+mn-cs"/>
              </a:rPr>
              <a:t>STOP</a:t>
            </a:r>
          </a:p>
          <a:p>
            <a:pPr marL="274320" marR="0" lvl="0" indent="-274320" algn="l" defTabSz="914400" rtl="0" eaLnBrk="1" fontAlgn="auto" latinLnBrk="0" hangingPunct="1">
              <a:lnSpc>
                <a:spcPct val="100000"/>
              </a:lnSpc>
              <a:spcBef>
                <a:spcPts val="600"/>
              </a:spcBef>
              <a:spcAft>
                <a:spcPts val="0"/>
              </a:spcAft>
              <a:buClr>
                <a:srgbClr val="872F52"/>
              </a:buClr>
              <a:buSzPct val="70000"/>
              <a:buFont typeface="Wingdings" panose="05000000000000000000" pitchFamily="2" charset="2"/>
              <a:buChar char="§"/>
              <a:tabLst/>
              <a:defRPr/>
            </a:pPr>
            <a:r>
              <a:rPr kumimoji="0" lang="en-US" sz="2200" b="0" i="0" u="sng" strike="noStrike" kern="1200" cap="none" spc="0" normalizeH="0" baseline="0" noProof="0" dirty="0">
                <a:ln>
                  <a:noFill/>
                </a:ln>
                <a:solidFill>
                  <a:srgbClr val="000000"/>
                </a:solidFill>
                <a:effectLst/>
                <a:uLnTx/>
                <a:uFillTx/>
                <a:latin typeface="Arial"/>
                <a:ea typeface="+mn-ea"/>
                <a:cs typeface="+mn-cs"/>
              </a:rPr>
              <a:t>&gt; </a:t>
            </a:r>
            <a:r>
              <a:rPr kumimoji="0" lang="en-US" sz="2200" b="0" i="0" u="none" strike="noStrike" kern="1200" cap="none" spc="0" normalizeH="0" baseline="0" noProof="0" dirty="0">
                <a:ln>
                  <a:noFill/>
                </a:ln>
                <a:solidFill>
                  <a:srgbClr val="000000"/>
                </a:solidFill>
                <a:effectLst/>
                <a:uLnTx/>
                <a:uFillTx/>
                <a:latin typeface="Arial"/>
                <a:ea typeface="+mn-ea"/>
                <a:cs typeface="+mn-cs"/>
              </a:rPr>
              <a:t>1200 cfm = desiccant bed lasts longer </a:t>
            </a:r>
          </a:p>
          <a:p>
            <a:pPr marL="274320" marR="0" lvl="0" indent="-274320" algn="l" defTabSz="914400" rtl="0" eaLnBrk="1" fontAlgn="auto" latinLnBrk="0" hangingPunct="1">
              <a:lnSpc>
                <a:spcPct val="100000"/>
              </a:lnSpc>
              <a:spcBef>
                <a:spcPts val="600"/>
              </a:spcBef>
              <a:spcAft>
                <a:spcPts val="0"/>
              </a:spcAft>
              <a:buClr>
                <a:srgbClr val="872F52"/>
              </a:buClr>
              <a:buSzPct val="70000"/>
              <a:buFont typeface="Wingdings" panose="05000000000000000000" pitchFamily="2" charset="2"/>
              <a:buChar char="§"/>
              <a:tabLst/>
              <a:defRPr/>
            </a:pPr>
            <a:r>
              <a:rPr kumimoji="0" lang="en-US" sz="2200" b="0" i="0" u="none" strike="noStrike" kern="1200" cap="none" spc="0" normalizeH="0" baseline="0" noProof="0" dirty="0">
                <a:ln>
                  <a:noFill/>
                </a:ln>
                <a:solidFill>
                  <a:srgbClr val="000000"/>
                </a:solidFill>
                <a:effectLst/>
                <a:uLnTx/>
                <a:uFillTx/>
                <a:latin typeface="Arial"/>
                <a:ea typeface="+mn-ea"/>
                <a:cs typeface="+mn-cs"/>
              </a:rPr>
              <a:t>32% reduction in operating costs (82k kWh/year)</a:t>
            </a:r>
          </a:p>
          <a:p>
            <a:pPr marL="0" marR="0" lvl="0" indent="0" algn="l" defTabSz="914400" rtl="0" eaLnBrk="1" fontAlgn="auto" latinLnBrk="0" hangingPunct="1">
              <a:lnSpc>
                <a:spcPct val="100000"/>
              </a:lnSpc>
              <a:spcBef>
                <a:spcPts val="600"/>
              </a:spcBef>
              <a:spcAft>
                <a:spcPts val="0"/>
              </a:spcAft>
              <a:buClr>
                <a:srgbClr val="872F52"/>
              </a:buClr>
              <a:buSzPct val="70000"/>
              <a:buFont typeface="Arial"/>
              <a:buNone/>
              <a:tabLst/>
              <a:defRPr/>
            </a:pPr>
            <a:endParaRPr kumimoji="0" lang="en-US" sz="2400" b="0" i="0" u="none" strike="noStrike" kern="1200" cap="none" spc="0" normalizeH="0" baseline="0" noProof="0" dirty="0">
              <a:ln>
                <a:noFill/>
              </a:ln>
              <a:solidFill>
                <a:srgbClr val="000000"/>
              </a:solidFill>
              <a:effectLst/>
              <a:uLnTx/>
              <a:uFillTx/>
              <a:latin typeface="Arial"/>
              <a:ea typeface="+mn-ea"/>
              <a:cs typeface="+mn-cs"/>
            </a:endParaRPr>
          </a:p>
        </p:txBody>
      </p:sp>
      <p:sp>
        <p:nvSpPr>
          <p:cNvPr id="6" name="TextBox 5">
            <a:extLst>
              <a:ext uri="{FF2B5EF4-FFF2-40B4-BE49-F238E27FC236}">
                <a16:creationId xmlns:a16="http://schemas.microsoft.com/office/drawing/2014/main" id="{514BCE52-F98C-492F-8178-9FBF5F760038}"/>
              </a:ext>
            </a:extLst>
          </p:cNvPr>
          <p:cNvSpPr txBox="1"/>
          <p:nvPr/>
        </p:nvSpPr>
        <p:spPr>
          <a:xfrm>
            <a:off x="549732" y="5326788"/>
            <a:ext cx="4250868"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Arial"/>
                <a:ea typeface="+mn-ea"/>
                <a:cs typeface="+mn-cs"/>
              </a:rPr>
              <a:t>Image Credit: SPX Flow Hankison</a:t>
            </a:r>
          </a:p>
        </p:txBody>
      </p:sp>
    </p:spTree>
    <p:extLst>
      <p:ext uri="{BB962C8B-B14F-4D97-AF65-F5344CB8AC3E}">
        <p14:creationId xmlns:p14="http://schemas.microsoft.com/office/powerpoint/2010/main" val="286216370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2BF2BA-366B-4B83-8A74-19F557F8CA70}"/>
              </a:ext>
            </a:extLst>
          </p:cNvPr>
          <p:cNvSpPr>
            <a:spLocks noGrp="1"/>
          </p:cNvSpPr>
          <p:nvPr>
            <p:ph type="title"/>
          </p:nvPr>
        </p:nvSpPr>
        <p:spPr/>
        <p:txBody>
          <a:bodyPr/>
          <a:lstStyle/>
          <a:p>
            <a:r>
              <a:rPr lang="en-US" dirty="0"/>
              <a:t>Dew Point Sensing Technologies</a:t>
            </a:r>
          </a:p>
        </p:txBody>
      </p:sp>
      <p:sp>
        <p:nvSpPr>
          <p:cNvPr id="3" name="Content Placeholder 2">
            <a:extLst>
              <a:ext uri="{FF2B5EF4-FFF2-40B4-BE49-F238E27FC236}">
                <a16:creationId xmlns:a16="http://schemas.microsoft.com/office/drawing/2014/main" id="{5DBCA824-A608-40C0-BE39-3E322D1009B6}"/>
              </a:ext>
            </a:extLst>
          </p:cNvPr>
          <p:cNvSpPr>
            <a:spLocks noGrp="1"/>
          </p:cNvSpPr>
          <p:nvPr>
            <p:ph sz="quarter" idx="1"/>
          </p:nvPr>
        </p:nvSpPr>
        <p:spPr>
          <a:xfrm>
            <a:off x="4419600" y="1391715"/>
            <a:ext cx="3581400" cy="3886200"/>
          </a:xfrm>
        </p:spPr>
        <p:txBody>
          <a:bodyPr>
            <a:normAutofit/>
          </a:bodyPr>
          <a:lstStyle/>
          <a:p>
            <a:pPr>
              <a:buFont typeface="Wingdings" panose="05000000000000000000" pitchFamily="2" charset="2"/>
              <a:buChar char="§"/>
            </a:pPr>
            <a:r>
              <a:rPr lang="en-US" sz="2800" b="1" dirty="0"/>
              <a:t>Chilled Mirror</a:t>
            </a:r>
          </a:p>
          <a:p>
            <a:pPr>
              <a:buFont typeface="Wingdings" panose="05000000000000000000" pitchFamily="2" charset="2"/>
              <a:buChar char="§"/>
            </a:pPr>
            <a:r>
              <a:rPr lang="en-US" sz="2800" b="1" dirty="0"/>
              <a:t>Metal (Al) Oxide</a:t>
            </a:r>
          </a:p>
          <a:p>
            <a:pPr>
              <a:buFont typeface="Wingdings" panose="05000000000000000000" pitchFamily="2" charset="2"/>
              <a:buChar char="§"/>
            </a:pPr>
            <a:r>
              <a:rPr lang="en-US" sz="2800" b="1" dirty="0"/>
              <a:t>Polymer Sensors</a:t>
            </a:r>
          </a:p>
        </p:txBody>
      </p:sp>
      <p:pic>
        <p:nvPicPr>
          <p:cNvPr id="7" name="Content Placeholder 6" descr="A screenshot of a cell phone&#10;&#10;Description automatically generated">
            <a:extLst>
              <a:ext uri="{FF2B5EF4-FFF2-40B4-BE49-F238E27FC236}">
                <a16:creationId xmlns:a16="http://schemas.microsoft.com/office/drawing/2014/main" id="{E78CBB0E-24A3-46C9-AEF9-63C9222EA4E0}"/>
              </a:ext>
            </a:extLst>
          </p:cNvPr>
          <p:cNvPicPr>
            <a:picLocks noGrp="1" noChangeAspect="1"/>
          </p:cNvPicPr>
          <p:nvPr>
            <p:ph sz="quarter" idx="2"/>
          </p:nvPr>
        </p:nvPicPr>
        <p:blipFill>
          <a:blip r:embed="rId2">
            <a:extLst>
              <a:ext uri="{28A0092B-C50C-407E-A947-70E740481C1C}">
                <a14:useLocalDpi xmlns:a14="http://schemas.microsoft.com/office/drawing/2010/main" val="0"/>
              </a:ext>
            </a:extLst>
          </a:blip>
          <a:stretch>
            <a:fillRect/>
          </a:stretch>
        </p:blipFill>
        <p:spPr>
          <a:xfrm>
            <a:off x="4918389" y="3520282"/>
            <a:ext cx="6383374" cy="2273904"/>
          </a:xfrm>
        </p:spPr>
      </p:pic>
      <p:sp>
        <p:nvSpPr>
          <p:cNvPr id="8" name="Freeform 250">
            <a:extLst>
              <a:ext uri="{FF2B5EF4-FFF2-40B4-BE49-F238E27FC236}">
                <a16:creationId xmlns:a16="http://schemas.microsoft.com/office/drawing/2014/main" id="{0DDBD934-8E3A-439F-B8B2-61F6DD630EB8}"/>
              </a:ext>
            </a:extLst>
          </p:cNvPr>
          <p:cNvSpPr>
            <a:spLocks noChangeAspect="1" noEditPoints="1"/>
          </p:cNvSpPr>
          <p:nvPr/>
        </p:nvSpPr>
        <p:spPr bwMode="black">
          <a:xfrm>
            <a:off x="9817174" y="5922000"/>
            <a:ext cx="1922146" cy="504000"/>
          </a:xfrm>
          <a:custGeom>
            <a:avLst/>
            <a:gdLst>
              <a:gd name="T0" fmla="*/ 2494 w 4649"/>
              <a:gd name="T1" fmla="*/ 783 h 1219"/>
              <a:gd name="T2" fmla="*/ 2510 w 4649"/>
              <a:gd name="T3" fmla="*/ 896 h 1219"/>
              <a:gd name="T4" fmla="*/ 2461 w 4649"/>
              <a:gd name="T5" fmla="*/ 1063 h 1219"/>
              <a:gd name="T6" fmla="*/ 2333 w 4649"/>
              <a:gd name="T7" fmla="*/ 1180 h 1219"/>
              <a:gd name="T8" fmla="*/ 2154 w 4649"/>
              <a:gd name="T9" fmla="*/ 1219 h 1219"/>
              <a:gd name="T10" fmla="*/ 1990 w 4649"/>
              <a:gd name="T11" fmla="*/ 1174 h 1219"/>
              <a:gd name="T12" fmla="*/ 1888 w 4649"/>
              <a:gd name="T13" fmla="*/ 1073 h 1219"/>
              <a:gd name="T14" fmla="*/ 1848 w 4649"/>
              <a:gd name="T15" fmla="*/ 891 h 1219"/>
              <a:gd name="T16" fmla="*/ 2078 w 4649"/>
              <a:gd name="T17" fmla="*/ 843 h 1219"/>
              <a:gd name="T18" fmla="*/ 2095 w 4649"/>
              <a:gd name="T19" fmla="*/ 955 h 1219"/>
              <a:gd name="T20" fmla="*/ 2140 w 4649"/>
              <a:gd name="T21" fmla="*/ 1001 h 1219"/>
              <a:gd name="T22" fmla="*/ 2206 w 4649"/>
              <a:gd name="T23" fmla="*/ 987 h 1219"/>
              <a:gd name="T24" fmla="*/ 2228 w 4649"/>
              <a:gd name="T25" fmla="*/ 862 h 1219"/>
              <a:gd name="T26" fmla="*/ 2116 w 4649"/>
              <a:gd name="T27" fmla="*/ 728 h 1219"/>
              <a:gd name="T28" fmla="*/ 1887 w 4649"/>
              <a:gd name="T29" fmla="*/ 478 h 1219"/>
              <a:gd name="T30" fmla="*/ 1855 w 4649"/>
              <a:gd name="T31" fmla="*/ 362 h 1219"/>
              <a:gd name="T32" fmla="*/ 1880 w 4649"/>
              <a:gd name="T33" fmla="*/ 201 h 1219"/>
              <a:gd name="T34" fmla="*/ 1986 w 4649"/>
              <a:gd name="T35" fmla="*/ 65 h 1219"/>
              <a:gd name="T36" fmla="*/ 2150 w 4649"/>
              <a:gd name="T37" fmla="*/ 2 h 1219"/>
              <a:gd name="T38" fmla="*/ 2320 w 4649"/>
              <a:gd name="T39" fmla="*/ 28 h 1219"/>
              <a:gd name="T40" fmla="*/ 2444 w 4649"/>
              <a:gd name="T41" fmla="*/ 131 h 1219"/>
              <a:gd name="T42" fmla="*/ 2497 w 4649"/>
              <a:gd name="T43" fmla="*/ 293 h 1219"/>
              <a:gd name="T44" fmla="*/ 2481 w 4649"/>
              <a:gd name="T45" fmla="*/ 406 h 1219"/>
              <a:gd name="T46" fmla="*/ 2258 w 4649"/>
              <a:gd name="T47" fmla="*/ 278 h 1219"/>
              <a:gd name="T48" fmla="*/ 2218 w 4649"/>
              <a:gd name="T49" fmla="*/ 224 h 1219"/>
              <a:gd name="T50" fmla="*/ 2152 w 4649"/>
              <a:gd name="T51" fmla="*/ 232 h 1219"/>
              <a:gd name="T52" fmla="*/ 2126 w 4649"/>
              <a:gd name="T53" fmla="*/ 352 h 1219"/>
              <a:gd name="T54" fmla="*/ 2158 w 4649"/>
              <a:gd name="T55" fmla="*/ 427 h 1219"/>
              <a:gd name="T56" fmla="*/ 718 w 4649"/>
              <a:gd name="T57" fmla="*/ 26 h 1219"/>
              <a:gd name="T58" fmla="*/ 491 w 4649"/>
              <a:gd name="T59" fmla="*/ 1210 h 1219"/>
              <a:gd name="T60" fmla="*/ 230 w 4649"/>
              <a:gd name="T61" fmla="*/ 1189 h 1219"/>
              <a:gd name="T62" fmla="*/ 18 w 4649"/>
              <a:gd name="T63" fmla="*/ 13 h 1219"/>
              <a:gd name="T64" fmla="*/ 493 w 4649"/>
              <a:gd name="T65" fmla="*/ 33 h 1219"/>
              <a:gd name="T66" fmla="*/ 1409 w 4649"/>
              <a:gd name="T67" fmla="*/ 1193 h 1219"/>
              <a:gd name="T68" fmla="*/ 1173 w 4649"/>
              <a:gd name="T69" fmla="*/ 1207 h 1219"/>
              <a:gd name="T70" fmla="*/ 911 w 4649"/>
              <a:gd name="T71" fmla="*/ 1201 h 1219"/>
              <a:gd name="T72" fmla="*/ 691 w 4649"/>
              <a:gd name="T73" fmla="*/ 1200 h 1219"/>
              <a:gd name="T74" fmla="*/ 914 w 4649"/>
              <a:gd name="T75" fmla="*/ 15 h 1219"/>
              <a:gd name="T76" fmla="*/ 1179 w 4649"/>
              <a:gd name="T77" fmla="*/ 29 h 1219"/>
              <a:gd name="T78" fmla="*/ 3250 w 4649"/>
              <a:gd name="T79" fmla="*/ 1200 h 1219"/>
              <a:gd name="T80" fmla="*/ 3009 w 4649"/>
              <a:gd name="T81" fmla="*/ 1201 h 1219"/>
              <a:gd name="T82" fmla="*/ 2747 w 4649"/>
              <a:gd name="T83" fmla="*/ 1207 h 1219"/>
              <a:gd name="T84" fmla="*/ 2533 w 4649"/>
              <a:gd name="T85" fmla="*/ 1193 h 1219"/>
              <a:gd name="T86" fmla="*/ 2765 w 4649"/>
              <a:gd name="T87" fmla="*/ 13 h 1219"/>
              <a:gd name="T88" fmla="*/ 3137 w 4649"/>
              <a:gd name="T89" fmla="*/ 612 h 1219"/>
              <a:gd name="T90" fmla="*/ 4641 w 4649"/>
              <a:gd name="T91" fmla="*/ 1206 h 1219"/>
              <a:gd name="T92" fmla="*/ 4401 w 4649"/>
              <a:gd name="T93" fmla="*/ 1194 h 1219"/>
              <a:gd name="T94" fmla="*/ 4135 w 4649"/>
              <a:gd name="T95" fmla="*/ 1210 h 1219"/>
              <a:gd name="T96" fmla="*/ 3930 w 4649"/>
              <a:gd name="T97" fmla="*/ 1189 h 1219"/>
              <a:gd name="T98" fmla="*/ 4363 w 4649"/>
              <a:gd name="T99" fmla="*/ 13 h 1219"/>
              <a:gd name="T100" fmla="*/ 4648 w 4649"/>
              <a:gd name="T101" fmla="*/ 1189 h 1219"/>
              <a:gd name="T102" fmla="*/ 1742 w 4649"/>
              <a:gd name="T103" fmla="*/ 1209 h 1219"/>
              <a:gd name="T104" fmla="*/ 1500 w 4649"/>
              <a:gd name="T105" fmla="*/ 1190 h 1219"/>
              <a:gd name="T106" fmla="*/ 1733 w 4649"/>
              <a:gd name="T107" fmla="*/ 13 h 1219"/>
              <a:gd name="T108" fmla="*/ 3835 w 4649"/>
              <a:gd name="T109" fmla="*/ 955 h 1219"/>
              <a:gd name="T110" fmla="*/ 3854 w 4649"/>
              <a:gd name="T111" fmla="*/ 1198 h 1219"/>
              <a:gd name="T112" fmla="*/ 3358 w 4649"/>
              <a:gd name="T113" fmla="*/ 1209 h 1219"/>
              <a:gd name="T114" fmla="*/ 3349 w 4649"/>
              <a:gd name="T115" fmla="*/ 22 h 1219"/>
              <a:gd name="T116" fmla="*/ 3587 w 4649"/>
              <a:gd name="T117" fmla="*/ 22 h 12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4649" h="1219">
                <a:moveTo>
                  <a:pt x="2421" y="667"/>
                </a:moveTo>
                <a:lnTo>
                  <a:pt x="2425" y="671"/>
                </a:lnTo>
                <a:lnTo>
                  <a:pt x="2436" y="682"/>
                </a:lnTo>
                <a:lnTo>
                  <a:pt x="2442" y="691"/>
                </a:lnTo>
                <a:lnTo>
                  <a:pt x="2450" y="701"/>
                </a:lnTo>
                <a:lnTo>
                  <a:pt x="2458" y="712"/>
                </a:lnTo>
                <a:lnTo>
                  <a:pt x="2467" y="725"/>
                </a:lnTo>
                <a:lnTo>
                  <a:pt x="2475" y="740"/>
                </a:lnTo>
                <a:lnTo>
                  <a:pt x="2483" y="756"/>
                </a:lnTo>
                <a:lnTo>
                  <a:pt x="2490" y="773"/>
                </a:lnTo>
                <a:lnTo>
                  <a:pt x="2494" y="783"/>
                </a:lnTo>
                <a:lnTo>
                  <a:pt x="2497" y="792"/>
                </a:lnTo>
                <a:lnTo>
                  <a:pt x="2500" y="802"/>
                </a:lnTo>
                <a:lnTo>
                  <a:pt x="2503" y="812"/>
                </a:lnTo>
                <a:lnTo>
                  <a:pt x="2505" y="822"/>
                </a:lnTo>
                <a:lnTo>
                  <a:pt x="2507" y="833"/>
                </a:lnTo>
                <a:lnTo>
                  <a:pt x="2508" y="844"/>
                </a:lnTo>
                <a:lnTo>
                  <a:pt x="2509" y="855"/>
                </a:lnTo>
                <a:lnTo>
                  <a:pt x="2510" y="867"/>
                </a:lnTo>
                <a:lnTo>
                  <a:pt x="2510" y="878"/>
                </a:lnTo>
                <a:lnTo>
                  <a:pt x="2510" y="887"/>
                </a:lnTo>
                <a:lnTo>
                  <a:pt x="2510" y="896"/>
                </a:lnTo>
                <a:lnTo>
                  <a:pt x="2510" y="912"/>
                </a:lnTo>
                <a:lnTo>
                  <a:pt x="2508" y="929"/>
                </a:lnTo>
                <a:lnTo>
                  <a:pt x="2506" y="945"/>
                </a:lnTo>
                <a:lnTo>
                  <a:pt x="2503" y="961"/>
                </a:lnTo>
                <a:lnTo>
                  <a:pt x="2499" y="976"/>
                </a:lnTo>
                <a:lnTo>
                  <a:pt x="2495" y="992"/>
                </a:lnTo>
                <a:lnTo>
                  <a:pt x="2490" y="1007"/>
                </a:lnTo>
                <a:lnTo>
                  <a:pt x="2483" y="1022"/>
                </a:lnTo>
                <a:lnTo>
                  <a:pt x="2477" y="1036"/>
                </a:lnTo>
                <a:lnTo>
                  <a:pt x="2469" y="1050"/>
                </a:lnTo>
                <a:lnTo>
                  <a:pt x="2461" y="1063"/>
                </a:lnTo>
                <a:lnTo>
                  <a:pt x="2452" y="1077"/>
                </a:lnTo>
                <a:lnTo>
                  <a:pt x="2443" y="1089"/>
                </a:lnTo>
                <a:lnTo>
                  <a:pt x="2433" y="1101"/>
                </a:lnTo>
                <a:lnTo>
                  <a:pt x="2422" y="1113"/>
                </a:lnTo>
                <a:lnTo>
                  <a:pt x="2411" y="1124"/>
                </a:lnTo>
                <a:lnTo>
                  <a:pt x="2399" y="1135"/>
                </a:lnTo>
                <a:lnTo>
                  <a:pt x="2387" y="1145"/>
                </a:lnTo>
                <a:lnTo>
                  <a:pt x="2374" y="1155"/>
                </a:lnTo>
                <a:lnTo>
                  <a:pt x="2361" y="1164"/>
                </a:lnTo>
                <a:lnTo>
                  <a:pt x="2347" y="1172"/>
                </a:lnTo>
                <a:lnTo>
                  <a:pt x="2333" y="1180"/>
                </a:lnTo>
                <a:lnTo>
                  <a:pt x="2317" y="1187"/>
                </a:lnTo>
                <a:lnTo>
                  <a:pt x="2302" y="1194"/>
                </a:lnTo>
                <a:lnTo>
                  <a:pt x="2287" y="1200"/>
                </a:lnTo>
                <a:lnTo>
                  <a:pt x="2271" y="1205"/>
                </a:lnTo>
                <a:lnTo>
                  <a:pt x="2255" y="1209"/>
                </a:lnTo>
                <a:lnTo>
                  <a:pt x="2239" y="1213"/>
                </a:lnTo>
                <a:lnTo>
                  <a:pt x="2222" y="1215"/>
                </a:lnTo>
                <a:lnTo>
                  <a:pt x="2205" y="1217"/>
                </a:lnTo>
                <a:lnTo>
                  <a:pt x="2188" y="1219"/>
                </a:lnTo>
                <a:lnTo>
                  <a:pt x="2171" y="1219"/>
                </a:lnTo>
                <a:lnTo>
                  <a:pt x="2154" y="1219"/>
                </a:lnTo>
                <a:lnTo>
                  <a:pt x="2137" y="1218"/>
                </a:lnTo>
                <a:lnTo>
                  <a:pt x="2121" y="1216"/>
                </a:lnTo>
                <a:lnTo>
                  <a:pt x="2105" y="1214"/>
                </a:lnTo>
                <a:lnTo>
                  <a:pt x="2089" y="1211"/>
                </a:lnTo>
                <a:lnTo>
                  <a:pt x="2074" y="1207"/>
                </a:lnTo>
                <a:lnTo>
                  <a:pt x="2059" y="1203"/>
                </a:lnTo>
                <a:lnTo>
                  <a:pt x="2044" y="1199"/>
                </a:lnTo>
                <a:lnTo>
                  <a:pt x="2030" y="1193"/>
                </a:lnTo>
                <a:lnTo>
                  <a:pt x="2016" y="1187"/>
                </a:lnTo>
                <a:lnTo>
                  <a:pt x="2003" y="1181"/>
                </a:lnTo>
                <a:lnTo>
                  <a:pt x="1990" y="1174"/>
                </a:lnTo>
                <a:lnTo>
                  <a:pt x="1977" y="1166"/>
                </a:lnTo>
                <a:lnTo>
                  <a:pt x="1971" y="1162"/>
                </a:lnTo>
                <a:lnTo>
                  <a:pt x="1965" y="1158"/>
                </a:lnTo>
                <a:lnTo>
                  <a:pt x="1954" y="1149"/>
                </a:lnTo>
                <a:lnTo>
                  <a:pt x="1943" y="1140"/>
                </a:lnTo>
                <a:lnTo>
                  <a:pt x="1932" y="1130"/>
                </a:lnTo>
                <a:lnTo>
                  <a:pt x="1922" y="1120"/>
                </a:lnTo>
                <a:lnTo>
                  <a:pt x="1913" y="1109"/>
                </a:lnTo>
                <a:lnTo>
                  <a:pt x="1904" y="1098"/>
                </a:lnTo>
                <a:lnTo>
                  <a:pt x="1895" y="1086"/>
                </a:lnTo>
                <a:lnTo>
                  <a:pt x="1888" y="1073"/>
                </a:lnTo>
                <a:lnTo>
                  <a:pt x="1881" y="1061"/>
                </a:lnTo>
                <a:lnTo>
                  <a:pt x="1874" y="1047"/>
                </a:lnTo>
                <a:lnTo>
                  <a:pt x="1869" y="1034"/>
                </a:lnTo>
                <a:lnTo>
                  <a:pt x="1864" y="1019"/>
                </a:lnTo>
                <a:lnTo>
                  <a:pt x="1859" y="1005"/>
                </a:lnTo>
                <a:lnTo>
                  <a:pt x="1856" y="990"/>
                </a:lnTo>
                <a:lnTo>
                  <a:pt x="1853" y="974"/>
                </a:lnTo>
                <a:lnTo>
                  <a:pt x="1851" y="958"/>
                </a:lnTo>
                <a:lnTo>
                  <a:pt x="1849" y="942"/>
                </a:lnTo>
                <a:lnTo>
                  <a:pt x="1849" y="925"/>
                </a:lnTo>
                <a:lnTo>
                  <a:pt x="1848" y="891"/>
                </a:lnTo>
                <a:lnTo>
                  <a:pt x="1849" y="859"/>
                </a:lnTo>
                <a:lnTo>
                  <a:pt x="1849" y="856"/>
                </a:lnTo>
                <a:lnTo>
                  <a:pt x="1850" y="852"/>
                </a:lnTo>
                <a:lnTo>
                  <a:pt x="1851" y="850"/>
                </a:lnTo>
                <a:lnTo>
                  <a:pt x="1854" y="847"/>
                </a:lnTo>
                <a:lnTo>
                  <a:pt x="1856" y="845"/>
                </a:lnTo>
                <a:lnTo>
                  <a:pt x="1859" y="844"/>
                </a:lnTo>
                <a:lnTo>
                  <a:pt x="1863" y="843"/>
                </a:lnTo>
                <a:lnTo>
                  <a:pt x="1866" y="842"/>
                </a:lnTo>
                <a:lnTo>
                  <a:pt x="2074" y="842"/>
                </a:lnTo>
                <a:lnTo>
                  <a:pt x="2078" y="843"/>
                </a:lnTo>
                <a:lnTo>
                  <a:pt x="2081" y="844"/>
                </a:lnTo>
                <a:lnTo>
                  <a:pt x="2084" y="845"/>
                </a:lnTo>
                <a:lnTo>
                  <a:pt x="2087" y="848"/>
                </a:lnTo>
                <a:lnTo>
                  <a:pt x="2089" y="850"/>
                </a:lnTo>
                <a:lnTo>
                  <a:pt x="2090" y="853"/>
                </a:lnTo>
                <a:lnTo>
                  <a:pt x="2092" y="857"/>
                </a:lnTo>
                <a:lnTo>
                  <a:pt x="2092" y="860"/>
                </a:lnTo>
                <a:lnTo>
                  <a:pt x="2092" y="935"/>
                </a:lnTo>
                <a:lnTo>
                  <a:pt x="2093" y="942"/>
                </a:lnTo>
                <a:lnTo>
                  <a:pt x="2094" y="948"/>
                </a:lnTo>
                <a:lnTo>
                  <a:pt x="2095" y="955"/>
                </a:lnTo>
                <a:lnTo>
                  <a:pt x="2098" y="961"/>
                </a:lnTo>
                <a:lnTo>
                  <a:pt x="2101" y="967"/>
                </a:lnTo>
                <a:lnTo>
                  <a:pt x="2104" y="973"/>
                </a:lnTo>
                <a:lnTo>
                  <a:pt x="2108" y="978"/>
                </a:lnTo>
                <a:lnTo>
                  <a:pt x="2110" y="981"/>
                </a:lnTo>
                <a:lnTo>
                  <a:pt x="2112" y="983"/>
                </a:lnTo>
                <a:lnTo>
                  <a:pt x="2117" y="988"/>
                </a:lnTo>
                <a:lnTo>
                  <a:pt x="2122" y="992"/>
                </a:lnTo>
                <a:lnTo>
                  <a:pt x="2128" y="996"/>
                </a:lnTo>
                <a:lnTo>
                  <a:pt x="2134" y="999"/>
                </a:lnTo>
                <a:lnTo>
                  <a:pt x="2140" y="1001"/>
                </a:lnTo>
                <a:lnTo>
                  <a:pt x="2147" y="1003"/>
                </a:lnTo>
                <a:lnTo>
                  <a:pt x="2153" y="1004"/>
                </a:lnTo>
                <a:lnTo>
                  <a:pt x="2160" y="1005"/>
                </a:lnTo>
                <a:lnTo>
                  <a:pt x="2167" y="1004"/>
                </a:lnTo>
                <a:lnTo>
                  <a:pt x="2173" y="1003"/>
                </a:lnTo>
                <a:lnTo>
                  <a:pt x="2180" y="1002"/>
                </a:lnTo>
                <a:lnTo>
                  <a:pt x="2186" y="1000"/>
                </a:lnTo>
                <a:lnTo>
                  <a:pt x="2191" y="998"/>
                </a:lnTo>
                <a:lnTo>
                  <a:pt x="2197" y="995"/>
                </a:lnTo>
                <a:lnTo>
                  <a:pt x="2202" y="991"/>
                </a:lnTo>
                <a:lnTo>
                  <a:pt x="2206" y="987"/>
                </a:lnTo>
                <a:lnTo>
                  <a:pt x="2211" y="983"/>
                </a:lnTo>
                <a:lnTo>
                  <a:pt x="2215" y="979"/>
                </a:lnTo>
                <a:lnTo>
                  <a:pt x="2218" y="974"/>
                </a:lnTo>
                <a:lnTo>
                  <a:pt x="2221" y="969"/>
                </a:lnTo>
                <a:lnTo>
                  <a:pt x="2224" y="963"/>
                </a:lnTo>
                <a:lnTo>
                  <a:pt x="2226" y="957"/>
                </a:lnTo>
                <a:lnTo>
                  <a:pt x="2227" y="951"/>
                </a:lnTo>
                <a:lnTo>
                  <a:pt x="2228" y="948"/>
                </a:lnTo>
                <a:lnTo>
                  <a:pt x="2228" y="945"/>
                </a:lnTo>
                <a:lnTo>
                  <a:pt x="2228" y="871"/>
                </a:lnTo>
                <a:lnTo>
                  <a:pt x="2228" y="862"/>
                </a:lnTo>
                <a:lnTo>
                  <a:pt x="2226" y="855"/>
                </a:lnTo>
                <a:lnTo>
                  <a:pt x="2224" y="847"/>
                </a:lnTo>
                <a:lnTo>
                  <a:pt x="2220" y="838"/>
                </a:lnTo>
                <a:lnTo>
                  <a:pt x="2215" y="827"/>
                </a:lnTo>
                <a:lnTo>
                  <a:pt x="2211" y="822"/>
                </a:lnTo>
                <a:lnTo>
                  <a:pt x="2207" y="817"/>
                </a:lnTo>
                <a:lnTo>
                  <a:pt x="2198" y="805"/>
                </a:lnTo>
                <a:lnTo>
                  <a:pt x="2191" y="798"/>
                </a:lnTo>
                <a:lnTo>
                  <a:pt x="2181" y="788"/>
                </a:lnTo>
                <a:lnTo>
                  <a:pt x="2152" y="761"/>
                </a:lnTo>
                <a:lnTo>
                  <a:pt x="2116" y="728"/>
                </a:lnTo>
                <a:lnTo>
                  <a:pt x="2078" y="693"/>
                </a:lnTo>
                <a:lnTo>
                  <a:pt x="2008" y="632"/>
                </a:lnTo>
                <a:lnTo>
                  <a:pt x="1978" y="604"/>
                </a:lnTo>
                <a:lnTo>
                  <a:pt x="1973" y="599"/>
                </a:lnTo>
                <a:lnTo>
                  <a:pt x="1960" y="584"/>
                </a:lnTo>
                <a:lnTo>
                  <a:pt x="1941" y="562"/>
                </a:lnTo>
                <a:lnTo>
                  <a:pt x="1930" y="548"/>
                </a:lnTo>
                <a:lnTo>
                  <a:pt x="1919" y="533"/>
                </a:lnTo>
                <a:lnTo>
                  <a:pt x="1908" y="516"/>
                </a:lnTo>
                <a:lnTo>
                  <a:pt x="1897" y="497"/>
                </a:lnTo>
                <a:lnTo>
                  <a:pt x="1887" y="478"/>
                </a:lnTo>
                <a:lnTo>
                  <a:pt x="1882" y="468"/>
                </a:lnTo>
                <a:lnTo>
                  <a:pt x="1878" y="457"/>
                </a:lnTo>
                <a:lnTo>
                  <a:pt x="1873" y="446"/>
                </a:lnTo>
                <a:lnTo>
                  <a:pt x="1869" y="435"/>
                </a:lnTo>
                <a:lnTo>
                  <a:pt x="1866" y="424"/>
                </a:lnTo>
                <a:lnTo>
                  <a:pt x="1863" y="413"/>
                </a:lnTo>
                <a:lnTo>
                  <a:pt x="1860" y="402"/>
                </a:lnTo>
                <a:lnTo>
                  <a:pt x="1858" y="390"/>
                </a:lnTo>
                <a:lnTo>
                  <a:pt x="1856" y="378"/>
                </a:lnTo>
                <a:lnTo>
                  <a:pt x="1855" y="366"/>
                </a:lnTo>
                <a:lnTo>
                  <a:pt x="1855" y="362"/>
                </a:lnTo>
                <a:lnTo>
                  <a:pt x="1854" y="346"/>
                </a:lnTo>
                <a:lnTo>
                  <a:pt x="1854" y="330"/>
                </a:lnTo>
                <a:lnTo>
                  <a:pt x="1854" y="313"/>
                </a:lnTo>
                <a:lnTo>
                  <a:pt x="1855" y="296"/>
                </a:lnTo>
                <a:lnTo>
                  <a:pt x="1858" y="279"/>
                </a:lnTo>
                <a:lnTo>
                  <a:pt x="1860" y="263"/>
                </a:lnTo>
                <a:lnTo>
                  <a:pt x="1864" y="247"/>
                </a:lnTo>
                <a:lnTo>
                  <a:pt x="1869" y="231"/>
                </a:lnTo>
                <a:lnTo>
                  <a:pt x="1871" y="224"/>
                </a:lnTo>
                <a:lnTo>
                  <a:pt x="1874" y="216"/>
                </a:lnTo>
                <a:lnTo>
                  <a:pt x="1880" y="201"/>
                </a:lnTo>
                <a:lnTo>
                  <a:pt x="1886" y="187"/>
                </a:lnTo>
                <a:lnTo>
                  <a:pt x="1894" y="172"/>
                </a:lnTo>
                <a:lnTo>
                  <a:pt x="1901" y="159"/>
                </a:lnTo>
                <a:lnTo>
                  <a:pt x="1910" y="145"/>
                </a:lnTo>
                <a:lnTo>
                  <a:pt x="1919" y="132"/>
                </a:lnTo>
                <a:lnTo>
                  <a:pt x="1929" y="120"/>
                </a:lnTo>
                <a:lnTo>
                  <a:pt x="1939" y="108"/>
                </a:lnTo>
                <a:lnTo>
                  <a:pt x="1950" y="96"/>
                </a:lnTo>
                <a:lnTo>
                  <a:pt x="1962" y="85"/>
                </a:lnTo>
                <a:lnTo>
                  <a:pt x="1974" y="75"/>
                </a:lnTo>
                <a:lnTo>
                  <a:pt x="1986" y="65"/>
                </a:lnTo>
                <a:lnTo>
                  <a:pt x="1999" y="56"/>
                </a:lnTo>
                <a:lnTo>
                  <a:pt x="2012" y="48"/>
                </a:lnTo>
                <a:lnTo>
                  <a:pt x="2026" y="40"/>
                </a:lnTo>
                <a:lnTo>
                  <a:pt x="2041" y="32"/>
                </a:lnTo>
                <a:lnTo>
                  <a:pt x="2055" y="26"/>
                </a:lnTo>
                <a:lnTo>
                  <a:pt x="2070" y="20"/>
                </a:lnTo>
                <a:lnTo>
                  <a:pt x="2085" y="15"/>
                </a:lnTo>
                <a:lnTo>
                  <a:pt x="2101" y="10"/>
                </a:lnTo>
                <a:lnTo>
                  <a:pt x="2117" y="7"/>
                </a:lnTo>
                <a:lnTo>
                  <a:pt x="2133" y="4"/>
                </a:lnTo>
                <a:lnTo>
                  <a:pt x="2150" y="2"/>
                </a:lnTo>
                <a:lnTo>
                  <a:pt x="2167" y="0"/>
                </a:lnTo>
                <a:lnTo>
                  <a:pt x="2184" y="0"/>
                </a:lnTo>
                <a:lnTo>
                  <a:pt x="2200" y="0"/>
                </a:lnTo>
                <a:lnTo>
                  <a:pt x="2216" y="1"/>
                </a:lnTo>
                <a:lnTo>
                  <a:pt x="2232" y="3"/>
                </a:lnTo>
                <a:lnTo>
                  <a:pt x="2247" y="6"/>
                </a:lnTo>
                <a:lnTo>
                  <a:pt x="2262" y="9"/>
                </a:lnTo>
                <a:lnTo>
                  <a:pt x="2277" y="13"/>
                </a:lnTo>
                <a:lnTo>
                  <a:pt x="2292" y="17"/>
                </a:lnTo>
                <a:lnTo>
                  <a:pt x="2306" y="22"/>
                </a:lnTo>
                <a:lnTo>
                  <a:pt x="2320" y="28"/>
                </a:lnTo>
                <a:lnTo>
                  <a:pt x="2335" y="35"/>
                </a:lnTo>
                <a:lnTo>
                  <a:pt x="2348" y="42"/>
                </a:lnTo>
                <a:lnTo>
                  <a:pt x="2360" y="49"/>
                </a:lnTo>
                <a:lnTo>
                  <a:pt x="2373" y="58"/>
                </a:lnTo>
                <a:lnTo>
                  <a:pt x="2384" y="66"/>
                </a:lnTo>
                <a:lnTo>
                  <a:pt x="2396" y="76"/>
                </a:lnTo>
                <a:lnTo>
                  <a:pt x="2406" y="86"/>
                </a:lnTo>
                <a:lnTo>
                  <a:pt x="2417" y="96"/>
                </a:lnTo>
                <a:lnTo>
                  <a:pt x="2426" y="107"/>
                </a:lnTo>
                <a:lnTo>
                  <a:pt x="2436" y="119"/>
                </a:lnTo>
                <a:lnTo>
                  <a:pt x="2444" y="131"/>
                </a:lnTo>
                <a:lnTo>
                  <a:pt x="2452" y="143"/>
                </a:lnTo>
                <a:lnTo>
                  <a:pt x="2460" y="156"/>
                </a:lnTo>
                <a:lnTo>
                  <a:pt x="2467" y="170"/>
                </a:lnTo>
                <a:lnTo>
                  <a:pt x="2473" y="184"/>
                </a:lnTo>
                <a:lnTo>
                  <a:pt x="2478" y="198"/>
                </a:lnTo>
                <a:lnTo>
                  <a:pt x="2483" y="213"/>
                </a:lnTo>
                <a:lnTo>
                  <a:pt x="2488" y="228"/>
                </a:lnTo>
                <a:lnTo>
                  <a:pt x="2491" y="244"/>
                </a:lnTo>
                <a:lnTo>
                  <a:pt x="2494" y="260"/>
                </a:lnTo>
                <a:lnTo>
                  <a:pt x="2496" y="276"/>
                </a:lnTo>
                <a:lnTo>
                  <a:pt x="2497" y="293"/>
                </a:lnTo>
                <a:lnTo>
                  <a:pt x="2498" y="310"/>
                </a:lnTo>
                <a:lnTo>
                  <a:pt x="2498" y="350"/>
                </a:lnTo>
                <a:lnTo>
                  <a:pt x="2498" y="388"/>
                </a:lnTo>
                <a:lnTo>
                  <a:pt x="2498" y="392"/>
                </a:lnTo>
                <a:lnTo>
                  <a:pt x="2497" y="395"/>
                </a:lnTo>
                <a:lnTo>
                  <a:pt x="2495" y="398"/>
                </a:lnTo>
                <a:lnTo>
                  <a:pt x="2493" y="401"/>
                </a:lnTo>
                <a:lnTo>
                  <a:pt x="2491" y="403"/>
                </a:lnTo>
                <a:lnTo>
                  <a:pt x="2488" y="404"/>
                </a:lnTo>
                <a:lnTo>
                  <a:pt x="2484" y="405"/>
                </a:lnTo>
                <a:lnTo>
                  <a:pt x="2481" y="406"/>
                </a:lnTo>
                <a:lnTo>
                  <a:pt x="2277" y="405"/>
                </a:lnTo>
                <a:lnTo>
                  <a:pt x="2273" y="405"/>
                </a:lnTo>
                <a:lnTo>
                  <a:pt x="2270" y="404"/>
                </a:lnTo>
                <a:lnTo>
                  <a:pt x="2267" y="402"/>
                </a:lnTo>
                <a:lnTo>
                  <a:pt x="2264" y="400"/>
                </a:lnTo>
                <a:lnTo>
                  <a:pt x="2262" y="397"/>
                </a:lnTo>
                <a:lnTo>
                  <a:pt x="2260" y="394"/>
                </a:lnTo>
                <a:lnTo>
                  <a:pt x="2259" y="391"/>
                </a:lnTo>
                <a:lnTo>
                  <a:pt x="2259" y="387"/>
                </a:lnTo>
                <a:lnTo>
                  <a:pt x="2259" y="285"/>
                </a:lnTo>
                <a:lnTo>
                  <a:pt x="2258" y="278"/>
                </a:lnTo>
                <a:lnTo>
                  <a:pt x="2257" y="271"/>
                </a:lnTo>
                <a:lnTo>
                  <a:pt x="2256" y="265"/>
                </a:lnTo>
                <a:lnTo>
                  <a:pt x="2253" y="259"/>
                </a:lnTo>
                <a:lnTo>
                  <a:pt x="2251" y="253"/>
                </a:lnTo>
                <a:lnTo>
                  <a:pt x="2247" y="248"/>
                </a:lnTo>
                <a:lnTo>
                  <a:pt x="2244" y="243"/>
                </a:lnTo>
                <a:lnTo>
                  <a:pt x="2239" y="238"/>
                </a:lnTo>
                <a:lnTo>
                  <a:pt x="2235" y="234"/>
                </a:lnTo>
                <a:lnTo>
                  <a:pt x="2229" y="230"/>
                </a:lnTo>
                <a:lnTo>
                  <a:pt x="2224" y="226"/>
                </a:lnTo>
                <a:lnTo>
                  <a:pt x="2218" y="224"/>
                </a:lnTo>
                <a:lnTo>
                  <a:pt x="2212" y="221"/>
                </a:lnTo>
                <a:lnTo>
                  <a:pt x="2206" y="220"/>
                </a:lnTo>
                <a:lnTo>
                  <a:pt x="2199" y="219"/>
                </a:lnTo>
                <a:lnTo>
                  <a:pt x="2192" y="218"/>
                </a:lnTo>
                <a:lnTo>
                  <a:pt x="2186" y="219"/>
                </a:lnTo>
                <a:lnTo>
                  <a:pt x="2180" y="220"/>
                </a:lnTo>
                <a:lnTo>
                  <a:pt x="2174" y="221"/>
                </a:lnTo>
                <a:lnTo>
                  <a:pt x="2168" y="223"/>
                </a:lnTo>
                <a:lnTo>
                  <a:pt x="2162" y="226"/>
                </a:lnTo>
                <a:lnTo>
                  <a:pt x="2157" y="229"/>
                </a:lnTo>
                <a:lnTo>
                  <a:pt x="2152" y="232"/>
                </a:lnTo>
                <a:lnTo>
                  <a:pt x="2148" y="236"/>
                </a:lnTo>
                <a:lnTo>
                  <a:pt x="2143" y="240"/>
                </a:lnTo>
                <a:lnTo>
                  <a:pt x="2140" y="245"/>
                </a:lnTo>
                <a:lnTo>
                  <a:pt x="2136" y="250"/>
                </a:lnTo>
                <a:lnTo>
                  <a:pt x="2133" y="255"/>
                </a:lnTo>
                <a:lnTo>
                  <a:pt x="2131" y="261"/>
                </a:lnTo>
                <a:lnTo>
                  <a:pt x="2129" y="267"/>
                </a:lnTo>
                <a:lnTo>
                  <a:pt x="2127" y="273"/>
                </a:lnTo>
                <a:lnTo>
                  <a:pt x="2127" y="279"/>
                </a:lnTo>
                <a:lnTo>
                  <a:pt x="2126" y="349"/>
                </a:lnTo>
                <a:lnTo>
                  <a:pt x="2126" y="352"/>
                </a:lnTo>
                <a:lnTo>
                  <a:pt x="2128" y="366"/>
                </a:lnTo>
                <a:lnTo>
                  <a:pt x="2130" y="375"/>
                </a:lnTo>
                <a:lnTo>
                  <a:pt x="2133" y="386"/>
                </a:lnTo>
                <a:lnTo>
                  <a:pt x="2135" y="392"/>
                </a:lnTo>
                <a:lnTo>
                  <a:pt x="2138" y="398"/>
                </a:lnTo>
                <a:lnTo>
                  <a:pt x="2140" y="403"/>
                </a:lnTo>
                <a:lnTo>
                  <a:pt x="2143" y="409"/>
                </a:lnTo>
                <a:lnTo>
                  <a:pt x="2146" y="414"/>
                </a:lnTo>
                <a:lnTo>
                  <a:pt x="2150" y="419"/>
                </a:lnTo>
                <a:lnTo>
                  <a:pt x="2154" y="423"/>
                </a:lnTo>
                <a:lnTo>
                  <a:pt x="2158" y="427"/>
                </a:lnTo>
                <a:lnTo>
                  <a:pt x="2174" y="440"/>
                </a:lnTo>
                <a:lnTo>
                  <a:pt x="2206" y="469"/>
                </a:lnTo>
                <a:lnTo>
                  <a:pt x="2295" y="551"/>
                </a:lnTo>
                <a:lnTo>
                  <a:pt x="2421" y="667"/>
                </a:lnTo>
                <a:close/>
                <a:moveTo>
                  <a:pt x="701" y="13"/>
                </a:moveTo>
                <a:lnTo>
                  <a:pt x="705" y="14"/>
                </a:lnTo>
                <a:lnTo>
                  <a:pt x="709" y="15"/>
                </a:lnTo>
                <a:lnTo>
                  <a:pt x="712" y="17"/>
                </a:lnTo>
                <a:lnTo>
                  <a:pt x="715" y="19"/>
                </a:lnTo>
                <a:lnTo>
                  <a:pt x="717" y="22"/>
                </a:lnTo>
                <a:lnTo>
                  <a:pt x="718" y="26"/>
                </a:lnTo>
                <a:lnTo>
                  <a:pt x="719" y="30"/>
                </a:lnTo>
                <a:lnTo>
                  <a:pt x="719" y="34"/>
                </a:lnTo>
                <a:lnTo>
                  <a:pt x="615" y="612"/>
                </a:lnTo>
                <a:lnTo>
                  <a:pt x="511" y="1189"/>
                </a:lnTo>
                <a:lnTo>
                  <a:pt x="510" y="1193"/>
                </a:lnTo>
                <a:lnTo>
                  <a:pt x="508" y="1197"/>
                </a:lnTo>
                <a:lnTo>
                  <a:pt x="506" y="1201"/>
                </a:lnTo>
                <a:lnTo>
                  <a:pt x="502" y="1204"/>
                </a:lnTo>
                <a:lnTo>
                  <a:pt x="499" y="1207"/>
                </a:lnTo>
                <a:lnTo>
                  <a:pt x="495" y="1208"/>
                </a:lnTo>
                <a:lnTo>
                  <a:pt x="491" y="1210"/>
                </a:lnTo>
                <a:lnTo>
                  <a:pt x="487" y="1210"/>
                </a:lnTo>
                <a:lnTo>
                  <a:pt x="436" y="1210"/>
                </a:lnTo>
                <a:lnTo>
                  <a:pt x="254" y="1210"/>
                </a:lnTo>
                <a:lnTo>
                  <a:pt x="250" y="1210"/>
                </a:lnTo>
                <a:lnTo>
                  <a:pt x="246" y="1208"/>
                </a:lnTo>
                <a:lnTo>
                  <a:pt x="242" y="1206"/>
                </a:lnTo>
                <a:lnTo>
                  <a:pt x="238" y="1204"/>
                </a:lnTo>
                <a:lnTo>
                  <a:pt x="235" y="1201"/>
                </a:lnTo>
                <a:lnTo>
                  <a:pt x="233" y="1197"/>
                </a:lnTo>
                <a:lnTo>
                  <a:pt x="231" y="1193"/>
                </a:lnTo>
                <a:lnTo>
                  <a:pt x="230" y="1189"/>
                </a:lnTo>
                <a:lnTo>
                  <a:pt x="115" y="612"/>
                </a:lnTo>
                <a:lnTo>
                  <a:pt x="0" y="34"/>
                </a:lnTo>
                <a:lnTo>
                  <a:pt x="0" y="30"/>
                </a:lnTo>
                <a:lnTo>
                  <a:pt x="1" y="26"/>
                </a:lnTo>
                <a:lnTo>
                  <a:pt x="1" y="24"/>
                </a:lnTo>
                <a:lnTo>
                  <a:pt x="2" y="22"/>
                </a:lnTo>
                <a:lnTo>
                  <a:pt x="4" y="19"/>
                </a:lnTo>
                <a:lnTo>
                  <a:pt x="7" y="16"/>
                </a:lnTo>
                <a:lnTo>
                  <a:pt x="10" y="15"/>
                </a:lnTo>
                <a:lnTo>
                  <a:pt x="14" y="13"/>
                </a:lnTo>
                <a:lnTo>
                  <a:pt x="18" y="13"/>
                </a:lnTo>
                <a:lnTo>
                  <a:pt x="225" y="13"/>
                </a:lnTo>
                <a:lnTo>
                  <a:pt x="229" y="13"/>
                </a:lnTo>
                <a:lnTo>
                  <a:pt x="233" y="14"/>
                </a:lnTo>
                <a:lnTo>
                  <a:pt x="237" y="16"/>
                </a:lnTo>
                <a:lnTo>
                  <a:pt x="241" y="19"/>
                </a:lnTo>
                <a:lnTo>
                  <a:pt x="244" y="22"/>
                </a:lnTo>
                <a:lnTo>
                  <a:pt x="246" y="25"/>
                </a:lnTo>
                <a:lnTo>
                  <a:pt x="248" y="29"/>
                </a:lnTo>
                <a:lnTo>
                  <a:pt x="249" y="33"/>
                </a:lnTo>
                <a:lnTo>
                  <a:pt x="365" y="696"/>
                </a:lnTo>
                <a:lnTo>
                  <a:pt x="493" y="33"/>
                </a:lnTo>
                <a:lnTo>
                  <a:pt x="495" y="29"/>
                </a:lnTo>
                <a:lnTo>
                  <a:pt x="496" y="25"/>
                </a:lnTo>
                <a:lnTo>
                  <a:pt x="499" y="22"/>
                </a:lnTo>
                <a:lnTo>
                  <a:pt x="502" y="19"/>
                </a:lnTo>
                <a:lnTo>
                  <a:pt x="506" y="16"/>
                </a:lnTo>
                <a:lnTo>
                  <a:pt x="509" y="15"/>
                </a:lnTo>
                <a:lnTo>
                  <a:pt x="513" y="13"/>
                </a:lnTo>
                <a:lnTo>
                  <a:pt x="518" y="13"/>
                </a:lnTo>
                <a:lnTo>
                  <a:pt x="701" y="13"/>
                </a:lnTo>
                <a:close/>
                <a:moveTo>
                  <a:pt x="1409" y="1189"/>
                </a:moveTo>
                <a:lnTo>
                  <a:pt x="1409" y="1193"/>
                </a:lnTo>
                <a:lnTo>
                  <a:pt x="1409" y="1197"/>
                </a:lnTo>
                <a:lnTo>
                  <a:pt x="1407" y="1200"/>
                </a:lnTo>
                <a:lnTo>
                  <a:pt x="1405" y="1204"/>
                </a:lnTo>
                <a:lnTo>
                  <a:pt x="1402" y="1206"/>
                </a:lnTo>
                <a:lnTo>
                  <a:pt x="1398" y="1208"/>
                </a:lnTo>
                <a:lnTo>
                  <a:pt x="1395" y="1210"/>
                </a:lnTo>
                <a:lnTo>
                  <a:pt x="1390" y="1210"/>
                </a:lnTo>
                <a:lnTo>
                  <a:pt x="1185" y="1210"/>
                </a:lnTo>
                <a:lnTo>
                  <a:pt x="1181" y="1210"/>
                </a:lnTo>
                <a:lnTo>
                  <a:pt x="1177" y="1209"/>
                </a:lnTo>
                <a:lnTo>
                  <a:pt x="1173" y="1207"/>
                </a:lnTo>
                <a:lnTo>
                  <a:pt x="1169" y="1204"/>
                </a:lnTo>
                <a:lnTo>
                  <a:pt x="1166" y="1201"/>
                </a:lnTo>
                <a:lnTo>
                  <a:pt x="1164" y="1198"/>
                </a:lnTo>
                <a:lnTo>
                  <a:pt x="1162" y="1194"/>
                </a:lnTo>
                <a:lnTo>
                  <a:pt x="1161" y="1190"/>
                </a:lnTo>
                <a:lnTo>
                  <a:pt x="1143" y="1087"/>
                </a:lnTo>
                <a:lnTo>
                  <a:pt x="936" y="1087"/>
                </a:lnTo>
                <a:lnTo>
                  <a:pt x="916" y="1190"/>
                </a:lnTo>
                <a:lnTo>
                  <a:pt x="915" y="1194"/>
                </a:lnTo>
                <a:lnTo>
                  <a:pt x="913" y="1198"/>
                </a:lnTo>
                <a:lnTo>
                  <a:pt x="911" y="1201"/>
                </a:lnTo>
                <a:lnTo>
                  <a:pt x="908" y="1204"/>
                </a:lnTo>
                <a:lnTo>
                  <a:pt x="904" y="1207"/>
                </a:lnTo>
                <a:lnTo>
                  <a:pt x="900" y="1209"/>
                </a:lnTo>
                <a:lnTo>
                  <a:pt x="896" y="1210"/>
                </a:lnTo>
                <a:lnTo>
                  <a:pt x="892" y="1210"/>
                </a:lnTo>
                <a:lnTo>
                  <a:pt x="705" y="1210"/>
                </a:lnTo>
                <a:lnTo>
                  <a:pt x="701" y="1210"/>
                </a:lnTo>
                <a:lnTo>
                  <a:pt x="698" y="1208"/>
                </a:lnTo>
                <a:lnTo>
                  <a:pt x="695" y="1206"/>
                </a:lnTo>
                <a:lnTo>
                  <a:pt x="692" y="1204"/>
                </a:lnTo>
                <a:lnTo>
                  <a:pt x="691" y="1200"/>
                </a:lnTo>
                <a:lnTo>
                  <a:pt x="690" y="1197"/>
                </a:lnTo>
                <a:lnTo>
                  <a:pt x="690" y="1193"/>
                </a:lnTo>
                <a:lnTo>
                  <a:pt x="690" y="1189"/>
                </a:lnTo>
                <a:lnTo>
                  <a:pt x="795" y="612"/>
                </a:lnTo>
                <a:lnTo>
                  <a:pt x="899" y="34"/>
                </a:lnTo>
                <a:lnTo>
                  <a:pt x="900" y="29"/>
                </a:lnTo>
                <a:lnTo>
                  <a:pt x="902" y="26"/>
                </a:lnTo>
                <a:lnTo>
                  <a:pt x="904" y="22"/>
                </a:lnTo>
                <a:lnTo>
                  <a:pt x="907" y="19"/>
                </a:lnTo>
                <a:lnTo>
                  <a:pt x="911" y="16"/>
                </a:lnTo>
                <a:lnTo>
                  <a:pt x="914" y="15"/>
                </a:lnTo>
                <a:lnTo>
                  <a:pt x="919" y="13"/>
                </a:lnTo>
                <a:lnTo>
                  <a:pt x="923" y="13"/>
                </a:lnTo>
                <a:lnTo>
                  <a:pt x="1125" y="13"/>
                </a:lnTo>
                <a:lnTo>
                  <a:pt x="1154" y="13"/>
                </a:lnTo>
                <a:lnTo>
                  <a:pt x="1158" y="13"/>
                </a:lnTo>
                <a:lnTo>
                  <a:pt x="1163" y="15"/>
                </a:lnTo>
                <a:lnTo>
                  <a:pt x="1167" y="17"/>
                </a:lnTo>
                <a:lnTo>
                  <a:pt x="1171" y="19"/>
                </a:lnTo>
                <a:lnTo>
                  <a:pt x="1174" y="22"/>
                </a:lnTo>
                <a:lnTo>
                  <a:pt x="1177" y="26"/>
                </a:lnTo>
                <a:lnTo>
                  <a:pt x="1179" y="29"/>
                </a:lnTo>
                <a:lnTo>
                  <a:pt x="1180" y="34"/>
                </a:lnTo>
                <a:lnTo>
                  <a:pt x="1294" y="612"/>
                </a:lnTo>
                <a:lnTo>
                  <a:pt x="1409" y="1189"/>
                </a:lnTo>
                <a:close/>
                <a:moveTo>
                  <a:pt x="979" y="868"/>
                </a:moveTo>
                <a:lnTo>
                  <a:pt x="1105" y="868"/>
                </a:lnTo>
                <a:lnTo>
                  <a:pt x="1045" y="526"/>
                </a:lnTo>
                <a:lnTo>
                  <a:pt x="979" y="868"/>
                </a:lnTo>
                <a:close/>
                <a:moveTo>
                  <a:pt x="3252" y="1189"/>
                </a:moveTo>
                <a:lnTo>
                  <a:pt x="3252" y="1193"/>
                </a:lnTo>
                <a:lnTo>
                  <a:pt x="3252" y="1197"/>
                </a:lnTo>
                <a:lnTo>
                  <a:pt x="3250" y="1200"/>
                </a:lnTo>
                <a:lnTo>
                  <a:pt x="3248" y="1204"/>
                </a:lnTo>
                <a:lnTo>
                  <a:pt x="3246" y="1206"/>
                </a:lnTo>
                <a:lnTo>
                  <a:pt x="3243" y="1208"/>
                </a:lnTo>
                <a:lnTo>
                  <a:pt x="3239" y="1210"/>
                </a:lnTo>
                <a:lnTo>
                  <a:pt x="3235" y="1210"/>
                </a:lnTo>
                <a:lnTo>
                  <a:pt x="3027" y="1210"/>
                </a:lnTo>
                <a:lnTo>
                  <a:pt x="3023" y="1210"/>
                </a:lnTo>
                <a:lnTo>
                  <a:pt x="3019" y="1209"/>
                </a:lnTo>
                <a:lnTo>
                  <a:pt x="3015" y="1207"/>
                </a:lnTo>
                <a:lnTo>
                  <a:pt x="3012" y="1204"/>
                </a:lnTo>
                <a:lnTo>
                  <a:pt x="3009" y="1201"/>
                </a:lnTo>
                <a:lnTo>
                  <a:pt x="3006" y="1198"/>
                </a:lnTo>
                <a:lnTo>
                  <a:pt x="3004" y="1194"/>
                </a:lnTo>
                <a:lnTo>
                  <a:pt x="3003" y="1190"/>
                </a:lnTo>
                <a:lnTo>
                  <a:pt x="2985" y="1087"/>
                </a:lnTo>
                <a:lnTo>
                  <a:pt x="2779" y="1087"/>
                </a:lnTo>
                <a:lnTo>
                  <a:pt x="2759" y="1190"/>
                </a:lnTo>
                <a:lnTo>
                  <a:pt x="2758" y="1194"/>
                </a:lnTo>
                <a:lnTo>
                  <a:pt x="2756" y="1198"/>
                </a:lnTo>
                <a:lnTo>
                  <a:pt x="2753" y="1201"/>
                </a:lnTo>
                <a:lnTo>
                  <a:pt x="2750" y="1204"/>
                </a:lnTo>
                <a:lnTo>
                  <a:pt x="2747" y="1207"/>
                </a:lnTo>
                <a:lnTo>
                  <a:pt x="2743" y="1209"/>
                </a:lnTo>
                <a:lnTo>
                  <a:pt x="2739" y="1210"/>
                </a:lnTo>
                <a:lnTo>
                  <a:pt x="2735" y="1210"/>
                </a:lnTo>
                <a:lnTo>
                  <a:pt x="2551" y="1210"/>
                </a:lnTo>
                <a:lnTo>
                  <a:pt x="2547" y="1210"/>
                </a:lnTo>
                <a:lnTo>
                  <a:pt x="2543" y="1208"/>
                </a:lnTo>
                <a:lnTo>
                  <a:pt x="2540" y="1206"/>
                </a:lnTo>
                <a:lnTo>
                  <a:pt x="2537" y="1204"/>
                </a:lnTo>
                <a:lnTo>
                  <a:pt x="2535" y="1200"/>
                </a:lnTo>
                <a:lnTo>
                  <a:pt x="2534" y="1197"/>
                </a:lnTo>
                <a:lnTo>
                  <a:pt x="2533" y="1193"/>
                </a:lnTo>
                <a:lnTo>
                  <a:pt x="2533" y="1189"/>
                </a:lnTo>
                <a:lnTo>
                  <a:pt x="2637" y="612"/>
                </a:lnTo>
                <a:lnTo>
                  <a:pt x="2741" y="34"/>
                </a:lnTo>
                <a:lnTo>
                  <a:pt x="2742" y="29"/>
                </a:lnTo>
                <a:lnTo>
                  <a:pt x="2744" y="26"/>
                </a:lnTo>
                <a:lnTo>
                  <a:pt x="2747" y="22"/>
                </a:lnTo>
                <a:lnTo>
                  <a:pt x="2750" y="19"/>
                </a:lnTo>
                <a:lnTo>
                  <a:pt x="2753" y="16"/>
                </a:lnTo>
                <a:lnTo>
                  <a:pt x="2757" y="15"/>
                </a:lnTo>
                <a:lnTo>
                  <a:pt x="2761" y="13"/>
                </a:lnTo>
                <a:lnTo>
                  <a:pt x="2765" y="13"/>
                </a:lnTo>
                <a:lnTo>
                  <a:pt x="2890" y="13"/>
                </a:lnTo>
                <a:lnTo>
                  <a:pt x="2998" y="13"/>
                </a:lnTo>
                <a:lnTo>
                  <a:pt x="3003" y="13"/>
                </a:lnTo>
                <a:lnTo>
                  <a:pt x="3007" y="15"/>
                </a:lnTo>
                <a:lnTo>
                  <a:pt x="3011" y="17"/>
                </a:lnTo>
                <a:lnTo>
                  <a:pt x="3014" y="19"/>
                </a:lnTo>
                <a:lnTo>
                  <a:pt x="3017" y="22"/>
                </a:lnTo>
                <a:lnTo>
                  <a:pt x="3020" y="26"/>
                </a:lnTo>
                <a:lnTo>
                  <a:pt x="3021" y="29"/>
                </a:lnTo>
                <a:lnTo>
                  <a:pt x="3023" y="34"/>
                </a:lnTo>
                <a:lnTo>
                  <a:pt x="3137" y="612"/>
                </a:lnTo>
                <a:lnTo>
                  <a:pt x="3252" y="1189"/>
                </a:lnTo>
                <a:close/>
                <a:moveTo>
                  <a:pt x="2821" y="868"/>
                </a:moveTo>
                <a:lnTo>
                  <a:pt x="2947" y="868"/>
                </a:lnTo>
                <a:lnTo>
                  <a:pt x="2888" y="526"/>
                </a:lnTo>
                <a:lnTo>
                  <a:pt x="2821" y="868"/>
                </a:lnTo>
                <a:close/>
                <a:moveTo>
                  <a:pt x="4648" y="1189"/>
                </a:moveTo>
                <a:lnTo>
                  <a:pt x="4649" y="1193"/>
                </a:lnTo>
                <a:lnTo>
                  <a:pt x="4648" y="1197"/>
                </a:lnTo>
                <a:lnTo>
                  <a:pt x="4646" y="1200"/>
                </a:lnTo>
                <a:lnTo>
                  <a:pt x="4644" y="1204"/>
                </a:lnTo>
                <a:lnTo>
                  <a:pt x="4641" y="1206"/>
                </a:lnTo>
                <a:lnTo>
                  <a:pt x="4638" y="1208"/>
                </a:lnTo>
                <a:lnTo>
                  <a:pt x="4634" y="1210"/>
                </a:lnTo>
                <a:lnTo>
                  <a:pt x="4630" y="1210"/>
                </a:lnTo>
                <a:lnTo>
                  <a:pt x="4424" y="1210"/>
                </a:lnTo>
                <a:lnTo>
                  <a:pt x="4420" y="1210"/>
                </a:lnTo>
                <a:lnTo>
                  <a:pt x="4416" y="1209"/>
                </a:lnTo>
                <a:lnTo>
                  <a:pt x="4412" y="1207"/>
                </a:lnTo>
                <a:lnTo>
                  <a:pt x="4408" y="1204"/>
                </a:lnTo>
                <a:lnTo>
                  <a:pt x="4405" y="1201"/>
                </a:lnTo>
                <a:lnTo>
                  <a:pt x="4403" y="1198"/>
                </a:lnTo>
                <a:lnTo>
                  <a:pt x="4401" y="1194"/>
                </a:lnTo>
                <a:lnTo>
                  <a:pt x="4400" y="1190"/>
                </a:lnTo>
                <a:lnTo>
                  <a:pt x="4382" y="1087"/>
                </a:lnTo>
                <a:lnTo>
                  <a:pt x="4175" y="1087"/>
                </a:lnTo>
                <a:lnTo>
                  <a:pt x="4155" y="1190"/>
                </a:lnTo>
                <a:lnTo>
                  <a:pt x="4154" y="1194"/>
                </a:lnTo>
                <a:lnTo>
                  <a:pt x="4152" y="1198"/>
                </a:lnTo>
                <a:lnTo>
                  <a:pt x="4150" y="1201"/>
                </a:lnTo>
                <a:lnTo>
                  <a:pt x="4147" y="1204"/>
                </a:lnTo>
                <a:lnTo>
                  <a:pt x="4143" y="1207"/>
                </a:lnTo>
                <a:lnTo>
                  <a:pt x="4140" y="1209"/>
                </a:lnTo>
                <a:lnTo>
                  <a:pt x="4135" y="1210"/>
                </a:lnTo>
                <a:lnTo>
                  <a:pt x="4131" y="1210"/>
                </a:lnTo>
                <a:lnTo>
                  <a:pt x="3950" y="1210"/>
                </a:lnTo>
                <a:lnTo>
                  <a:pt x="3946" y="1210"/>
                </a:lnTo>
                <a:lnTo>
                  <a:pt x="3942" y="1208"/>
                </a:lnTo>
                <a:lnTo>
                  <a:pt x="3938" y="1206"/>
                </a:lnTo>
                <a:lnTo>
                  <a:pt x="3935" y="1204"/>
                </a:lnTo>
                <a:lnTo>
                  <a:pt x="3932" y="1200"/>
                </a:lnTo>
                <a:lnTo>
                  <a:pt x="3931" y="1197"/>
                </a:lnTo>
                <a:lnTo>
                  <a:pt x="3930" y="1195"/>
                </a:lnTo>
                <a:lnTo>
                  <a:pt x="3930" y="1193"/>
                </a:lnTo>
                <a:lnTo>
                  <a:pt x="3930" y="1189"/>
                </a:lnTo>
                <a:lnTo>
                  <a:pt x="4034" y="612"/>
                </a:lnTo>
                <a:lnTo>
                  <a:pt x="4138" y="34"/>
                </a:lnTo>
                <a:lnTo>
                  <a:pt x="4139" y="29"/>
                </a:lnTo>
                <a:lnTo>
                  <a:pt x="4141" y="26"/>
                </a:lnTo>
                <a:lnTo>
                  <a:pt x="4143" y="22"/>
                </a:lnTo>
                <a:lnTo>
                  <a:pt x="4146" y="19"/>
                </a:lnTo>
                <a:lnTo>
                  <a:pt x="4150" y="16"/>
                </a:lnTo>
                <a:lnTo>
                  <a:pt x="4154" y="15"/>
                </a:lnTo>
                <a:lnTo>
                  <a:pt x="4158" y="13"/>
                </a:lnTo>
                <a:lnTo>
                  <a:pt x="4162" y="13"/>
                </a:lnTo>
                <a:lnTo>
                  <a:pt x="4363" y="13"/>
                </a:lnTo>
                <a:lnTo>
                  <a:pt x="4395" y="13"/>
                </a:lnTo>
                <a:lnTo>
                  <a:pt x="4399" y="13"/>
                </a:lnTo>
                <a:lnTo>
                  <a:pt x="4403" y="15"/>
                </a:lnTo>
                <a:lnTo>
                  <a:pt x="4407" y="17"/>
                </a:lnTo>
                <a:lnTo>
                  <a:pt x="4411" y="19"/>
                </a:lnTo>
                <a:lnTo>
                  <a:pt x="4414" y="22"/>
                </a:lnTo>
                <a:lnTo>
                  <a:pt x="4416" y="26"/>
                </a:lnTo>
                <a:lnTo>
                  <a:pt x="4418" y="29"/>
                </a:lnTo>
                <a:lnTo>
                  <a:pt x="4419" y="34"/>
                </a:lnTo>
                <a:lnTo>
                  <a:pt x="4533" y="612"/>
                </a:lnTo>
                <a:lnTo>
                  <a:pt x="4648" y="1189"/>
                </a:lnTo>
                <a:close/>
                <a:moveTo>
                  <a:pt x="4218" y="868"/>
                </a:moveTo>
                <a:lnTo>
                  <a:pt x="4344" y="868"/>
                </a:lnTo>
                <a:lnTo>
                  <a:pt x="4284" y="526"/>
                </a:lnTo>
                <a:lnTo>
                  <a:pt x="4218" y="868"/>
                </a:lnTo>
                <a:close/>
                <a:moveTo>
                  <a:pt x="1755" y="1190"/>
                </a:moveTo>
                <a:lnTo>
                  <a:pt x="1754" y="1194"/>
                </a:lnTo>
                <a:lnTo>
                  <a:pt x="1753" y="1198"/>
                </a:lnTo>
                <a:lnTo>
                  <a:pt x="1751" y="1201"/>
                </a:lnTo>
                <a:lnTo>
                  <a:pt x="1748" y="1204"/>
                </a:lnTo>
                <a:lnTo>
                  <a:pt x="1745" y="1207"/>
                </a:lnTo>
                <a:lnTo>
                  <a:pt x="1742" y="1209"/>
                </a:lnTo>
                <a:lnTo>
                  <a:pt x="1738" y="1210"/>
                </a:lnTo>
                <a:lnTo>
                  <a:pt x="1733" y="1210"/>
                </a:lnTo>
                <a:lnTo>
                  <a:pt x="1521" y="1210"/>
                </a:lnTo>
                <a:lnTo>
                  <a:pt x="1517" y="1210"/>
                </a:lnTo>
                <a:lnTo>
                  <a:pt x="1513" y="1209"/>
                </a:lnTo>
                <a:lnTo>
                  <a:pt x="1509" y="1207"/>
                </a:lnTo>
                <a:lnTo>
                  <a:pt x="1506" y="1204"/>
                </a:lnTo>
                <a:lnTo>
                  <a:pt x="1503" y="1201"/>
                </a:lnTo>
                <a:lnTo>
                  <a:pt x="1501" y="1198"/>
                </a:lnTo>
                <a:lnTo>
                  <a:pt x="1500" y="1194"/>
                </a:lnTo>
                <a:lnTo>
                  <a:pt x="1500" y="1190"/>
                </a:lnTo>
                <a:lnTo>
                  <a:pt x="1500" y="612"/>
                </a:lnTo>
                <a:lnTo>
                  <a:pt x="1500" y="34"/>
                </a:lnTo>
                <a:lnTo>
                  <a:pt x="1500" y="29"/>
                </a:lnTo>
                <a:lnTo>
                  <a:pt x="1501" y="26"/>
                </a:lnTo>
                <a:lnTo>
                  <a:pt x="1503" y="22"/>
                </a:lnTo>
                <a:lnTo>
                  <a:pt x="1506" y="19"/>
                </a:lnTo>
                <a:lnTo>
                  <a:pt x="1509" y="16"/>
                </a:lnTo>
                <a:lnTo>
                  <a:pt x="1513" y="15"/>
                </a:lnTo>
                <a:lnTo>
                  <a:pt x="1517" y="13"/>
                </a:lnTo>
                <a:lnTo>
                  <a:pt x="1521" y="13"/>
                </a:lnTo>
                <a:lnTo>
                  <a:pt x="1733" y="13"/>
                </a:lnTo>
                <a:lnTo>
                  <a:pt x="1738" y="13"/>
                </a:lnTo>
                <a:lnTo>
                  <a:pt x="1742" y="15"/>
                </a:lnTo>
                <a:lnTo>
                  <a:pt x="1745" y="16"/>
                </a:lnTo>
                <a:lnTo>
                  <a:pt x="1748" y="19"/>
                </a:lnTo>
                <a:lnTo>
                  <a:pt x="1751" y="22"/>
                </a:lnTo>
                <a:lnTo>
                  <a:pt x="1753" y="26"/>
                </a:lnTo>
                <a:lnTo>
                  <a:pt x="1754" y="29"/>
                </a:lnTo>
                <a:lnTo>
                  <a:pt x="1755" y="34"/>
                </a:lnTo>
                <a:lnTo>
                  <a:pt x="1755" y="612"/>
                </a:lnTo>
                <a:lnTo>
                  <a:pt x="1755" y="1190"/>
                </a:lnTo>
                <a:close/>
                <a:moveTo>
                  <a:pt x="3835" y="955"/>
                </a:moveTo>
                <a:lnTo>
                  <a:pt x="3839" y="956"/>
                </a:lnTo>
                <a:lnTo>
                  <a:pt x="3843" y="957"/>
                </a:lnTo>
                <a:lnTo>
                  <a:pt x="3847" y="959"/>
                </a:lnTo>
                <a:lnTo>
                  <a:pt x="3850" y="961"/>
                </a:lnTo>
                <a:lnTo>
                  <a:pt x="3852" y="964"/>
                </a:lnTo>
                <a:lnTo>
                  <a:pt x="3854" y="967"/>
                </a:lnTo>
                <a:lnTo>
                  <a:pt x="3855" y="971"/>
                </a:lnTo>
                <a:lnTo>
                  <a:pt x="3856" y="975"/>
                </a:lnTo>
                <a:lnTo>
                  <a:pt x="3856" y="1191"/>
                </a:lnTo>
                <a:lnTo>
                  <a:pt x="3855" y="1195"/>
                </a:lnTo>
                <a:lnTo>
                  <a:pt x="3854" y="1198"/>
                </a:lnTo>
                <a:lnTo>
                  <a:pt x="3852" y="1201"/>
                </a:lnTo>
                <a:lnTo>
                  <a:pt x="3850" y="1204"/>
                </a:lnTo>
                <a:lnTo>
                  <a:pt x="3847" y="1207"/>
                </a:lnTo>
                <a:lnTo>
                  <a:pt x="3843" y="1209"/>
                </a:lnTo>
                <a:lnTo>
                  <a:pt x="3839" y="1210"/>
                </a:lnTo>
                <a:lnTo>
                  <a:pt x="3835" y="1210"/>
                </a:lnTo>
                <a:lnTo>
                  <a:pt x="3572" y="1210"/>
                </a:lnTo>
                <a:lnTo>
                  <a:pt x="3570" y="1210"/>
                </a:lnTo>
                <a:lnTo>
                  <a:pt x="3366" y="1210"/>
                </a:lnTo>
                <a:lnTo>
                  <a:pt x="3361" y="1210"/>
                </a:lnTo>
                <a:lnTo>
                  <a:pt x="3358" y="1209"/>
                </a:lnTo>
                <a:lnTo>
                  <a:pt x="3354" y="1207"/>
                </a:lnTo>
                <a:lnTo>
                  <a:pt x="3351" y="1204"/>
                </a:lnTo>
                <a:lnTo>
                  <a:pt x="3349" y="1201"/>
                </a:lnTo>
                <a:lnTo>
                  <a:pt x="3347" y="1198"/>
                </a:lnTo>
                <a:lnTo>
                  <a:pt x="3346" y="1194"/>
                </a:lnTo>
                <a:lnTo>
                  <a:pt x="3345" y="1190"/>
                </a:lnTo>
                <a:lnTo>
                  <a:pt x="3345" y="612"/>
                </a:lnTo>
                <a:lnTo>
                  <a:pt x="3345" y="33"/>
                </a:lnTo>
                <a:lnTo>
                  <a:pt x="3346" y="29"/>
                </a:lnTo>
                <a:lnTo>
                  <a:pt x="3347" y="25"/>
                </a:lnTo>
                <a:lnTo>
                  <a:pt x="3349" y="22"/>
                </a:lnTo>
                <a:lnTo>
                  <a:pt x="3351" y="19"/>
                </a:lnTo>
                <a:lnTo>
                  <a:pt x="3354" y="16"/>
                </a:lnTo>
                <a:lnTo>
                  <a:pt x="3358" y="15"/>
                </a:lnTo>
                <a:lnTo>
                  <a:pt x="3361" y="13"/>
                </a:lnTo>
                <a:lnTo>
                  <a:pt x="3366" y="13"/>
                </a:lnTo>
                <a:lnTo>
                  <a:pt x="3570" y="13"/>
                </a:lnTo>
                <a:lnTo>
                  <a:pt x="3574" y="13"/>
                </a:lnTo>
                <a:lnTo>
                  <a:pt x="3578" y="15"/>
                </a:lnTo>
                <a:lnTo>
                  <a:pt x="3581" y="16"/>
                </a:lnTo>
                <a:lnTo>
                  <a:pt x="3585" y="19"/>
                </a:lnTo>
                <a:lnTo>
                  <a:pt x="3587" y="22"/>
                </a:lnTo>
                <a:lnTo>
                  <a:pt x="3589" y="25"/>
                </a:lnTo>
                <a:lnTo>
                  <a:pt x="3590" y="29"/>
                </a:lnTo>
                <a:lnTo>
                  <a:pt x="3591" y="33"/>
                </a:lnTo>
                <a:lnTo>
                  <a:pt x="3591" y="494"/>
                </a:lnTo>
                <a:lnTo>
                  <a:pt x="3591" y="956"/>
                </a:lnTo>
                <a:lnTo>
                  <a:pt x="3835" y="955"/>
                </a:lnTo>
                <a:close/>
              </a:path>
            </a:pathLst>
          </a:custGeom>
          <a:solidFill>
            <a:srgbClr val="008FBE"/>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mn-cs"/>
            </a:endParaRPr>
          </a:p>
        </p:txBody>
      </p:sp>
      <p:pic>
        <p:nvPicPr>
          <p:cNvPr id="9" name="Picture 8">
            <a:extLst>
              <a:ext uri="{FF2B5EF4-FFF2-40B4-BE49-F238E27FC236}">
                <a16:creationId xmlns:a16="http://schemas.microsoft.com/office/drawing/2014/main" id="{48280319-93CA-41BD-9F96-1EBE62E676A3}"/>
              </a:ext>
            </a:extLst>
          </p:cNvPr>
          <p:cNvPicPr>
            <a:picLocks noChangeAspect="1"/>
          </p:cNvPicPr>
          <p:nvPr/>
        </p:nvPicPr>
        <p:blipFill>
          <a:blip r:embed="rId3"/>
          <a:stretch>
            <a:fillRect/>
          </a:stretch>
        </p:blipFill>
        <p:spPr>
          <a:xfrm>
            <a:off x="531383" y="1101689"/>
            <a:ext cx="3434876" cy="1854933"/>
          </a:xfrm>
          <a:prstGeom prst="rect">
            <a:avLst/>
          </a:prstGeom>
        </p:spPr>
      </p:pic>
      <p:cxnSp>
        <p:nvCxnSpPr>
          <p:cNvPr id="11" name="Straight Arrow Connector 10">
            <a:extLst>
              <a:ext uri="{FF2B5EF4-FFF2-40B4-BE49-F238E27FC236}">
                <a16:creationId xmlns:a16="http://schemas.microsoft.com/office/drawing/2014/main" id="{80C8049F-D2E8-4D04-A693-E7CF643E700A}"/>
              </a:ext>
            </a:extLst>
          </p:cNvPr>
          <p:cNvCxnSpPr>
            <a:cxnSpLocks/>
          </p:cNvCxnSpPr>
          <p:nvPr/>
        </p:nvCxnSpPr>
        <p:spPr>
          <a:xfrm flipH="1" flipV="1">
            <a:off x="3970781" y="1615281"/>
            <a:ext cx="601219" cy="6111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4098" name="Picture 2" descr="Alpha Moisture Systems Dewpoint Sensor Technology Explained">
            <a:extLst>
              <a:ext uri="{FF2B5EF4-FFF2-40B4-BE49-F238E27FC236}">
                <a16:creationId xmlns:a16="http://schemas.microsoft.com/office/drawing/2014/main" id="{B4BA3A1B-728B-49E0-85FC-572DB9E4FEC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94047" y="1063815"/>
            <a:ext cx="3234240" cy="2328653"/>
          </a:xfrm>
          <a:prstGeom prst="rect">
            <a:avLst/>
          </a:prstGeom>
          <a:noFill/>
          <a:extLst>
            <a:ext uri="{909E8E84-426E-40DD-AFC4-6F175D3DCCD1}">
              <a14:hiddenFill xmlns:a14="http://schemas.microsoft.com/office/drawing/2010/main">
                <a:solidFill>
                  <a:srgbClr val="FFFFFF"/>
                </a:solidFill>
              </a14:hiddenFill>
            </a:ext>
          </a:extLst>
        </p:spPr>
      </p:pic>
      <p:cxnSp>
        <p:nvCxnSpPr>
          <p:cNvPr id="14" name="Straight Arrow Connector 13">
            <a:extLst>
              <a:ext uri="{FF2B5EF4-FFF2-40B4-BE49-F238E27FC236}">
                <a16:creationId xmlns:a16="http://schemas.microsoft.com/office/drawing/2014/main" id="{17CE908F-9506-48F7-9000-5BC69C1EFADC}"/>
              </a:ext>
            </a:extLst>
          </p:cNvPr>
          <p:cNvCxnSpPr>
            <a:cxnSpLocks/>
          </p:cNvCxnSpPr>
          <p:nvPr/>
        </p:nvCxnSpPr>
        <p:spPr>
          <a:xfrm flipV="1">
            <a:off x="7620000" y="1752600"/>
            <a:ext cx="685800" cy="3810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21" name="Picture 20" descr="Diagram&#10;&#10;Description automatically generated">
            <a:extLst>
              <a:ext uri="{FF2B5EF4-FFF2-40B4-BE49-F238E27FC236}">
                <a16:creationId xmlns:a16="http://schemas.microsoft.com/office/drawing/2014/main" id="{5D008C5C-A7F9-4219-A085-CDA1C003BBB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31383" y="3218576"/>
            <a:ext cx="3879032" cy="2703424"/>
          </a:xfrm>
          <a:prstGeom prst="rect">
            <a:avLst/>
          </a:prstGeom>
        </p:spPr>
      </p:pic>
      <p:cxnSp>
        <p:nvCxnSpPr>
          <p:cNvPr id="23" name="Straight Arrow Connector 22">
            <a:extLst>
              <a:ext uri="{FF2B5EF4-FFF2-40B4-BE49-F238E27FC236}">
                <a16:creationId xmlns:a16="http://schemas.microsoft.com/office/drawing/2014/main" id="{B60604F6-DC18-4699-8F73-4B4C127E7798}"/>
              </a:ext>
            </a:extLst>
          </p:cNvPr>
          <p:cNvCxnSpPr>
            <a:cxnSpLocks/>
          </p:cNvCxnSpPr>
          <p:nvPr/>
        </p:nvCxnSpPr>
        <p:spPr>
          <a:xfrm flipH="1">
            <a:off x="3810000" y="2667000"/>
            <a:ext cx="762000" cy="85328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5626829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descr="Diagram, engineering drawing&#10;&#10;Description automatically generated">
            <a:extLst>
              <a:ext uri="{FF2B5EF4-FFF2-40B4-BE49-F238E27FC236}">
                <a16:creationId xmlns:a16="http://schemas.microsoft.com/office/drawing/2014/main" id="{C442E3A2-1D88-46EF-A10C-A1E2502037A4}"/>
              </a:ext>
            </a:extLst>
          </p:cNvPr>
          <p:cNvPicPr>
            <a:picLocks noGrp="1" noChangeAspect="1"/>
          </p:cNvPicPr>
          <p:nvPr>
            <p:ph sz="quarter" idx="4"/>
          </p:nvPr>
        </p:nvPicPr>
        <p:blipFill>
          <a:blip r:embed="rId2">
            <a:extLst>
              <a:ext uri="{28A0092B-C50C-407E-A947-70E740481C1C}">
                <a14:useLocalDpi xmlns:a14="http://schemas.microsoft.com/office/drawing/2010/main" val="0"/>
              </a:ext>
            </a:extLst>
          </a:blip>
          <a:stretch>
            <a:fillRect/>
          </a:stretch>
        </p:blipFill>
        <p:spPr>
          <a:xfrm>
            <a:off x="6826402" y="2057400"/>
            <a:ext cx="4114799" cy="3925140"/>
          </a:xfrm>
        </p:spPr>
      </p:pic>
      <p:sp>
        <p:nvSpPr>
          <p:cNvPr id="2" name="Title 1">
            <a:extLst>
              <a:ext uri="{FF2B5EF4-FFF2-40B4-BE49-F238E27FC236}">
                <a16:creationId xmlns:a16="http://schemas.microsoft.com/office/drawing/2014/main" id="{ADF1E439-F998-4F3C-BD9E-8C6A3F7EFE15}"/>
              </a:ext>
            </a:extLst>
          </p:cNvPr>
          <p:cNvSpPr>
            <a:spLocks noGrp="1"/>
          </p:cNvSpPr>
          <p:nvPr>
            <p:ph type="title"/>
          </p:nvPr>
        </p:nvSpPr>
        <p:spPr>
          <a:xfrm>
            <a:off x="609600" y="103632"/>
            <a:ext cx="10058400" cy="658368"/>
          </a:xfrm>
        </p:spPr>
        <p:txBody>
          <a:bodyPr>
            <a:normAutofit/>
          </a:bodyPr>
          <a:lstStyle/>
          <a:p>
            <a:r>
              <a:rPr lang="en-US" dirty="0"/>
              <a:t>Polymer Sensors</a:t>
            </a:r>
          </a:p>
        </p:txBody>
      </p:sp>
      <p:sp>
        <p:nvSpPr>
          <p:cNvPr id="11" name="Text Placeholder 10">
            <a:extLst>
              <a:ext uri="{FF2B5EF4-FFF2-40B4-BE49-F238E27FC236}">
                <a16:creationId xmlns:a16="http://schemas.microsoft.com/office/drawing/2014/main" id="{D2F2AD28-638A-42C8-8534-7A37FC689148}"/>
              </a:ext>
            </a:extLst>
          </p:cNvPr>
          <p:cNvSpPr>
            <a:spLocks noGrp="1"/>
          </p:cNvSpPr>
          <p:nvPr>
            <p:ph type="body" sz="quarter" idx="1"/>
          </p:nvPr>
        </p:nvSpPr>
        <p:spPr>
          <a:xfrm>
            <a:off x="609600" y="1240536"/>
            <a:ext cx="5105400" cy="658368"/>
          </a:xfrm>
        </p:spPr>
        <p:txBody>
          <a:bodyPr/>
          <a:lstStyle/>
          <a:p>
            <a:r>
              <a:rPr lang="en-US" dirty="0"/>
              <a:t>Autocalibration for Low-Level Stability</a:t>
            </a:r>
          </a:p>
        </p:txBody>
      </p:sp>
      <p:sp>
        <p:nvSpPr>
          <p:cNvPr id="12" name="Text Placeholder 11">
            <a:extLst>
              <a:ext uri="{FF2B5EF4-FFF2-40B4-BE49-F238E27FC236}">
                <a16:creationId xmlns:a16="http://schemas.microsoft.com/office/drawing/2014/main" id="{39EAE715-AB98-4F2D-9C32-5DA9A6B73068}"/>
              </a:ext>
            </a:extLst>
          </p:cNvPr>
          <p:cNvSpPr>
            <a:spLocks noGrp="1"/>
          </p:cNvSpPr>
          <p:nvPr>
            <p:ph type="body" sz="quarter" idx="3"/>
          </p:nvPr>
        </p:nvSpPr>
        <p:spPr>
          <a:xfrm>
            <a:off x="6557720" y="1240536"/>
            <a:ext cx="5181600" cy="658368"/>
          </a:xfrm>
        </p:spPr>
        <p:txBody>
          <a:bodyPr/>
          <a:lstStyle/>
          <a:p>
            <a:r>
              <a:rPr lang="en-US" dirty="0"/>
              <a:t>Composite Sensor Structure</a:t>
            </a:r>
          </a:p>
        </p:txBody>
      </p:sp>
      <p:sp>
        <p:nvSpPr>
          <p:cNvPr id="10" name="Freeform 250">
            <a:extLst>
              <a:ext uri="{FF2B5EF4-FFF2-40B4-BE49-F238E27FC236}">
                <a16:creationId xmlns:a16="http://schemas.microsoft.com/office/drawing/2014/main" id="{B109D0E6-BFB9-47DB-A9FC-9A6586B43D07}"/>
              </a:ext>
            </a:extLst>
          </p:cNvPr>
          <p:cNvSpPr>
            <a:spLocks noChangeAspect="1" noEditPoints="1"/>
          </p:cNvSpPr>
          <p:nvPr/>
        </p:nvSpPr>
        <p:spPr bwMode="black">
          <a:xfrm>
            <a:off x="9817174" y="5922000"/>
            <a:ext cx="1922146" cy="504000"/>
          </a:xfrm>
          <a:custGeom>
            <a:avLst/>
            <a:gdLst>
              <a:gd name="T0" fmla="*/ 2494 w 4649"/>
              <a:gd name="T1" fmla="*/ 783 h 1219"/>
              <a:gd name="T2" fmla="*/ 2510 w 4649"/>
              <a:gd name="T3" fmla="*/ 896 h 1219"/>
              <a:gd name="T4" fmla="*/ 2461 w 4649"/>
              <a:gd name="T5" fmla="*/ 1063 h 1219"/>
              <a:gd name="T6" fmla="*/ 2333 w 4649"/>
              <a:gd name="T7" fmla="*/ 1180 h 1219"/>
              <a:gd name="T8" fmla="*/ 2154 w 4649"/>
              <a:gd name="T9" fmla="*/ 1219 h 1219"/>
              <a:gd name="T10" fmla="*/ 1990 w 4649"/>
              <a:gd name="T11" fmla="*/ 1174 h 1219"/>
              <a:gd name="T12" fmla="*/ 1888 w 4649"/>
              <a:gd name="T13" fmla="*/ 1073 h 1219"/>
              <a:gd name="T14" fmla="*/ 1848 w 4649"/>
              <a:gd name="T15" fmla="*/ 891 h 1219"/>
              <a:gd name="T16" fmla="*/ 2078 w 4649"/>
              <a:gd name="T17" fmla="*/ 843 h 1219"/>
              <a:gd name="T18" fmla="*/ 2095 w 4649"/>
              <a:gd name="T19" fmla="*/ 955 h 1219"/>
              <a:gd name="T20" fmla="*/ 2140 w 4649"/>
              <a:gd name="T21" fmla="*/ 1001 h 1219"/>
              <a:gd name="T22" fmla="*/ 2206 w 4649"/>
              <a:gd name="T23" fmla="*/ 987 h 1219"/>
              <a:gd name="T24" fmla="*/ 2228 w 4649"/>
              <a:gd name="T25" fmla="*/ 862 h 1219"/>
              <a:gd name="T26" fmla="*/ 2116 w 4649"/>
              <a:gd name="T27" fmla="*/ 728 h 1219"/>
              <a:gd name="T28" fmla="*/ 1887 w 4649"/>
              <a:gd name="T29" fmla="*/ 478 h 1219"/>
              <a:gd name="T30" fmla="*/ 1855 w 4649"/>
              <a:gd name="T31" fmla="*/ 362 h 1219"/>
              <a:gd name="T32" fmla="*/ 1880 w 4649"/>
              <a:gd name="T33" fmla="*/ 201 h 1219"/>
              <a:gd name="T34" fmla="*/ 1986 w 4649"/>
              <a:gd name="T35" fmla="*/ 65 h 1219"/>
              <a:gd name="T36" fmla="*/ 2150 w 4649"/>
              <a:gd name="T37" fmla="*/ 2 h 1219"/>
              <a:gd name="T38" fmla="*/ 2320 w 4649"/>
              <a:gd name="T39" fmla="*/ 28 h 1219"/>
              <a:gd name="T40" fmla="*/ 2444 w 4649"/>
              <a:gd name="T41" fmla="*/ 131 h 1219"/>
              <a:gd name="T42" fmla="*/ 2497 w 4649"/>
              <a:gd name="T43" fmla="*/ 293 h 1219"/>
              <a:gd name="T44" fmla="*/ 2481 w 4649"/>
              <a:gd name="T45" fmla="*/ 406 h 1219"/>
              <a:gd name="T46" fmla="*/ 2258 w 4649"/>
              <a:gd name="T47" fmla="*/ 278 h 1219"/>
              <a:gd name="T48" fmla="*/ 2218 w 4649"/>
              <a:gd name="T49" fmla="*/ 224 h 1219"/>
              <a:gd name="T50" fmla="*/ 2152 w 4649"/>
              <a:gd name="T51" fmla="*/ 232 h 1219"/>
              <a:gd name="T52" fmla="*/ 2126 w 4649"/>
              <a:gd name="T53" fmla="*/ 352 h 1219"/>
              <a:gd name="T54" fmla="*/ 2158 w 4649"/>
              <a:gd name="T55" fmla="*/ 427 h 1219"/>
              <a:gd name="T56" fmla="*/ 718 w 4649"/>
              <a:gd name="T57" fmla="*/ 26 h 1219"/>
              <a:gd name="T58" fmla="*/ 491 w 4649"/>
              <a:gd name="T59" fmla="*/ 1210 h 1219"/>
              <a:gd name="T60" fmla="*/ 230 w 4649"/>
              <a:gd name="T61" fmla="*/ 1189 h 1219"/>
              <a:gd name="T62" fmla="*/ 18 w 4649"/>
              <a:gd name="T63" fmla="*/ 13 h 1219"/>
              <a:gd name="T64" fmla="*/ 493 w 4649"/>
              <a:gd name="T65" fmla="*/ 33 h 1219"/>
              <a:gd name="T66" fmla="*/ 1409 w 4649"/>
              <a:gd name="T67" fmla="*/ 1193 h 1219"/>
              <a:gd name="T68" fmla="*/ 1173 w 4649"/>
              <a:gd name="T69" fmla="*/ 1207 h 1219"/>
              <a:gd name="T70" fmla="*/ 911 w 4649"/>
              <a:gd name="T71" fmla="*/ 1201 h 1219"/>
              <a:gd name="T72" fmla="*/ 691 w 4649"/>
              <a:gd name="T73" fmla="*/ 1200 h 1219"/>
              <a:gd name="T74" fmla="*/ 914 w 4649"/>
              <a:gd name="T75" fmla="*/ 15 h 1219"/>
              <a:gd name="T76" fmla="*/ 1179 w 4649"/>
              <a:gd name="T77" fmla="*/ 29 h 1219"/>
              <a:gd name="T78" fmla="*/ 3250 w 4649"/>
              <a:gd name="T79" fmla="*/ 1200 h 1219"/>
              <a:gd name="T80" fmla="*/ 3009 w 4649"/>
              <a:gd name="T81" fmla="*/ 1201 h 1219"/>
              <a:gd name="T82" fmla="*/ 2747 w 4649"/>
              <a:gd name="T83" fmla="*/ 1207 h 1219"/>
              <a:gd name="T84" fmla="*/ 2533 w 4649"/>
              <a:gd name="T85" fmla="*/ 1193 h 1219"/>
              <a:gd name="T86" fmla="*/ 2765 w 4649"/>
              <a:gd name="T87" fmla="*/ 13 h 1219"/>
              <a:gd name="T88" fmla="*/ 3137 w 4649"/>
              <a:gd name="T89" fmla="*/ 612 h 1219"/>
              <a:gd name="T90" fmla="*/ 4641 w 4649"/>
              <a:gd name="T91" fmla="*/ 1206 h 1219"/>
              <a:gd name="T92" fmla="*/ 4401 w 4649"/>
              <a:gd name="T93" fmla="*/ 1194 h 1219"/>
              <a:gd name="T94" fmla="*/ 4135 w 4649"/>
              <a:gd name="T95" fmla="*/ 1210 h 1219"/>
              <a:gd name="T96" fmla="*/ 3930 w 4649"/>
              <a:gd name="T97" fmla="*/ 1189 h 1219"/>
              <a:gd name="T98" fmla="*/ 4363 w 4649"/>
              <a:gd name="T99" fmla="*/ 13 h 1219"/>
              <a:gd name="T100" fmla="*/ 4648 w 4649"/>
              <a:gd name="T101" fmla="*/ 1189 h 1219"/>
              <a:gd name="T102" fmla="*/ 1742 w 4649"/>
              <a:gd name="T103" fmla="*/ 1209 h 1219"/>
              <a:gd name="T104" fmla="*/ 1500 w 4649"/>
              <a:gd name="T105" fmla="*/ 1190 h 1219"/>
              <a:gd name="T106" fmla="*/ 1733 w 4649"/>
              <a:gd name="T107" fmla="*/ 13 h 1219"/>
              <a:gd name="T108" fmla="*/ 3835 w 4649"/>
              <a:gd name="T109" fmla="*/ 955 h 1219"/>
              <a:gd name="T110" fmla="*/ 3854 w 4649"/>
              <a:gd name="T111" fmla="*/ 1198 h 1219"/>
              <a:gd name="T112" fmla="*/ 3358 w 4649"/>
              <a:gd name="T113" fmla="*/ 1209 h 1219"/>
              <a:gd name="T114" fmla="*/ 3349 w 4649"/>
              <a:gd name="T115" fmla="*/ 22 h 1219"/>
              <a:gd name="T116" fmla="*/ 3587 w 4649"/>
              <a:gd name="T117" fmla="*/ 22 h 12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4649" h="1219">
                <a:moveTo>
                  <a:pt x="2421" y="667"/>
                </a:moveTo>
                <a:lnTo>
                  <a:pt x="2425" y="671"/>
                </a:lnTo>
                <a:lnTo>
                  <a:pt x="2436" y="682"/>
                </a:lnTo>
                <a:lnTo>
                  <a:pt x="2442" y="691"/>
                </a:lnTo>
                <a:lnTo>
                  <a:pt x="2450" y="701"/>
                </a:lnTo>
                <a:lnTo>
                  <a:pt x="2458" y="712"/>
                </a:lnTo>
                <a:lnTo>
                  <a:pt x="2467" y="725"/>
                </a:lnTo>
                <a:lnTo>
                  <a:pt x="2475" y="740"/>
                </a:lnTo>
                <a:lnTo>
                  <a:pt x="2483" y="756"/>
                </a:lnTo>
                <a:lnTo>
                  <a:pt x="2490" y="773"/>
                </a:lnTo>
                <a:lnTo>
                  <a:pt x="2494" y="783"/>
                </a:lnTo>
                <a:lnTo>
                  <a:pt x="2497" y="792"/>
                </a:lnTo>
                <a:lnTo>
                  <a:pt x="2500" y="802"/>
                </a:lnTo>
                <a:lnTo>
                  <a:pt x="2503" y="812"/>
                </a:lnTo>
                <a:lnTo>
                  <a:pt x="2505" y="822"/>
                </a:lnTo>
                <a:lnTo>
                  <a:pt x="2507" y="833"/>
                </a:lnTo>
                <a:lnTo>
                  <a:pt x="2508" y="844"/>
                </a:lnTo>
                <a:lnTo>
                  <a:pt x="2509" y="855"/>
                </a:lnTo>
                <a:lnTo>
                  <a:pt x="2510" y="867"/>
                </a:lnTo>
                <a:lnTo>
                  <a:pt x="2510" y="878"/>
                </a:lnTo>
                <a:lnTo>
                  <a:pt x="2510" y="887"/>
                </a:lnTo>
                <a:lnTo>
                  <a:pt x="2510" y="896"/>
                </a:lnTo>
                <a:lnTo>
                  <a:pt x="2510" y="912"/>
                </a:lnTo>
                <a:lnTo>
                  <a:pt x="2508" y="929"/>
                </a:lnTo>
                <a:lnTo>
                  <a:pt x="2506" y="945"/>
                </a:lnTo>
                <a:lnTo>
                  <a:pt x="2503" y="961"/>
                </a:lnTo>
                <a:lnTo>
                  <a:pt x="2499" y="976"/>
                </a:lnTo>
                <a:lnTo>
                  <a:pt x="2495" y="992"/>
                </a:lnTo>
                <a:lnTo>
                  <a:pt x="2490" y="1007"/>
                </a:lnTo>
                <a:lnTo>
                  <a:pt x="2483" y="1022"/>
                </a:lnTo>
                <a:lnTo>
                  <a:pt x="2477" y="1036"/>
                </a:lnTo>
                <a:lnTo>
                  <a:pt x="2469" y="1050"/>
                </a:lnTo>
                <a:lnTo>
                  <a:pt x="2461" y="1063"/>
                </a:lnTo>
                <a:lnTo>
                  <a:pt x="2452" y="1077"/>
                </a:lnTo>
                <a:lnTo>
                  <a:pt x="2443" y="1089"/>
                </a:lnTo>
                <a:lnTo>
                  <a:pt x="2433" y="1101"/>
                </a:lnTo>
                <a:lnTo>
                  <a:pt x="2422" y="1113"/>
                </a:lnTo>
                <a:lnTo>
                  <a:pt x="2411" y="1124"/>
                </a:lnTo>
                <a:lnTo>
                  <a:pt x="2399" y="1135"/>
                </a:lnTo>
                <a:lnTo>
                  <a:pt x="2387" y="1145"/>
                </a:lnTo>
                <a:lnTo>
                  <a:pt x="2374" y="1155"/>
                </a:lnTo>
                <a:lnTo>
                  <a:pt x="2361" y="1164"/>
                </a:lnTo>
                <a:lnTo>
                  <a:pt x="2347" y="1172"/>
                </a:lnTo>
                <a:lnTo>
                  <a:pt x="2333" y="1180"/>
                </a:lnTo>
                <a:lnTo>
                  <a:pt x="2317" y="1187"/>
                </a:lnTo>
                <a:lnTo>
                  <a:pt x="2302" y="1194"/>
                </a:lnTo>
                <a:lnTo>
                  <a:pt x="2287" y="1200"/>
                </a:lnTo>
                <a:lnTo>
                  <a:pt x="2271" y="1205"/>
                </a:lnTo>
                <a:lnTo>
                  <a:pt x="2255" y="1209"/>
                </a:lnTo>
                <a:lnTo>
                  <a:pt x="2239" y="1213"/>
                </a:lnTo>
                <a:lnTo>
                  <a:pt x="2222" y="1215"/>
                </a:lnTo>
                <a:lnTo>
                  <a:pt x="2205" y="1217"/>
                </a:lnTo>
                <a:lnTo>
                  <a:pt x="2188" y="1219"/>
                </a:lnTo>
                <a:lnTo>
                  <a:pt x="2171" y="1219"/>
                </a:lnTo>
                <a:lnTo>
                  <a:pt x="2154" y="1219"/>
                </a:lnTo>
                <a:lnTo>
                  <a:pt x="2137" y="1218"/>
                </a:lnTo>
                <a:lnTo>
                  <a:pt x="2121" y="1216"/>
                </a:lnTo>
                <a:lnTo>
                  <a:pt x="2105" y="1214"/>
                </a:lnTo>
                <a:lnTo>
                  <a:pt x="2089" y="1211"/>
                </a:lnTo>
                <a:lnTo>
                  <a:pt x="2074" y="1207"/>
                </a:lnTo>
                <a:lnTo>
                  <a:pt x="2059" y="1203"/>
                </a:lnTo>
                <a:lnTo>
                  <a:pt x="2044" y="1199"/>
                </a:lnTo>
                <a:lnTo>
                  <a:pt x="2030" y="1193"/>
                </a:lnTo>
                <a:lnTo>
                  <a:pt x="2016" y="1187"/>
                </a:lnTo>
                <a:lnTo>
                  <a:pt x="2003" y="1181"/>
                </a:lnTo>
                <a:lnTo>
                  <a:pt x="1990" y="1174"/>
                </a:lnTo>
                <a:lnTo>
                  <a:pt x="1977" y="1166"/>
                </a:lnTo>
                <a:lnTo>
                  <a:pt x="1971" y="1162"/>
                </a:lnTo>
                <a:lnTo>
                  <a:pt x="1965" y="1158"/>
                </a:lnTo>
                <a:lnTo>
                  <a:pt x="1954" y="1149"/>
                </a:lnTo>
                <a:lnTo>
                  <a:pt x="1943" y="1140"/>
                </a:lnTo>
                <a:lnTo>
                  <a:pt x="1932" y="1130"/>
                </a:lnTo>
                <a:lnTo>
                  <a:pt x="1922" y="1120"/>
                </a:lnTo>
                <a:lnTo>
                  <a:pt x="1913" y="1109"/>
                </a:lnTo>
                <a:lnTo>
                  <a:pt x="1904" y="1098"/>
                </a:lnTo>
                <a:lnTo>
                  <a:pt x="1895" y="1086"/>
                </a:lnTo>
                <a:lnTo>
                  <a:pt x="1888" y="1073"/>
                </a:lnTo>
                <a:lnTo>
                  <a:pt x="1881" y="1061"/>
                </a:lnTo>
                <a:lnTo>
                  <a:pt x="1874" y="1047"/>
                </a:lnTo>
                <a:lnTo>
                  <a:pt x="1869" y="1034"/>
                </a:lnTo>
                <a:lnTo>
                  <a:pt x="1864" y="1019"/>
                </a:lnTo>
                <a:lnTo>
                  <a:pt x="1859" y="1005"/>
                </a:lnTo>
                <a:lnTo>
                  <a:pt x="1856" y="990"/>
                </a:lnTo>
                <a:lnTo>
                  <a:pt x="1853" y="974"/>
                </a:lnTo>
                <a:lnTo>
                  <a:pt x="1851" y="958"/>
                </a:lnTo>
                <a:lnTo>
                  <a:pt x="1849" y="942"/>
                </a:lnTo>
                <a:lnTo>
                  <a:pt x="1849" y="925"/>
                </a:lnTo>
                <a:lnTo>
                  <a:pt x="1848" y="891"/>
                </a:lnTo>
                <a:lnTo>
                  <a:pt x="1849" y="859"/>
                </a:lnTo>
                <a:lnTo>
                  <a:pt x="1849" y="856"/>
                </a:lnTo>
                <a:lnTo>
                  <a:pt x="1850" y="852"/>
                </a:lnTo>
                <a:lnTo>
                  <a:pt x="1851" y="850"/>
                </a:lnTo>
                <a:lnTo>
                  <a:pt x="1854" y="847"/>
                </a:lnTo>
                <a:lnTo>
                  <a:pt x="1856" y="845"/>
                </a:lnTo>
                <a:lnTo>
                  <a:pt x="1859" y="844"/>
                </a:lnTo>
                <a:lnTo>
                  <a:pt x="1863" y="843"/>
                </a:lnTo>
                <a:lnTo>
                  <a:pt x="1866" y="842"/>
                </a:lnTo>
                <a:lnTo>
                  <a:pt x="2074" y="842"/>
                </a:lnTo>
                <a:lnTo>
                  <a:pt x="2078" y="843"/>
                </a:lnTo>
                <a:lnTo>
                  <a:pt x="2081" y="844"/>
                </a:lnTo>
                <a:lnTo>
                  <a:pt x="2084" y="845"/>
                </a:lnTo>
                <a:lnTo>
                  <a:pt x="2087" y="848"/>
                </a:lnTo>
                <a:lnTo>
                  <a:pt x="2089" y="850"/>
                </a:lnTo>
                <a:lnTo>
                  <a:pt x="2090" y="853"/>
                </a:lnTo>
                <a:lnTo>
                  <a:pt x="2092" y="857"/>
                </a:lnTo>
                <a:lnTo>
                  <a:pt x="2092" y="860"/>
                </a:lnTo>
                <a:lnTo>
                  <a:pt x="2092" y="935"/>
                </a:lnTo>
                <a:lnTo>
                  <a:pt x="2093" y="942"/>
                </a:lnTo>
                <a:lnTo>
                  <a:pt x="2094" y="948"/>
                </a:lnTo>
                <a:lnTo>
                  <a:pt x="2095" y="955"/>
                </a:lnTo>
                <a:lnTo>
                  <a:pt x="2098" y="961"/>
                </a:lnTo>
                <a:lnTo>
                  <a:pt x="2101" y="967"/>
                </a:lnTo>
                <a:lnTo>
                  <a:pt x="2104" y="973"/>
                </a:lnTo>
                <a:lnTo>
                  <a:pt x="2108" y="978"/>
                </a:lnTo>
                <a:lnTo>
                  <a:pt x="2110" y="981"/>
                </a:lnTo>
                <a:lnTo>
                  <a:pt x="2112" y="983"/>
                </a:lnTo>
                <a:lnTo>
                  <a:pt x="2117" y="988"/>
                </a:lnTo>
                <a:lnTo>
                  <a:pt x="2122" y="992"/>
                </a:lnTo>
                <a:lnTo>
                  <a:pt x="2128" y="996"/>
                </a:lnTo>
                <a:lnTo>
                  <a:pt x="2134" y="999"/>
                </a:lnTo>
                <a:lnTo>
                  <a:pt x="2140" y="1001"/>
                </a:lnTo>
                <a:lnTo>
                  <a:pt x="2147" y="1003"/>
                </a:lnTo>
                <a:lnTo>
                  <a:pt x="2153" y="1004"/>
                </a:lnTo>
                <a:lnTo>
                  <a:pt x="2160" y="1005"/>
                </a:lnTo>
                <a:lnTo>
                  <a:pt x="2167" y="1004"/>
                </a:lnTo>
                <a:lnTo>
                  <a:pt x="2173" y="1003"/>
                </a:lnTo>
                <a:lnTo>
                  <a:pt x="2180" y="1002"/>
                </a:lnTo>
                <a:lnTo>
                  <a:pt x="2186" y="1000"/>
                </a:lnTo>
                <a:lnTo>
                  <a:pt x="2191" y="998"/>
                </a:lnTo>
                <a:lnTo>
                  <a:pt x="2197" y="995"/>
                </a:lnTo>
                <a:lnTo>
                  <a:pt x="2202" y="991"/>
                </a:lnTo>
                <a:lnTo>
                  <a:pt x="2206" y="987"/>
                </a:lnTo>
                <a:lnTo>
                  <a:pt x="2211" y="983"/>
                </a:lnTo>
                <a:lnTo>
                  <a:pt x="2215" y="979"/>
                </a:lnTo>
                <a:lnTo>
                  <a:pt x="2218" y="974"/>
                </a:lnTo>
                <a:lnTo>
                  <a:pt x="2221" y="969"/>
                </a:lnTo>
                <a:lnTo>
                  <a:pt x="2224" y="963"/>
                </a:lnTo>
                <a:lnTo>
                  <a:pt x="2226" y="957"/>
                </a:lnTo>
                <a:lnTo>
                  <a:pt x="2227" y="951"/>
                </a:lnTo>
                <a:lnTo>
                  <a:pt x="2228" y="948"/>
                </a:lnTo>
                <a:lnTo>
                  <a:pt x="2228" y="945"/>
                </a:lnTo>
                <a:lnTo>
                  <a:pt x="2228" y="871"/>
                </a:lnTo>
                <a:lnTo>
                  <a:pt x="2228" y="862"/>
                </a:lnTo>
                <a:lnTo>
                  <a:pt x="2226" y="855"/>
                </a:lnTo>
                <a:lnTo>
                  <a:pt x="2224" y="847"/>
                </a:lnTo>
                <a:lnTo>
                  <a:pt x="2220" y="838"/>
                </a:lnTo>
                <a:lnTo>
                  <a:pt x="2215" y="827"/>
                </a:lnTo>
                <a:lnTo>
                  <a:pt x="2211" y="822"/>
                </a:lnTo>
                <a:lnTo>
                  <a:pt x="2207" y="817"/>
                </a:lnTo>
                <a:lnTo>
                  <a:pt x="2198" y="805"/>
                </a:lnTo>
                <a:lnTo>
                  <a:pt x="2191" y="798"/>
                </a:lnTo>
                <a:lnTo>
                  <a:pt x="2181" y="788"/>
                </a:lnTo>
                <a:lnTo>
                  <a:pt x="2152" y="761"/>
                </a:lnTo>
                <a:lnTo>
                  <a:pt x="2116" y="728"/>
                </a:lnTo>
                <a:lnTo>
                  <a:pt x="2078" y="693"/>
                </a:lnTo>
                <a:lnTo>
                  <a:pt x="2008" y="632"/>
                </a:lnTo>
                <a:lnTo>
                  <a:pt x="1978" y="604"/>
                </a:lnTo>
                <a:lnTo>
                  <a:pt x="1973" y="599"/>
                </a:lnTo>
                <a:lnTo>
                  <a:pt x="1960" y="584"/>
                </a:lnTo>
                <a:lnTo>
                  <a:pt x="1941" y="562"/>
                </a:lnTo>
                <a:lnTo>
                  <a:pt x="1930" y="548"/>
                </a:lnTo>
                <a:lnTo>
                  <a:pt x="1919" y="533"/>
                </a:lnTo>
                <a:lnTo>
                  <a:pt x="1908" y="516"/>
                </a:lnTo>
                <a:lnTo>
                  <a:pt x="1897" y="497"/>
                </a:lnTo>
                <a:lnTo>
                  <a:pt x="1887" y="478"/>
                </a:lnTo>
                <a:lnTo>
                  <a:pt x="1882" y="468"/>
                </a:lnTo>
                <a:lnTo>
                  <a:pt x="1878" y="457"/>
                </a:lnTo>
                <a:lnTo>
                  <a:pt x="1873" y="446"/>
                </a:lnTo>
                <a:lnTo>
                  <a:pt x="1869" y="435"/>
                </a:lnTo>
                <a:lnTo>
                  <a:pt x="1866" y="424"/>
                </a:lnTo>
                <a:lnTo>
                  <a:pt x="1863" y="413"/>
                </a:lnTo>
                <a:lnTo>
                  <a:pt x="1860" y="402"/>
                </a:lnTo>
                <a:lnTo>
                  <a:pt x="1858" y="390"/>
                </a:lnTo>
                <a:lnTo>
                  <a:pt x="1856" y="378"/>
                </a:lnTo>
                <a:lnTo>
                  <a:pt x="1855" y="366"/>
                </a:lnTo>
                <a:lnTo>
                  <a:pt x="1855" y="362"/>
                </a:lnTo>
                <a:lnTo>
                  <a:pt x="1854" y="346"/>
                </a:lnTo>
                <a:lnTo>
                  <a:pt x="1854" y="330"/>
                </a:lnTo>
                <a:lnTo>
                  <a:pt x="1854" y="313"/>
                </a:lnTo>
                <a:lnTo>
                  <a:pt x="1855" y="296"/>
                </a:lnTo>
                <a:lnTo>
                  <a:pt x="1858" y="279"/>
                </a:lnTo>
                <a:lnTo>
                  <a:pt x="1860" y="263"/>
                </a:lnTo>
                <a:lnTo>
                  <a:pt x="1864" y="247"/>
                </a:lnTo>
                <a:lnTo>
                  <a:pt x="1869" y="231"/>
                </a:lnTo>
                <a:lnTo>
                  <a:pt x="1871" y="224"/>
                </a:lnTo>
                <a:lnTo>
                  <a:pt x="1874" y="216"/>
                </a:lnTo>
                <a:lnTo>
                  <a:pt x="1880" y="201"/>
                </a:lnTo>
                <a:lnTo>
                  <a:pt x="1886" y="187"/>
                </a:lnTo>
                <a:lnTo>
                  <a:pt x="1894" y="172"/>
                </a:lnTo>
                <a:lnTo>
                  <a:pt x="1901" y="159"/>
                </a:lnTo>
                <a:lnTo>
                  <a:pt x="1910" y="145"/>
                </a:lnTo>
                <a:lnTo>
                  <a:pt x="1919" y="132"/>
                </a:lnTo>
                <a:lnTo>
                  <a:pt x="1929" y="120"/>
                </a:lnTo>
                <a:lnTo>
                  <a:pt x="1939" y="108"/>
                </a:lnTo>
                <a:lnTo>
                  <a:pt x="1950" y="96"/>
                </a:lnTo>
                <a:lnTo>
                  <a:pt x="1962" y="85"/>
                </a:lnTo>
                <a:lnTo>
                  <a:pt x="1974" y="75"/>
                </a:lnTo>
                <a:lnTo>
                  <a:pt x="1986" y="65"/>
                </a:lnTo>
                <a:lnTo>
                  <a:pt x="1999" y="56"/>
                </a:lnTo>
                <a:lnTo>
                  <a:pt x="2012" y="48"/>
                </a:lnTo>
                <a:lnTo>
                  <a:pt x="2026" y="40"/>
                </a:lnTo>
                <a:lnTo>
                  <a:pt x="2041" y="32"/>
                </a:lnTo>
                <a:lnTo>
                  <a:pt x="2055" y="26"/>
                </a:lnTo>
                <a:lnTo>
                  <a:pt x="2070" y="20"/>
                </a:lnTo>
                <a:lnTo>
                  <a:pt x="2085" y="15"/>
                </a:lnTo>
                <a:lnTo>
                  <a:pt x="2101" y="10"/>
                </a:lnTo>
                <a:lnTo>
                  <a:pt x="2117" y="7"/>
                </a:lnTo>
                <a:lnTo>
                  <a:pt x="2133" y="4"/>
                </a:lnTo>
                <a:lnTo>
                  <a:pt x="2150" y="2"/>
                </a:lnTo>
                <a:lnTo>
                  <a:pt x="2167" y="0"/>
                </a:lnTo>
                <a:lnTo>
                  <a:pt x="2184" y="0"/>
                </a:lnTo>
                <a:lnTo>
                  <a:pt x="2200" y="0"/>
                </a:lnTo>
                <a:lnTo>
                  <a:pt x="2216" y="1"/>
                </a:lnTo>
                <a:lnTo>
                  <a:pt x="2232" y="3"/>
                </a:lnTo>
                <a:lnTo>
                  <a:pt x="2247" y="6"/>
                </a:lnTo>
                <a:lnTo>
                  <a:pt x="2262" y="9"/>
                </a:lnTo>
                <a:lnTo>
                  <a:pt x="2277" y="13"/>
                </a:lnTo>
                <a:lnTo>
                  <a:pt x="2292" y="17"/>
                </a:lnTo>
                <a:lnTo>
                  <a:pt x="2306" y="22"/>
                </a:lnTo>
                <a:lnTo>
                  <a:pt x="2320" y="28"/>
                </a:lnTo>
                <a:lnTo>
                  <a:pt x="2335" y="35"/>
                </a:lnTo>
                <a:lnTo>
                  <a:pt x="2348" y="42"/>
                </a:lnTo>
                <a:lnTo>
                  <a:pt x="2360" y="49"/>
                </a:lnTo>
                <a:lnTo>
                  <a:pt x="2373" y="58"/>
                </a:lnTo>
                <a:lnTo>
                  <a:pt x="2384" y="66"/>
                </a:lnTo>
                <a:lnTo>
                  <a:pt x="2396" y="76"/>
                </a:lnTo>
                <a:lnTo>
                  <a:pt x="2406" y="86"/>
                </a:lnTo>
                <a:lnTo>
                  <a:pt x="2417" y="96"/>
                </a:lnTo>
                <a:lnTo>
                  <a:pt x="2426" y="107"/>
                </a:lnTo>
                <a:lnTo>
                  <a:pt x="2436" y="119"/>
                </a:lnTo>
                <a:lnTo>
                  <a:pt x="2444" y="131"/>
                </a:lnTo>
                <a:lnTo>
                  <a:pt x="2452" y="143"/>
                </a:lnTo>
                <a:lnTo>
                  <a:pt x="2460" y="156"/>
                </a:lnTo>
                <a:lnTo>
                  <a:pt x="2467" y="170"/>
                </a:lnTo>
                <a:lnTo>
                  <a:pt x="2473" y="184"/>
                </a:lnTo>
                <a:lnTo>
                  <a:pt x="2478" y="198"/>
                </a:lnTo>
                <a:lnTo>
                  <a:pt x="2483" y="213"/>
                </a:lnTo>
                <a:lnTo>
                  <a:pt x="2488" y="228"/>
                </a:lnTo>
                <a:lnTo>
                  <a:pt x="2491" y="244"/>
                </a:lnTo>
                <a:lnTo>
                  <a:pt x="2494" y="260"/>
                </a:lnTo>
                <a:lnTo>
                  <a:pt x="2496" y="276"/>
                </a:lnTo>
                <a:lnTo>
                  <a:pt x="2497" y="293"/>
                </a:lnTo>
                <a:lnTo>
                  <a:pt x="2498" y="310"/>
                </a:lnTo>
                <a:lnTo>
                  <a:pt x="2498" y="350"/>
                </a:lnTo>
                <a:lnTo>
                  <a:pt x="2498" y="388"/>
                </a:lnTo>
                <a:lnTo>
                  <a:pt x="2498" y="392"/>
                </a:lnTo>
                <a:lnTo>
                  <a:pt x="2497" y="395"/>
                </a:lnTo>
                <a:lnTo>
                  <a:pt x="2495" y="398"/>
                </a:lnTo>
                <a:lnTo>
                  <a:pt x="2493" y="401"/>
                </a:lnTo>
                <a:lnTo>
                  <a:pt x="2491" y="403"/>
                </a:lnTo>
                <a:lnTo>
                  <a:pt x="2488" y="404"/>
                </a:lnTo>
                <a:lnTo>
                  <a:pt x="2484" y="405"/>
                </a:lnTo>
                <a:lnTo>
                  <a:pt x="2481" y="406"/>
                </a:lnTo>
                <a:lnTo>
                  <a:pt x="2277" y="405"/>
                </a:lnTo>
                <a:lnTo>
                  <a:pt x="2273" y="405"/>
                </a:lnTo>
                <a:lnTo>
                  <a:pt x="2270" y="404"/>
                </a:lnTo>
                <a:lnTo>
                  <a:pt x="2267" y="402"/>
                </a:lnTo>
                <a:lnTo>
                  <a:pt x="2264" y="400"/>
                </a:lnTo>
                <a:lnTo>
                  <a:pt x="2262" y="397"/>
                </a:lnTo>
                <a:lnTo>
                  <a:pt x="2260" y="394"/>
                </a:lnTo>
                <a:lnTo>
                  <a:pt x="2259" y="391"/>
                </a:lnTo>
                <a:lnTo>
                  <a:pt x="2259" y="387"/>
                </a:lnTo>
                <a:lnTo>
                  <a:pt x="2259" y="285"/>
                </a:lnTo>
                <a:lnTo>
                  <a:pt x="2258" y="278"/>
                </a:lnTo>
                <a:lnTo>
                  <a:pt x="2257" y="271"/>
                </a:lnTo>
                <a:lnTo>
                  <a:pt x="2256" y="265"/>
                </a:lnTo>
                <a:lnTo>
                  <a:pt x="2253" y="259"/>
                </a:lnTo>
                <a:lnTo>
                  <a:pt x="2251" y="253"/>
                </a:lnTo>
                <a:lnTo>
                  <a:pt x="2247" y="248"/>
                </a:lnTo>
                <a:lnTo>
                  <a:pt x="2244" y="243"/>
                </a:lnTo>
                <a:lnTo>
                  <a:pt x="2239" y="238"/>
                </a:lnTo>
                <a:lnTo>
                  <a:pt x="2235" y="234"/>
                </a:lnTo>
                <a:lnTo>
                  <a:pt x="2229" y="230"/>
                </a:lnTo>
                <a:lnTo>
                  <a:pt x="2224" y="226"/>
                </a:lnTo>
                <a:lnTo>
                  <a:pt x="2218" y="224"/>
                </a:lnTo>
                <a:lnTo>
                  <a:pt x="2212" y="221"/>
                </a:lnTo>
                <a:lnTo>
                  <a:pt x="2206" y="220"/>
                </a:lnTo>
                <a:lnTo>
                  <a:pt x="2199" y="219"/>
                </a:lnTo>
                <a:lnTo>
                  <a:pt x="2192" y="218"/>
                </a:lnTo>
                <a:lnTo>
                  <a:pt x="2186" y="219"/>
                </a:lnTo>
                <a:lnTo>
                  <a:pt x="2180" y="220"/>
                </a:lnTo>
                <a:lnTo>
                  <a:pt x="2174" y="221"/>
                </a:lnTo>
                <a:lnTo>
                  <a:pt x="2168" y="223"/>
                </a:lnTo>
                <a:lnTo>
                  <a:pt x="2162" y="226"/>
                </a:lnTo>
                <a:lnTo>
                  <a:pt x="2157" y="229"/>
                </a:lnTo>
                <a:lnTo>
                  <a:pt x="2152" y="232"/>
                </a:lnTo>
                <a:lnTo>
                  <a:pt x="2148" y="236"/>
                </a:lnTo>
                <a:lnTo>
                  <a:pt x="2143" y="240"/>
                </a:lnTo>
                <a:lnTo>
                  <a:pt x="2140" y="245"/>
                </a:lnTo>
                <a:lnTo>
                  <a:pt x="2136" y="250"/>
                </a:lnTo>
                <a:lnTo>
                  <a:pt x="2133" y="255"/>
                </a:lnTo>
                <a:lnTo>
                  <a:pt x="2131" y="261"/>
                </a:lnTo>
                <a:lnTo>
                  <a:pt x="2129" y="267"/>
                </a:lnTo>
                <a:lnTo>
                  <a:pt x="2127" y="273"/>
                </a:lnTo>
                <a:lnTo>
                  <a:pt x="2127" y="279"/>
                </a:lnTo>
                <a:lnTo>
                  <a:pt x="2126" y="349"/>
                </a:lnTo>
                <a:lnTo>
                  <a:pt x="2126" y="352"/>
                </a:lnTo>
                <a:lnTo>
                  <a:pt x="2128" y="366"/>
                </a:lnTo>
                <a:lnTo>
                  <a:pt x="2130" y="375"/>
                </a:lnTo>
                <a:lnTo>
                  <a:pt x="2133" y="386"/>
                </a:lnTo>
                <a:lnTo>
                  <a:pt x="2135" y="392"/>
                </a:lnTo>
                <a:lnTo>
                  <a:pt x="2138" y="398"/>
                </a:lnTo>
                <a:lnTo>
                  <a:pt x="2140" y="403"/>
                </a:lnTo>
                <a:lnTo>
                  <a:pt x="2143" y="409"/>
                </a:lnTo>
                <a:lnTo>
                  <a:pt x="2146" y="414"/>
                </a:lnTo>
                <a:lnTo>
                  <a:pt x="2150" y="419"/>
                </a:lnTo>
                <a:lnTo>
                  <a:pt x="2154" y="423"/>
                </a:lnTo>
                <a:lnTo>
                  <a:pt x="2158" y="427"/>
                </a:lnTo>
                <a:lnTo>
                  <a:pt x="2174" y="440"/>
                </a:lnTo>
                <a:lnTo>
                  <a:pt x="2206" y="469"/>
                </a:lnTo>
                <a:lnTo>
                  <a:pt x="2295" y="551"/>
                </a:lnTo>
                <a:lnTo>
                  <a:pt x="2421" y="667"/>
                </a:lnTo>
                <a:close/>
                <a:moveTo>
                  <a:pt x="701" y="13"/>
                </a:moveTo>
                <a:lnTo>
                  <a:pt x="705" y="14"/>
                </a:lnTo>
                <a:lnTo>
                  <a:pt x="709" y="15"/>
                </a:lnTo>
                <a:lnTo>
                  <a:pt x="712" y="17"/>
                </a:lnTo>
                <a:lnTo>
                  <a:pt x="715" y="19"/>
                </a:lnTo>
                <a:lnTo>
                  <a:pt x="717" y="22"/>
                </a:lnTo>
                <a:lnTo>
                  <a:pt x="718" y="26"/>
                </a:lnTo>
                <a:lnTo>
                  <a:pt x="719" y="30"/>
                </a:lnTo>
                <a:lnTo>
                  <a:pt x="719" y="34"/>
                </a:lnTo>
                <a:lnTo>
                  <a:pt x="615" y="612"/>
                </a:lnTo>
                <a:lnTo>
                  <a:pt x="511" y="1189"/>
                </a:lnTo>
                <a:lnTo>
                  <a:pt x="510" y="1193"/>
                </a:lnTo>
                <a:lnTo>
                  <a:pt x="508" y="1197"/>
                </a:lnTo>
                <a:lnTo>
                  <a:pt x="506" y="1201"/>
                </a:lnTo>
                <a:lnTo>
                  <a:pt x="502" y="1204"/>
                </a:lnTo>
                <a:lnTo>
                  <a:pt x="499" y="1207"/>
                </a:lnTo>
                <a:lnTo>
                  <a:pt x="495" y="1208"/>
                </a:lnTo>
                <a:lnTo>
                  <a:pt x="491" y="1210"/>
                </a:lnTo>
                <a:lnTo>
                  <a:pt x="487" y="1210"/>
                </a:lnTo>
                <a:lnTo>
                  <a:pt x="436" y="1210"/>
                </a:lnTo>
                <a:lnTo>
                  <a:pt x="254" y="1210"/>
                </a:lnTo>
                <a:lnTo>
                  <a:pt x="250" y="1210"/>
                </a:lnTo>
                <a:lnTo>
                  <a:pt x="246" y="1208"/>
                </a:lnTo>
                <a:lnTo>
                  <a:pt x="242" y="1206"/>
                </a:lnTo>
                <a:lnTo>
                  <a:pt x="238" y="1204"/>
                </a:lnTo>
                <a:lnTo>
                  <a:pt x="235" y="1201"/>
                </a:lnTo>
                <a:lnTo>
                  <a:pt x="233" y="1197"/>
                </a:lnTo>
                <a:lnTo>
                  <a:pt x="231" y="1193"/>
                </a:lnTo>
                <a:lnTo>
                  <a:pt x="230" y="1189"/>
                </a:lnTo>
                <a:lnTo>
                  <a:pt x="115" y="612"/>
                </a:lnTo>
                <a:lnTo>
                  <a:pt x="0" y="34"/>
                </a:lnTo>
                <a:lnTo>
                  <a:pt x="0" y="30"/>
                </a:lnTo>
                <a:lnTo>
                  <a:pt x="1" y="26"/>
                </a:lnTo>
                <a:lnTo>
                  <a:pt x="1" y="24"/>
                </a:lnTo>
                <a:lnTo>
                  <a:pt x="2" y="22"/>
                </a:lnTo>
                <a:lnTo>
                  <a:pt x="4" y="19"/>
                </a:lnTo>
                <a:lnTo>
                  <a:pt x="7" y="16"/>
                </a:lnTo>
                <a:lnTo>
                  <a:pt x="10" y="15"/>
                </a:lnTo>
                <a:lnTo>
                  <a:pt x="14" y="13"/>
                </a:lnTo>
                <a:lnTo>
                  <a:pt x="18" y="13"/>
                </a:lnTo>
                <a:lnTo>
                  <a:pt x="225" y="13"/>
                </a:lnTo>
                <a:lnTo>
                  <a:pt x="229" y="13"/>
                </a:lnTo>
                <a:lnTo>
                  <a:pt x="233" y="14"/>
                </a:lnTo>
                <a:lnTo>
                  <a:pt x="237" y="16"/>
                </a:lnTo>
                <a:lnTo>
                  <a:pt x="241" y="19"/>
                </a:lnTo>
                <a:lnTo>
                  <a:pt x="244" y="22"/>
                </a:lnTo>
                <a:lnTo>
                  <a:pt x="246" y="25"/>
                </a:lnTo>
                <a:lnTo>
                  <a:pt x="248" y="29"/>
                </a:lnTo>
                <a:lnTo>
                  <a:pt x="249" y="33"/>
                </a:lnTo>
                <a:lnTo>
                  <a:pt x="365" y="696"/>
                </a:lnTo>
                <a:lnTo>
                  <a:pt x="493" y="33"/>
                </a:lnTo>
                <a:lnTo>
                  <a:pt x="495" y="29"/>
                </a:lnTo>
                <a:lnTo>
                  <a:pt x="496" y="25"/>
                </a:lnTo>
                <a:lnTo>
                  <a:pt x="499" y="22"/>
                </a:lnTo>
                <a:lnTo>
                  <a:pt x="502" y="19"/>
                </a:lnTo>
                <a:lnTo>
                  <a:pt x="506" y="16"/>
                </a:lnTo>
                <a:lnTo>
                  <a:pt x="509" y="15"/>
                </a:lnTo>
                <a:lnTo>
                  <a:pt x="513" y="13"/>
                </a:lnTo>
                <a:lnTo>
                  <a:pt x="518" y="13"/>
                </a:lnTo>
                <a:lnTo>
                  <a:pt x="701" y="13"/>
                </a:lnTo>
                <a:close/>
                <a:moveTo>
                  <a:pt x="1409" y="1189"/>
                </a:moveTo>
                <a:lnTo>
                  <a:pt x="1409" y="1193"/>
                </a:lnTo>
                <a:lnTo>
                  <a:pt x="1409" y="1197"/>
                </a:lnTo>
                <a:lnTo>
                  <a:pt x="1407" y="1200"/>
                </a:lnTo>
                <a:lnTo>
                  <a:pt x="1405" y="1204"/>
                </a:lnTo>
                <a:lnTo>
                  <a:pt x="1402" y="1206"/>
                </a:lnTo>
                <a:lnTo>
                  <a:pt x="1398" y="1208"/>
                </a:lnTo>
                <a:lnTo>
                  <a:pt x="1395" y="1210"/>
                </a:lnTo>
                <a:lnTo>
                  <a:pt x="1390" y="1210"/>
                </a:lnTo>
                <a:lnTo>
                  <a:pt x="1185" y="1210"/>
                </a:lnTo>
                <a:lnTo>
                  <a:pt x="1181" y="1210"/>
                </a:lnTo>
                <a:lnTo>
                  <a:pt x="1177" y="1209"/>
                </a:lnTo>
                <a:lnTo>
                  <a:pt x="1173" y="1207"/>
                </a:lnTo>
                <a:lnTo>
                  <a:pt x="1169" y="1204"/>
                </a:lnTo>
                <a:lnTo>
                  <a:pt x="1166" y="1201"/>
                </a:lnTo>
                <a:lnTo>
                  <a:pt x="1164" y="1198"/>
                </a:lnTo>
                <a:lnTo>
                  <a:pt x="1162" y="1194"/>
                </a:lnTo>
                <a:lnTo>
                  <a:pt x="1161" y="1190"/>
                </a:lnTo>
                <a:lnTo>
                  <a:pt x="1143" y="1087"/>
                </a:lnTo>
                <a:lnTo>
                  <a:pt x="936" y="1087"/>
                </a:lnTo>
                <a:lnTo>
                  <a:pt x="916" y="1190"/>
                </a:lnTo>
                <a:lnTo>
                  <a:pt x="915" y="1194"/>
                </a:lnTo>
                <a:lnTo>
                  <a:pt x="913" y="1198"/>
                </a:lnTo>
                <a:lnTo>
                  <a:pt x="911" y="1201"/>
                </a:lnTo>
                <a:lnTo>
                  <a:pt x="908" y="1204"/>
                </a:lnTo>
                <a:lnTo>
                  <a:pt x="904" y="1207"/>
                </a:lnTo>
                <a:lnTo>
                  <a:pt x="900" y="1209"/>
                </a:lnTo>
                <a:lnTo>
                  <a:pt x="896" y="1210"/>
                </a:lnTo>
                <a:lnTo>
                  <a:pt x="892" y="1210"/>
                </a:lnTo>
                <a:lnTo>
                  <a:pt x="705" y="1210"/>
                </a:lnTo>
                <a:lnTo>
                  <a:pt x="701" y="1210"/>
                </a:lnTo>
                <a:lnTo>
                  <a:pt x="698" y="1208"/>
                </a:lnTo>
                <a:lnTo>
                  <a:pt x="695" y="1206"/>
                </a:lnTo>
                <a:lnTo>
                  <a:pt x="692" y="1204"/>
                </a:lnTo>
                <a:lnTo>
                  <a:pt x="691" y="1200"/>
                </a:lnTo>
                <a:lnTo>
                  <a:pt x="690" y="1197"/>
                </a:lnTo>
                <a:lnTo>
                  <a:pt x="690" y="1193"/>
                </a:lnTo>
                <a:lnTo>
                  <a:pt x="690" y="1189"/>
                </a:lnTo>
                <a:lnTo>
                  <a:pt x="795" y="612"/>
                </a:lnTo>
                <a:lnTo>
                  <a:pt x="899" y="34"/>
                </a:lnTo>
                <a:lnTo>
                  <a:pt x="900" y="29"/>
                </a:lnTo>
                <a:lnTo>
                  <a:pt x="902" y="26"/>
                </a:lnTo>
                <a:lnTo>
                  <a:pt x="904" y="22"/>
                </a:lnTo>
                <a:lnTo>
                  <a:pt x="907" y="19"/>
                </a:lnTo>
                <a:lnTo>
                  <a:pt x="911" y="16"/>
                </a:lnTo>
                <a:lnTo>
                  <a:pt x="914" y="15"/>
                </a:lnTo>
                <a:lnTo>
                  <a:pt x="919" y="13"/>
                </a:lnTo>
                <a:lnTo>
                  <a:pt x="923" y="13"/>
                </a:lnTo>
                <a:lnTo>
                  <a:pt x="1125" y="13"/>
                </a:lnTo>
                <a:lnTo>
                  <a:pt x="1154" y="13"/>
                </a:lnTo>
                <a:lnTo>
                  <a:pt x="1158" y="13"/>
                </a:lnTo>
                <a:lnTo>
                  <a:pt x="1163" y="15"/>
                </a:lnTo>
                <a:lnTo>
                  <a:pt x="1167" y="17"/>
                </a:lnTo>
                <a:lnTo>
                  <a:pt x="1171" y="19"/>
                </a:lnTo>
                <a:lnTo>
                  <a:pt x="1174" y="22"/>
                </a:lnTo>
                <a:lnTo>
                  <a:pt x="1177" y="26"/>
                </a:lnTo>
                <a:lnTo>
                  <a:pt x="1179" y="29"/>
                </a:lnTo>
                <a:lnTo>
                  <a:pt x="1180" y="34"/>
                </a:lnTo>
                <a:lnTo>
                  <a:pt x="1294" y="612"/>
                </a:lnTo>
                <a:lnTo>
                  <a:pt x="1409" y="1189"/>
                </a:lnTo>
                <a:close/>
                <a:moveTo>
                  <a:pt x="979" y="868"/>
                </a:moveTo>
                <a:lnTo>
                  <a:pt x="1105" y="868"/>
                </a:lnTo>
                <a:lnTo>
                  <a:pt x="1045" y="526"/>
                </a:lnTo>
                <a:lnTo>
                  <a:pt x="979" y="868"/>
                </a:lnTo>
                <a:close/>
                <a:moveTo>
                  <a:pt x="3252" y="1189"/>
                </a:moveTo>
                <a:lnTo>
                  <a:pt x="3252" y="1193"/>
                </a:lnTo>
                <a:lnTo>
                  <a:pt x="3252" y="1197"/>
                </a:lnTo>
                <a:lnTo>
                  <a:pt x="3250" y="1200"/>
                </a:lnTo>
                <a:lnTo>
                  <a:pt x="3248" y="1204"/>
                </a:lnTo>
                <a:lnTo>
                  <a:pt x="3246" y="1206"/>
                </a:lnTo>
                <a:lnTo>
                  <a:pt x="3243" y="1208"/>
                </a:lnTo>
                <a:lnTo>
                  <a:pt x="3239" y="1210"/>
                </a:lnTo>
                <a:lnTo>
                  <a:pt x="3235" y="1210"/>
                </a:lnTo>
                <a:lnTo>
                  <a:pt x="3027" y="1210"/>
                </a:lnTo>
                <a:lnTo>
                  <a:pt x="3023" y="1210"/>
                </a:lnTo>
                <a:lnTo>
                  <a:pt x="3019" y="1209"/>
                </a:lnTo>
                <a:lnTo>
                  <a:pt x="3015" y="1207"/>
                </a:lnTo>
                <a:lnTo>
                  <a:pt x="3012" y="1204"/>
                </a:lnTo>
                <a:lnTo>
                  <a:pt x="3009" y="1201"/>
                </a:lnTo>
                <a:lnTo>
                  <a:pt x="3006" y="1198"/>
                </a:lnTo>
                <a:lnTo>
                  <a:pt x="3004" y="1194"/>
                </a:lnTo>
                <a:lnTo>
                  <a:pt x="3003" y="1190"/>
                </a:lnTo>
                <a:lnTo>
                  <a:pt x="2985" y="1087"/>
                </a:lnTo>
                <a:lnTo>
                  <a:pt x="2779" y="1087"/>
                </a:lnTo>
                <a:lnTo>
                  <a:pt x="2759" y="1190"/>
                </a:lnTo>
                <a:lnTo>
                  <a:pt x="2758" y="1194"/>
                </a:lnTo>
                <a:lnTo>
                  <a:pt x="2756" y="1198"/>
                </a:lnTo>
                <a:lnTo>
                  <a:pt x="2753" y="1201"/>
                </a:lnTo>
                <a:lnTo>
                  <a:pt x="2750" y="1204"/>
                </a:lnTo>
                <a:lnTo>
                  <a:pt x="2747" y="1207"/>
                </a:lnTo>
                <a:lnTo>
                  <a:pt x="2743" y="1209"/>
                </a:lnTo>
                <a:lnTo>
                  <a:pt x="2739" y="1210"/>
                </a:lnTo>
                <a:lnTo>
                  <a:pt x="2735" y="1210"/>
                </a:lnTo>
                <a:lnTo>
                  <a:pt x="2551" y="1210"/>
                </a:lnTo>
                <a:lnTo>
                  <a:pt x="2547" y="1210"/>
                </a:lnTo>
                <a:lnTo>
                  <a:pt x="2543" y="1208"/>
                </a:lnTo>
                <a:lnTo>
                  <a:pt x="2540" y="1206"/>
                </a:lnTo>
                <a:lnTo>
                  <a:pt x="2537" y="1204"/>
                </a:lnTo>
                <a:lnTo>
                  <a:pt x="2535" y="1200"/>
                </a:lnTo>
                <a:lnTo>
                  <a:pt x="2534" y="1197"/>
                </a:lnTo>
                <a:lnTo>
                  <a:pt x="2533" y="1193"/>
                </a:lnTo>
                <a:lnTo>
                  <a:pt x="2533" y="1189"/>
                </a:lnTo>
                <a:lnTo>
                  <a:pt x="2637" y="612"/>
                </a:lnTo>
                <a:lnTo>
                  <a:pt x="2741" y="34"/>
                </a:lnTo>
                <a:lnTo>
                  <a:pt x="2742" y="29"/>
                </a:lnTo>
                <a:lnTo>
                  <a:pt x="2744" y="26"/>
                </a:lnTo>
                <a:lnTo>
                  <a:pt x="2747" y="22"/>
                </a:lnTo>
                <a:lnTo>
                  <a:pt x="2750" y="19"/>
                </a:lnTo>
                <a:lnTo>
                  <a:pt x="2753" y="16"/>
                </a:lnTo>
                <a:lnTo>
                  <a:pt x="2757" y="15"/>
                </a:lnTo>
                <a:lnTo>
                  <a:pt x="2761" y="13"/>
                </a:lnTo>
                <a:lnTo>
                  <a:pt x="2765" y="13"/>
                </a:lnTo>
                <a:lnTo>
                  <a:pt x="2890" y="13"/>
                </a:lnTo>
                <a:lnTo>
                  <a:pt x="2998" y="13"/>
                </a:lnTo>
                <a:lnTo>
                  <a:pt x="3003" y="13"/>
                </a:lnTo>
                <a:lnTo>
                  <a:pt x="3007" y="15"/>
                </a:lnTo>
                <a:lnTo>
                  <a:pt x="3011" y="17"/>
                </a:lnTo>
                <a:lnTo>
                  <a:pt x="3014" y="19"/>
                </a:lnTo>
                <a:lnTo>
                  <a:pt x="3017" y="22"/>
                </a:lnTo>
                <a:lnTo>
                  <a:pt x="3020" y="26"/>
                </a:lnTo>
                <a:lnTo>
                  <a:pt x="3021" y="29"/>
                </a:lnTo>
                <a:lnTo>
                  <a:pt x="3023" y="34"/>
                </a:lnTo>
                <a:lnTo>
                  <a:pt x="3137" y="612"/>
                </a:lnTo>
                <a:lnTo>
                  <a:pt x="3252" y="1189"/>
                </a:lnTo>
                <a:close/>
                <a:moveTo>
                  <a:pt x="2821" y="868"/>
                </a:moveTo>
                <a:lnTo>
                  <a:pt x="2947" y="868"/>
                </a:lnTo>
                <a:lnTo>
                  <a:pt x="2888" y="526"/>
                </a:lnTo>
                <a:lnTo>
                  <a:pt x="2821" y="868"/>
                </a:lnTo>
                <a:close/>
                <a:moveTo>
                  <a:pt x="4648" y="1189"/>
                </a:moveTo>
                <a:lnTo>
                  <a:pt x="4649" y="1193"/>
                </a:lnTo>
                <a:lnTo>
                  <a:pt x="4648" y="1197"/>
                </a:lnTo>
                <a:lnTo>
                  <a:pt x="4646" y="1200"/>
                </a:lnTo>
                <a:lnTo>
                  <a:pt x="4644" y="1204"/>
                </a:lnTo>
                <a:lnTo>
                  <a:pt x="4641" y="1206"/>
                </a:lnTo>
                <a:lnTo>
                  <a:pt x="4638" y="1208"/>
                </a:lnTo>
                <a:lnTo>
                  <a:pt x="4634" y="1210"/>
                </a:lnTo>
                <a:lnTo>
                  <a:pt x="4630" y="1210"/>
                </a:lnTo>
                <a:lnTo>
                  <a:pt x="4424" y="1210"/>
                </a:lnTo>
                <a:lnTo>
                  <a:pt x="4420" y="1210"/>
                </a:lnTo>
                <a:lnTo>
                  <a:pt x="4416" y="1209"/>
                </a:lnTo>
                <a:lnTo>
                  <a:pt x="4412" y="1207"/>
                </a:lnTo>
                <a:lnTo>
                  <a:pt x="4408" y="1204"/>
                </a:lnTo>
                <a:lnTo>
                  <a:pt x="4405" y="1201"/>
                </a:lnTo>
                <a:lnTo>
                  <a:pt x="4403" y="1198"/>
                </a:lnTo>
                <a:lnTo>
                  <a:pt x="4401" y="1194"/>
                </a:lnTo>
                <a:lnTo>
                  <a:pt x="4400" y="1190"/>
                </a:lnTo>
                <a:lnTo>
                  <a:pt x="4382" y="1087"/>
                </a:lnTo>
                <a:lnTo>
                  <a:pt x="4175" y="1087"/>
                </a:lnTo>
                <a:lnTo>
                  <a:pt x="4155" y="1190"/>
                </a:lnTo>
                <a:lnTo>
                  <a:pt x="4154" y="1194"/>
                </a:lnTo>
                <a:lnTo>
                  <a:pt x="4152" y="1198"/>
                </a:lnTo>
                <a:lnTo>
                  <a:pt x="4150" y="1201"/>
                </a:lnTo>
                <a:lnTo>
                  <a:pt x="4147" y="1204"/>
                </a:lnTo>
                <a:lnTo>
                  <a:pt x="4143" y="1207"/>
                </a:lnTo>
                <a:lnTo>
                  <a:pt x="4140" y="1209"/>
                </a:lnTo>
                <a:lnTo>
                  <a:pt x="4135" y="1210"/>
                </a:lnTo>
                <a:lnTo>
                  <a:pt x="4131" y="1210"/>
                </a:lnTo>
                <a:lnTo>
                  <a:pt x="3950" y="1210"/>
                </a:lnTo>
                <a:lnTo>
                  <a:pt x="3946" y="1210"/>
                </a:lnTo>
                <a:lnTo>
                  <a:pt x="3942" y="1208"/>
                </a:lnTo>
                <a:lnTo>
                  <a:pt x="3938" y="1206"/>
                </a:lnTo>
                <a:lnTo>
                  <a:pt x="3935" y="1204"/>
                </a:lnTo>
                <a:lnTo>
                  <a:pt x="3932" y="1200"/>
                </a:lnTo>
                <a:lnTo>
                  <a:pt x="3931" y="1197"/>
                </a:lnTo>
                <a:lnTo>
                  <a:pt x="3930" y="1195"/>
                </a:lnTo>
                <a:lnTo>
                  <a:pt x="3930" y="1193"/>
                </a:lnTo>
                <a:lnTo>
                  <a:pt x="3930" y="1189"/>
                </a:lnTo>
                <a:lnTo>
                  <a:pt x="4034" y="612"/>
                </a:lnTo>
                <a:lnTo>
                  <a:pt x="4138" y="34"/>
                </a:lnTo>
                <a:lnTo>
                  <a:pt x="4139" y="29"/>
                </a:lnTo>
                <a:lnTo>
                  <a:pt x="4141" y="26"/>
                </a:lnTo>
                <a:lnTo>
                  <a:pt x="4143" y="22"/>
                </a:lnTo>
                <a:lnTo>
                  <a:pt x="4146" y="19"/>
                </a:lnTo>
                <a:lnTo>
                  <a:pt x="4150" y="16"/>
                </a:lnTo>
                <a:lnTo>
                  <a:pt x="4154" y="15"/>
                </a:lnTo>
                <a:lnTo>
                  <a:pt x="4158" y="13"/>
                </a:lnTo>
                <a:lnTo>
                  <a:pt x="4162" y="13"/>
                </a:lnTo>
                <a:lnTo>
                  <a:pt x="4363" y="13"/>
                </a:lnTo>
                <a:lnTo>
                  <a:pt x="4395" y="13"/>
                </a:lnTo>
                <a:lnTo>
                  <a:pt x="4399" y="13"/>
                </a:lnTo>
                <a:lnTo>
                  <a:pt x="4403" y="15"/>
                </a:lnTo>
                <a:lnTo>
                  <a:pt x="4407" y="17"/>
                </a:lnTo>
                <a:lnTo>
                  <a:pt x="4411" y="19"/>
                </a:lnTo>
                <a:lnTo>
                  <a:pt x="4414" y="22"/>
                </a:lnTo>
                <a:lnTo>
                  <a:pt x="4416" y="26"/>
                </a:lnTo>
                <a:lnTo>
                  <a:pt x="4418" y="29"/>
                </a:lnTo>
                <a:lnTo>
                  <a:pt x="4419" y="34"/>
                </a:lnTo>
                <a:lnTo>
                  <a:pt x="4533" y="612"/>
                </a:lnTo>
                <a:lnTo>
                  <a:pt x="4648" y="1189"/>
                </a:lnTo>
                <a:close/>
                <a:moveTo>
                  <a:pt x="4218" y="868"/>
                </a:moveTo>
                <a:lnTo>
                  <a:pt x="4344" y="868"/>
                </a:lnTo>
                <a:lnTo>
                  <a:pt x="4284" y="526"/>
                </a:lnTo>
                <a:lnTo>
                  <a:pt x="4218" y="868"/>
                </a:lnTo>
                <a:close/>
                <a:moveTo>
                  <a:pt x="1755" y="1190"/>
                </a:moveTo>
                <a:lnTo>
                  <a:pt x="1754" y="1194"/>
                </a:lnTo>
                <a:lnTo>
                  <a:pt x="1753" y="1198"/>
                </a:lnTo>
                <a:lnTo>
                  <a:pt x="1751" y="1201"/>
                </a:lnTo>
                <a:lnTo>
                  <a:pt x="1748" y="1204"/>
                </a:lnTo>
                <a:lnTo>
                  <a:pt x="1745" y="1207"/>
                </a:lnTo>
                <a:lnTo>
                  <a:pt x="1742" y="1209"/>
                </a:lnTo>
                <a:lnTo>
                  <a:pt x="1738" y="1210"/>
                </a:lnTo>
                <a:lnTo>
                  <a:pt x="1733" y="1210"/>
                </a:lnTo>
                <a:lnTo>
                  <a:pt x="1521" y="1210"/>
                </a:lnTo>
                <a:lnTo>
                  <a:pt x="1517" y="1210"/>
                </a:lnTo>
                <a:lnTo>
                  <a:pt x="1513" y="1209"/>
                </a:lnTo>
                <a:lnTo>
                  <a:pt x="1509" y="1207"/>
                </a:lnTo>
                <a:lnTo>
                  <a:pt x="1506" y="1204"/>
                </a:lnTo>
                <a:lnTo>
                  <a:pt x="1503" y="1201"/>
                </a:lnTo>
                <a:lnTo>
                  <a:pt x="1501" y="1198"/>
                </a:lnTo>
                <a:lnTo>
                  <a:pt x="1500" y="1194"/>
                </a:lnTo>
                <a:lnTo>
                  <a:pt x="1500" y="1190"/>
                </a:lnTo>
                <a:lnTo>
                  <a:pt x="1500" y="612"/>
                </a:lnTo>
                <a:lnTo>
                  <a:pt x="1500" y="34"/>
                </a:lnTo>
                <a:lnTo>
                  <a:pt x="1500" y="29"/>
                </a:lnTo>
                <a:lnTo>
                  <a:pt x="1501" y="26"/>
                </a:lnTo>
                <a:lnTo>
                  <a:pt x="1503" y="22"/>
                </a:lnTo>
                <a:lnTo>
                  <a:pt x="1506" y="19"/>
                </a:lnTo>
                <a:lnTo>
                  <a:pt x="1509" y="16"/>
                </a:lnTo>
                <a:lnTo>
                  <a:pt x="1513" y="15"/>
                </a:lnTo>
                <a:lnTo>
                  <a:pt x="1517" y="13"/>
                </a:lnTo>
                <a:lnTo>
                  <a:pt x="1521" y="13"/>
                </a:lnTo>
                <a:lnTo>
                  <a:pt x="1733" y="13"/>
                </a:lnTo>
                <a:lnTo>
                  <a:pt x="1738" y="13"/>
                </a:lnTo>
                <a:lnTo>
                  <a:pt x="1742" y="15"/>
                </a:lnTo>
                <a:lnTo>
                  <a:pt x="1745" y="16"/>
                </a:lnTo>
                <a:lnTo>
                  <a:pt x="1748" y="19"/>
                </a:lnTo>
                <a:lnTo>
                  <a:pt x="1751" y="22"/>
                </a:lnTo>
                <a:lnTo>
                  <a:pt x="1753" y="26"/>
                </a:lnTo>
                <a:lnTo>
                  <a:pt x="1754" y="29"/>
                </a:lnTo>
                <a:lnTo>
                  <a:pt x="1755" y="34"/>
                </a:lnTo>
                <a:lnTo>
                  <a:pt x="1755" y="612"/>
                </a:lnTo>
                <a:lnTo>
                  <a:pt x="1755" y="1190"/>
                </a:lnTo>
                <a:close/>
                <a:moveTo>
                  <a:pt x="3835" y="955"/>
                </a:moveTo>
                <a:lnTo>
                  <a:pt x="3839" y="956"/>
                </a:lnTo>
                <a:lnTo>
                  <a:pt x="3843" y="957"/>
                </a:lnTo>
                <a:lnTo>
                  <a:pt x="3847" y="959"/>
                </a:lnTo>
                <a:lnTo>
                  <a:pt x="3850" y="961"/>
                </a:lnTo>
                <a:lnTo>
                  <a:pt x="3852" y="964"/>
                </a:lnTo>
                <a:lnTo>
                  <a:pt x="3854" y="967"/>
                </a:lnTo>
                <a:lnTo>
                  <a:pt x="3855" y="971"/>
                </a:lnTo>
                <a:lnTo>
                  <a:pt x="3856" y="975"/>
                </a:lnTo>
                <a:lnTo>
                  <a:pt x="3856" y="1191"/>
                </a:lnTo>
                <a:lnTo>
                  <a:pt x="3855" y="1195"/>
                </a:lnTo>
                <a:lnTo>
                  <a:pt x="3854" y="1198"/>
                </a:lnTo>
                <a:lnTo>
                  <a:pt x="3852" y="1201"/>
                </a:lnTo>
                <a:lnTo>
                  <a:pt x="3850" y="1204"/>
                </a:lnTo>
                <a:lnTo>
                  <a:pt x="3847" y="1207"/>
                </a:lnTo>
                <a:lnTo>
                  <a:pt x="3843" y="1209"/>
                </a:lnTo>
                <a:lnTo>
                  <a:pt x="3839" y="1210"/>
                </a:lnTo>
                <a:lnTo>
                  <a:pt x="3835" y="1210"/>
                </a:lnTo>
                <a:lnTo>
                  <a:pt x="3572" y="1210"/>
                </a:lnTo>
                <a:lnTo>
                  <a:pt x="3570" y="1210"/>
                </a:lnTo>
                <a:lnTo>
                  <a:pt x="3366" y="1210"/>
                </a:lnTo>
                <a:lnTo>
                  <a:pt x="3361" y="1210"/>
                </a:lnTo>
                <a:lnTo>
                  <a:pt x="3358" y="1209"/>
                </a:lnTo>
                <a:lnTo>
                  <a:pt x="3354" y="1207"/>
                </a:lnTo>
                <a:lnTo>
                  <a:pt x="3351" y="1204"/>
                </a:lnTo>
                <a:lnTo>
                  <a:pt x="3349" y="1201"/>
                </a:lnTo>
                <a:lnTo>
                  <a:pt x="3347" y="1198"/>
                </a:lnTo>
                <a:lnTo>
                  <a:pt x="3346" y="1194"/>
                </a:lnTo>
                <a:lnTo>
                  <a:pt x="3345" y="1190"/>
                </a:lnTo>
                <a:lnTo>
                  <a:pt x="3345" y="612"/>
                </a:lnTo>
                <a:lnTo>
                  <a:pt x="3345" y="33"/>
                </a:lnTo>
                <a:lnTo>
                  <a:pt x="3346" y="29"/>
                </a:lnTo>
                <a:lnTo>
                  <a:pt x="3347" y="25"/>
                </a:lnTo>
                <a:lnTo>
                  <a:pt x="3349" y="22"/>
                </a:lnTo>
                <a:lnTo>
                  <a:pt x="3351" y="19"/>
                </a:lnTo>
                <a:lnTo>
                  <a:pt x="3354" y="16"/>
                </a:lnTo>
                <a:lnTo>
                  <a:pt x="3358" y="15"/>
                </a:lnTo>
                <a:lnTo>
                  <a:pt x="3361" y="13"/>
                </a:lnTo>
                <a:lnTo>
                  <a:pt x="3366" y="13"/>
                </a:lnTo>
                <a:lnTo>
                  <a:pt x="3570" y="13"/>
                </a:lnTo>
                <a:lnTo>
                  <a:pt x="3574" y="13"/>
                </a:lnTo>
                <a:lnTo>
                  <a:pt x="3578" y="15"/>
                </a:lnTo>
                <a:lnTo>
                  <a:pt x="3581" y="16"/>
                </a:lnTo>
                <a:lnTo>
                  <a:pt x="3585" y="19"/>
                </a:lnTo>
                <a:lnTo>
                  <a:pt x="3587" y="22"/>
                </a:lnTo>
                <a:lnTo>
                  <a:pt x="3589" y="25"/>
                </a:lnTo>
                <a:lnTo>
                  <a:pt x="3590" y="29"/>
                </a:lnTo>
                <a:lnTo>
                  <a:pt x="3591" y="33"/>
                </a:lnTo>
                <a:lnTo>
                  <a:pt x="3591" y="494"/>
                </a:lnTo>
                <a:lnTo>
                  <a:pt x="3591" y="956"/>
                </a:lnTo>
                <a:lnTo>
                  <a:pt x="3835" y="955"/>
                </a:lnTo>
                <a:close/>
              </a:path>
            </a:pathLst>
          </a:custGeom>
          <a:solidFill>
            <a:srgbClr val="008FBE"/>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mn-cs"/>
            </a:endParaRPr>
          </a:p>
        </p:txBody>
      </p:sp>
      <p:pic>
        <p:nvPicPr>
          <p:cNvPr id="15" name="Content Placeholder 14">
            <a:extLst>
              <a:ext uri="{FF2B5EF4-FFF2-40B4-BE49-F238E27FC236}">
                <a16:creationId xmlns:a16="http://schemas.microsoft.com/office/drawing/2014/main" id="{A2824570-12EF-48FA-8C36-EA3D3840D28F}"/>
              </a:ext>
            </a:extLst>
          </p:cNvPr>
          <p:cNvPicPr>
            <a:picLocks noGrp="1" noChangeAspect="1"/>
          </p:cNvPicPr>
          <p:nvPr>
            <p:ph sz="quarter" idx="2"/>
          </p:nvPr>
        </p:nvPicPr>
        <p:blipFill>
          <a:blip r:embed="rId3"/>
          <a:stretch>
            <a:fillRect/>
          </a:stretch>
        </p:blipFill>
        <p:spPr>
          <a:xfrm>
            <a:off x="457200" y="2203026"/>
            <a:ext cx="5867400" cy="3414438"/>
          </a:xfrm>
          <a:prstGeom prst="rect">
            <a:avLst/>
          </a:prstGeom>
        </p:spPr>
      </p:pic>
    </p:spTree>
    <p:extLst>
      <p:ext uri="{BB962C8B-B14F-4D97-AF65-F5344CB8AC3E}">
        <p14:creationId xmlns:p14="http://schemas.microsoft.com/office/powerpoint/2010/main" val="118353282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2E0EB1-EEB2-404E-ABDC-19D3C4730298}"/>
              </a:ext>
            </a:extLst>
          </p:cNvPr>
          <p:cNvSpPr>
            <a:spLocks noGrp="1"/>
          </p:cNvSpPr>
          <p:nvPr>
            <p:ph type="title"/>
          </p:nvPr>
        </p:nvSpPr>
        <p:spPr>
          <a:xfrm>
            <a:off x="609600" y="103632"/>
            <a:ext cx="10058400" cy="658368"/>
          </a:xfrm>
        </p:spPr>
        <p:txBody>
          <a:bodyPr>
            <a:noAutofit/>
          </a:bodyPr>
          <a:lstStyle/>
          <a:p>
            <a:r>
              <a:rPr lang="en-US" dirty="0"/>
              <a:t>Polymer Sensor Versatility</a:t>
            </a:r>
          </a:p>
        </p:txBody>
      </p:sp>
      <p:sp>
        <p:nvSpPr>
          <p:cNvPr id="4" name="Content Placeholder 3">
            <a:extLst>
              <a:ext uri="{FF2B5EF4-FFF2-40B4-BE49-F238E27FC236}">
                <a16:creationId xmlns:a16="http://schemas.microsoft.com/office/drawing/2014/main" id="{DA4694DA-68D5-4C0A-93CE-603A8EF70F1A}"/>
              </a:ext>
            </a:extLst>
          </p:cNvPr>
          <p:cNvSpPr>
            <a:spLocks noGrp="1"/>
          </p:cNvSpPr>
          <p:nvPr>
            <p:ph sz="quarter" idx="2"/>
          </p:nvPr>
        </p:nvSpPr>
        <p:spPr>
          <a:xfrm>
            <a:off x="990599" y="2117518"/>
            <a:ext cx="4495799" cy="3001941"/>
          </a:xfrm>
        </p:spPr>
        <p:txBody>
          <a:bodyPr/>
          <a:lstStyle/>
          <a:p>
            <a:pPr>
              <a:buFont typeface="Wingdings" panose="05000000000000000000" pitchFamily="2" charset="2"/>
              <a:buChar char="§"/>
            </a:pPr>
            <a:r>
              <a:rPr lang="en-US" dirty="0"/>
              <a:t>Fast Response Time</a:t>
            </a:r>
          </a:p>
          <a:p>
            <a:pPr>
              <a:buFont typeface="Wingdings" panose="05000000000000000000" pitchFamily="2" charset="2"/>
              <a:buChar char="§"/>
            </a:pPr>
            <a:r>
              <a:rPr lang="en-US" dirty="0"/>
              <a:t>Recovery from water spikes or condensation</a:t>
            </a:r>
          </a:p>
          <a:p>
            <a:pPr>
              <a:buFont typeface="Wingdings" panose="05000000000000000000" pitchFamily="2" charset="2"/>
              <a:buChar char="§"/>
            </a:pPr>
            <a:r>
              <a:rPr lang="en-US" dirty="0"/>
              <a:t>Exposure to compressor oils</a:t>
            </a:r>
          </a:p>
        </p:txBody>
      </p:sp>
      <p:sp>
        <p:nvSpPr>
          <p:cNvPr id="9" name="Content Placeholder 8">
            <a:extLst>
              <a:ext uri="{FF2B5EF4-FFF2-40B4-BE49-F238E27FC236}">
                <a16:creationId xmlns:a16="http://schemas.microsoft.com/office/drawing/2014/main" id="{3A09E57F-8B06-47AB-A1ED-BC40F446B602}"/>
              </a:ext>
            </a:extLst>
          </p:cNvPr>
          <p:cNvSpPr>
            <a:spLocks noGrp="1"/>
          </p:cNvSpPr>
          <p:nvPr>
            <p:ph sz="quarter" idx="4"/>
          </p:nvPr>
        </p:nvSpPr>
        <p:spPr>
          <a:xfrm>
            <a:off x="6705604" y="2346614"/>
            <a:ext cx="4419597" cy="3048000"/>
          </a:xfrm>
        </p:spPr>
        <p:txBody>
          <a:bodyPr/>
          <a:lstStyle/>
          <a:p>
            <a:pPr>
              <a:buFont typeface="Wingdings" panose="05000000000000000000" pitchFamily="2" charset="2"/>
              <a:buChar char="§"/>
            </a:pPr>
            <a:r>
              <a:rPr lang="en-US" dirty="0"/>
              <a:t>Special Conditions</a:t>
            </a:r>
          </a:p>
          <a:p>
            <a:pPr>
              <a:buFont typeface="Wingdings" panose="05000000000000000000" pitchFamily="2" charset="2"/>
              <a:buChar char="§"/>
            </a:pPr>
            <a:r>
              <a:rPr lang="en-US" dirty="0"/>
              <a:t>Portable Sampling Systems</a:t>
            </a:r>
          </a:p>
          <a:p>
            <a:pPr>
              <a:buFont typeface="Wingdings" panose="05000000000000000000" pitchFamily="2" charset="2"/>
              <a:buChar char="§"/>
            </a:pPr>
            <a:r>
              <a:rPr lang="en-US" dirty="0"/>
              <a:t>Wide Measurement Ranges</a:t>
            </a:r>
          </a:p>
          <a:p>
            <a:endParaRPr lang="en-US" dirty="0"/>
          </a:p>
        </p:txBody>
      </p:sp>
      <p:sp>
        <p:nvSpPr>
          <p:cNvPr id="7" name="Text Placeholder 6">
            <a:extLst>
              <a:ext uri="{FF2B5EF4-FFF2-40B4-BE49-F238E27FC236}">
                <a16:creationId xmlns:a16="http://schemas.microsoft.com/office/drawing/2014/main" id="{4A2AC15C-F1CB-4095-B447-1D7EA0333017}"/>
              </a:ext>
            </a:extLst>
          </p:cNvPr>
          <p:cNvSpPr>
            <a:spLocks noGrp="1"/>
          </p:cNvSpPr>
          <p:nvPr>
            <p:ph type="body" sz="quarter" idx="1"/>
          </p:nvPr>
        </p:nvSpPr>
        <p:spPr>
          <a:xfrm>
            <a:off x="800099" y="1286425"/>
            <a:ext cx="4876800" cy="658368"/>
          </a:xfrm>
        </p:spPr>
        <p:txBody>
          <a:bodyPr/>
          <a:lstStyle/>
          <a:p>
            <a:r>
              <a:rPr lang="en-US" dirty="0"/>
              <a:t>Key Performance Issues</a:t>
            </a:r>
          </a:p>
        </p:txBody>
      </p:sp>
      <p:sp>
        <p:nvSpPr>
          <p:cNvPr id="8" name="Text Placeholder 7">
            <a:extLst>
              <a:ext uri="{FF2B5EF4-FFF2-40B4-BE49-F238E27FC236}">
                <a16:creationId xmlns:a16="http://schemas.microsoft.com/office/drawing/2014/main" id="{319894AC-3A9F-46BC-86DA-03F5FB0076BC}"/>
              </a:ext>
            </a:extLst>
          </p:cNvPr>
          <p:cNvSpPr>
            <a:spLocks noGrp="1"/>
          </p:cNvSpPr>
          <p:nvPr>
            <p:ph type="body" sz="quarter" idx="3"/>
          </p:nvPr>
        </p:nvSpPr>
        <p:spPr>
          <a:xfrm>
            <a:off x="6519176" y="1280958"/>
            <a:ext cx="4876800" cy="658368"/>
          </a:xfrm>
        </p:spPr>
        <p:txBody>
          <a:bodyPr/>
          <a:lstStyle/>
          <a:p>
            <a:r>
              <a:rPr lang="en-US" dirty="0"/>
              <a:t>Custom Variations</a:t>
            </a:r>
          </a:p>
        </p:txBody>
      </p:sp>
      <p:pic>
        <p:nvPicPr>
          <p:cNvPr id="7170" name="Picture 2" descr="Dew Point and Temperature Probe DMP8 with Adjustable Installation Depth for  Pressurized Pipelines">
            <a:extLst>
              <a:ext uri="{FF2B5EF4-FFF2-40B4-BE49-F238E27FC236}">
                <a16:creationId xmlns:a16="http://schemas.microsoft.com/office/drawing/2014/main" id="{030016F9-0032-4ABA-8413-A9F18E7283FA}"/>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129942" y="4373020"/>
            <a:ext cx="1827632" cy="1374303"/>
          </a:xfrm>
          <a:prstGeom prst="rect">
            <a:avLst/>
          </a:prstGeom>
          <a:noFill/>
          <a:extLst>
            <a:ext uri="{909E8E84-426E-40DD-AFC4-6F175D3DCCD1}">
              <a14:hiddenFill xmlns:a14="http://schemas.microsoft.com/office/drawing/2010/main">
                <a:solidFill>
                  <a:srgbClr val="FFFFFF"/>
                </a:solidFill>
              </a14:hiddenFill>
            </a:ext>
          </a:extLst>
        </p:spPr>
      </p:pic>
      <p:pic>
        <p:nvPicPr>
          <p:cNvPr id="7172" name="Picture 4" descr="User Guide M211289EN-B">
            <a:extLst>
              <a:ext uri="{FF2B5EF4-FFF2-40B4-BE49-F238E27FC236}">
                <a16:creationId xmlns:a16="http://schemas.microsoft.com/office/drawing/2014/main" id="{1DD1E85E-A01D-4F59-AE05-EEEAF556713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55184" y="4363228"/>
            <a:ext cx="2098958" cy="1384095"/>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DPT146 Dewpoint and Pressure Transmitter for Compressed Air Systems -  Vaisala Online Store">
            <a:extLst>
              <a:ext uri="{FF2B5EF4-FFF2-40B4-BE49-F238E27FC236}">
                <a16:creationId xmlns:a16="http://schemas.microsoft.com/office/drawing/2014/main" id="{CE6D9E09-1D58-4611-B256-F54A54A5FBE6}"/>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365968" y="4363228"/>
            <a:ext cx="2547905" cy="2062772"/>
          </a:xfrm>
          <a:prstGeom prst="rect">
            <a:avLst/>
          </a:prstGeom>
          <a:noFill/>
          <a:extLst>
            <a:ext uri="{909E8E84-426E-40DD-AFC4-6F175D3DCCD1}">
              <a14:hiddenFill xmlns:a14="http://schemas.microsoft.com/office/drawing/2010/main">
                <a:solidFill>
                  <a:srgbClr val="FFFFFF"/>
                </a:solidFill>
              </a14:hiddenFill>
            </a:ext>
          </a:extLst>
        </p:spPr>
      </p:pic>
      <p:sp>
        <p:nvSpPr>
          <p:cNvPr id="13" name="Freeform 250">
            <a:extLst>
              <a:ext uri="{FF2B5EF4-FFF2-40B4-BE49-F238E27FC236}">
                <a16:creationId xmlns:a16="http://schemas.microsoft.com/office/drawing/2014/main" id="{B704304E-B8A3-45C9-B2EC-806F1B66B961}"/>
              </a:ext>
            </a:extLst>
          </p:cNvPr>
          <p:cNvSpPr>
            <a:spLocks noChangeAspect="1" noEditPoints="1"/>
          </p:cNvSpPr>
          <p:nvPr/>
        </p:nvSpPr>
        <p:spPr bwMode="black">
          <a:xfrm>
            <a:off x="9817174" y="5922000"/>
            <a:ext cx="1922146" cy="504000"/>
          </a:xfrm>
          <a:custGeom>
            <a:avLst/>
            <a:gdLst>
              <a:gd name="T0" fmla="*/ 2494 w 4649"/>
              <a:gd name="T1" fmla="*/ 783 h 1219"/>
              <a:gd name="T2" fmla="*/ 2510 w 4649"/>
              <a:gd name="T3" fmla="*/ 896 h 1219"/>
              <a:gd name="T4" fmla="*/ 2461 w 4649"/>
              <a:gd name="T5" fmla="*/ 1063 h 1219"/>
              <a:gd name="T6" fmla="*/ 2333 w 4649"/>
              <a:gd name="T7" fmla="*/ 1180 h 1219"/>
              <a:gd name="T8" fmla="*/ 2154 w 4649"/>
              <a:gd name="T9" fmla="*/ 1219 h 1219"/>
              <a:gd name="T10" fmla="*/ 1990 w 4649"/>
              <a:gd name="T11" fmla="*/ 1174 h 1219"/>
              <a:gd name="T12" fmla="*/ 1888 w 4649"/>
              <a:gd name="T13" fmla="*/ 1073 h 1219"/>
              <a:gd name="T14" fmla="*/ 1848 w 4649"/>
              <a:gd name="T15" fmla="*/ 891 h 1219"/>
              <a:gd name="T16" fmla="*/ 2078 w 4649"/>
              <a:gd name="T17" fmla="*/ 843 h 1219"/>
              <a:gd name="T18" fmla="*/ 2095 w 4649"/>
              <a:gd name="T19" fmla="*/ 955 h 1219"/>
              <a:gd name="T20" fmla="*/ 2140 w 4649"/>
              <a:gd name="T21" fmla="*/ 1001 h 1219"/>
              <a:gd name="T22" fmla="*/ 2206 w 4649"/>
              <a:gd name="T23" fmla="*/ 987 h 1219"/>
              <a:gd name="T24" fmla="*/ 2228 w 4649"/>
              <a:gd name="T25" fmla="*/ 862 h 1219"/>
              <a:gd name="T26" fmla="*/ 2116 w 4649"/>
              <a:gd name="T27" fmla="*/ 728 h 1219"/>
              <a:gd name="T28" fmla="*/ 1887 w 4649"/>
              <a:gd name="T29" fmla="*/ 478 h 1219"/>
              <a:gd name="T30" fmla="*/ 1855 w 4649"/>
              <a:gd name="T31" fmla="*/ 362 h 1219"/>
              <a:gd name="T32" fmla="*/ 1880 w 4649"/>
              <a:gd name="T33" fmla="*/ 201 h 1219"/>
              <a:gd name="T34" fmla="*/ 1986 w 4649"/>
              <a:gd name="T35" fmla="*/ 65 h 1219"/>
              <a:gd name="T36" fmla="*/ 2150 w 4649"/>
              <a:gd name="T37" fmla="*/ 2 h 1219"/>
              <a:gd name="T38" fmla="*/ 2320 w 4649"/>
              <a:gd name="T39" fmla="*/ 28 h 1219"/>
              <a:gd name="T40" fmla="*/ 2444 w 4649"/>
              <a:gd name="T41" fmla="*/ 131 h 1219"/>
              <a:gd name="T42" fmla="*/ 2497 w 4649"/>
              <a:gd name="T43" fmla="*/ 293 h 1219"/>
              <a:gd name="T44" fmla="*/ 2481 w 4649"/>
              <a:gd name="T45" fmla="*/ 406 h 1219"/>
              <a:gd name="T46" fmla="*/ 2258 w 4649"/>
              <a:gd name="T47" fmla="*/ 278 h 1219"/>
              <a:gd name="T48" fmla="*/ 2218 w 4649"/>
              <a:gd name="T49" fmla="*/ 224 h 1219"/>
              <a:gd name="T50" fmla="*/ 2152 w 4649"/>
              <a:gd name="T51" fmla="*/ 232 h 1219"/>
              <a:gd name="T52" fmla="*/ 2126 w 4649"/>
              <a:gd name="T53" fmla="*/ 352 h 1219"/>
              <a:gd name="T54" fmla="*/ 2158 w 4649"/>
              <a:gd name="T55" fmla="*/ 427 h 1219"/>
              <a:gd name="T56" fmla="*/ 718 w 4649"/>
              <a:gd name="T57" fmla="*/ 26 h 1219"/>
              <a:gd name="T58" fmla="*/ 491 w 4649"/>
              <a:gd name="T59" fmla="*/ 1210 h 1219"/>
              <a:gd name="T60" fmla="*/ 230 w 4649"/>
              <a:gd name="T61" fmla="*/ 1189 h 1219"/>
              <a:gd name="T62" fmla="*/ 18 w 4649"/>
              <a:gd name="T63" fmla="*/ 13 h 1219"/>
              <a:gd name="T64" fmla="*/ 493 w 4649"/>
              <a:gd name="T65" fmla="*/ 33 h 1219"/>
              <a:gd name="T66" fmla="*/ 1409 w 4649"/>
              <a:gd name="T67" fmla="*/ 1193 h 1219"/>
              <a:gd name="T68" fmla="*/ 1173 w 4649"/>
              <a:gd name="T69" fmla="*/ 1207 h 1219"/>
              <a:gd name="T70" fmla="*/ 911 w 4649"/>
              <a:gd name="T71" fmla="*/ 1201 h 1219"/>
              <a:gd name="T72" fmla="*/ 691 w 4649"/>
              <a:gd name="T73" fmla="*/ 1200 h 1219"/>
              <a:gd name="T74" fmla="*/ 914 w 4649"/>
              <a:gd name="T75" fmla="*/ 15 h 1219"/>
              <a:gd name="T76" fmla="*/ 1179 w 4649"/>
              <a:gd name="T77" fmla="*/ 29 h 1219"/>
              <a:gd name="T78" fmla="*/ 3250 w 4649"/>
              <a:gd name="T79" fmla="*/ 1200 h 1219"/>
              <a:gd name="T80" fmla="*/ 3009 w 4649"/>
              <a:gd name="T81" fmla="*/ 1201 h 1219"/>
              <a:gd name="T82" fmla="*/ 2747 w 4649"/>
              <a:gd name="T83" fmla="*/ 1207 h 1219"/>
              <a:gd name="T84" fmla="*/ 2533 w 4649"/>
              <a:gd name="T85" fmla="*/ 1193 h 1219"/>
              <a:gd name="T86" fmla="*/ 2765 w 4649"/>
              <a:gd name="T87" fmla="*/ 13 h 1219"/>
              <a:gd name="T88" fmla="*/ 3137 w 4649"/>
              <a:gd name="T89" fmla="*/ 612 h 1219"/>
              <a:gd name="T90" fmla="*/ 4641 w 4649"/>
              <a:gd name="T91" fmla="*/ 1206 h 1219"/>
              <a:gd name="T92" fmla="*/ 4401 w 4649"/>
              <a:gd name="T93" fmla="*/ 1194 h 1219"/>
              <a:gd name="T94" fmla="*/ 4135 w 4649"/>
              <a:gd name="T95" fmla="*/ 1210 h 1219"/>
              <a:gd name="T96" fmla="*/ 3930 w 4649"/>
              <a:gd name="T97" fmla="*/ 1189 h 1219"/>
              <a:gd name="T98" fmla="*/ 4363 w 4649"/>
              <a:gd name="T99" fmla="*/ 13 h 1219"/>
              <a:gd name="T100" fmla="*/ 4648 w 4649"/>
              <a:gd name="T101" fmla="*/ 1189 h 1219"/>
              <a:gd name="T102" fmla="*/ 1742 w 4649"/>
              <a:gd name="T103" fmla="*/ 1209 h 1219"/>
              <a:gd name="T104" fmla="*/ 1500 w 4649"/>
              <a:gd name="T105" fmla="*/ 1190 h 1219"/>
              <a:gd name="T106" fmla="*/ 1733 w 4649"/>
              <a:gd name="T107" fmla="*/ 13 h 1219"/>
              <a:gd name="T108" fmla="*/ 3835 w 4649"/>
              <a:gd name="T109" fmla="*/ 955 h 1219"/>
              <a:gd name="T110" fmla="*/ 3854 w 4649"/>
              <a:gd name="T111" fmla="*/ 1198 h 1219"/>
              <a:gd name="T112" fmla="*/ 3358 w 4649"/>
              <a:gd name="T113" fmla="*/ 1209 h 1219"/>
              <a:gd name="T114" fmla="*/ 3349 w 4649"/>
              <a:gd name="T115" fmla="*/ 22 h 1219"/>
              <a:gd name="T116" fmla="*/ 3587 w 4649"/>
              <a:gd name="T117" fmla="*/ 22 h 12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4649" h="1219">
                <a:moveTo>
                  <a:pt x="2421" y="667"/>
                </a:moveTo>
                <a:lnTo>
                  <a:pt x="2425" y="671"/>
                </a:lnTo>
                <a:lnTo>
                  <a:pt x="2436" y="682"/>
                </a:lnTo>
                <a:lnTo>
                  <a:pt x="2442" y="691"/>
                </a:lnTo>
                <a:lnTo>
                  <a:pt x="2450" y="701"/>
                </a:lnTo>
                <a:lnTo>
                  <a:pt x="2458" y="712"/>
                </a:lnTo>
                <a:lnTo>
                  <a:pt x="2467" y="725"/>
                </a:lnTo>
                <a:lnTo>
                  <a:pt x="2475" y="740"/>
                </a:lnTo>
                <a:lnTo>
                  <a:pt x="2483" y="756"/>
                </a:lnTo>
                <a:lnTo>
                  <a:pt x="2490" y="773"/>
                </a:lnTo>
                <a:lnTo>
                  <a:pt x="2494" y="783"/>
                </a:lnTo>
                <a:lnTo>
                  <a:pt x="2497" y="792"/>
                </a:lnTo>
                <a:lnTo>
                  <a:pt x="2500" y="802"/>
                </a:lnTo>
                <a:lnTo>
                  <a:pt x="2503" y="812"/>
                </a:lnTo>
                <a:lnTo>
                  <a:pt x="2505" y="822"/>
                </a:lnTo>
                <a:lnTo>
                  <a:pt x="2507" y="833"/>
                </a:lnTo>
                <a:lnTo>
                  <a:pt x="2508" y="844"/>
                </a:lnTo>
                <a:lnTo>
                  <a:pt x="2509" y="855"/>
                </a:lnTo>
                <a:lnTo>
                  <a:pt x="2510" y="867"/>
                </a:lnTo>
                <a:lnTo>
                  <a:pt x="2510" y="878"/>
                </a:lnTo>
                <a:lnTo>
                  <a:pt x="2510" y="887"/>
                </a:lnTo>
                <a:lnTo>
                  <a:pt x="2510" y="896"/>
                </a:lnTo>
                <a:lnTo>
                  <a:pt x="2510" y="912"/>
                </a:lnTo>
                <a:lnTo>
                  <a:pt x="2508" y="929"/>
                </a:lnTo>
                <a:lnTo>
                  <a:pt x="2506" y="945"/>
                </a:lnTo>
                <a:lnTo>
                  <a:pt x="2503" y="961"/>
                </a:lnTo>
                <a:lnTo>
                  <a:pt x="2499" y="976"/>
                </a:lnTo>
                <a:lnTo>
                  <a:pt x="2495" y="992"/>
                </a:lnTo>
                <a:lnTo>
                  <a:pt x="2490" y="1007"/>
                </a:lnTo>
                <a:lnTo>
                  <a:pt x="2483" y="1022"/>
                </a:lnTo>
                <a:lnTo>
                  <a:pt x="2477" y="1036"/>
                </a:lnTo>
                <a:lnTo>
                  <a:pt x="2469" y="1050"/>
                </a:lnTo>
                <a:lnTo>
                  <a:pt x="2461" y="1063"/>
                </a:lnTo>
                <a:lnTo>
                  <a:pt x="2452" y="1077"/>
                </a:lnTo>
                <a:lnTo>
                  <a:pt x="2443" y="1089"/>
                </a:lnTo>
                <a:lnTo>
                  <a:pt x="2433" y="1101"/>
                </a:lnTo>
                <a:lnTo>
                  <a:pt x="2422" y="1113"/>
                </a:lnTo>
                <a:lnTo>
                  <a:pt x="2411" y="1124"/>
                </a:lnTo>
                <a:lnTo>
                  <a:pt x="2399" y="1135"/>
                </a:lnTo>
                <a:lnTo>
                  <a:pt x="2387" y="1145"/>
                </a:lnTo>
                <a:lnTo>
                  <a:pt x="2374" y="1155"/>
                </a:lnTo>
                <a:lnTo>
                  <a:pt x="2361" y="1164"/>
                </a:lnTo>
                <a:lnTo>
                  <a:pt x="2347" y="1172"/>
                </a:lnTo>
                <a:lnTo>
                  <a:pt x="2333" y="1180"/>
                </a:lnTo>
                <a:lnTo>
                  <a:pt x="2317" y="1187"/>
                </a:lnTo>
                <a:lnTo>
                  <a:pt x="2302" y="1194"/>
                </a:lnTo>
                <a:lnTo>
                  <a:pt x="2287" y="1200"/>
                </a:lnTo>
                <a:lnTo>
                  <a:pt x="2271" y="1205"/>
                </a:lnTo>
                <a:lnTo>
                  <a:pt x="2255" y="1209"/>
                </a:lnTo>
                <a:lnTo>
                  <a:pt x="2239" y="1213"/>
                </a:lnTo>
                <a:lnTo>
                  <a:pt x="2222" y="1215"/>
                </a:lnTo>
                <a:lnTo>
                  <a:pt x="2205" y="1217"/>
                </a:lnTo>
                <a:lnTo>
                  <a:pt x="2188" y="1219"/>
                </a:lnTo>
                <a:lnTo>
                  <a:pt x="2171" y="1219"/>
                </a:lnTo>
                <a:lnTo>
                  <a:pt x="2154" y="1219"/>
                </a:lnTo>
                <a:lnTo>
                  <a:pt x="2137" y="1218"/>
                </a:lnTo>
                <a:lnTo>
                  <a:pt x="2121" y="1216"/>
                </a:lnTo>
                <a:lnTo>
                  <a:pt x="2105" y="1214"/>
                </a:lnTo>
                <a:lnTo>
                  <a:pt x="2089" y="1211"/>
                </a:lnTo>
                <a:lnTo>
                  <a:pt x="2074" y="1207"/>
                </a:lnTo>
                <a:lnTo>
                  <a:pt x="2059" y="1203"/>
                </a:lnTo>
                <a:lnTo>
                  <a:pt x="2044" y="1199"/>
                </a:lnTo>
                <a:lnTo>
                  <a:pt x="2030" y="1193"/>
                </a:lnTo>
                <a:lnTo>
                  <a:pt x="2016" y="1187"/>
                </a:lnTo>
                <a:lnTo>
                  <a:pt x="2003" y="1181"/>
                </a:lnTo>
                <a:lnTo>
                  <a:pt x="1990" y="1174"/>
                </a:lnTo>
                <a:lnTo>
                  <a:pt x="1977" y="1166"/>
                </a:lnTo>
                <a:lnTo>
                  <a:pt x="1971" y="1162"/>
                </a:lnTo>
                <a:lnTo>
                  <a:pt x="1965" y="1158"/>
                </a:lnTo>
                <a:lnTo>
                  <a:pt x="1954" y="1149"/>
                </a:lnTo>
                <a:lnTo>
                  <a:pt x="1943" y="1140"/>
                </a:lnTo>
                <a:lnTo>
                  <a:pt x="1932" y="1130"/>
                </a:lnTo>
                <a:lnTo>
                  <a:pt x="1922" y="1120"/>
                </a:lnTo>
                <a:lnTo>
                  <a:pt x="1913" y="1109"/>
                </a:lnTo>
                <a:lnTo>
                  <a:pt x="1904" y="1098"/>
                </a:lnTo>
                <a:lnTo>
                  <a:pt x="1895" y="1086"/>
                </a:lnTo>
                <a:lnTo>
                  <a:pt x="1888" y="1073"/>
                </a:lnTo>
                <a:lnTo>
                  <a:pt x="1881" y="1061"/>
                </a:lnTo>
                <a:lnTo>
                  <a:pt x="1874" y="1047"/>
                </a:lnTo>
                <a:lnTo>
                  <a:pt x="1869" y="1034"/>
                </a:lnTo>
                <a:lnTo>
                  <a:pt x="1864" y="1019"/>
                </a:lnTo>
                <a:lnTo>
                  <a:pt x="1859" y="1005"/>
                </a:lnTo>
                <a:lnTo>
                  <a:pt x="1856" y="990"/>
                </a:lnTo>
                <a:lnTo>
                  <a:pt x="1853" y="974"/>
                </a:lnTo>
                <a:lnTo>
                  <a:pt x="1851" y="958"/>
                </a:lnTo>
                <a:lnTo>
                  <a:pt x="1849" y="942"/>
                </a:lnTo>
                <a:lnTo>
                  <a:pt x="1849" y="925"/>
                </a:lnTo>
                <a:lnTo>
                  <a:pt x="1848" y="891"/>
                </a:lnTo>
                <a:lnTo>
                  <a:pt x="1849" y="859"/>
                </a:lnTo>
                <a:lnTo>
                  <a:pt x="1849" y="856"/>
                </a:lnTo>
                <a:lnTo>
                  <a:pt x="1850" y="852"/>
                </a:lnTo>
                <a:lnTo>
                  <a:pt x="1851" y="850"/>
                </a:lnTo>
                <a:lnTo>
                  <a:pt x="1854" y="847"/>
                </a:lnTo>
                <a:lnTo>
                  <a:pt x="1856" y="845"/>
                </a:lnTo>
                <a:lnTo>
                  <a:pt x="1859" y="844"/>
                </a:lnTo>
                <a:lnTo>
                  <a:pt x="1863" y="843"/>
                </a:lnTo>
                <a:lnTo>
                  <a:pt x="1866" y="842"/>
                </a:lnTo>
                <a:lnTo>
                  <a:pt x="2074" y="842"/>
                </a:lnTo>
                <a:lnTo>
                  <a:pt x="2078" y="843"/>
                </a:lnTo>
                <a:lnTo>
                  <a:pt x="2081" y="844"/>
                </a:lnTo>
                <a:lnTo>
                  <a:pt x="2084" y="845"/>
                </a:lnTo>
                <a:lnTo>
                  <a:pt x="2087" y="848"/>
                </a:lnTo>
                <a:lnTo>
                  <a:pt x="2089" y="850"/>
                </a:lnTo>
                <a:lnTo>
                  <a:pt x="2090" y="853"/>
                </a:lnTo>
                <a:lnTo>
                  <a:pt x="2092" y="857"/>
                </a:lnTo>
                <a:lnTo>
                  <a:pt x="2092" y="860"/>
                </a:lnTo>
                <a:lnTo>
                  <a:pt x="2092" y="935"/>
                </a:lnTo>
                <a:lnTo>
                  <a:pt x="2093" y="942"/>
                </a:lnTo>
                <a:lnTo>
                  <a:pt x="2094" y="948"/>
                </a:lnTo>
                <a:lnTo>
                  <a:pt x="2095" y="955"/>
                </a:lnTo>
                <a:lnTo>
                  <a:pt x="2098" y="961"/>
                </a:lnTo>
                <a:lnTo>
                  <a:pt x="2101" y="967"/>
                </a:lnTo>
                <a:lnTo>
                  <a:pt x="2104" y="973"/>
                </a:lnTo>
                <a:lnTo>
                  <a:pt x="2108" y="978"/>
                </a:lnTo>
                <a:lnTo>
                  <a:pt x="2110" y="981"/>
                </a:lnTo>
                <a:lnTo>
                  <a:pt x="2112" y="983"/>
                </a:lnTo>
                <a:lnTo>
                  <a:pt x="2117" y="988"/>
                </a:lnTo>
                <a:lnTo>
                  <a:pt x="2122" y="992"/>
                </a:lnTo>
                <a:lnTo>
                  <a:pt x="2128" y="996"/>
                </a:lnTo>
                <a:lnTo>
                  <a:pt x="2134" y="999"/>
                </a:lnTo>
                <a:lnTo>
                  <a:pt x="2140" y="1001"/>
                </a:lnTo>
                <a:lnTo>
                  <a:pt x="2147" y="1003"/>
                </a:lnTo>
                <a:lnTo>
                  <a:pt x="2153" y="1004"/>
                </a:lnTo>
                <a:lnTo>
                  <a:pt x="2160" y="1005"/>
                </a:lnTo>
                <a:lnTo>
                  <a:pt x="2167" y="1004"/>
                </a:lnTo>
                <a:lnTo>
                  <a:pt x="2173" y="1003"/>
                </a:lnTo>
                <a:lnTo>
                  <a:pt x="2180" y="1002"/>
                </a:lnTo>
                <a:lnTo>
                  <a:pt x="2186" y="1000"/>
                </a:lnTo>
                <a:lnTo>
                  <a:pt x="2191" y="998"/>
                </a:lnTo>
                <a:lnTo>
                  <a:pt x="2197" y="995"/>
                </a:lnTo>
                <a:lnTo>
                  <a:pt x="2202" y="991"/>
                </a:lnTo>
                <a:lnTo>
                  <a:pt x="2206" y="987"/>
                </a:lnTo>
                <a:lnTo>
                  <a:pt x="2211" y="983"/>
                </a:lnTo>
                <a:lnTo>
                  <a:pt x="2215" y="979"/>
                </a:lnTo>
                <a:lnTo>
                  <a:pt x="2218" y="974"/>
                </a:lnTo>
                <a:lnTo>
                  <a:pt x="2221" y="969"/>
                </a:lnTo>
                <a:lnTo>
                  <a:pt x="2224" y="963"/>
                </a:lnTo>
                <a:lnTo>
                  <a:pt x="2226" y="957"/>
                </a:lnTo>
                <a:lnTo>
                  <a:pt x="2227" y="951"/>
                </a:lnTo>
                <a:lnTo>
                  <a:pt x="2228" y="948"/>
                </a:lnTo>
                <a:lnTo>
                  <a:pt x="2228" y="945"/>
                </a:lnTo>
                <a:lnTo>
                  <a:pt x="2228" y="871"/>
                </a:lnTo>
                <a:lnTo>
                  <a:pt x="2228" y="862"/>
                </a:lnTo>
                <a:lnTo>
                  <a:pt x="2226" y="855"/>
                </a:lnTo>
                <a:lnTo>
                  <a:pt x="2224" y="847"/>
                </a:lnTo>
                <a:lnTo>
                  <a:pt x="2220" y="838"/>
                </a:lnTo>
                <a:lnTo>
                  <a:pt x="2215" y="827"/>
                </a:lnTo>
                <a:lnTo>
                  <a:pt x="2211" y="822"/>
                </a:lnTo>
                <a:lnTo>
                  <a:pt x="2207" y="817"/>
                </a:lnTo>
                <a:lnTo>
                  <a:pt x="2198" y="805"/>
                </a:lnTo>
                <a:lnTo>
                  <a:pt x="2191" y="798"/>
                </a:lnTo>
                <a:lnTo>
                  <a:pt x="2181" y="788"/>
                </a:lnTo>
                <a:lnTo>
                  <a:pt x="2152" y="761"/>
                </a:lnTo>
                <a:lnTo>
                  <a:pt x="2116" y="728"/>
                </a:lnTo>
                <a:lnTo>
                  <a:pt x="2078" y="693"/>
                </a:lnTo>
                <a:lnTo>
                  <a:pt x="2008" y="632"/>
                </a:lnTo>
                <a:lnTo>
                  <a:pt x="1978" y="604"/>
                </a:lnTo>
                <a:lnTo>
                  <a:pt x="1973" y="599"/>
                </a:lnTo>
                <a:lnTo>
                  <a:pt x="1960" y="584"/>
                </a:lnTo>
                <a:lnTo>
                  <a:pt x="1941" y="562"/>
                </a:lnTo>
                <a:lnTo>
                  <a:pt x="1930" y="548"/>
                </a:lnTo>
                <a:lnTo>
                  <a:pt x="1919" y="533"/>
                </a:lnTo>
                <a:lnTo>
                  <a:pt x="1908" y="516"/>
                </a:lnTo>
                <a:lnTo>
                  <a:pt x="1897" y="497"/>
                </a:lnTo>
                <a:lnTo>
                  <a:pt x="1887" y="478"/>
                </a:lnTo>
                <a:lnTo>
                  <a:pt x="1882" y="468"/>
                </a:lnTo>
                <a:lnTo>
                  <a:pt x="1878" y="457"/>
                </a:lnTo>
                <a:lnTo>
                  <a:pt x="1873" y="446"/>
                </a:lnTo>
                <a:lnTo>
                  <a:pt x="1869" y="435"/>
                </a:lnTo>
                <a:lnTo>
                  <a:pt x="1866" y="424"/>
                </a:lnTo>
                <a:lnTo>
                  <a:pt x="1863" y="413"/>
                </a:lnTo>
                <a:lnTo>
                  <a:pt x="1860" y="402"/>
                </a:lnTo>
                <a:lnTo>
                  <a:pt x="1858" y="390"/>
                </a:lnTo>
                <a:lnTo>
                  <a:pt x="1856" y="378"/>
                </a:lnTo>
                <a:lnTo>
                  <a:pt x="1855" y="366"/>
                </a:lnTo>
                <a:lnTo>
                  <a:pt x="1855" y="362"/>
                </a:lnTo>
                <a:lnTo>
                  <a:pt x="1854" y="346"/>
                </a:lnTo>
                <a:lnTo>
                  <a:pt x="1854" y="330"/>
                </a:lnTo>
                <a:lnTo>
                  <a:pt x="1854" y="313"/>
                </a:lnTo>
                <a:lnTo>
                  <a:pt x="1855" y="296"/>
                </a:lnTo>
                <a:lnTo>
                  <a:pt x="1858" y="279"/>
                </a:lnTo>
                <a:lnTo>
                  <a:pt x="1860" y="263"/>
                </a:lnTo>
                <a:lnTo>
                  <a:pt x="1864" y="247"/>
                </a:lnTo>
                <a:lnTo>
                  <a:pt x="1869" y="231"/>
                </a:lnTo>
                <a:lnTo>
                  <a:pt x="1871" y="224"/>
                </a:lnTo>
                <a:lnTo>
                  <a:pt x="1874" y="216"/>
                </a:lnTo>
                <a:lnTo>
                  <a:pt x="1880" y="201"/>
                </a:lnTo>
                <a:lnTo>
                  <a:pt x="1886" y="187"/>
                </a:lnTo>
                <a:lnTo>
                  <a:pt x="1894" y="172"/>
                </a:lnTo>
                <a:lnTo>
                  <a:pt x="1901" y="159"/>
                </a:lnTo>
                <a:lnTo>
                  <a:pt x="1910" y="145"/>
                </a:lnTo>
                <a:lnTo>
                  <a:pt x="1919" y="132"/>
                </a:lnTo>
                <a:lnTo>
                  <a:pt x="1929" y="120"/>
                </a:lnTo>
                <a:lnTo>
                  <a:pt x="1939" y="108"/>
                </a:lnTo>
                <a:lnTo>
                  <a:pt x="1950" y="96"/>
                </a:lnTo>
                <a:lnTo>
                  <a:pt x="1962" y="85"/>
                </a:lnTo>
                <a:lnTo>
                  <a:pt x="1974" y="75"/>
                </a:lnTo>
                <a:lnTo>
                  <a:pt x="1986" y="65"/>
                </a:lnTo>
                <a:lnTo>
                  <a:pt x="1999" y="56"/>
                </a:lnTo>
                <a:lnTo>
                  <a:pt x="2012" y="48"/>
                </a:lnTo>
                <a:lnTo>
                  <a:pt x="2026" y="40"/>
                </a:lnTo>
                <a:lnTo>
                  <a:pt x="2041" y="32"/>
                </a:lnTo>
                <a:lnTo>
                  <a:pt x="2055" y="26"/>
                </a:lnTo>
                <a:lnTo>
                  <a:pt x="2070" y="20"/>
                </a:lnTo>
                <a:lnTo>
                  <a:pt x="2085" y="15"/>
                </a:lnTo>
                <a:lnTo>
                  <a:pt x="2101" y="10"/>
                </a:lnTo>
                <a:lnTo>
                  <a:pt x="2117" y="7"/>
                </a:lnTo>
                <a:lnTo>
                  <a:pt x="2133" y="4"/>
                </a:lnTo>
                <a:lnTo>
                  <a:pt x="2150" y="2"/>
                </a:lnTo>
                <a:lnTo>
                  <a:pt x="2167" y="0"/>
                </a:lnTo>
                <a:lnTo>
                  <a:pt x="2184" y="0"/>
                </a:lnTo>
                <a:lnTo>
                  <a:pt x="2200" y="0"/>
                </a:lnTo>
                <a:lnTo>
                  <a:pt x="2216" y="1"/>
                </a:lnTo>
                <a:lnTo>
                  <a:pt x="2232" y="3"/>
                </a:lnTo>
                <a:lnTo>
                  <a:pt x="2247" y="6"/>
                </a:lnTo>
                <a:lnTo>
                  <a:pt x="2262" y="9"/>
                </a:lnTo>
                <a:lnTo>
                  <a:pt x="2277" y="13"/>
                </a:lnTo>
                <a:lnTo>
                  <a:pt x="2292" y="17"/>
                </a:lnTo>
                <a:lnTo>
                  <a:pt x="2306" y="22"/>
                </a:lnTo>
                <a:lnTo>
                  <a:pt x="2320" y="28"/>
                </a:lnTo>
                <a:lnTo>
                  <a:pt x="2335" y="35"/>
                </a:lnTo>
                <a:lnTo>
                  <a:pt x="2348" y="42"/>
                </a:lnTo>
                <a:lnTo>
                  <a:pt x="2360" y="49"/>
                </a:lnTo>
                <a:lnTo>
                  <a:pt x="2373" y="58"/>
                </a:lnTo>
                <a:lnTo>
                  <a:pt x="2384" y="66"/>
                </a:lnTo>
                <a:lnTo>
                  <a:pt x="2396" y="76"/>
                </a:lnTo>
                <a:lnTo>
                  <a:pt x="2406" y="86"/>
                </a:lnTo>
                <a:lnTo>
                  <a:pt x="2417" y="96"/>
                </a:lnTo>
                <a:lnTo>
                  <a:pt x="2426" y="107"/>
                </a:lnTo>
                <a:lnTo>
                  <a:pt x="2436" y="119"/>
                </a:lnTo>
                <a:lnTo>
                  <a:pt x="2444" y="131"/>
                </a:lnTo>
                <a:lnTo>
                  <a:pt x="2452" y="143"/>
                </a:lnTo>
                <a:lnTo>
                  <a:pt x="2460" y="156"/>
                </a:lnTo>
                <a:lnTo>
                  <a:pt x="2467" y="170"/>
                </a:lnTo>
                <a:lnTo>
                  <a:pt x="2473" y="184"/>
                </a:lnTo>
                <a:lnTo>
                  <a:pt x="2478" y="198"/>
                </a:lnTo>
                <a:lnTo>
                  <a:pt x="2483" y="213"/>
                </a:lnTo>
                <a:lnTo>
                  <a:pt x="2488" y="228"/>
                </a:lnTo>
                <a:lnTo>
                  <a:pt x="2491" y="244"/>
                </a:lnTo>
                <a:lnTo>
                  <a:pt x="2494" y="260"/>
                </a:lnTo>
                <a:lnTo>
                  <a:pt x="2496" y="276"/>
                </a:lnTo>
                <a:lnTo>
                  <a:pt x="2497" y="293"/>
                </a:lnTo>
                <a:lnTo>
                  <a:pt x="2498" y="310"/>
                </a:lnTo>
                <a:lnTo>
                  <a:pt x="2498" y="350"/>
                </a:lnTo>
                <a:lnTo>
                  <a:pt x="2498" y="388"/>
                </a:lnTo>
                <a:lnTo>
                  <a:pt x="2498" y="392"/>
                </a:lnTo>
                <a:lnTo>
                  <a:pt x="2497" y="395"/>
                </a:lnTo>
                <a:lnTo>
                  <a:pt x="2495" y="398"/>
                </a:lnTo>
                <a:lnTo>
                  <a:pt x="2493" y="401"/>
                </a:lnTo>
                <a:lnTo>
                  <a:pt x="2491" y="403"/>
                </a:lnTo>
                <a:lnTo>
                  <a:pt x="2488" y="404"/>
                </a:lnTo>
                <a:lnTo>
                  <a:pt x="2484" y="405"/>
                </a:lnTo>
                <a:lnTo>
                  <a:pt x="2481" y="406"/>
                </a:lnTo>
                <a:lnTo>
                  <a:pt x="2277" y="405"/>
                </a:lnTo>
                <a:lnTo>
                  <a:pt x="2273" y="405"/>
                </a:lnTo>
                <a:lnTo>
                  <a:pt x="2270" y="404"/>
                </a:lnTo>
                <a:lnTo>
                  <a:pt x="2267" y="402"/>
                </a:lnTo>
                <a:lnTo>
                  <a:pt x="2264" y="400"/>
                </a:lnTo>
                <a:lnTo>
                  <a:pt x="2262" y="397"/>
                </a:lnTo>
                <a:lnTo>
                  <a:pt x="2260" y="394"/>
                </a:lnTo>
                <a:lnTo>
                  <a:pt x="2259" y="391"/>
                </a:lnTo>
                <a:lnTo>
                  <a:pt x="2259" y="387"/>
                </a:lnTo>
                <a:lnTo>
                  <a:pt x="2259" y="285"/>
                </a:lnTo>
                <a:lnTo>
                  <a:pt x="2258" y="278"/>
                </a:lnTo>
                <a:lnTo>
                  <a:pt x="2257" y="271"/>
                </a:lnTo>
                <a:lnTo>
                  <a:pt x="2256" y="265"/>
                </a:lnTo>
                <a:lnTo>
                  <a:pt x="2253" y="259"/>
                </a:lnTo>
                <a:lnTo>
                  <a:pt x="2251" y="253"/>
                </a:lnTo>
                <a:lnTo>
                  <a:pt x="2247" y="248"/>
                </a:lnTo>
                <a:lnTo>
                  <a:pt x="2244" y="243"/>
                </a:lnTo>
                <a:lnTo>
                  <a:pt x="2239" y="238"/>
                </a:lnTo>
                <a:lnTo>
                  <a:pt x="2235" y="234"/>
                </a:lnTo>
                <a:lnTo>
                  <a:pt x="2229" y="230"/>
                </a:lnTo>
                <a:lnTo>
                  <a:pt x="2224" y="226"/>
                </a:lnTo>
                <a:lnTo>
                  <a:pt x="2218" y="224"/>
                </a:lnTo>
                <a:lnTo>
                  <a:pt x="2212" y="221"/>
                </a:lnTo>
                <a:lnTo>
                  <a:pt x="2206" y="220"/>
                </a:lnTo>
                <a:lnTo>
                  <a:pt x="2199" y="219"/>
                </a:lnTo>
                <a:lnTo>
                  <a:pt x="2192" y="218"/>
                </a:lnTo>
                <a:lnTo>
                  <a:pt x="2186" y="219"/>
                </a:lnTo>
                <a:lnTo>
                  <a:pt x="2180" y="220"/>
                </a:lnTo>
                <a:lnTo>
                  <a:pt x="2174" y="221"/>
                </a:lnTo>
                <a:lnTo>
                  <a:pt x="2168" y="223"/>
                </a:lnTo>
                <a:lnTo>
                  <a:pt x="2162" y="226"/>
                </a:lnTo>
                <a:lnTo>
                  <a:pt x="2157" y="229"/>
                </a:lnTo>
                <a:lnTo>
                  <a:pt x="2152" y="232"/>
                </a:lnTo>
                <a:lnTo>
                  <a:pt x="2148" y="236"/>
                </a:lnTo>
                <a:lnTo>
                  <a:pt x="2143" y="240"/>
                </a:lnTo>
                <a:lnTo>
                  <a:pt x="2140" y="245"/>
                </a:lnTo>
                <a:lnTo>
                  <a:pt x="2136" y="250"/>
                </a:lnTo>
                <a:lnTo>
                  <a:pt x="2133" y="255"/>
                </a:lnTo>
                <a:lnTo>
                  <a:pt x="2131" y="261"/>
                </a:lnTo>
                <a:lnTo>
                  <a:pt x="2129" y="267"/>
                </a:lnTo>
                <a:lnTo>
                  <a:pt x="2127" y="273"/>
                </a:lnTo>
                <a:lnTo>
                  <a:pt x="2127" y="279"/>
                </a:lnTo>
                <a:lnTo>
                  <a:pt x="2126" y="349"/>
                </a:lnTo>
                <a:lnTo>
                  <a:pt x="2126" y="352"/>
                </a:lnTo>
                <a:lnTo>
                  <a:pt x="2128" y="366"/>
                </a:lnTo>
                <a:lnTo>
                  <a:pt x="2130" y="375"/>
                </a:lnTo>
                <a:lnTo>
                  <a:pt x="2133" y="386"/>
                </a:lnTo>
                <a:lnTo>
                  <a:pt x="2135" y="392"/>
                </a:lnTo>
                <a:lnTo>
                  <a:pt x="2138" y="398"/>
                </a:lnTo>
                <a:lnTo>
                  <a:pt x="2140" y="403"/>
                </a:lnTo>
                <a:lnTo>
                  <a:pt x="2143" y="409"/>
                </a:lnTo>
                <a:lnTo>
                  <a:pt x="2146" y="414"/>
                </a:lnTo>
                <a:lnTo>
                  <a:pt x="2150" y="419"/>
                </a:lnTo>
                <a:lnTo>
                  <a:pt x="2154" y="423"/>
                </a:lnTo>
                <a:lnTo>
                  <a:pt x="2158" y="427"/>
                </a:lnTo>
                <a:lnTo>
                  <a:pt x="2174" y="440"/>
                </a:lnTo>
                <a:lnTo>
                  <a:pt x="2206" y="469"/>
                </a:lnTo>
                <a:lnTo>
                  <a:pt x="2295" y="551"/>
                </a:lnTo>
                <a:lnTo>
                  <a:pt x="2421" y="667"/>
                </a:lnTo>
                <a:close/>
                <a:moveTo>
                  <a:pt x="701" y="13"/>
                </a:moveTo>
                <a:lnTo>
                  <a:pt x="705" y="14"/>
                </a:lnTo>
                <a:lnTo>
                  <a:pt x="709" y="15"/>
                </a:lnTo>
                <a:lnTo>
                  <a:pt x="712" y="17"/>
                </a:lnTo>
                <a:lnTo>
                  <a:pt x="715" y="19"/>
                </a:lnTo>
                <a:lnTo>
                  <a:pt x="717" y="22"/>
                </a:lnTo>
                <a:lnTo>
                  <a:pt x="718" y="26"/>
                </a:lnTo>
                <a:lnTo>
                  <a:pt x="719" y="30"/>
                </a:lnTo>
                <a:lnTo>
                  <a:pt x="719" y="34"/>
                </a:lnTo>
                <a:lnTo>
                  <a:pt x="615" y="612"/>
                </a:lnTo>
                <a:lnTo>
                  <a:pt x="511" y="1189"/>
                </a:lnTo>
                <a:lnTo>
                  <a:pt x="510" y="1193"/>
                </a:lnTo>
                <a:lnTo>
                  <a:pt x="508" y="1197"/>
                </a:lnTo>
                <a:lnTo>
                  <a:pt x="506" y="1201"/>
                </a:lnTo>
                <a:lnTo>
                  <a:pt x="502" y="1204"/>
                </a:lnTo>
                <a:lnTo>
                  <a:pt x="499" y="1207"/>
                </a:lnTo>
                <a:lnTo>
                  <a:pt x="495" y="1208"/>
                </a:lnTo>
                <a:lnTo>
                  <a:pt x="491" y="1210"/>
                </a:lnTo>
                <a:lnTo>
                  <a:pt x="487" y="1210"/>
                </a:lnTo>
                <a:lnTo>
                  <a:pt x="436" y="1210"/>
                </a:lnTo>
                <a:lnTo>
                  <a:pt x="254" y="1210"/>
                </a:lnTo>
                <a:lnTo>
                  <a:pt x="250" y="1210"/>
                </a:lnTo>
                <a:lnTo>
                  <a:pt x="246" y="1208"/>
                </a:lnTo>
                <a:lnTo>
                  <a:pt x="242" y="1206"/>
                </a:lnTo>
                <a:lnTo>
                  <a:pt x="238" y="1204"/>
                </a:lnTo>
                <a:lnTo>
                  <a:pt x="235" y="1201"/>
                </a:lnTo>
                <a:lnTo>
                  <a:pt x="233" y="1197"/>
                </a:lnTo>
                <a:lnTo>
                  <a:pt x="231" y="1193"/>
                </a:lnTo>
                <a:lnTo>
                  <a:pt x="230" y="1189"/>
                </a:lnTo>
                <a:lnTo>
                  <a:pt x="115" y="612"/>
                </a:lnTo>
                <a:lnTo>
                  <a:pt x="0" y="34"/>
                </a:lnTo>
                <a:lnTo>
                  <a:pt x="0" y="30"/>
                </a:lnTo>
                <a:lnTo>
                  <a:pt x="1" y="26"/>
                </a:lnTo>
                <a:lnTo>
                  <a:pt x="1" y="24"/>
                </a:lnTo>
                <a:lnTo>
                  <a:pt x="2" y="22"/>
                </a:lnTo>
                <a:lnTo>
                  <a:pt x="4" y="19"/>
                </a:lnTo>
                <a:lnTo>
                  <a:pt x="7" y="16"/>
                </a:lnTo>
                <a:lnTo>
                  <a:pt x="10" y="15"/>
                </a:lnTo>
                <a:lnTo>
                  <a:pt x="14" y="13"/>
                </a:lnTo>
                <a:lnTo>
                  <a:pt x="18" y="13"/>
                </a:lnTo>
                <a:lnTo>
                  <a:pt x="225" y="13"/>
                </a:lnTo>
                <a:lnTo>
                  <a:pt x="229" y="13"/>
                </a:lnTo>
                <a:lnTo>
                  <a:pt x="233" y="14"/>
                </a:lnTo>
                <a:lnTo>
                  <a:pt x="237" y="16"/>
                </a:lnTo>
                <a:lnTo>
                  <a:pt x="241" y="19"/>
                </a:lnTo>
                <a:lnTo>
                  <a:pt x="244" y="22"/>
                </a:lnTo>
                <a:lnTo>
                  <a:pt x="246" y="25"/>
                </a:lnTo>
                <a:lnTo>
                  <a:pt x="248" y="29"/>
                </a:lnTo>
                <a:lnTo>
                  <a:pt x="249" y="33"/>
                </a:lnTo>
                <a:lnTo>
                  <a:pt x="365" y="696"/>
                </a:lnTo>
                <a:lnTo>
                  <a:pt x="493" y="33"/>
                </a:lnTo>
                <a:lnTo>
                  <a:pt x="495" y="29"/>
                </a:lnTo>
                <a:lnTo>
                  <a:pt x="496" y="25"/>
                </a:lnTo>
                <a:lnTo>
                  <a:pt x="499" y="22"/>
                </a:lnTo>
                <a:lnTo>
                  <a:pt x="502" y="19"/>
                </a:lnTo>
                <a:lnTo>
                  <a:pt x="506" y="16"/>
                </a:lnTo>
                <a:lnTo>
                  <a:pt x="509" y="15"/>
                </a:lnTo>
                <a:lnTo>
                  <a:pt x="513" y="13"/>
                </a:lnTo>
                <a:lnTo>
                  <a:pt x="518" y="13"/>
                </a:lnTo>
                <a:lnTo>
                  <a:pt x="701" y="13"/>
                </a:lnTo>
                <a:close/>
                <a:moveTo>
                  <a:pt x="1409" y="1189"/>
                </a:moveTo>
                <a:lnTo>
                  <a:pt x="1409" y="1193"/>
                </a:lnTo>
                <a:lnTo>
                  <a:pt x="1409" y="1197"/>
                </a:lnTo>
                <a:lnTo>
                  <a:pt x="1407" y="1200"/>
                </a:lnTo>
                <a:lnTo>
                  <a:pt x="1405" y="1204"/>
                </a:lnTo>
                <a:lnTo>
                  <a:pt x="1402" y="1206"/>
                </a:lnTo>
                <a:lnTo>
                  <a:pt x="1398" y="1208"/>
                </a:lnTo>
                <a:lnTo>
                  <a:pt x="1395" y="1210"/>
                </a:lnTo>
                <a:lnTo>
                  <a:pt x="1390" y="1210"/>
                </a:lnTo>
                <a:lnTo>
                  <a:pt x="1185" y="1210"/>
                </a:lnTo>
                <a:lnTo>
                  <a:pt x="1181" y="1210"/>
                </a:lnTo>
                <a:lnTo>
                  <a:pt x="1177" y="1209"/>
                </a:lnTo>
                <a:lnTo>
                  <a:pt x="1173" y="1207"/>
                </a:lnTo>
                <a:lnTo>
                  <a:pt x="1169" y="1204"/>
                </a:lnTo>
                <a:lnTo>
                  <a:pt x="1166" y="1201"/>
                </a:lnTo>
                <a:lnTo>
                  <a:pt x="1164" y="1198"/>
                </a:lnTo>
                <a:lnTo>
                  <a:pt x="1162" y="1194"/>
                </a:lnTo>
                <a:lnTo>
                  <a:pt x="1161" y="1190"/>
                </a:lnTo>
                <a:lnTo>
                  <a:pt x="1143" y="1087"/>
                </a:lnTo>
                <a:lnTo>
                  <a:pt x="936" y="1087"/>
                </a:lnTo>
                <a:lnTo>
                  <a:pt x="916" y="1190"/>
                </a:lnTo>
                <a:lnTo>
                  <a:pt x="915" y="1194"/>
                </a:lnTo>
                <a:lnTo>
                  <a:pt x="913" y="1198"/>
                </a:lnTo>
                <a:lnTo>
                  <a:pt x="911" y="1201"/>
                </a:lnTo>
                <a:lnTo>
                  <a:pt x="908" y="1204"/>
                </a:lnTo>
                <a:lnTo>
                  <a:pt x="904" y="1207"/>
                </a:lnTo>
                <a:lnTo>
                  <a:pt x="900" y="1209"/>
                </a:lnTo>
                <a:lnTo>
                  <a:pt x="896" y="1210"/>
                </a:lnTo>
                <a:lnTo>
                  <a:pt x="892" y="1210"/>
                </a:lnTo>
                <a:lnTo>
                  <a:pt x="705" y="1210"/>
                </a:lnTo>
                <a:lnTo>
                  <a:pt x="701" y="1210"/>
                </a:lnTo>
                <a:lnTo>
                  <a:pt x="698" y="1208"/>
                </a:lnTo>
                <a:lnTo>
                  <a:pt x="695" y="1206"/>
                </a:lnTo>
                <a:lnTo>
                  <a:pt x="692" y="1204"/>
                </a:lnTo>
                <a:lnTo>
                  <a:pt x="691" y="1200"/>
                </a:lnTo>
                <a:lnTo>
                  <a:pt x="690" y="1197"/>
                </a:lnTo>
                <a:lnTo>
                  <a:pt x="690" y="1193"/>
                </a:lnTo>
                <a:lnTo>
                  <a:pt x="690" y="1189"/>
                </a:lnTo>
                <a:lnTo>
                  <a:pt x="795" y="612"/>
                </a:lnTo>
                <a:lnTo>
                  <a:pt x="899" y="34"/>
                </a:lnTo>
                <a:lnTo>
                  <a:pt x="900" y="29"/>
                </a:lnTo>
                <a:lnTo>
                  <a:pt x="902" y="26"/>
                </a:lnTo>
                <a:lnTo>
                  <a:pt x="904" y="22"/>
                </a:lnTo>
                <a:lnTo>
                  <a:pt x="907" y="19"/>
                </a:lnTo>
                <a:lnTo>
                  <a:pt x="911" y="16"/>
                </a:lnTo>
                <a:lnTo>
                  <a:pt x="914" y="15"/>
                </a:lnTo>
                <a:lnTo>
                  <a:pt x="919" y="13"/>
                </a:lnTo>
                <a:lnTo>
                  <a:pt x="923" y="13"/>
                </a:lnTo>
                <a:lnTo>
                  <a:pt x="1125" y="13"/>
                </a:lnTo>
                <a:lnTo>
                  <a:pt x="1154" y="13"/>
                </a:lnTo>
                <a:lnTo>
                  <a:pt x="1158" y="13"/>
                </a:lnTo>
                <a:lnTo>
                  <a:pt x="1163" y="15"/>
                </a:lnTo>
                <a:lnTo>
                  <a:pt x="1167" y="17"/>
                </a:lnTo>
                <a:lnTo>
                  <a:pt x="1171" y="19"/>
                </a:lnTo>
                <a:lnTo>
                  <a:pt x="1174" y="22"/>
                </a:lnTo>
                <a:lnTo>
                  <a:pt x="1177" y="26"/>
                </a:lnTo>
                <a:lnTo>
                  <a:pt x="1179" y="29"/>
                </a:lnTo>
                <a:lnTo>
                  <a:pt x="1180" y="34"/>
                </a:lnTo>
                <a:lnTo>
                  <a:pt x="1294" y="612"/>
                </a:lnTo>
                <a:lnTo>
                  <a:pt x="1409" y="1189"/>
                </a:lnTo>
                <a:close/>
                <a:moveTo>
                  <a:pt x="979" y="868"/>
                </a:moveTo>
                <a:lnTo>
                  <a:pt x="1105" y="868"/>
                </a:lnTo>
                <a:lnTo>
                  <a:pt x="1045" y="526"/>
                </a:lnTo>
                <a:lnTo>
                  <a:pt x="979" y="868"/>
                </a:lnTo>
                <a:close/>
                <a:moveTo>
                  <a:pt x="3252" y="1189"/>
                </a:moveTo>
                <a:lnTo>
                  <a:pt x="3252" y="1193"/>
                </a:lnTo>
                <a:lnTo>
                  <a:pt x="3252" y="1197"/>
                </a:lnTo>
                <a:lnTo>
                  <a:pt x="3250" y="1200"/>
                </a:lnTo>
                <a:lnTo>
                  <a:pt x="3248" y="1204"/>
                </a:lnTo>
                <a:lnTo>
                  <a:pt x="3246" y="1206"/>
                </a:lnTo>
                <a:lnTo>
                  <a:pt x="3243" y="1208"/>
                </a:lnTo>
                <a:lnTo>
                  <a:pt x="3239" y="1210"/>
                </a:lnTo>
                <a:lnTo>
                  <a:pt x="3235" y="1210"/>
                </a:lnTo>
                <a:lnTo>
                  <a:pt x="3027" y="1210"/>
                </a:lnTo>
                <a:lnTo>
                  <a:pt x="3023" y="1210"/>
                </a:lnTo>
                <a:lnTo>
                  <a:pt x="3019" y="1209"/>
                </a:lnTo>
                <a:lnTo>
                  <a:pt x="3015" y="1207"/>
                </a:lnTo>
                <a:lnTo>
                  <a:pt x="3012" y="1204"/>
                </a:lnTo>
                <a:lnTo>
                  <a:pt x="3009" y="1201"/>
                </a:lnTo>
                <a:lnTo>
                  <a:pt x="3006" y="1198"/>
                </a:lnTo>
                <a:lnTo>
                  <a:pt x="3004" y="1194"/>
                </a:lnTo>
                <a:lnTo>
                  <a:pt x="3003" y="1190"/>
                </a:lnTo>
                <a:lnTo>
                  <a:pt x="2985" y="1087"/>
                </a:lnTo>
                <a:lnTo>
                  <a:pt x="2779" y="1087"/>
                </a:lnTo>
                <a:lnTo>
                  <a:pt x="2759" y="1190"/>
                </a:lnTo>
                <a:lnTo>
                  <a:pt x="2758" y="1194"/>
                </a:lnTo>
                <a:lnTo>
                  <a:pt x="2756" y="1198"/>
                </a:lnTo>
                <a:lnTo>
                  <a:pt x="2753" y="1201"/>
                </a:lnTo>
                <a:lnTo>
                  <a:pt x="2750" y="1204"/>
                </a:lnTo>
                <a:lnTo>
                  <a:pt x="2747" y="1207"/>
                </a:lnTo>
                <a:lnTo>
                  <a:pt x="2743" y="1209"/>
                </a:lnTo>
                <a:lnTo>
                  <a:pt x="2739" y="1210"/>
                </a:lnTo>
                <a:lnTo>
                  <a:pt x="2735" y="1210"/>
                </a:lnTo>
                <a:lnTo>
                  <a:pt x="2551" y="1210"/>
                </a:lnTo>
                <a:lnTo>
                  <a:pt x="2547" y="1210"/>
                </a:lnTo>
                <a:lnTo>
                  <a:pt x="2543" y="1208"/>
                </a:lnTo>
                <a:lnTo>
                  <a:pt x="2540" y="1206"/>
                </a:lnTo>
                <a:lnTo>
                  <a:pt x="2537" y="1204"/>
                </a:lnTo>
                <a:lnTo>
                  <a:pt x="2535" y="1200"/>
                </a:lnTo>
                <a:lnTo>
                  <a:pt x="2534" y="1197"/>
                </a:lnTo>
                <a:lnTo>
                  <a:pt x="2533" y="1193"/>
                </a:lnTo>
                <a:lnTo>
                  <a:pt x="2533" y="1189"/>
                </a:lnTo>
                <a:lnTo>
                  <a:pt x="2637" y="612"/>
                </a:lnTo>
                <a:lnTo>
                  <a:pt x="2741" y="34"/>
                </a:lnTo>
                <a:lnTo>
                  <a:pt x="2742" y="29"/>
                </a:lnTo>
                <a:lnTo>
                  <a:pt x="2744" y="26"/>
                </a:lnTo>
                <a:lnTo>
                  <a:pt x="2747" y="22"/>
                </a:lnTo>
                <a:lnTo>
                  <a:pt x="2750" y="19"/>
                </a:lnTo>
                <a:lnTo>
                  <a:pt x="2753" y="16"/>
                </a:lnTo>
                <a:lnTo>
                  <a:pt x="2757" y="15"/>
                </a:lnTo>
                <a:lnTo>
                  <a:pt x="2761" y="13"/>
                </a:lnTo>
                <a:lnTo>
                  <a:pt x="2765" y="13"/>
                </a:lnTo>
                <a:lnTo>
                  <a:pt x="2890" y="13"/>
                </a:lnTo>
                <a:lnTo>
                  <a:pt x="2998" y="13"/>
                </a:lnTo>
                <a:lnTo>
                  <a:pt x="3003" y="13"/>
                </a:lnTo>
                <a:lnTo>
                  <a:pt x="3007" y="15"/>
                </a:lnTo>
                <a:lnTo>
                  <a:pt x="3011" y="17"/>
                </a:lnTo>
                <a:lnTo>
                  <a:pt x="3014" y="19"/>
                </a:lnTo>
                <a:lnTo>
                  <a:pt x="3017" y="22"/>
                </a:lnTo>
                <a:lnTo>
                  <a:pt x="3020" y="26"/>
                </a:lnTo>
                <a:lnTo>
                  <a:pt x="3021" y="29"/>
                </a:lnTo>
                <a:lnTo>
                  <a:pt x="3023" y="34"/>
                </a:lnTo>
                <a:lnTo>
                  <a:pt x="3137" y="612"/>
                </a:lnTo>
                <a:lnTo>
                  <a:pt x="3252" y="1189"/>
                </a:lnTo>
                <a:close/>
                <a:moveTo>
                  <a:pt x="2821" y="868"/>
                </a:moveTo>
                <a:lnTo>
                  <a:pt x="2947" y="868"/>
                </a:lnTo>
                <a:lnTo>
                  <a:pt x="2888" y="526"/>
                </a:lnTo>
                <a:lnTo>
                  <a:pt x="2821" y="868"/>
                </a:lnTo>
                <a:close/>
                <a:moveTo>
                  <a:pt x="4648" y="1189"/>
                </a:moveTo>
                <a:lnTo>
                  <a:pt x="4649" y="1193"/>
                </a:lnTo>
                <a:lnTo>
                  <a:pt x="4648" y="1197"/>
                </a:lnTo>
                <a:lnTo>
                  <a:pt x="4646" y="1200"/>
                </a:lnTo>
                <a:lnTo>
                  <a:pt x="4644" y="1204"/>
                </a:lnTo>
                <a:lnTo>
                  <a:pt x="4641" y="1206"/>
                </a:lnTo>
                <a:lnTo>
                  <a:pt x="4638" y="1208"/>
                </a:lnTo>
                <a:lnTo>
                  <a:pt x="4634" y="1210"/>
                </a:lnTo>
                <a:lnTo>
                  <a:pt x="4630" y="1210"/>
                </a:lnTo>
                <a:lnTo>
                  <a:pt x="4424" y="1210"/>
                </a:lnTo>
                <a:lnTo>
                  <a:pt x="4420" y="1210"/>
                </a:lnTo>
                <a:lnTo>
                  <a:pt x="4416" y="1209"/>
                </a:lnTo>
                <a:lnTo>
                  <a:pt x="4412" y="1207"/>
                </a:lnTo>
                <a:lnTo>
                  <a:pt x="4408" y="1204"/>
                </a:lnTo>
                <a:lnTo>
                  <a:pt x="4405" y="1201"/>
                </a:lnTo>
                <a:lnTo>
                  <a:pt x="4403" y="1198"/>
                </a:lnTo>
                <a:lnTo>
                  <a:pt x="4401" y="1194"/>
                </a:lnTo>
                <a:lnTo>
                  <a:pt x="4400" y="1190"/>
                </a:lnTo>
                <a:lnTo>
                  <a:pt x="4382" y="1087"/>
                </a:lnTo>
                <a:lnTo>
                  <a:pt x="4175" y="1087"/>
                </a:lnTo>
                <a:lnTo>
                  <a:pt x="4155" y="1190"/>
                </a:lnTo>
                <a:lnTo>
                  <a:pt x="4154" y="1194"/>
                </a:lnTo>
                <a:lnTo>
                  <a:pt x="4152" y="1198"/>
                </a:lnTo>
                <a:lnTo>
                  <a:pt x="4150" y="1201"/>
                </a:lnTo>
                <a:lnTo>
                  <a:pt x="4147" y="1204"/>
                </a:lnTo>
                <a:lnTo>
                  <a:pt x="4143" y="1207"/>
                </a:lnTo>
                <a:lnTo>
                  <a:pt x="4140" y="1209"/>
                </a:lnTo>
                <a:lnTo>
                  <a:pt x="4135" y="1210"/>
                </a:lnTo>
                <a:lnTo>
                  <a:pt x="4131" y="1210"/>
                </a:lnTo>
                <a:lnTo>
                  <a:pt x="3950" y="1210"/>
                </a:lnTo>
                <a:lnTo>
                  <a:pt x="3946" y="1210"/>
                </a:lnTo>
                <a:lnTo>
                  <a:pt x="3942" y="1208"/>
                </a:lnTo>
                <a:lnTo>
                  <a:pt x="3938" y="1206"/>
                </a:lnTo>
                <a:lnTo>
                  <a:pt x="3935" y="1204"/>
                </a:lnTo>
                <a:lnTo>
                  <a:pt x="3932" y="1200"/>
                </a:lnTo>
                <a:lnTo>
                  <a:pt x="3931" y="1197"/>
                </a:lnTo>
                <a:lnTo>
                  <a:pt x="3930" y="1195"/>
                </a:lnTo>
                <a:lnTo>
                  <a:pt x="3930" y="1193"/>
                </a:lnTo>
                <a:lnTo>
                  <a:pt x="3930" y="1189"/>
                </a:lnTo>
                <a:lnTo>
                  <a:pt x="4034" y="612"/>
                </a:lnTo>
                <a:lnTo>
                  <a:pt x="4138" y="34"/>
                </a:lnTo>
                <a:lnTo>
                  <a:pt x="4139" y="29"/>
                </a:lnTo>
                <a:lnTo>
                  <a:pt x="4141" y="26"/>
                </a:lnTo>
                <a:lnTo>
                  <a:pt x="4143" y="22"/>
                </a:lnTo>
                <a:lnTo>
                  <a:pt x="4146" y="19"/>
                </a:lnTo>
                <a:lnTo>
                  <a:pt x="4150" y="16"/>
                </a:lnTo>
                <a:lnTo>
                  <a:pt x="4154" y="15"/>
                </a:lnTo>
                <a:lnTo>
                  <a:pt x="4158" y="13"/>
                </a:lnTo>
                <a:lnTo>
                  <a:pt x="4162" y="13"/>
                </a:lnTo>
                <a:lnTo>
                  <a:pt x="4363" y="13"/>
                </a:lnTo>
                <a:lnTo>
                  <a:pt x="4395" y="13"/>
                </a:lnTo>
                <a:lnTo>
                  <a:pt x="4399" y="13"/>
                </a:lnTo>
                <a:lnTo>
                  <a:pt x="4403" y="15"/>
                </a:lnTo>
                <a:lnTo>
                  <a:pt x="4407" y="17"/>
                </a:lnTo>
                <a:lnTo>
                  <a:pt x="4411" y="19"/>
                </a:lnTo>
                <a:lnTo>
                  <a:pt x="4414" y="22"/>
                </a:lnTo>
                <a:lnTo>
                  <a:pt x="4416" y="26"/>
                </a:lnTo>
                <a:lnTo>
                  <a:pt x="4418" y="29"/>
                </a:lnTo>
                <a:lnTo>
                  <a:pt x="4419" y="34"/>
                </a:lnTo>
                <a:lnTo>
                  <a:pt x="4533" y="612"/>
                </a:lnTo>
                <a:lnTo>
                  <a:pt x="4648" y="1189"/>
                </a:lnTo>
                <a:close/>
                <a:moveTo>
                  <a:pt x="4218" y="868"/>
                </a:moveTo>
                <a:lnTo>
                  <a:pt x="4344" y="868"/>
                </a:lnTo>
                <a:lnTo>
                  <a:pt x="4284" y="526"/>
                </a:lnTo>
                <a:lnTo>
                  <a:pt x="4218" y="868"/>
                </a:lnTo>
                <a:close/>
                <a:moveTo>
                  <a:pt x="1755" y="1190"/>
                </a:moveTo>
                <a:lnTo>
                  <a:pt x="1754" y="1194"/>
                </a:lnTo>
                <a:lnTo>
                  <a:pt x="1753" y="1198"/>
                </a:lnTo>
                <a:lnTo>
                  <a:pt x="1751" y="1201"/>
                </a:lnTo>
                <a:lnTo>
                  <a:pt x="1748" y="1204"/>
                </a:lnTo>
                <a:lnTo>
                  <a:pt x="1745" y="1207"/>
                </a:lnTo>
                <a:lnTo>
                  <a:pt x="1742" y="1209"/>
                </a:lnTo>
                <a:lnTo>
                  <a:pt x="1738" y="1210"/>
                </a:lnTo>
                <a:lnTo>
                  <a:pt x="1733" y="1210"/>
                </a:lnTo>
                <a:lnTo>
                  <a:pt x="1521" y="1210"/>
                </a:lnTo>
                <a:lnTo>
                  <a:pt x="1517" y="1210"/>
                </a:lnTo>
                <a:lnTo>
                  <a:pt x="1513" y="1209"/>
                </a:lnTo>
                <a:lnTo>
                  <a:pt x="1509" y="1207"/>
                </a:lnTo>
                <a:lnTo>
                  <a:pt x="1506" y="1204"/>
                </a:lnTo>
                <a:lnTo>
                  <a:pt x="1503" y="1201"/>
                </a:lnTo>
                <a:lnTo>
                  <a:pt x="1501" y="1198"/>
                </a:lnTo>
                <a:lnTo>
                  <a:pt x="1500" y="1194"/>
                </a:lnTo>
                <a:lnTo>
                  <a:pt x="1500" y="1190"/>
                </a:lnTo>
                <a:lnTo>
                  <a:pt x="1500" y="612"/>
                </a:lnTo>
                <a:lnTo>
                  <a:pt x="1500" y="34"/>
                </a:lnTo>
                <a:lnTo>
                  <a:pt x="1500" y="29"/>
                </a:lnTo>
                <a:lnTo>
                  <a:pt x="1501" y="26"/>
                </a:lnTo>
                <a:lnTo>
                  <a:pt x="1503" y="22"/>
                </a:lnTo>
                <a:lnTo>
                  <a:pt x="1506" y="19"/>
                </a:lnTo>
                <a:lnTo>
                  <a:pt x="1509" y="16"/>
                </a:lnTo>
                <a:lnTo>
                  <a:pt x="1513" y="15"/>
                </a:lnTo>
                <a:lnTo>
                  <a:pt x="1517" y="13"/>
                </a:lnTo>
                <a:lnTo>
                  <a:pt x="1521" y="13"/>
                </a:lnTo>
                <a:lnTo>
                  <a:pt x="1733" y="13"/>
                </a:lnTo>
                <a:lnTo>
                  <a:pt x="1738" y="13"/>
                </a:lnTo>
                <a:lnTo>
                  <a:pt x="1742" y="15"/>
                </a:lnTo>
                <a:lnTo>
                  <a:pt x="1745" y="16"/>
                </a:lnTo>
                <a:lnTo>
                  <a:pt x="1748" y="19"/>
                </a:lnTo>
                <a:lnTo>
                  <a:pt x="1751" y="22"/>
                </a:lnTo>
                <a:lnTo>
                  <a:pt x="1753" y="26"/>
                </a:lnTo>
                <a:lnTo>
                  <a:pt x="1754" y="29"/>
                </a:lnTo>
                <a:lnTo>
                  <a:pt x="1755" y="34"/>
                </a:lnTo>
                <a:lnTo>
                  <a:pt x="1755" y="612"/>
                </a:lnTo>
                <a:lnTo>
                  <a:pt x="1755" y="1190"/>
                </a:lnTo>
                <a:close/>
                <a:moveTo>
                  <a:pt x="3835" y="955"/>
                </a:moveTo>
                <a:lnTo>
                  <a:pt x="3839" y="956"/>
                </a:lnTo>
                <a:lnTo>
                  <a:pt x="3843" y="957"/>
                </a:lnTo>
                <a:lnTo>
                  <a:pt x="3847" y="959"/>
                </a:lnTo>
                <a:lnTo>
                  <a:pt x="3850" y="961"/>
                </a:lnTo>
                <a:lnTo>
                  <a:pt x="3852" y="964"/>
                </a:lnTo>
                <a:lnTo>
                  <a:pt x="3854" y="967"/>
                </a:lnTo>
                <a:lnTo>
                  <a:pt x="3855" y="971"/>
                </a:lnTo>
                <a:lnTo>
                  <a:pt x="3856" y="975"/>
                </a:lnTo>
                <a:lnTo>
                  <a:pt x="3856" y="1191"/>
                </a:lnTo>
                <a:lnTo>
                  <a:pt x="3855" y="1195"/>
                </a:lnTo>
                <a:lnTo>
                  <a:pt x="3854" y="1198"/>
                </a:lnTo>
                <a:lnTo>
                  <a:pt x="3852" y="1201"/>
                </a:lnTo>
                <a:lnTo>
                  <a:pt x="3850" y="1204"/>
                </a:lnTo>
                <a:lnTo>
                  <a:pt x="3847" y="1207"/>
                </a:lnTo>
                <a:lnTo>
                  <a:pt x="3843" y="1209"/>
                </a:lnTo>
                <a:lnTo>
                  <a:pt x="3839" y="1210"/>
                </a:lnTo>
                <a:lnTo>
                  <a:pt x="3835" y="1210"/>
                </a:lnTo>
                <a:lnTo>
                  <a:pt x="3572" y="1210"/>
                </a:lnTo>
                <a:lnTo>
                  <a:pt x="3570" y="1210"/>
                </a:lnTo>
                <a:lnTo>
                  <a:pt x="3366" y="1210"/>
                </a:lnTo>
                <a:lnTo>
                  <a:pt x="3361" y="1210"/>
                </a:lnTo>
                <a:lnTo>
                  <a:pt x="3358" y="1209"/>
                </a:lnTo>
                <a:lnTo>
                  <a:pt x="3354" y="1207"/>
                </a:lnTo>
                <a:lnTo>
                  <a:pt x="3351" y="1204"/>
                </a:lnTo>
                <a:lnTo>
                  <a:pt x="3349" y="1201"/>
                </a:lnTo>
                <a:lnTo>
                  <a:pt x="3347" y="1198"/>
                </a:lnTo>
                <a:lnTo>
                  <a:pt x="3346" y="1194"/>
                </a:lnTo>
                <a:lnTo>
                  <a:pt x="3345" y="1190"/>
                </a:lnTo>
                <a:lnTo>
                  <a:pt x="3345" y="612"/>
                </a:lnTo>
                <a:lnTo>
                  <a:pt x="3345" y="33"/>
                </a:lnTo>
                <a:lnTo>
                  <a:pt x="3346" y="29"/>
                </a:lnTo>
                <a:lnTo>
                  <a:pt x="3347" y="25"/>
                </a:lnTo>
                <a:lnTo>
                  <a:pt x="3349" y="22"/>
                </a:lnTo>
                <a:lnTo>
                  <a:pt x="3351" y="19"/>
                </a:lnTo>
                <a:lnTo>
                  <a:pt x="3354" y="16"/>
                </a:lnTo>
                <a:lnTo>
                  <a:pt x="3358" y="15"/>
                </a:lnTo>
                <a:lnTo>
                  <a:pt x="3361" y="13"/>
                </a:lnTo>
                <a:lnTo>
                  <a:pt x="3366" y="13"/>
                </a:lnTo>
                <a:lnTo>
                  <a:pt x="3570" y="13"/>
                </a:lnTo>
                <a:lnTo>
                  <a:pt x="3574" y="13"/>
                </a:lnTo>
                <a:lnTo>
                  <a:pt x="3578" y="15"/>
                </a:lnTo>
                <a:lnTo>
                  <a:pt x="3581" y="16"/>
                </a:lnTo>
                <a:lnTo>
                  <a:pt x="3585" y="19"/>
                </a:lnTo>
                <a:lnTo>
                  <a:pt x="3587" y="22"/>
                </a:lnTo>
                <a:lnTo>
                  <a:pt x="3589" y="25"/>
                </a:lnTo>
                <a:lnTo>
                  <a:pt x="3590" y="29"/>
                </a:lnTo>
                <a:lnTo>
                  <a:pt x="3591" y="33"/>
                </a:lnTo>
                <a:lnTo>
                  <a:pt x="3591" y="494"/>
                </a:lnTo>
                <a:lnTo>
                  <a:pt x="3591" y="956"/>
                </a:lnTo>
                <a:lnTo>
                  <a:pt x="3835" y="955"/>
                </a:lnTo>
                <a:close/>
              </a:path>
            </a:pathLst>
          </a:custGeom>
          <a:solidFill>
            <a:srgbClr val="008FBE"/>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78841367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B1E9033-F9A2-4562-AF71-CE7AD1FD271A}"/>
              </a:ext>
            </a:extLst>
          </p:cNvPr>
          <p:cNvSpPr>
            <a:spLocks noGrp="1"/>
          </p:cNvSpPr>
          <p:nvPr>
            <p:ph type="title"/>
          </p:nvPr>
        </p:nvSpPr>
        <p:spPr/>
        <p:txBody>
          <a:bodyPr/>
          <a:lstStyle/>
          <a:p>
            <a:r>
              <a:rPr lang="en-US" dirty="0"/>
              <a:t>Sensor Response Times</a:t>
            </a:r>
          </a:p>
        </p:txBody>
      </p:sp>
      <p:sp>
        <p:nvSpPr>
          <p:cNvPr id="5" name="Freeform 250">
            <a:extLst>
              <a:ext uri="{FF2B5EF4-FFF2-40B4-BE49-F238E27FC236}">
                <a16:creationId xmlns:a16="http://schemas.microsoft.com/office/drawing/2014/main" id="{94336A9D-C39D-4EE8-94E9-18962039C0FB}"/>
              </a:ext>
            </a:extLst>
          </p:cNvPr>
          <p:cNvSpPr>
            <a:spLocks noChangeAspect="1" noEditPoints="1"/>
          </p:cNvSpPr>
          <p:nvPr/>
        </p:nvSpPr>
        <p:spPr bwMode="black">
          <a:xfrm>
            <a:off x="9817174" y="5922000"/>
            <a:ext cx="1922146" cy="504000"/>
          </a:xfrm>
          <a:custGeom>
            <a:avLst/>
            <a:gdLst>
              <a:gd name="T0" fmla="*/ 2494 w 4649"/>
              <a:gd name="T1" fmla="*/ 783 h 1219"/>
              <a:gd name="T2" fmla="*/ 2510 w 4649"/>
              <a:gd name="T3" fmla="*/ 896 h 1219"/>
              <a:gd name="T4" fmla="*/ 2461 w 4649"/>
              <a:gd name="T5" fmla="*/ 1063 h 1219"/>
              <a:gd name="T6" fmla="*/ 2333 w 4649"/>
              <a:gd name="T7" fmla="*/ 1180 h 1219"/>
              <a:gd name="T8" fmla="*/ 2154 w 4649"/>
              <a:gd name="T9" fmla="*/ 1219 h 1219"/>
              <a:gd name="T10" fmla="*/ 1990 w 4649"/>
              <a:gd name="T11" fmla="*/ 1174 h 1219"/>
              <a:gd name="T12" fmla="*/ 1888 w 4649"/>
              <a:gd name="T13" fmla="*/ 1073 h 1219"/>
              <a:gd name="T14" fmla="*/ 1848 w 4649"/>
              <a:gd name="T15" fmla="*/ 891 h 1219"/>
              <a:gd name="T16" fmla="*/ 2078 w 4649"/>
              <a:gd name="T17" fmla="*/ 843 h 1219"/>
              <a:gd name="T18" fmla="*/ 2095 w 4649"/>
              <a:gd name="T19" fmla="*/ 955 h 1219"/>
              <a:gd name="T20" fmla="*/ 2140 w 4649"/>
              <a:gd name="T21" fmla="*/ 1001 h 1219"/>
              <a:gd name="T22" fmla="*/ 2206 w 4649"/>
              <a:gd name="T23" fmla="*/ 987 h 1219"/>
              <a:gd name="T24" fmla="*/ 2228 w 4649"/>
              <a:gd name="T25" fmla="*/ 862 h 1219"/>
              <a:gd name="T26" fmla="*/ 2116 w 4649"/>
              <a:gd name="T27" fmla="*/ 728 h 1219"/>
              <a:gd name="T28" fmla="*/ 1887 w 4649"/>
              <a:gd name="T29" fmla="*/ 478 h 1219"/>
              <a:gd name="T30" fmla="*/ 1855 w 4649"/>
              <a:gd name="T31" fmla="*/ 362 h 1219"/>
              <a:gd name="T32" fmla="*/ 1880 w 4649"/>
              <a:gd name="T33" fmla="*/ 201 h 1219"/>
              <a:gd name="T34" fmla="*/ 1986 w 4649"/>
              <a:gd name="T35" fmla="*/ 65 h 1219"/>
              <a:gd name="T36" fmla="*/ 2150 w 4649"/>
              <a:gd name="T37" fmla="*/ 2 h 1219"/>
              <a:gd name="T38" fmla="*/ 2320 w 4649"/>
              <a:gd name="T39" fmla="*/ 28 h 1219"/>
              <a:gd name="T40" fmla="*/ 2444 w 4649"/>
              <a:gd name="T41" fmla="*/ 131 h 1219"/>
              <a:gd name="T42" fmla="*/ 2497 w 4649"/>
              <a:gd name="T43" fmla="*/ 293 h 1219"/>
              <a:gd name="T44" fmla="*/ 2481 w 4649"/>
              <a:gd name="T45" fmla="*/ 406 h 1219"/>
              <a:gd name="T46" fmla="*/ 2258 w 4649"/>
              <a:gd name="T47" fmla="*/ 278 h 1219"/>
              <a:gd name="T48" fmla="*/ 2218 w 4649"/>
              <a:gd name="T49" fmla="*/ 224 h 1219"/>
              <a:gd name="T50" fmla="*/ 2152 w 4649"/>
              <a:gd name="T51" fmla="*/ 232 h 1219"/>
              <a:gd name="T52" fmla="*/ 2126 w 4649"/>
              <a:gd name="T53" fmla="*/ 352 h 1219"/>
              <a:gd name="T54" fmla="*/ 2158 w 4649"/>
              <a:gd name="T55" fmla="*/ 427 h 1219"/>
              <a:gd name="T56" fmla="*/ 718 w 4649"/>
              <a:gd name="T57" fmla="*/ 26 h 1219"/>
              <a:gd name="T58" fmla="*/ 491 w 4649"/>
              <a:gd name="T59" fmla="*/ 1210 h 1219"/>
              <a:gd name="T60" fmla="*/ 230 w 4649"/>
              <a:gd name="T61" fmla="*/ 1189 h 1219"/>
              <a:gd name="T62" fmla="*/ 18 w 4649"/>
              <a:gd name="T63" fmla="*/ 13 h 1219"/>
              <a:gd name="T64" fmla="*/ 493 w 4649"/>
              <a:gd name="T65" fmla="*/ 33 h 1219"/>
              <a:gd name="T66" fmla="*/ 1409 w 4649"/>
              <a:gd name="T67" fmla="*/ 1193 h 1219"/>
              <a:gd name="T68" fmla="*/ 1173 w 4649"/>
              <a:gd name="T69" fmla="*/ 1207 h 1219"/>
              <a:gd name="T70" fmla="*/ 911 w 4649"/>
              <a:gd name="T71" fmla="*/ 1201 h 1219"/>
              <a:gd name="T72" fmla="*/ 691 w 4649"/>
              <a:gd name="T73" fmla="*/ 1200 h 1219"/>
              <a:gd name="T74" fmla="*/ 914 w 4649"/>
              <a:gd name="T75" fmla="*/ 15 h 1219"/>
              <a:gd name="T76" fmla="*/ 1179 w 4649"/>
              <a:gd name="T77" fmla="*/ 29 h 1219"/>
              <a:gd name="T78" fmla="*/ 3250 w 4649"/>
              <a:gd name="T79" fmla="*/ 1200 h 1219"/>
              <a:gd name="T80" fmla="*/ 3009 w 4649"/>
              <a:gd name="T81" fmla="*/ 1201 h 1219"/>
              <a:gd name="T82" fmla="*/ 2747 w 4649"/>
              <a:gd name="T83" fmla="*/ 1207 h 1219"/>
              <a:gd name="T84" fmla="*/ 2533 w 4649"/>
              <a:gd name="T85" fmla="*/ 1193 h 1219"/>
              <a:gd name="T86" fmla="*/ 2765 w 4649"/>
              <a:gd name="T87" fmla="*/ 13 h 1219"/>
              <a:gd name="T88" fmla="*/ 3137 w 4649"/>
              <a:gd name="T89" fmla="*/ 612 h 1219"/>
              <a:gd name="T90" fmla="*/ 4641 w 4649"/>
              <a:gd name="T91" fmla="*/ 1206 h 1219"/>
              <a:gd name="T92" fmla="*/ 4401 w 4649"/>
              <a:gd name="T93" fmla="*/ 1194 h 1219"/>
              <a:gd name="T94" fmla="*/ 4135 w 4649"/>
              <a:gd name="T95" fmla="*/ 1210 h 1219"/>
              <a:gd name="T96" fmla="*/ 3930 w 4649"/>
              <a:gd name="T97" fmla="*/ 1189 h 1219"/>
              <a:gd name="T98" fmla="*/ 4363 w 4649"/>
              <a:gd name="T99" fmla="*/ 13 h 1219"/>
              <a:gd name="T100" fmla="*/ 4648 w 4649"/>
              <a:gd name="T101" fmla="*/ 1189 h 1219"/>
              <a:gd name="T102" fmla="*/ 1742 w 4649"/>
              <a:gd name="T103" fmla="*/ 1209 h 1219"/>
              <a:gd name="T104" fmla="*/ 1500 w 4649"/>
              <a:gd name="T105" fmla="*/ 1190 h 1219"/>
              <a:gd name="T106" fmla="*/ 1733 w 4649"/>
              <a:gd name="T107" fmla="*/ 13 h 1219"/>
              <a:gd name="T108" fmla="*/ 3835 w 4649"/>
              <a:gd name="T109" fmla="*/ 955 h 1219"/>
              <a:gd name="T110" fmla="*/ 3854 w 4649"/>
              <a:gd name="T111" fmla="*/ 1198 h 1219"/>
              <a:gd name="T112" fmla="*/ 3358 w 4649"/>
              <a:gd name="T113" fmla="*/ 1209 h 1219"/>
              <a:gd name="T114" fmla="*/ 3349 w 4649"/>
              <a:gd name="T115" fmla="*/ 22 h 1219"/>
              <a:gd name="T116" fmla="*/ 3587 w 4649"/>
              <a:gd name="T117" fmla="*/ 22 h 12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4649" h="1219">
                <a:moveTo>
                  <a:pt x="2421" y="667"/>
                </a:moveTo>
                <a:lnTo>
                  <a:pt x="2425" y="671"/>
                </a:lnTo>
                <a:lnTo>
                  <a:pt x="2436" y="682"/>
                </a:lnTo>
                <a:lnTo>
                  <a:pt x="2442" y="691"/>
                </a:lnTo>
                <a:lnTo>
                  <a:pt x="2450" y="701"/>
                </a:lnTo>
                <a:lnTo>
                  <a:pt x="2458" y="712"/>
                </a:lnTo>
                <a:lnTo>
                  <a:pt x="2467" y="725"/>
                </a:lnTo>
                <a:lnTo>
                  <a:pt x="2475" y="740"/>
                </a:lnTo>
                <a:lnTo>
                  <a:pt x="2483" y="756"/>
                </a:lnTo>
                <a:lnTo>
                  <a:pt x="2490" y="773"/>
                </a:lnTo>
                <a:lnTo>
                  <a:pt x="2494" y="783"/>
                </a:lnTo>
                <a:lnTo>
                  <a:pt x="2497" y="792"/>
                </a:lnTo>
                <a:lnTo>
                  <a:pt x="2500" y="802"/>
                </a:lnTo>
                <a:lnTo>
                  <a:pt x="2503" y="812"/>
                </a:lnTo>
                <a:lnTo>
                  <a:pt x="2505" y="822"/>
                </a:lnTo>
                <a:lnTo>
                  <a:pt x="2507" y="833"/>
                </a:lnTo>
                <a:lnTo>
                  <a:pt x="2508" y="844"/>
                </a:lnTo>
                <a:lnTo>
                  <a:pt x="2509" y="855"/>
                </a:lnTo>
                <a:lnTo>
                  <a:pt x="2510" y="867"/>
                </a:lnTo>
                <a:lnTo>
                  <a:pt x="2510" y="878"/>
                </a:lnTo>
                <a:lnTo>
                  <a:pt x="2510" y="887"/>
                </a:lnTo>
                <a:lnTo>
                  <a:pt x="2510" y="896"/>
                </a:lnTo>
                <a:lnTo>
                  <a:pt x="2510" y="912"/>
                </a:lnTo>
                <a:lnTo>
                  <a:pt x="2508" y="929"/>
                </a:lnTo>
                <a:lnTo>
                  <a:pt x="2506" y="945"/>
                </a:lnTo>
                <a:lnTo>
                  <a:pt x="2503" y="961"/>
                </a:lnTo>
                <a:lnTo>
                  <a:pt x="2499" y="976"/>
                </a:lnTo>
                <a:lnTo>
                  <a:pt x="2495" y="992"/>
                </a:lnTo>
                <a:lnTo>
                  <a:pt x="2490" y="1007"/>
                </a:lnTo>
                <a:lnTo>
                  <a:pt x="2483" y="1022"/>
                </a:lnTo>
                <a:lnTo>
                  <a:pt x="2477" y="1036"/>
                </a:lnTo>
                <a:lnTo>
                  <a:pt x="2469" y="1050"/>
                </a:lnTo>
                <a:lnTo>
                  <a:pt x="2461" y="1063"/>
                </a:lnTo>
                <a:lnTo>
                  <a:pt x="2452" y="1077"/>
                </a:lnTo>
                <a:lnTo>
                  <a:pt x="2443" y="1089"/>
                </a:lnTo>
                <a:lnTo>
                  <a:pt x="2433" y="1101"/>
                </a:lnTo>
                <a:lnTo>
                  <a:pt x="2422" y="1113"/>
                </a:lnTo>
                <a:lnTo>
                  <a:pt x="2411" y="1124"/>
                </a:lnTo>
                <a:lnTo>
                  <a:pt x="2399" y="1135"/>
                </a:lnTo>
                <a:lnTo>
                  <a:pt x="2387" y="1145"/>
                </a:lnTo>
                <a:lnTo>
                  <a:pt x="2374" y="1155"/>
                </a:lnTo>
                <a:lnTo>
                  <a:pt x="2361" y="1164"/>
                </a:lnTo>
                <a:lnTo>
                  <a:pt x="2347" y="1172"/>
                </a:lnTo>
                <a:lnTo>
                  <a:pt x="2333" y="1180"/>
                </a:lnTo>
                <a:lnTo>
                  <a:pt x="2317" y="1187"/>
                </a:lnTo>
                <a:lnTo>
                  <a:pt x="2302" y="1194"/>
                </a:lnTo>
                <a:lnTo>
                  <a:pt x="2287" y="1200"/>
                </a:lnTo>
                <a:lnTo>
                  <a:pt x="2271" y="1205"/>
                </a:lnTo>
                <a:lnTo>
                  <a:pt x="2255" y="1209"/>
                </a:lnTo>
                <a:lnTo>
                  <a:pt x="2239" y="1213"/>
                </a:lnTo>
                <a:lnTo>
                  <a:pt x="2222" y="1215"/>
                </a:lnTo>
                <a:lnTo>
                  <a:pt x="2205" y="1217"/>
                </a:lnTo>
                <a:lnTo>
                  <a:pt x="2188" y="1219"/>
                </a:lnTo>
                <a:lnTo>
                  <a:pt x="2171" y="1219"/>
                </a:lnTo>
                <a:lnTo>
                  <a:pt x="2154" y="1219"/>
                </a:lnTo>
                <a:lnTo>
                  <a:pt x="2137" y="1218"/>
                </a:lnTo>
                <a:lnTo>
                  <a:pt x="2121" y="1216"/>
                </a:lnTo>
                <a:lnTo>
                  <a:pt x="2105" y="1214"/>
                </a:lnTo>
                <a:lnTo>
                  <a:pt x="2089" y="1211"/>
                </a:lnTo>
                <a:lnTo>
                  <a:pt x="2074" y="1207"/>
                </a:lnTo>
                <a:lnTo>
                  <a:pt x="2059" y="1203"/>
                </a:lnTo>
                <a:lnTo>
                  <a:pt x="2044" y="1199"/>
                </a:lnTo>
                <a:lnTo>
                  <a:pt x="2030" y="1193"/>
                </a:lnTo>
                <a:lnTo>
                  <a:pt x="2016" y="1187"/>
                </a:lnTo>
                <a:lnTo>
                  <a:pt x="2003" y="1181"/>
                </a:lnTo>
                <a:lnTo>
                  <a:pt x="1990" y="1174"/>
                </a:lnTo>
                <a:lnTo>
                  <a:pt x="1977" y="1166"/>
                </a:lnTo>
                <a:lnTo>
                  <a:pt x="1971" y="1162"/>
                </a:lnTo>
                <a:lnTo>
                  <a:pt x="1965" y="1158"/>
                </a:lnTo>
                <a:lnTo>
                  <a:pt x="1954" y="1149"/>
                </a:lnTo>
                <a:lnTo>
                  <a:pt x="1943" y="1140"/>
                </a:lnTo>
                <a:lnTo>
                  <a:pt x="1932" y="1130"/>
                </a:lnTo>
                <a:lnTo>
                  <a:pt x="1922" y="1120"/>
                </a:lnTo>
                <a:lnTo>
                  <a:pt x="1913" y="1109"/>
                </a:lnTo>
                <a:lnTo>
                  <a:pt x="1904" y="1098"/>
                </a:lnTo>
                <a:lnTo>
                  <a:pt x="1895" y="1086"/>
                </a:lnTo>
                <a:lnTo>
                  <a:pt x="1888" y="1073"/>
                </a:lnTo>
                <a:lnTo>
                  <a:pt x="1881" y="1061"/>
                </a:lnTo>
                <a:lnTo>
                  <a:pt x="1874" y="1047"/>
                </a:lnTo>
                <a:lnTo>
                  <a:pt x="1869" y="1034"/>
                </a:lnTo>
                <a:lnTo>
                  <a:pt x="1864" y="1019"/>
                </a:lnTo>
                <a:lnTo>
                  <a:pt x="1859" y="1005"/>
                </a:lnTo>
                <a:lnTo>
                  <a:pt x="1856" y="990"/>
                </a:lnTo>
                <a:lnTo>
                  <a:pt x="1853" y="974"/>
                </a:lnTo>
                <a:lnTo>
                  <a:pt x="1851" y="958"/>
                </a:lnTo>
                <a:lnTo>
                  <a:pt x="1849" y="942"/>
                </a:lnTo>
                <a:lnTo>
                  <a:pt x="1849" y="925"/>
                </a:lnTo>
                <a:lnTo>
                  <a:pt x="1848" y="891"/>
                </a:lnTo>
                <a:lnTo>
                  <a:pt x="1849" y="859"/>
                </a:lnTo>
                <a:lnTo>
                  <a:pt x="1849" y="856"/>
                </a:lnTo>
                <a:lnTo>
                  <a:pt x="1850" y="852"/>
                </a:lnTo>
                <a:lnTo>
                  <a:pt x="1851" y="850"/>
                </a:lnTo>
                <a:lnTo>
                  <a:pt x="1854" y="847"/>
                </a:lnTo>
                <a:lnTo>
                  <a:pt x="1856" y="845"/>
                </a:lnTo>
                <a:lnTo>
                  <a:pt x="1859" y="844"/>
                </a:lnTo>
                <a:lnTo>
                  <a:pt x="1863" y="843"/>
                </a:lnTo>
                <a:lnTo>
                  <a:pt x="1866" y="842"/>
                </a:lnTo>
                <a:lnTo>
                  <a:pt x="2074" y="842"/>
                </a:lnTo>
                <a:lnTo>
                  <a:pt x="2078" y="843"/>
                </a:lnTo>
                <a:lnTo>
                  <a:pt x="2081" y="844"/>
                </a:lnTo>
                <a:lnTo>
                  <a:pt x="2084" y="845"/>
                </a:lnTo>
                <a:lnTo>
                  <a:pt x="2087" y="848"/>
                </a:lnTo>
                <a:lnTo>
                  <a:pt x="2089" y="850"/>
                </a:lnTo>
                <a:lnTo>
                  <a:pt x="2090" y="853"/>
                </a:lnTo>
                <a:lnTo>
                  <a:pt x="2092" y="857"/>
                </a:lnTo>
                <a:lnTo>
                  <a:pt x="2092" y="860"/>
                </a:lnTo>
                <a:lnTo>
                  <a:pt x="2092" y="935"/>
                </a:lnTo>
                <a:lnTo>
                  <a:pt x="2093" y="942"/>
                </a:lnTo>
                <a:lnTo>
                  <a:pt x="2094" y="948"/>
                </a:lnTo>
                <a:lnTo>
                  <a:pt x="2095" y="955"/>
                </a:lnTo>
                <a:lnTo>
                  <a:pt x="2098" y="961"/>
                </a:lnTo>
                <a:lnTo>
                  <a:pt x="2101" y="967"/>
                </a:lnTo>
                <a:lnTo>
                  <a:pt x="2104" y="973"/>
                </a:lnTo>
                <a:lnTo>
                  <a:pt x="2108" y="978"/>
                </a:lnTo>
                <a:lnTo>
                  <a:pt x="2110" y="981"/>
                </a:lnTo>
                <a:lnTo>
                  <a:pt x="2112" y="983"/>
                </a:lnTo>
                <a:lnTo>
                  <a:pt x="2117" y="988"/>
                </a:lnTo>
                <a:lnTo>
                  <a:pt x="2122" y="992"/>
                </a:lnTo>
                <a:lnTo>
                  <a:pt x="2128" y="996"/>
                </a:lnTo>
                <a:lnTo>
                  <a:pt x="2134" y="999"/>
                </a:lnTo>
                <a:lnTo>
                  <a:pt x="2140" y="1001"/>
                </a:lnTo>
                <a:lnTo>
                  <a:pt x="2147" y="1003"/>
                </a:lnTo>
                <a:lnTo>
                  <a:pt x="2153" y="1004"/>
                </a:lnTo>
                <a:lnTo>
                  <a:pt x="2160" y="1005"/>
                </a:lnTo>
                <a:lnTo>
                  <a:pt x="2167" y="1004"/>
                </a:lnTo>
                <a:lnTo>
                  <a:pt x="2173" y="1003"/>
                </a:lnTo>
                <a:lnTo>
                  <a:pt x="2180" y="1002"/>
                </a:lnTo>
                <a:lnTo>
                  <a:pt x="2186" y="1000"/>
                </a:lnTo>
                <a:lnTo>
                  <a:pt x="2191" y="998"/>
                </a:lnTo>
                <a:lnTo>
                  <a:pt x="2197" y="995"/>
                </a:lnTo>
                <a:lnTo>
                  <a:pt x="2202" y="991"/>
                </a:lnTo>
                <a:lnTo>
                  <a:pt x="2206" y="987"/>
                </a:lnTo>
                <a:lnTo>
                  <a:pt x="2211" y="983"/>
                </a:lnTo>
                <a:lnTo>
                  <a:pt x="2215" y="979"/>
                </a:lnTo>
                <a:lnTo>
                  <a:pt x="2218" y="974"/>
                </a:lnTo>
                <a:lnTo>
                  <a:pt x="2221" y="969"/>
                </a:lnTo>
                <a:lnTo>
                  <a:pt x="2224" y="963"/>
                </a:lnTo>
                <a:lnTo>
                  <a:pt x="2226" y="957"/>
                </a:lnTo>
                <a:lnTo>
                  <a:pt x="2227" y="951"/>
                </a:lnTo>
                <a:lnTo>
                  <a:pt x="2228" y="948"/>
                </a:lnTo>
                <a:lnTo>
                  <a:pt x="2228" y="945"/>
                </a:lnTo>
                <a:lnTo>
                  <a:pt x="2228" y="871"/>
                </a:lnTo>
                <a:lnTo>
                  <a:pt x="2228" y="862"/>
                </a:lnTo>
                <a:lnTo>
                  <a:pt x="2226" y="855"/>
                </a:lnTo>
                <a:lnTo>
                  <a:pt x="2224" y="847"/>
                </a:lnTo>
                <a:lnTo>
                  <a:pt x="2220" y="838"/>
                </a:lnTo>
                <a:lnTo>
                  <a:pt x="2215" y="827"/>
                </a:lnTo>
                <a:lnTo>
                  <a:pt x="2211" y="822"/>
                </a:lnTo>
                <a:lnTo>
                  <a:pt x="2207" y="817"/>
                </a:lnTo>
                <a:lnTo>
                  <a:pt x="2198" y="805"/>
                </a:lnTo>
                <a:lnTo>
                  <a:pt x="2191" y="798"/>
                </a:lnTo>
                <a:lnTo>
                  <a:pt x="2181" y="788"/>
                </a:lnTo>
                <a:lnTo>
                  <a:pt x="2152" y="761"/>
                </a:lnTo>
                <a:lnTo>
                  <a:pt x="2116" y="728"/>
                </a:lnTo>
                <a:lnTo>
                  <a:pt x="2078" y="693"/>
                </a:lnTo>
                <a:lnTo>
                  <a:pt x="2008" y="632"/>
                </a:lnTo>
                <a:lnTo>
                  <a:pt x="1978" y="604"/>
                </a:lnTo>
                <a:lnTo>
                  <a:pt x="1973" y="599"/>
                </a:lnTo>
                <a:lnTo>
                  <a:pt x="1960" y="584"/>
                </a:lnTo>
                <a:lnTo>
                  <a:pt x="1941" y="562"/>
                </a:lnTo>
                <a:lnTo>
                  <a:pt x="1930" y="548"/>
                </a:lnTo>
                <a:lnTo>
                  <a:pt x="1919" y="533"/>
                </a:lnTo>
                <a:lnTo>
                  <a:pt x="1908" y="516"/>
                </a:lnTo>
                <a:lnTo>
                  <a:pt x="1897" y="497"/>
                </a:lnTo>
                <a:lnTo>
                  <a:pt x="1887" y="478"/>
                </a:lnTo>
                <a:lnTo>
                  <a:pt x="1882" y="468"/>
                </a:lnTo>
                <a:lnTo>
                  <a:pt x="1878" y="457"/>
                </a:lnTo>
                <a:lnTo>
                  <a:pt x="1873" y="446"/>
                </a:lnTo>
                <a:lnTo>
                  <a:pt x="1869" y="435"/>
                </a:lnTo>
                <a:lnTo>
                  <a:pt x="1866" y="424"/>
                </a:lnTo>
                <a:lnTo>
                  <a:pt x="1863" y="413"/>
                </a:lnTo>
                <a:lnTo>
                  <a:pt x="1860" y="402"/>
                </a:lnTo>
                <a:lnTo>
                  <a:pt x="1858" y="390"/>
                </a:lnTo>
                <a:lnTo>
                  <a:pt x="1856" y="378"/>
                </a:lnTo>
                <a:lnTo>
                  <a:pt x="1855" y="366"/>
                </a:lnTo>
                <a:lnTo>
                  <a:pt x="1855" y="362"/>
                </a:lnTo>
                <a:lnTo>
                  <a:pt x="1854" y="346"/>
                </a:lnTo>
                <a:lnTo>
                  <a:pt x="1854" y="330"/>
                </a:lnTo>
                <a:lnTo>
                  <a:pt x="1854" y="313"/>
                </a:lnTo>
                <a:lnTo>
                  <a:pt x="1855" y="296"/>
                </a:lnTo>
                <a:lnTo>
                  <a:pt x="1858" y="279"/>
                </a:lnTo>
                <a:lnTo>
                  <a:pt x="1860" y="263"/>
                </a:lnTo>
                <a:lnTo>
                  <a:pt x="1864" y="247"/>
                </a:lnTo>
                <a:lnTo>
                  <a:pt x="1869" y="231"/>
                </a:lnTo>
                <a:lnTo>
                  <a:pt x="1871" y="224"/>
                </a:lnTo>
                <a:lnTo>
                  <a:pt x="1874" y="216"/>
                </a:lnTo>
                <a:lnTo>
                  <a:pt x="1880" y="201"/>
                </a:lnTo>
                <a:lnTo>
                  <a:pt x="1886" y="187"/>
                </a:lnTo>
                <a:lnTo>
                  <a:pt x="1894" y="172"/>
                </a:lnTo>
                <a:lnTo>
                  <a:pt x="1901" y="159"/>
                </a:lnTo>
                <a:lnTo>
                  <a:pt x="1910" y="145"/>
                </a:lnTo>
                <a:lnTo>
                  <a:pt x="1919" y="132"/>
                </a:lnTo>
                <a:lnTo>
                  <a:pt x="1929" y="120"/>
                </a:lnTo>
                <a:lnTo>
                  <a:pt x="1939" y="108"/>
                </a:lnTo>
                <a:lnTo>
                  <a:pt x="1950" y="96"/>
                </a:lnTo>
                <a:lnTo>
                  <a:pt x="1962" y="85"/>
                </a:lnTo>
                <a:lnTo>
                  <a:pt x="1974" y="75"/>
                </a:lnTo>
                <a:lnTo>
                  <a:pt x="1986" y="65"/>
                </a:lnTo>
                <a:lnTo>
                  <a:pt x="1999" y="56"/>
                </a:lnTo>
                <a:lnTo>
                  <a:pt x="2012" y="48"/>
                </a:lnTo>
                <a:lnTo>
                  <a:pt x="2026" y="40"/>
                </a:lnTo>
                <a:lnTo>
                  <a:pt x="2041" y="32"/>
                </a:lnTo>
                <a:lnTo>
                  <a:pt x="2055" y="26"/>
                </a:lnTo>
                <a:lnTo>
                  <a:pt x="2070" y="20"/>
                </a:lnTo>
                <a:lnTo>
                  <a:pt x="2085" y="15"/>
                </a:lnTo>
                <a:lnTo>
                  <a:pt x="2101" y="10"/>
                </a:lnTo>
                <a:lnTo>
                  <a:pt x="2117" y="7"/>
                </a:lnTo>
                <a:lnTo>
                  <a:pt x="2133" y="4"/>
                </a:lnTo>
                <a:lnTo>
                  <a:pt x="2150" y="2"/>
                </a:lnTo>
                <a:lnTo>
                  <a:pt x="2167" y="0"/>
                </a:lnTo>
                <a:lnTo>
                  <a:pt x="2184" y="0"/>
                </a:lnTo>
                <a:lnTo>
                  <a:pt x="2200" y="0"/>
                </a:lnTo>
                <a:lnTo>
                  <a:pt x="2216" y="1"/>
                </a:lnTo>
                <a:lnTo>
                  <a:pt x="2232" y="3"/>
                </a:lnTo>
                <a:lnTo>
                  <a:pt x="2247" y="6"/>
                </a:lnTo>
                <a:lnTo>
                  <a:pt x="2262" y="9"/>
                </a:lnTo>
                <a:lnTo>
                  <a:pt x="2277" y="13"/>
                </a:lnTo>
                <a:lnTo>
                  <a:pt x="2292" y="17"/>
                </a:lnTo>
                <a:lnTo>
                  <a:pt x="2306" y="22"/>
                </a:lnTo>
                <a:lnTo>
                  <a:pt x="2320" y="28"/>
                </a:lnTo>
                <a:lnTo>
                  <a:pt x="2335" y="35"/>
                </a:lnTo>
                <a:lnTo>
                  <a:pt x="2348" y="42"/>
                </a:lnTo>
                <a:lnTo>
                  <a:pt x="2360" y="49"/>
                </a:lnTo>
                <a:lnTo>
                  <a:pt x="2373" y="58"/>
                </a:lnTo>
                <a:lnTo>
                  <a:pt x="2384" y="66"/>
                </a:lnTo>
                <a:lnTo>
                  <a:pt x="2396" y="76"/>
                </a:lnTo>
                <a:lnTo>
                  <a:pt x="2406" y="86"/>
                </a:lnTo>
                <a:lnTo>
                  <a:pt x="2417" y="96"/>
                </a:lnTo>
                <a:lnTo>
                  <a:pt x="2426" y="107"/>
                </a:lnTo>
                <a:lnTo>
                  <a:pt x="2436" y="119"/>
                </a:lnTo>
                <a:lnTo>
                  <a:pt x="2444" y="131"/>
                </a:lnTo>
                <a:lnTo>
                  <a:pt x="2452" y="143"/>
                </a:lnTo>
                <a:lnTo>
                  <a:pt x="2460" y="156"/>
                </a:lnTo>
                <a:lnTo>
                  <a:pt x="2467" y="170"/>
                </a:lnTo>
                <a:lnTo>
                  <a:pt x="2473" y="184"/>
                </a:lnTo>
                <a:lnTo>
                  <a:pt x="2478" y="198"/>
                </a:lnTo>
                <a:lnTo>
                  <a:pt x="2483" y="213"/>
                </a:lnTo>
                <a:lnTo>
                  <a:pt x="2488" y="228"/>
                </a:lnTo>
                <a:lnTo>
                  <a:pt x="2491" y="244"/>
                </a:lnTo>
                <a:lnTo>
                  <a:pt x="2494" y="260"/>
                </a:lnTo>
                <a:lnTo>
                  <a:pt x="2496" y="276"/>
                </a:lnTo>
                <a:lnTo>
                  <a:pt x="2497" y="293"/>
                </a:lnTo>
                <a:lnTo>
                  <a:pt x="2498" y="310"/>
                </a:lnTo>
                <a:lnTo>
                  <a:pt x="2498" y="350"/>
                </a:lnTo>
                <a:lnTo>
                  <a:pt x="2498" y="388"/>
                </a:lnTo>
                <a:lnTo>
                  <a:pt x="2498" y="392"/>
                </a:lnTo>
                <a:lnTo>
                  <a:pt x="2497" y="395"/>
                </a:lnTo>
                <a:lnTo>
                  <a:pt x="2495" y="398"/>
                </a:lnTo>
                <a:lnTo>
                  <a:pt x="2493" y="401"/>
                </a:lnTo>
                <a:lnTo>
                  <a:pt x="2491" y="403"/>
                </a:lnTo>
                <a:lnTo>
                  <a:pt x="2488" y="404"/>
                </a:lnTo>
                <a:lnTo>
                  <a:pt x="2484" y="405"/>
                </a:lnTo>
                <a:lnTo>
                  <a:pt x="2481" y="406"/>
                </a:lnTo>
                <a:lnTo>
                  <a:pt x="2277" y="405"/>
                </a:lnTo>
                <a:lnTo>
                  <a:pt x="2273" y="405"/>
                </a:lnTo>
                <a:lnTo>
                  <a:pt x="2270" y="404"/>
                </a:lnTo>
                <a:lnTo>
                  <a:pt x="2267" y="402"/>
                </a:lnTo>
                <a:lnTo>
                  <a:pt x="2264" y="400"/>
                </a:lnTo>
                <a:lnTo>
                  <a:pt x="2262" y="397"/>
                </a:lnTo>
                <a:lnTo>
                  <a:pt x="2260" y="394"/>
                </a:lnTo>
                <a:lnTo>
                  <a:pt x="2259" y="391"/>
                </a:lnTo>
                <a:lnTo>
                  <a:pt x="2259" y="387"/>
                </a:lnTo>
                <a:lnTo>
                  <a:pt x="2259" y="285"/>
                </a:lnTo>
                <a:lnTo>
                  <a:pt x="2258" y="278"/>
                </a:lnTo>
                <a:lnTo>
                  <a:pt x="2257" y="271"/>
                </a:lnTo>
                <a:lnTo>
                  <a:pt x="2256" y="265"/>
                </a:lnTo>
                <a:lnTo>
                  <a:pt x="2253" y="259"/>
                </a:lnTo>
                <a:lnTo>
                  <a:pt x="2251" y="253"/>
                </a:lnTo>
                <a:lnTo>
                  <a:pt x="2247" y="248"/>
                </a:lnTo>
                <a:lnTo>
                  <a:pt x="2244" y="243"/>
                </a:lnTo>
                <a:lnTo>
                  <a:pt x="2239" y="238"/>
                </a:lnTo>
                <a:lnTo>
                  <a:pt x="2235" y="234"/>
                </a:lnTo>
                <a:lnTo>
                  <a:pt x="2229" y="230"/>
                </a:lnTo>
                <a:lnTo>
                  <a:pt x="2224" y="226"/>
                </a:lnTo>
                <a:lnTo>
                  <a:pt x="2218" y="224"/>
                </a:lnTo>
                <a:lnTo>
                  <a:pt x="2212" y="221"/>
                </a:lnTo>
                <a:lnTo>
                  <a:pt x="2206" y="220"/>
                </a:lnTo>
                <a:lnTo>
                  <a:pt x="2199" y="219"/>
                </a:lnTo>
                <a:lnTo>
                  <a:pt x="2192" y="218"/>
                </a:lnTo>
                <a:lnTo>
                  <a:pt x="2186" y="219"/>
                </a:lnTo>
                <a:lnTo>
                  <a:pt x="2180" y="220"/>
                </a:lnTo>
                <a:lnTo>
                  <a:pt x="2174" y="221"/>
                </a:lnTo>
                <a:lnTo>
                  <a:pt x="2168" y="223"/>
                </a:lnTo>
                <a:lnTo>
                  <a:pt x="2162" y="226"/>
                </a:lnTo>
                <a:lnTo>
                  <a:pt x="2157" y="229"/>
                </a:lnTo>
                <a:lnTo>
                  <a:pt x="2152" y="232"/>
                </a:lnTo>
                <a:lnTo>
                  <a:pt x="2148" y="236"/>
                </a:lnTo>
                <a:lnTo>
                  <a:pt x="2143" y="240"/>
                </a:lnTo>
                <a:lnTo>
                  <a:pt x="2140" y="245"/>
                </a:lnTo>
                <a:lnTo>
                  <a:pt x="2136" y="250"/>
                </a:lnTo>
                <a:lnTo>
                  <a:pt x="2133" y="255"/>
                </a:lnTo>
                <a:lnTo>
                  <a:pt x="2131" y="261"/>
                </a:lnTo>
                <a:lnTo>
                  <a:pt x="2129" y="267"/>
                </a:lnTo>
                <a:lnTo>
                  <a:pt x="2127" y="273"/>
                </a:lnTo>
                <a:lnTo>
                  <a:pt x="2127" y="279"/>
                </a:lnTo>
                <a:lnTo>
                  <a:pt x="2126" y="349"/>
                </a:lnTo>
                <a:lnTo>
                  <a:pt x="2126" y="352"/>
                </a:lnTo>
                <a:lnTo>
                  <a:pt x="2128" y="366"/>
                </a:lnTo>
                <a:lnTo>
                  <a:pt x="2130" y="375"/>
                </a:lnTo>
                <a:lnTo>
                  <a:pt x="2133" y="386"/>
                </a:lnTo>
                <a:lnTo>
                  <a:pt x="2135" y="392"/>
                </a:lnTo>
                <a:lnTo>
                  <a:pt x="2138" y="398"/>
                </a:lnTo>
                <a:lnTo>
                  <a:pt x="2140" y="403"/>
                </a:lnTo>
                <a:lnTo>
                  <a:pt x="2143" y="409"/>
                </a:lnTo>
                <a:lnTo>
                  <a:pt x="2146" y="414"/>
                </a:lnTo>
                <a:lnTo>
                  <a:pt x="2150" y="419"/>
                </a:lnTo>
                <a:lnTo>
                  <a:pt x="2154" y="423"/>
                </a:lnTo>
                <a:lnTo>
                  <a:pt x="2158" y="427"/>
                </a:lnTo>
                <a:lnTo>
                  <a:pt x="2174" y="440"/>
                </a:lnTo>
                <a:lnTo>
                  <a:pt x="2206" y="469"/>
                </a:lnTo>
                <a:lnTo>
                  <a:pt x="2295" y="551"/>
                </a:lnTo>
                <a:lnTo>
                  <a:pt x="2421" y="667"/>
                </a:lnTo>
                <a:close/>
                <a:moveTo>
                  <a:pt x="701" y="13"/>
                </a:moveTo>
                <a:lnTo>
                  <a:pt x="705" y="14"/>
                </a:lnTo>
                <a:lnTo>
                  <a:pt x="709" y="15"/>
                </a:lnTo>
                <a:lnTo>
                  <a:pt x="712" y="17"/>
                </a:lnTo>
                <a:lnTo>
                  <a:pt x="715" y="19"/>
                </a:lnTo>
                <a:lnTo>
                  <a:pt x="717" y="22"/>
                </a:lnTo>
                <a:lnTo>
                  <a:pt x="718" y="26"/>
                </a:lnTo>
                <a:lnTo>
                  <a:pt x="719" y="30"/>
                </a:lnTo>
                <a:lnTo>
                  <a:pt x="719" y="34"/>
                </a:lnTo>
                <a:lnTo>
                  <a:pt x="615" y="612"/>
                </a:lnTo>
                <a:lnTo>
                  <a:pt x="511" y="1189"/>
                </a:lnTo>
                <a:lnTo>
                  <a:pt x="510" y="1193"/>
                </a:lnTo>
                <a:lnTo>
                  <a:pt x="508" y="1197"/>
                </a:lnTo>
                <a:lnTo>
                  <a:pt x="506" y="1201"/>
                </a:lnTo>
                <a:lnTo>
                  <a:pt x="502" y="1204"/>
                </a:lnTo>
                <a:lnTo>
                  <a:pt x="499" y="1207"/>
                </a:lnTo>
                <a:lnTo>
                  <a:pt x="495" y="1208"/>
                </a:lnTo>
                <a:lnTo>
                  <a:pt x="491" y="1210"/>
                </a:lnTo>
                <a:lnTo>
                  <a:pt x="487" y="1210"/>
                </a:lnTo>
                <a:lnTo>
                  <a:pt x="436" y="1210"/>
                </a:lnTo>
                <a:lnTo>
                  <a:pt x="254" y="1210"/>
                </a:lnTo>
                <a:lnTo>
                  <a:pt x="250" y="1210"/>
                </a:lnTo>
                <a:lnTo>
                  <a:pt x="246" y="1208"/>
                </a:lnTo>
                <a:lnTo>
                  <a:pt x="242" y="1206"/>
                </a:lnTo>
                <a:lnTo>
                  <a:pt x="238" y="1204"/>
                </a:lnTo>
                <a:lnTo>
                  <a:pt x="235" y="1201"/>
                </a:lnTo>
                <a:lnTo>
                  <a:pt x="233" y="1197"/>
                </a:lnTo>
                <a:lnTo>
                  <a:pt x="231" y="1193"/>
                </a:lnTo>
                <a:lnTo>
                  <a:pt x="230" y="1189"/>
                </a:lnTo>
                <a:lnTo>
                  <a:pt x="115" y="612"/>
                </a:lnTo>
                <a:lnTo>
                  <a:pt x="0" y="34"/>
                </a:lnTo>
                <a:lnTo>
                  <a:pt x="0" y="30"/>
                </a:lnTo>
                <a:lnTo>
                  <a:pt x="1" y="26"/>
                </a:lnTo>
                <a:lnTo>
                  <a:pt x="1" y="24"/>
                </a:lnTo>
                <a:lnTo>
                  <a:pt x="2" y="22"/>
                </a:lnTo>
                <a:lnTo>
                  <a:pt x="4" y="19"/>
                </a:lnTo>
                <a:lnTo>
                  <a:pt x="7" y="16"/>
                </a:lnTo>
                <a:lnTo>
                  <a:pt x="10" y="15"/>
                </a:lnTo>
                <a:lnTo>
                  <a:pt x="14" y="13"/>
                </a:lnTo>
                <a:lnTo>
                  <a:pt x="18" y="13"/>
                </a:lnTo>
                <a:lnTo>
                  <a:pt x="225" y="13"/>
                </a:lnTo>
                <a:lnTo>
                  <a:pt x="229" y="13"/>
                </a:lnTo>
                <a:lnTo>
                  <a:pt x="233" y="14"/>
                </a:lnTo>
                <a:lnTo>
                  <a:pt x="237" y="16"/>
                </a:lnTo>
                <a:lnTo>
                  <a:pt x="241" y="19"/>
                </a:lnTo>
                <a:lnTo>
                  <a:pt x="244" y="22"/>
                </a:lnTo>
                <a:lnTo>
                  <a:pt x="246" y="25"/>
                </a:lnTo>
                <a:lnTo>
                  <a:pt x="248" y="29"/>
                </a:lnTo>
                <a:lnTo>
                  <a:pt x="249" y="33"/>
                </a:lnTo>
                <a:lnTo>
                  <a:pt x="365" y="696"/>
                </a:lnTo>
                <a:lnTo>
                  <a:pt x="493" y="33"/>
                </a:lnTo>
                <a:lnTo>
                  <a:pt x="495" y="29"/>
                </a:lnTo>
                <a:lnTo>
                  <a:pt x="496" y="25"/>
                </a:lnTo>
                <a:lnTo>
                  <a:pt x="499" y="22"/>
                </a:lnTo>
                <a:lnTo>
                  <a:pt x="502" y="19"/>
                </a:lnTo>
                <a:lnTo>
                  <a:pt x="506" y="16"/>
                </a:lnTo>
                <a:lnTo>
                  <a:pt x="509" y="15"/>
                </a:lnTo>
                <a:lnTo>
                  <a:pt x="513" y="13"/>
                </a:lnTo>
                <a:lnTo>
                  <a:pt x="518" y="13"/>
                </a:lnTo>
                <a:lnTo>
                  <a:pt x="701" y="13"/>
                </a:lnTo>
                <a:close/>
                <a:moveTo>
                  <a:pt x="1409" y="1189"/>
                </a:moveTo>
                <a:lnTo>
                  <a:pt x="1409" y="1193"/>
                </a:lnTo>
                <a:lnTo>
                  <a:pt x="1409" y="1197"/>
                </a:lnTo>
                <a:lnTo>
                  <a:pt x="1407" y="1200"/>
                </a:lnTo>
                <a:lnTo>
                  <a:pt x="1405" y="1204"/>
                </a:lnTo>
                <a:lnTo>
                  <a:pt x="1402" y="1206"/>
                </a:lnTo>
                <a:lnTo>
                  <a:pt x="1398" y="1208"/>
                </a:lnTo>
                <a:lnTo>
                  <a:pt x="1395" y="1210"/>
                </a:lnTo>
                <a:lnTo>
                  <a:pt x="1390" y="1210"/>
                </a:lnTo>
                <a:lnTo>
                  <a:pt x="1185" y="1210"/>
                </a:lnTo>
                <a:lnTo>
                  <a:pt x="1181" y="1210"/>
                </a:lnTo>
                <a:lnTo>
                  <a:pt x="1177" y="1209"/>
                </a:lnTo>
                <a:lnTo>
                  <a:pt x="1173" y="1207"/>
                </a:lnTo>
                <a:lnTo>
                  <a:pt x="1169" y="1204"/>
                </a:lnTo>
                <a:lnTo>
                  <a:pt x="1166" y="1201"/>
                </a:lnTo>
                <a:lnTo>
                  <a:pt x="1164" y="1198"/>
                </a:lnTo>
                <a:lnTo>
                  <a:pt x="1162" y="1194"/>
                </a:lnTo>
                <a:lnTo>
                  <a:pt x="1161" y="1190"/>
                </a:lnTo>
                <a:lnTo>
                  <a:pt x="1143" y="1087"/>
                </a:lnTo>
                <a:lnTo>
                  <a:pt x="936" y="1087"/>
                </a:lnTo>
                <a:lnTo>
                  <a:pt x="916" y="1190"/>
                </a:lnTo>
                <a:lnTo>
                  <a:pt x="915" y="1194"/>
                </a:lnTo>
                <a:lnTo>
                  <a:pt x="913" y="1198"/>
                </a:lnTo>
                <a:lnTo>
                  <a:pt x="911" y="1201"/>
                </a:lnTo>
                <a:lnTo>
                  <a:pt x="908" y="1204"/>
                </a:lnTo>
                <a:lnTo>
                  <a:pt x="904" y="1207"/>
                </a:lnTo>
                <a:lnTo>
                  <a:pt x="900" y="1209"/>
                </a:lnTo>
                <a:lnTo>
                  <a:pt x="896" y="1210"/>
                </a:lnTo>
                <a:lnTo>
                  <a:pt x="892" y="1210"/>
                </a:lnTo>
                <a:lnTo>
                  <a:pt x="705" y="1210"/>
                </a:lnTo>
                <a:lnTo>
                  <a:pt x="701" y="1210"/>
                </a:lnTo>
                <a:lnTo>
                  <a:pt x="698" y="1208"/>
                </a:lnTo>
                <a:lnTo>
                  <a:pt x="695" y="1206"/>
                </a:lnTo>
                <a:lnTo>
                  <a:pt x="692" y="1204"/>
                </a:lnTo>
                <a:lnTo>
                  <a:pt x="691" y="1200"/>
                </a:lnTo>
                <a:lnTo>
                  <a:pt x="690" y="1197"/>
                </a:lnTo>
                <a:lnTo>
                  <a:pt x="690" y="1193"/>
                </a:lnTo>
                <a:lnTo>
                  <a:pt x="690" y="1189"/>
                </a:lnTo>
                <a:lnTo>
                  <a:pt x="795" y="612"/>
                </a:lnTo>
                <a:lnTo>
                  <a:pt x="899" y="34"/>
                </a:lnTo>
                <a:lnTo>
                  <a:pt x="900" y="29"/>
                </a:lnTo>
                <a:lnTo>
                  <a:pt x="902" y="26"/>
                </a:lnTo>
                <a:lnTo>
                  <a:pt x="904" y="22"/>
                </a:lnTo>
                <a:lnTo>
                  <a:pt x="907" y="19"/>
                </a:lnTo>
                <a:lnTo>
                  <a:pt x="911" y="16"/>
                </a:lnTo>
                <a:lnTo>
                  <a:pt x="914" y="15"/>
                </a:lnTo>
                <a:lnTo>
                  <a:pt x="919" y="13"/>
                </a:lnTo>
                <a:lnTo>
                  <a:pt x="923" y="13"/>
                </a:lnTo>
                <a:lnTo>
                  <a:pt x="1125" y="13"/>
                </a:lnTo>
                <a:lnTo>
                  <a:pt x="1154" y="13"/>
                </a:lnTo>
                <a:lnTo>
                  <a:pt x="1158" y="13"/>
                </a:lnTo>
                <a:lnTo>
                  <a:pt x="1163" y="15"/>
                </a:lnTo>
                <a:lnTo>
                  <a:pt x="1167" y="17"/>
                </a:lnTo>
                <a:lnTo>
                  <a:pt x="1171" y="19"/>
                </a:lnTo>
                <a:lnTo>
                  <a:pt x="1174" y="22"/>
                </a:lnTo>
                <a:lnTo>
                  <a:pt x="1177" y="26"/>
                </a:lnTo>
                <a:lnTo>
                  <a:pt x="1179" y="29"/>
                </a:lnTo>
                <a:lnTo>
                  <a:pt x="1180" y="34"/>
                </a:lnTo>
                <a:lnTo>
                  <a:pt x="1294" y="612"/>
                </a:lnTo>
                <a:lnTo>
                  <a:pt x="1409" y="1189"/>
                </a:lnTo>
                <a:close/>
                <a:moveTo>
                  <a:pt x="979" y="868"/>
                </a:moveTo>
                <a:lnTo>
                  <a:pt x="1105" y="868"/>
                </a:lnTo>
                <a:lnTo>
                  <a:pt x="1045" y="526"/>
                </a:lnTo>
                <a:lnTo>
                  <a:pt x="979" y="868"/>
                </a:lnTo>
                <a:close/>
                <a:moveTo>
                  <a:pt x="3252" y="1189"/>
                </a:moveTo>
                <a:lnTo>
                  <a:pt x="3252" y="1193"/>
                </a:lnTo>
                <a:lnTo>
                  <a:pt x="3252" y="1197"/>
                </a:lnTo>
                <a:lnTo>
                  <a:pt x="3250" y="1200"/>
                </a:lnTo>
                <a:lnTo>
                  <a:pt x="3248" y="1204"/>
                </a:lnTo>
                <a:lnTo>
                  <a:pt x="3246" y="1206"/>
                </a:lnTo>
                <a:lnTo>
                  <a:pt x="3243" y="1208"/>
                </a:lnTo>
                <a:lnTo>
                  <a:pt x="3239" y="1210"/>
                </a:lnTo>
                <a:lnTo>
                  <a:pt x="3235" y="1210"/>
                </a:lnTo>
                <a:lnTo>
                  <a:pt x="3027" y="1210"/>
                </a:lnTo>
                <a:lnTo>
                  <a:pt x="3023" y="1210"/>
                </a:lnTo>
                <a:lnTo>
                  <a:pt x="3019" y="1209"/>
                </a:lnTo>
                <a:lnTo>
                  <a:pt x="3015" y="1207"/>
                </a:lnTo>
                <a:lnTo>
                  <a:pt x="3012" y="1204"/>
                </a:lnTo>
                <a:lnTo>
                  <a:pt x="3009" y="1201"/>
                </a:lnTo>
                <a:lnTo>
                  <a:pt x="3006" y="1198"/>
                </a:lnTo>
                <a:lnTo>
                  <a:pt x="3004" y="1194"/>
                </a:lnTo>
                <a:lnTo>
                  <a:pt x="3003" y="1190"/>
                </a:lnTo>
                <a:lnTo>
                  <a:pt x="2985" y="1087"/>
                </a:lnTo>
                <a:lnTo>
                  <a:pt x="2779" y="1087"/>
                </a:lnTo>
                <a:lnTo>
                  <a:pt x="2759" y="1190"/>
                </a:lnTo>
                <a:lnTo>
                  <a:pt x="2758" y="1194"/>
                </a:lnTo>
                <a:lnTo>
                  <a:pt x="2756" y="1198"/>
                </a:lnTo>
                <a:lnTo>
                  <a:pt x="2753" y="1201"/>
                </a:lnTo>
                <a:lnTo>
                  <a:pt x="2750" y="1204"/>
                </a:lnTo>
                <a:lnTo>
                  <a:pt x="2747" y="1207"/>
                </a:lnTo>
                <a:lnTo>
                  <a:pt x="2743" y="1209"/>
                </a:lnTo>
                <a:lnTo>
                  <a:pt x="2739" y="1210"/>
                </a:lnTo>
                <a:lnTo>
                  <a:pt x="2735" y="1210"/>
                </a:lnTo>
                <a:lnTo>
                  <a:pt x="2551" y="1210"/>
                </a:lnTo>
                <a:lnTo>
                  <a:pt x="2547" y="1210"/>
                </a:lnTo>
                <a:lnTo>
                  <a:pt x="2543" y="1208"/>
                </a:lnTo>
                <a:lnTo>
                  <a:pt x="2540" y="1206"/>
                </a:lnTo>
                <a:lnTo>
                  <a:pt x="2537" y="1204"/>
                </a:lnTo>
                <a:lnTo>
                  <a:pt x="2535" y="1200"/>
                </a:lnTo>
                <a:lnTo>
                  <a:pt x="2534" y="1197"/>
                </a:lnTo>
                <a:lnTo>
                  <a:pt x="2533" y="1193"/>
                </a:lnTo>
                <a:lnTo>
                  <a:pt x="2533" y="1189"/>
                </a:lnTo>
                <a:lnTo>
                  <a:pt x="2637" y="612"/>
                </a:lnTo>
                <a:lnTo>
                  <a:pt x="2741" y="34"/>
                </a:lnTo>
                <a:lnTo>
                  <a:pt x="2742" y="29"/>
                </a:lnTo>
                <a:lnTo>
                  <a:pt x="2744" y="26"/>
                </a:lnTo>
                <a:lnTo>
                  <a:pt x="2747" y="22"/>
                </a:lnTo>
                <a:lnTo>
                  <a:pt x="2750" y="19"/>
                </a:lnTo>
                <a:lnTo>
                  <a:pt x="2753" y="16"/>
                </a:lnTo>
                <a:lnTo>
                  <a:pt x="2757" y="15"/>
                </a:lnTo>
                <a:lnTo>
                  <a:pt x="2761" y="13"/>
                </a:lnTo>
                <a:lnTo>
                  <a:pt x="2765" y="13"/>
                </a:lnTo>
                <a:lnTo>
                  <a:pt x="2890" y="13"/>
                </a:lnTo>
                <a:lnTo>
                  <a:pt x="2998" y="13"/>
                </a:lnTo>
                <a:lnTo>
                  <a:pt x="3003" y="13"/>
                </a:lnTo>
                <a:lnTo>
                  <a:pt x="3007" y="15"/>
                </a:lnTo>
                <a:lnTo>
                  <a:pt x="3011" y="17"/>
                </a:lnTo>
                <a:lnTo>
                  <a:pt x="3014" y="19"/>
                </a:lnTo>
                <a:lnTo>
                  <a:pt x="3017" y="22"/>
                </a:lnTo>
                <a:lnTo>
                  <a:pt x="3020" y="26"/>
                </a:lnTo>
                <a:lnTo>
                  <a:pt x="3021" y="29"/>
                </a:lnTo>
                <a:lnTo>
                  <a:pt x="3023" y="34"/>
                </a:lnTo>
                <a:lnTo>
                  <a:pt x="3137" y="612"/>
                </a:lnTo>
                <a:lnTo>
                  <a:pt x="3252" y="1189"/>
                </a:lnTo>
                <a:close/>
                <a:moveTo>
                  <a:pt x="2821" y="868"/>
                </a:moveTo>
                <a:lnTo>
                  <a:pt x="2947" y="868"/>
                </a:lnTo>
                <a:lnTo>
                  <a:pt x="2888" y="526"/>
                </a:lnTo>
                <a:lnTo>
                  <a:pt x="2821" y="868"/>
                </a:lnTo>
                <a:close/>
                <a:moveTo>
                  <a:pt x="4648" y="1189"/>
                </a:moveTo>
                <a:lnTo>
                  <a:pt x="4649" y="1193"/>
                </a:lnTo>
                <a:lnTo>
                  <a:pt x="4648" y="1197"/>
                </a:lnTo>
                <a:lnTo>
                  <a:pt x="4646" y="1200"/>
                </a:lnTo>
                <a:lnTo>
                  <a:pt x="4644" y="1204"/>
                </a:lnTo>
                <a:lnTo>
                  <a:pt x="4641" y="1206"/>
                </a:lnTo>
                <a:lnTo>
                  <a:pt x="4638" y="1208"/>
                </a:lnTo>
                <a:lnTo>
                  <a:pt x="4634" y="1210"/>
                </a:lnTo>
                <a:lnTo>
                  <a:pt x="4630" y="1210"/>
                </a:lnTo>
                <a:lnTo>
                  <a:pt x="4424" y="1210"/>
                </a:lnTo>
                <a:lnTo>
                  <a:pt x="4420" y="1210"/>
                </a:lnTo>
                <a:lnTo>
                  <a:pt x="4416" y="1209"/>
                </a:lnTo>
                <a:lnTo>
                  <a:pt x="4412" y="1207"/>
                </a:lnTo>
                <a:lnTo>
                  <a:pt x="4408" y="1204"/>
                </a:lnTo>
                <a:lnTo>
                  <a:pt x="4405" y="1201"/>
                </a:lnTo>
                <a:lnTo>
                  <a:pt x="4403" y="1198"/>
                </a:lnTo>
                <a:lnTo>
                  <a:pt x="4401" y="1194"/>
                </a:lnTo>
                <a:lnTo>
                  <a:pt x="4400" y="1190"/>
                </a:lnTo>
                <a:lnTo>
                  <a:pt x="4382" y="1087"/>
                </a:lnTo>
                <a:lnTo>
                  <a:pt x="4175" y="1087"/>
                </a:lnTo>
                <a:lnTo>
                  <a:pt x="4155" y="1190"/>
                </a:lnTo>
                <a:lnTo>
                  <a:pt x="4154" y="1194"/>
                </a:lnTo>
                <a:lnTo>
                  <a:pt x="4152" y="1198"/>
                </a:lnTo>
                <a:lnTo>
                  <a:pt x="4150" y="1201"/>
                </a:lnTo>
                <a:lnTo>
                  <a:pt x="4147" y="1204"/>
                </a:lnTo>
                <a:lnTo>
                  <a:pt x="4143" y="1207"/>
                </a:lnTo>
                <a:lnTo>
                  <a:pt x="4140" y="1209"/>
                </a:lnTo>
                <a:lnTo>
                  <a:pt x="4135" y="1210"/>
                </a:lnTo>
                <a:lnTo>
                  <a:pt x="4131" y="1210"/>
                </a:lnTo>
                <a:lnTo>
                  <a:pt x="3950" y="1210"/>
                </a:lnTo>
                <a:lnTo>
                  <a:pt x="3946" y="1210"/>
                </a:lnTo>
                <a:lnTo>
                  <a:pt x="3942" y="1208"/>
                </a:lnTo>
                <a:lnTo>
                  <a:pt x="3938" y="1206"/>
                </a:lnTo>
                <a:lnTo>
                  <a:pt x="3935" y="1204"/>
                </a:lnTo>
                <a:lnTo>
                  <a:pt x="3932" y="1200"/>
                </a:lnTo>
                <a:lnTo>
                  <a:pt x="3931" y="1197"/>
                </a:lnTo>
                <a:lnTo>
                  <a:pt x="3930" y="1195"/>
                </a:lnTo>
                <a:lnTo>
                  <a:pt x="3930" y="1193"/>
                </a:lnTo>
                <a:lnTo>
                  <a:pt x="3930" y="1189"/>
                </a:lnTo>
                <a:lnTo>
                  <a:pt x="4034" y="612"/>
                </a:lnTo>
                <a:lnTo>
                  <a:pt x="4138" y="34"/>
                </a:lnTo>
                <a:lnTo>
                  <a:pt x="4139" y="29"/>
                </a:lnTo>
                <a:lnTo>
                  <a:pt x="4141" y="26"/>
                </a:lnTo>
                <a:lnTo>
                  <a:pt x="4143" y="22"/>
                </a:lnTo>
                <a:lnTo>
                  <a:pt x="4146" y="19"/>
                </a:lnTo>
                <a:lnTo>
                  <a:pt x="4150" y="16"/>
                </a:lnTo>
                <a:lnTo>
                  <a:pt x="4154" y="15"/>
                </a:lnTo>
                <a:lnTo>
                  <a:pt x="4158" y="13"/>
                </a:lnTo>
                <a:lnTo>
                  <a:pt x="4162" y="13"/>
                </a:lnTo>
                <a:lnTo>
                  <a:pt x="4363" y="13"/>
                </a:lnTo>
                <a:lnTo>
                  <a:pt x="4395" y="13"/>
                </a:lnTo>
                <a:lnTo>
                  <a:pt x="4399" y="13"/>
                </a:lnTo>
                <a:lnTo>
                  <a:pt x="4403" y="15"/>
                </a:lnTo>
                <a:lnTo>
                  <a:pt x="4407" y="17"/>
                </a:lnTo>
                <a:lnTo>
                  <a:pt x="4411" y="19"/>
                </a:lnTo>
                <a:lnTo>
                  <a:pt x="4414" y="22"/>
                </a:lnTo>
                <a:lnTo>
                  <a:pt x="4416" y="26"/>
                </a:lnTo>
                <a:lnTo>
                  <a:pt x="4418" y="29"/>
                </a:lnTo>
                <a:lnTo>
                  <a:pt x="4419" y="34"/>
                </a:lnTo>
                <a:lnTo>
                  <a:pt x="4533" y="612"/>
                </a:lnTo>
                <a:lnTo>
                  <a:pt x="4648" y="1189"/>
                </a:lnTo>
                <a:close/>
                <a:moveTo>
                  <a:pt x="4218" y="868"/>
                </a:moveTo>
                <a:lnTo>
                  <a:pt x="4344" y="868"/>
                </a:lnTo>
                <a:lnTo>
                  <a:pt x="4284" y="526"/>
                </a:lnTo>
                <a:lnTo>
                  <a:pt x="4218" y="868"/>
                </a:lnTo>
                <a:close/>
                <a:moveTo>
                  <a:pt x="1755" y="1190"/>
                </a:moveTo>
                <a:lnTo>
                  <a:pt x="1754" y="1194"/>
                </a:lnTo>
                <a:lnTo>
                  <a:pt x="1753" y="1198"/>
                </a:lnTo>
                <a:lnTo>
                  <a:pt x="1751" y="1201"/>
                </a:lnTo>
                <a:lnTo>
                  <a:pt x="1748" y="1204"/>
                </a:lnTo>
                <a:lnTo>
                  <a:pt x="1745" y="1207"/>
                </a:lnTo>
                <a:lnTo>
                  <a:pt x="1742" y="1209"/>
                </a:lnTo>
                <a:lnTo>
                  <a:pt x="1738" y="1210"/>
                </a:lnTo>
                <a:lnTo>
                  <a:pt x="1733" y="1210"/>
                </a:lnTo>
                <a:lnTo>
                  <a:pt x="1521" y="1210"/>
                </a:lnTo>
                <a:lnTo>
                  <a:pt x="1517" y="1210"/>
                </a:lnTo>
                <a:lnTo>
                  <a:pt x="1513" y="1209"/>
                </a:lnTo>
                <a:lnTo>
                  <a:pt x="1509" y="1207"/>
                </a:lnTo>
                <a:lnTo>
                  <a:pt x="1506" y="1204"/>
                </a:lnTo>
                <a:lnTo>
                  <a:pt x="1503" y="1201"/>
                </a:lnTo>
                <a:lnTo>
                  <a:pt x="1501" y="1198"/>
                </a:lnTo>
                <a:lnTo>
                  <a:pt x="1500" y="1194"/>
                </a:lnTo>
                <a:lnTo>
                  <a:pt x="1500" y="1190"/>
                </a:lnTo>
                <a:lnTo>
                  <a:pt x="1500" y="612"/>
                </a:lnTo>
                <a:lnTo>
                  <a:pt x="1500" y="34"/>
                </a:lnTo>
                <a:lnTo>
                  <a:pt x="1500" y="29"/>
                </a:lnTo>
                <a:lnTo>
                  <a:pt x="1501" y="26"/>
                </a:lnTo>
                <a:lnTo>
                  <a:pt x="1503" y="22"/>
                </a:lnTo>
                <a:lnTo>
                  <a:pt x="1506" y="19"/>
                </a:lnTo>
                <a:lnTo>
                  <a:pt x="1509" y="16"/>
                </a:lnTo>
                <a:lnTo>
                  <a:pt x="1513" y="15"/>
                </a:lnTo>
                <a:lnTo>
                  <a:pt x="1517" y="13"/>
                </a:lnTo>
                <a:lnTo>
                  <a:pt x="1521" y="13"/>
                </a:lnTo>
                <a:lnTo>
                  <a:pt x="1733" y="13"/>
                </a:lnTo>
                <a:lnTo>
                  <a:pt x="1738" y="13"/>
                </a:lnTo>
                <a:lnTo>
                  <a:pt x="1742" y="15"/>
                </a:lnTo>
                <a:lnTo>
                  <a:pt x="1745" y="16"/>
                </a:lnTo>
                <a:lnTo>
                  <a:pt x="1748" y="19"/>
                </a:lnTo>
                <a:lnTo>
                  <a:pt x="1751" y="22"/>
                </a:lnTo>
                <a:lnTo>
                  <a:pt x="1753" y="26"/>
                </a:lnTo>
                <a:lnTo>
                  <a:pt x="1754" y="29"/>
                </a:lnTo>
                <a:lnTo>
                  <a:pt x="1755" y="34"/>
                </a:lnTo>
                <a:lnTo>
                  <a:pt x="1755" y="612"/>
                </a:lnTo>
                <a:lnTo>
                  <a:pt x="1755" y="1190"/>
                </a:lnTo>
                <a:close/>
                <a:moveTo>
                  <a:pt x="3835" y="955"/>
                </a:moveTo>
                <a:lnTo>
                  <a:pt x="3839" y="956"/>
                </a:lnTo>
                <a:lnTo>
                  <a:pt x="3843" y="957"/>
                </a:lnTo>
                <a:lnTo>
                  <a:pt x="3847" y="959"/>
                </a:lnTo>
                <a:lnTo>
                  <a:pt x="3850" y="961"/>
                </a:lnTo>
                <a:lnTo>
                  <a:pt x="3852" y="964"/>
                </a:lnTo>
                <a:lnTo>
                  <a:pt x="3854" y="967"/>
                </a:lnTo>
                <a:lnTo>
                  <a:pt x="3855" y="971"/>
                </a:lnTo>
                <a:lnTo>
                  <a:pt x="3856" y="975"/>
                </a:lnTo>
                <a:lnTo>
                  <a:pt x="3856" y="1191"/>
                </a:lnTo>
                <a:lnTo>
                  <a:pt x="3855" y="1195"/>
                </a:lnTo>
                <a:lnTo>
                  <a:pt x="3854" y="1198"/>
                </a:lnTo>
                <a:lnTo>
                  <a:pt x="3852" y="1201"/>
                </a:lnTo>
                <a:lnTo>
                  <a:pt x="3850" y="1204"/>
                </a:lnTo>
                <a:lnTo>
                  <a:pt x="3847" y="1207"/>
                </a:lnTo>
                <a:lnTo>
                  <a:pt x="3843" y="1209"/>
                </a:lnTo>
                <a:lnTo>
                  <a:pt x="3839" y="1210"/>
                </a:lnTo>
                <a:lnTo>
                  <a:pt x="3835" y="1210"/>
                </a:lnTo>
                <a:lnTo>
                  <a:pt x="3572" y="1210"/>
                </a:lnTo>
                <a:lnTo>
                  <a:pt x="3570" y="1210"/>
                </a:lnTo>
                <a:lnTo>
                  <a:pt x="3366" y="1210"/>
                </a:lnTo>
                <a:lnTo>
                  <a:pt x="3361" y="1210"/>
                </a:lnTo>
                <a:lnTo>
                  <a:pt x="3358" y="1209"/>
                </a:lnTo>
                <a:lnTo>
                  <a:pt x="3354" y="1207"/>
                </a:lnTo>
                <a:lnTo>
                  <a:pt x="3351" y="1204"/>
                </a:lnTo>
                <a:lnTo>
                  <a:pt x="3349" y="1201"/>
                </a:lnTo>
                <a:lnTo>
                  <a:pt x="3347" y="1198"/>
                </a:lnTo>
                <a:lnTo>
                  <a:pt x="3346" y="1194"/>
                </a:lnTo>
                <a:lnTo>
                  <a:pt x="3345" y="1190"/>
                </a:lnTo>
                <a:lnTo>
                  <a:pt x="3345" y="612"/>
                </a:lnTo>
                <a:lnTo>
                  <a:pt x="3345" y="33"/>
                </a:lnTo>
                <a:lnTo>
                  <a:pt x="3346" y="29"/>
                </a:lnTo>
                <a:lnTo>
                  <a:pt x="3347" y="25"/>
                </a:lnTo>
                <a:lnTo>
                  <a:pt x="3349" y="22"/>
                </a:lnTo>
                <a:lnTo>
                  <a:pt x="3351" y="19"/>
                </a:lnTo>
                <a:lnTo>
                  <a:pt x="3354" y="16"/>
                </a:lnTo>
                <a:lnTo>
                  <a:pt x="3358" y="15"/>
                </a:lnTo>
                <a:lnTo>
                  <a:pt x="3361" y="13"/>
                </a:lnTo>
                <a:lnTo>
                  <a:pt x="3366" y="13"/>
                </a:lnTo>
                <a:lnTo>
                  <a:pt x="3570" y="13"/>
                </a:lnTo>
                <a:lnTo>
                  <a:pt x="3574" y="13"/>
                </a:lnTo>
                <a:lnTo>
                  <a:pt x="3578" y="15"/>
                </a:lnTo>
                <a:lnTo>
                  <a:pt x="3581" y="16"/>
                </a:lnTo>
                <a:lnTo>
                  <a:pt x="3585" y="19"/>
                </a:lnTo>
                <a:lnTo>
                  <a:pt x="3587" y="22"/>
                </a:lnTo>
                <a:lnTo>
                  <a:pt x="3589" y="25"/>
                </a:lnTo>
                <a:lnTo>
                  <a:pt x="3590" y="29"/>
                </a:lnTo>
                <a:lnTo>
                  <a:pt x="3591" y="33"/>
                </a:lnTo>
                <a:lnTo>
                  <a:pt x="3591" y="494"/>
                </a:lnTo>
                <a:lnTo>
                  <a:pt x="3591" y="956"/>
                </a:lnTo>
                <a:lnTo>
                  <a:pt x="3835" y="955"/>
                </a:lnTo>
                <a:close/>
              </a:path>
            </a:pathLst>
          </a:custGeom>
          <a:solidFill>
            <a:srgbClr val="008FBE"/>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mn-cs"/>
            </a:endParaRPr>
          </a:p>
        </p:txBody>
      </p:sp>
      <p:sp>
        <p:nvSpPr>
          <p:cNvPr id="6" name="Sisällön paikkamerkki 2">
            <a:extLst>
              <a:ext uri="{FF2B5EF4-FFF2-40B4-BE49-F238E27FC236}">
                <a16:creationId xmlns:a16="http://schemas.microsoft.com/office/drawing/2014/main" id="{1081736C-AB82-4619-AA5D-DEFDC7BD1D4D}"/>
              </a:ext>
            </a:extLst>
          </p:cNvPr>
          <p:cNvSpPr>
            <a:spLocks noGrp="1"/>
          </p:cNvSpPr>
          <p:nvPr>
            <p:ph idx="1"/>
          </p:nvPr>
        </p:nvSpPr>
        <p:spPr>
          <a:xfrm>
            <a:off x="914400" y="4876801"/>
            <a:ext cx="10784444" cy="914400"/>
          </a:xfrm>
        </p:spPr>
        <p:txBody>
          <a:bodyPr>
            <a:normAutofit/>
          </a:bodyPr>
          <a:lstStyle/>
          <a:p>
            <a:pPr marL="0" indent="0">
              <a:buNone/>
            </a:pPr>
            <a:r>
              <a:rPr lang="en-US" sz="2200" i="1" dirty="0"/>
              <a:t>Thin film Polymer sensor has a response time 20 times faster compared to Aluminum Oxide sensors (Frost point change from -76 °C to -40 °C)</a:t>
            </a:r>
          </a:p>
        </p:txBody>
      </p:sp>
      <p:pic>
        <p:nvPicPr>
          <p:cNvPr id="9" name="Picture 8">
            <a:extLst>
              <a:ext uri="{FF2B5EF4-FFF2-40B4-BE49-F238E27FC236}">
                <a16:creationId xmlns:a16="http://schemas.microsoft.com/office/drawing/2014/main" id="{FC2AF8BD-660A-4A0A-9C7E-698F83634BCE}"/>
              </a:ext>
            </a:extLst>
          </p:cNvPr>
          <p:cNvPicPr>
            <a:picLocks noChangeAspect="1"/>
          </p:cNvPicPr>
          <p:nvPr/>
        </p:nvPicPr>
        <p:blipFill>
          <a:blip r:embed="rId2"/>
          <a:stretch>
            <a:fillRect/>
          </a:stretch>
        </p:blipFill>
        <p:spPr>
          <a:xfrm>
            <a:off x="771082" y="1332273"/>
            <a:ext cx="10649835" cy="3221696"/>
          </a:xfrm>
          <a:prstGeom prst="rect">
            <a:avLst/>
          </a:prstGeom>
        </p:spPr>
      </p:pic>
      <p:sp>
        <p:nvSpPr>
          <p:cNvPr id="10" name="TextBox 9">
            <a:extLst>
              <a:ext uri="{FF2B5EF4-FFF2-40B4-BE49-F238E27FC236}">
                <a16:creationId xmlns:a16="http://schemas.microsoft.com/office/drawing/2014/main" id="{A911BB93-7F0E-4AE1-8675-5BA622E16342}"/>
              </a:ext>
            </a:extLst>
          </p:cNvPr>
          <p:cNvSpPr txBox="1"/>
          <p:nvPr/>
        </p:nvSpPr>
        <p:spPr>
          <a:xfrm>
            <a:off x="1600200" y="3886200"/>
            <a:ext cx="2077866"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lumMod val="75000"/>
                    <a:lumOff val="25000"/>
                  </a:srgbClr>
                </a:solidFill>
                <a:effectLst/>
                <a:uLnTx/>
                <a:uFillTx/>
                <a:latin typeface="Arial"/>
                <a:ea typeface="+mn-ea"/>
                <a:cs typeface="+mn-cs"/>
              </a:rPr>
              <a:t>Polymer sensor</a:t>
            </a:r>
          </a:p>
        </p:txBody>
      </p:sp>
      <p:sp>
        <p:nvSpPr>
          <p:cNvPr id="11" name="TextBox 10">
            <a:extLst>
              <a:ext uri="{FF2B5EF4-FFF2-40B4-BE49-F238E27FC236}">
                <a16:creationId xmlns:a16="http://schemas.microsoft.com/office/drawing/2014/main" id="{FCFFB25E-559E-4BD6-AF70-75F02EA960A9}"/>
              </a:ext>
            </a:extLst>
          </p:cNvPr>
          <p:cNvSpPr txBox="1"/>
          <p:nvPr/>
        </p:nvSpPr>
        <p:spPr>
          <a:xfrm>
            <a:off x="7315199" y="3886200"/>
            <a:ext cx="1959429"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lumMod val="75000"/>
                    <a:lumOff val="25000"/>
                  </a:srgbClr>
                </a:solidFill>
                <a:effectLst/>
                <a:uLnTx/>
                <a:uFillTx/>
                <a:latin typeface="Arial"/>
                <a:ea typeface="+mn-ea"/>
                <a:cs typeface="+mn-cs"/>
              </a:rPr>
              <a:t>Polymer sensor</a:t>
            </a:r>
          </a:p>
        </p:txBody>
      </p:sp>
      <p:sp>
        <p:nvSpPr>
          <p:cNvPr id="13" name="TextBox 12">
            <a:extLst>
              <a:ext uri="{FF2B5EF4-FFF2-40B4-BE49-F238E27FC236}">
                <a16:creationId xmlns:a16="http://schemas.microsoft.com/office/drawing/2014/main" id="{ABA77EF0-1186-421C-9E93-1C2623CF79D6}"/>
              </a:ext>
            </a:extLst>
          </p:cNvPr>
          <p:cNvSpPr txBox="1"/>
          <p:nvPr/>
        </p:nvSpPr>
        <p:spPr>
          <a:xfrm>
            <a:off x="3698119" y="3886200"/>
            <a:ext cx="2093169"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lumMod val="75000"/>
                    <a:lumOff val="25000"/>
                  </a:srgbClr>
                </a:solidFill>
                <a:effectLst/>
                <a:uLnTx/>
                <a:uFillTx/>
                <a:latin typeface="Arial"/>
                <a:ea typeface="+mn-ea"/>
                <a:cs typeface="+mn-cs"/>
              </a:rPr>
              <a:t>Ceramic sensor</a:t>
            </a:r>
          </a:p>
        </p:txBody>
      </p:sp>
      <p:sp>
        <p:nvSpPr>
          <p:cNvPr id="14" name="TextBox 13">
            <a:extLst>
              <a:ext uri="{FF2B5EF4-FFF2-40B4-BE49-F238E27FC236}">
                <a16:creationId xmlns:a16="http://schemas.microsoft.com/office/drawing/2014/main" id="{D0A92F9E-1754-41E0-9CCB-5FBFE376FAB8}"/>
              </a:ext>
            </a:extLst>
          </p:cNvPr>
          <p:cNvSpPr txBox="1"/>
          <p:nvPr/>
        </p:nvSpPr>
        <p:spPr>
          <a:xfrm>
            <a:off x="9307695" y="3886200"/>
            <a:ext cx="2093169"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lumMod val="75000"/>
                    <a:lumOff val="25000"/>
                  </a:srgbClr>
                </a:solidFill>
                <a:effectLst/>
                <a:uLnTx/>
                <a:uFillTx/>
                <a:latin typeface="Arial"/>
                <a:ea typeface="+mn-ea"/>
                <a:cs typeface="+mn-cs"/>
              </a:rPr>
              <a:t>Ceramic sensor</a:t>
            </a:r>
          </a:p>
        </p:txBody>
      </p:sp>
    </p:spTree>
    <p:extLst>
      <p:ext uri="{BB962C8B-B14F-4D97-AF65-F5344CB8AC3E}">
        <p14:creationId xmlns:p14="http://schemas.microsoft.com/office/powerpoint/2010/main" val="168097268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7FB974-0629-467B-8374-558E57DE066C}"/>
              </a:ext>
            </a:extLst>
          </p:cNvPr>
          <p:cNvSpPr>
            <a:spLocks noGrp="1"/>
          </p:cNvSpPr>
          <p:nvPr>
            <p:ph type="title"/>
          </p:nvPr>
        </p:nvSpPr>
        <p:spPr>
          <a:xfrm>
            <a:off x="609600" y="152400"/>
            <a:ext cx="11074400" cy="563562"/>
          </a:xfrm>
        </p:spPr>
        <p:txBody>
          <a:bodyPr anchor="b">
            <a:normAutofit/>
          </a:bodyPr>
          <a:lstStyle/>
          <a:p>
            <a:r>
              <a:rPr lang="en-US" dirty="0"/>
              <a:t>Selecting the Right Instrument - Conditions</a:t>
            </a:r>
          </a:p>
        </p:txBody>
      </p:sp>
      <p:graphicFrame>
        <p:nvGraphicFramePr>
          <p:cNvPr id="5" name="Content Placeholder 2">
            <a:extLst>
              <a:ext uri="{FF2B5EF4-FFF2-40B4-BE49-F238E27FC236}">
                <a16:creationId xmlns:a16="http://schemas.microsoft.com/office/drawing/2014/main" id="{0DA9CBB9-D906-4B8F-9A38-74C0C4163CB2}"/>
              </a:ext>
            </a:extLst>
          </p:cNvPr>
          <p:cNvGraphicFramePr>
            <a:graphicFrameLocks noGrp="1"/>
          </p:cNvGraphicFramePr>
          <p:nvPr>
            <p:ph sz="quarter" idx="1"/>
          </p:nvPr>
        </p:nvGraphicFramePr>
        <p:xfrm>
          <a:off x="609600" y="1143000"/>
          <a:ext cx="5791200" cy="4572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Freeform 250">
            <a:extLst>
              <a:ext uri="{FF2B5EF4-FFF2-40B4-BE49-F238E27FC236}">
                <a16:creationId xmlns:a16="http://schemas.microsoft.com/office/drawing/2014/main" id="{2F945584-EDB4-49E6-AD9A-6D9528D14513}"/>
              </a:ext>
            </a:extLst>
          </p:cNvPr>
          <p:cNvSpPr>
            <a:spLocks noChangeAspect="1" noEditPoints="1"/>
          </p:cNvSpPr>
          <p:nvPr/>
        </p:nvSpPr>
        <p:spPr bwMode="black">
          <a:xfrm>
            <a:off x="9817174" y="5922000"/>
            <a:ext cx="1922146" cy="504000"/>
          </a:xfrm>
          <a:custGeom>
            <a:avLst/>
            <a:gdLst>
              <a:gd name="T0" fmla="*/ 2494 w 4649"/>
              <a:gd name="T1" fmla="*/ 783 h 1219"/>
              <a:gd name="T2" fmla="*/ 2510 w 4649"/>
              <a:gd name="T3" fmla="*/ 896 h 1219"/>
              <a:gd name="T4" fmla="*/ 2461 w 4649"/>
              <a:gd name="T5" fmla="*/ 1063 h 1219"/>
              <a:gd name="T6" fmla="*/ 2333 w 4649"/>
              <a:gd name="T7" fmla="*/ 1180 h 1219"/>
              <a:gd name="T8" fmla="*/ 2154 w 4649"/>
              <a:gd name="T9" fmla="*/ 1219 h 1219"/>
              <a:gd name="T10" fmla="*/ 1990 w 4649"/>
              <a:gd name="T11" fmla="*/ 1174 h 1219"/>
              <a:gd name="T12" fmla="*/ 1888 w 4649"/>
              <a:gd name="T13" fmla="*/ 1073 h 1219"/>
              <a:gd name="T14" fmla="*/ 1848 w 4649"/>
              <a:gd name="T15" fmla="*/ 891 h 1219"/>
              <a:gd name="T16" fmla="*/ 2078 w 4649"/>
              <a:gd name="T17" fmla="*/ 843 h 1219"/>
              <a:gd name="T18" fmla="*/ 2095 w 4649"/>
              <a:gd name="T19" fmla="*/ 955 h 1219"/>
              <a:gd name="T20" fmla="*/ 2140 w 4649"/>
              <a:gd name="T21" fmla="*/ 1001 h 1219"/>
              <a:gd name="T22" fmla="*/ 2206 w 4649"/>
              <a:gd name="T23" fmla="*/ 987 h 1219"/>
              <a:gd name="T24" fmla="*/ 2228 w 4649"/>
              <a:gd name="T25" fmla="*/ 862 h 1219"/>
              <a:gd name="T26" fmla="*/ 2116 w 4649"/>
              <a:gd name="T27" fmla="*/ 728 h 1219"/>
              <a:gd name="T28" fmla="*/ 1887 w 4649"/>
              <a:gd name="T29" fmla="*/ 478 h 1219"/>
              <a:gd name="T30" fmla="*/ 1855 w 4649"/>
              <a:gd name="T31" fmla="*/ 362 h 1219"/>
              <a:gd name="T32" fmla="*/ 1880 w 4649"/>
              <a:gd name="T33" fmla="*/ 201 h 1219"/>
              <a:gd name="T34" fmla="*/ 1986 w 4649"/>
              <a:gd name="T35" fmla="*/ 65 h 1219"/>
              <a:gd name="T36" fmla="*/ 2150 w 4649"/>
              <a:gd name="T37" fmla="*/ 2 h 1219"/>
              <a:gd name="T38" fmla="*/ 2320 w 4649"/>
              <a:gd name="T39" fmla="*/ 28 h 1219"/>
              <a:gd name="T40" fmla="*/ 2444 w 4649"/>
              <a:gd name="T41" fmla="*/ 131 h 1219"/>
              <a:gd name="T42" fmla="*/ 2497 w 4649"/>
              <a:gd name="T43" fmla="*/ 293 h 1219"/>
              <a:gd name="T44" fmla="*/ 2481 w 4649"/>
              <a:gd name="T45" fmla="*/ 406 h 1219"/>
              <a:gd name="T46" fmla="*/ 2258 w 4649"/>
              <a:gd name="T47" fmla="*/ 278 h 1219"/>
              <a:gd name="T48" fmla="*/ 2218 w 4649"/>
              <a:gd name="T49" fmla="*/ 224 h 1219"/>
              <a:gd name="T50" fmla="*/ 2152 w 4649"/>
              <a:gd name="T51" fmla="*/ 232 h 1219"/>
              <a:gd name="T52" fmla="*/ 2126 w 4649"/>
              <a:gd name="T53" fmla="*/ 352 h 1219"/>
              <a:gd name="T54" fmla="*/ 2158 w 4649"/>
              <a:gd name="T55" fmla="*/ 427 h 1219"/>
              <a:gd name="T56" fmla="*/ 718 w 4649"/>
              <a:gd name="T57" fmla="*/ 26 h 1219"/>
              <a:gd name="T58" fmla="*/ 491 w 4649"/>
              <a:gd name="T59" fmla="*/ 1210 h 1219"/>
              <a:gd name="T60" fmla="*/ 230 w 4649"/>
              <a:gd name="T61" fmla="*/ 1189 h 1219"/>
              <a:gd name="T62" fmla="*/ 18 w 4649"/>
              <a:gd name="T63" fmla="*/ 13 h 1219"/>
              <a:gd name="T64" fmla="*/ 493 w 4649"/>
              <a:gd name="T65" fmla="*/ 33 h 1219"/>
              <a:gd name="T66" fmla="*/ 1409 w 4649"/>
              <a:gd name="T67" fmla="*/ 1193 h 1219"/>
              <a:gd name="T68" fmla="*/ 1173 w 4649"/>
              <a:gd name="T69" fmla="*/ 1207 h 1219"/>
              <a:gd name="T70" fmla="*/ 911 w 4649"/>
              <a:gd name="T71" fmla="*/ 1201 h 1219"/>
              <a:gd name="T72" fmla="*/ 691 w 4649"/>
              <a:gd name="T73" fmla="*/ 1200 h 1219"/>
              <a:gd name="T74" fmla="*/ 914 w 4649"/>
              <a:gd name="T75" fmla="*/ 15 h 1219"/>
              <a:gd name="T76" fmla="*/ 1179 w 4649"/>
              <a:gd name="T77" fmla="*/ 29 h 1219"/>
              <a:gd name="T78" fmla="*/ 3250 w 4649"/>
              <a:gd name="T79" fmla="*/ 1200 h 1219"/>
              <a:gd name="T80" fmla="*/ 3009 w 4649"/>
              <a:gd name="T81" fmla="*/ 1201 h 1219"/>
              <a:gd name="T82" fmla="*/ 2747 w 4649"/>
              <a:gd name="T83" fmla="*/ 1207 h 1219"/>
              <a:gd name="T84" fmla="*/ 2533 w 4649"/>
              <a:gd name="T85" fmla="*/ 1193 h 1219"/>
              <a:gd name="T86" fmla="*/ 2765 w 4649"/>
              <a:gd name="T87" fmla="*/ 13 h 1219"/>
              <a:gd name="T88" fmla="*/ 3137 w 4649"/>
              <a:gd name="T89" fmla="*/ 612 h 1219"/>
              <a:gd name="T90" fmla="*/ 4641 w 4649"/>
              <a:gd name="T91" fmla="*/ 1206 h 1219"/>
              <a:gd name="T92" fmla="*/ 4401 w 4649"/>
              <a:gd name="T93" fmla="*/ 1194 h 1219"/>
              <a:gd name="T94" fmla="*/ 4135 w 4649"/>
              <a:gd name="T95" fmla="*/ 1210 h 1219"/>
              <a:gd name="T96" fmla="*/ 3930 w 4649"/>
              <a:gd name="T97" fmla="*/ 1189 h 1219"/>
              <a:gd name="T98" fmla="*/ 4363 w 4649"/>
              <a:gd name="T99" fmla="*/ 13 h 1219"/>
              <a:gd name="T100" fmla="*/ 4648 w 4649"/>
              <a:gd name="T101" fmla="*/ 1189 h 1219"/>
              <a:gd name="T102" fmla="*/ 1742 w 4649"/>
              <a:gd name="T103" fmla="*/ 1209 h 1219"/>
              <a:gd name="T104" fmla="*/ 1500 w 4649"/>
              <a:gd name="T105" fmla="*/ 1190 h 1219"/>
              <a:gd name="T106" fmla="*/ 1733 w 4649"/>
              <a:gd name="T107" fmla="*/ 13 h 1219"/>
              <a:gd name="T108" fmla="*/ 3835 w 4649"/>
              <a:gd name="T109" fmla="*/ 955 h 1219"/>
              <a:gd name="T110" fmla="*/ 3854 w 4649"/>
              <a:gd name="T111" fmla="*/ 1198 h 1219"/>
              <a:gd name="T112" fmla="*/ 3358 w 4649"/>
              <a:gd name="T113" fmla="*/ 1209 h 1219"/>
              <a:gd name="T114" fmla="*/ 3349 w 4649"/>
              <a:gd name="T115" fmla="*/ 22 h 1219"/>
              <a:gd name="T116" fmla="*/ 3587 w 4649"/>
              <a:gd name="T117" fmla="*/ 22 h 12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4649" h="1219">
                <a:moveTo>
                  <a:pt x="2421" y="667"/>
                </a:moveTo>
                <a:lnTo>
                  <a:pt x="2425" y="671"/>
                </a:lnTo>
                <a:lnTo>
                  <a:pt x="2436" y="682"/>
                </a:lnTo>
                <a:lnTo>
                  <a:pt x="2442" y="691"/>
                </a:lnTo>
                <a:lnTo>
                  <a:pt x="2450" y="701"/>
                </a:lnTo>
                <a:lnTo>
                  <a:pt x="2458" y="712"/>
                </a:lnTo>
                <a:lnTo>
                  <a:pt x="2467" y="725"/>
                </a:lnTo>
                <a:lnTo>
                  <a:pt x="2475" y="740"/>
                </a:lnTo>
                <a:lnTo>
                  <a:pt x="2483" y="756"/>
                </a:lnTo>
                <a:lnTo>
                  <a:pt x="2490" y="773"/>
                </a:lnTo>
                <a:lnTo>
                  <a:pt x="2494" y="783"/>
                </a:lnTo>
                <a:lnTo>
                  <a:pt x="2497" y="792"/>
                </a:lnTo>
                <a:lnTo>
                  <a:pt x="2500" y="802"/>
                </a:lnTo>
                <a:lnTo>
                  <a:pt x="2503" y="812"/>
                </a:lnTo>
                <a:lnTo>
                  <a:pt x="2505" y="822"/>
                </a:lnTo>
                <a:lnTo>
                  <a:pt x="2507" y="833"/>
                </a:lnTo>
                <a:lnTo>
                  <a:pt x="2508" y="844"/>
                </a:lnTo>
                <a:lnTo>
                  <a:pt x="2509" y="855"/>
                </a:lnTo>
                <a:lnTo>
                  <a:pt x="2510" y="867"/>
                </a:lnTo>
                <a:lnTo>
                  <a:pt x="2510" y="878"/>
                </a:lnTo>
                <a:lnTo>
                  <a:pt x="2510" y="887"/>
                </a:lnTo>
                <a:lnTo>
                  <a:pt x="2510" y="896"/>
                </a:lnTo>
                <a:lnTo>
                  <a:pt x="2510" y="912"/>
                </a:lnTo>
                <a:lnTo>
                  <a:pt x="2508" y="929"/>
                </a:lnTo>
                <a:lnTo>
                  <a:pt x="2506" y="945"/>
                </a:lnTo>
                <a:lnTo>
                  <a:pt x="2503" y="961"/>
                </a:lnTo>
                <a:lnTo>
                  <a:pt x="2499" y="976"/>
                </a:lnTo>
                <a:lnTo>
                  <a:pt x="2495" y="992"/>
                </a:lnTo>
                <a:lnTo>
                  <a:pt x="2490" y="1007"/>
                </a:lnTo>
                <a:lnTo>
                  <a:pt x="2483" y="1022"/>
                </a:lnTo>
                <a:lnTo>
                  <a:pt x="2477" y="1036"/>
                </a:lnTo>
                <a:lnTo>
                  <a:pt x="2469" y="1050"/>
                </a:lnTo>
                <a:lnTo>
                  <a:pt x="2461" y="1063"/>
                </a:lnTo>
                <a:lnTo>
                  <a:pt x="2452" y="1077"/>
                </a:lnTo>
                <a:lnTo>
                  <a:pt x="2443" y="1089"/>
                </a:lnTo>
                <a:lnTo>
                  <a:pt x="2433" y="1101"/>
                </a:lnTo>
                <a:lnTo>
                  <a:pt x="2422" y="1113"/>
                </a:lnTo>
                <a:lnTo>
                  <a:pt x="2411" y="1124"/>
                </a:lnTo>
                <a:lnTo>
                  <a:pt x="2399" y="1135"/>
                </a:lnTo>
                <a:lnTo>
                  <a:pt x="2387" y="1145"/>
                </a:lnTo>
                <a:lnTo>
                  <a:pt x="2374" y="1155"/>
                </a:lnTo>
                <a:lnTo>
                  <a:pt x="2361" y="1164"/>
                </a:lnTo>
                <a:lnTo>
                  <a:pt x="2347" y="1172"/>
                </a:lnTo>
                <a:lnTo>
                  <a:pt x="2333" y="1180"/>
                </a:lnTo>
                <a:lnTo>
                  <a:pt x="2317" y="1187"/>
                </a:lnTo>
                <a:lnTo>
                  <a:pt x="2302" y="1194"/>
                </a:lnTo>
                <a:lnTo>
                  <a:pt x="2287" y="1200"/>
                </a:lnTo>
                <a:lnTo>
                  <a:pt x="2271" y="1205"/>
                </a:lnTo>
                <a:lnTo>
                  <a:pt x="2255" y="1209"/>
                </a:lnTo>
                <a:lnTo>
                  <a:pt x="2239" y="1213"/>
                </a:lnTo>
                <a:lnTo>
                  <a:pt x="2222" y="1215"/>
                </a:lnTo>
                <a:lnTo>
                  <a:pt x="2205" y="1217"/>
                </a:lnTo>
                <a:lnTo>
                  <a:pt x="2188" y="1219"/>
                </a:lnTo>
                <a:lnTo>
                  <a:pt x="2171" y="1219"/>
                </a:lnTo>
                <a:lnTo>
                  <a:pt x="2154" y="1219"/>
                </a:lnTo>
                <a:lnTo>
                  <a:pt x="2137" y="1218"/>
                </a:lnTo>
                <a:lnTo>
                  <a:pt x="2121" y="1216"/>
                </a:lnTo>
                <a:lnTo>
                  <a:pt x="2105" y="1214"/>
                </a:lnTo>
                <a:lnTo>
                  <a:pt x="2089" y="1211"/>
                </a:lnTo>
                <a:lnTo>
                  <a:pt x="2074" y="1207"/>
                </a:lnTo>
                <a:lnTo>
                  <a:pt x="2059" y="1203"/>
                </a:lnTo>
                <a:lnTo>
                  <a:pt x="2044" y="1199"/>
                </a:lnTo>
                <a:lnTo>
                  <a:pt x="2030" y="1193"/>
                </a:lnTo>
                <a:lnTo>
                  <a:pt x="2016" y="1187"/>
                </a:lnTo>
                <a:lnTo>
                  <a:pt x="2003" y="1181"/>
                </a:lnTo>
                <a:lnTo>
                  <a:pt x="1990" y="1174"/>
                </a:lnTo>
                <a:lnTo>
                  <a:pt x="1977" y="1166"/>
                </a:lnTo>
                <a:lnTo>
                  <a:pt x="1971" y="1162"/>
                </a:lnTo>
                <a:lnTo>
                  <a:pt x="1965" y="1158"/>
                </a:lnTo>
                <a:lnTo>
                  <a:pt x="1954" y="1149"/>
                </a:lnTo>
                <a:lnTo>
                  <a:pt x="1943" y="1140"/>
                </a:lnTo>
                <a:lnTo>
                  <a:pt x="1932" y="1130"/>
                </a:lnTo>
                <a:lnTo>
                  <a:pt x="1922" y="1120"/>
                </a:lnTo>
                <a:lnTo>
                  <a:pt x="1913" y="1109"/>
                </a:lnTo>
                <a:lnTo>
                  <a:pt x="1904" y="1098"/>
                </a:lnTo>
                <a:lnTo>
                  <a:pt x="1895" y="1086"/>
                </a:lnTo>
                <a:lnTo>
                  <a:pt x="1888" y="1073"/>
                </a:lnTo>
                <a:lnTo>
                  <a:pt x="1881" y="1061"/>
                </a:lnTo>
                <a:lnTo>
                  <a:pt x="1874" y="1047"/>
                </a:lnTo>
                <a:lnTo>
                  <a:pt x="1869" y="1034"/>
                </a:lnTo>
                <a:lnTo>
                  <a:pt x="1864" y="1019"/>
                </a:lnTo>
                <a:lnTo>
                  <a:pt x="1859" y="1005"/>
                </a:lnTo>
                <a:lnTo>
                  <a:pt x="1856" y="990"/>
                </a:lnTo>
                <a:lnTo>
                  <a:pt x="1853" y="974"/>
                </a:lnTo>
                <a:lnTo>
                  <a:pt x="1851" y="958"/>
                </a:lnTo>
                <a:lnTo>
                  <a:pt x="1849" y="942"/>
                </a:lnTo>
                <a:lnTo>
                  <a:pt x="1849" y="925"/>
                </a:lnTo>
                <a:lnTo>
                  <a:pt x="1848" y="891"/>
                </a:lnTo>
                <a:lnTo>
                  <a:pt x="1849" y="859"/>
                </a:lnTo>
                <a:lnTo>
                  <a:pt x="1849" y="856"/>
                </a:lnTo>
                <a:lnTo>
                  <a:pt x="1850" y="852"/>
                </a:lnTo>
                <a:lnTo>
                  <a:pt x="1851" y="850"/>
                </a:lnTo>
                <a:lnTo>
                  <a:pt x="1854" y="847"/>
                </a:lnTo>
                <a:lnTo>
                  <a:pt x="1856" y="845"/>
                </a:lnTo>
                <a:lnTo>
                  <a:pt x="1859" y="844"/>
                </a:lnTo>
                <a:lnTo>
                  <a:pt x="1863" y="843"/>
                </a:lnTo>
                <a:lnTo>
                  <a:pt x="1866" y="842"/>
                </a:lnTo>
                <a:lnTo>
                  <a:pt x="2074" y="842"/>
                </a:lnTo>
                <a:lnTo>
                  <a:pt x="2078" y="843"/>
                </a:lnTo>
                <a:lnTo>
                  <a:pt x="2081" y="844"/>
                </a:lnTo>
                <a:lnTo>
                  <a:pt x="2084" y="845"/>
                </a:lnTo>
                <a:lnTo>
                  <a:pt x="2087" y="848"/>
                </a:lnTo>
                <a:lnTo>
                  <a:pt x="2089" y="850"/>
                </a:lnTo>
                <a:lnTo>
                  <a:pt x="2090" y="853"/>
                </a:lnTo>
                <a:lnTo>
                  <a:pt x="2092" y="857"/>
                </a:lnTo>
                <a:lnTo>
                  <a:pt x="2092" y="860"/>
                </a:lnTo>
                <a:lnTo>
                  <a:pt x="2092" y="935"/>
                </a:lnTo>
                <a:lnTo>
                  <a:pt x="2093" y="942"/>
                </a:lnTo>
                <a:lnTo>
                  <a:pt x="2094" y="948"/>
                </a:lnTo>
                <a:lnTo>
                  <a:pt x="2095" y="955"/>
                </a:lnTo>
                <a:lnTo>
                  <a:pt x="2098" y="961"/>
                </a:lnTo>
                <a:lnTo>
                  <a:pt x="2101" y="967"/>
                </a:lnTo>
                <a:lnTo>
                  <a:pt x="2104" y="973"/>
                </a:lnTo>
                <a:lnTo>
                  <a:pt x="2108" y="978"/>
                </a:lnTo>
                <a:lnTo>
                  <a:pt x="2110" y="981"/>
                </a:lnTo>
                <a:lnTo>
                  <a:pt x="2112" y="983"/>
                </a:lnTo>
                <a:lnTo>
                  <a:pt x="2117" y="988"/>
                </a:lnTo>
                <a:lnTo>
                  <a:pt x="2122" y="992"/>
                </a:lnTo>
                <a:lnTo>
                  <a:pt x="2128" y="996"/>
                </a:lnTo>
                <a:lnTo>
                  <a:pt x="2134" y="999"/>
                </a:lnTo>
                <a:lnTo>
                  <a:pt x="2140" y="1001"/>
                </a:lnTo>
                <a:lnTo>
                  <a:pt x="2147" y="1003"/>
                </a:lnTo>
                <a:lnTo>
                  <a:pt x="2153" y="1004"/>
                </a:lnTo>
                <a:lnTo>
                  <a:pt x="2160" y="1005"/>
                </a:lnTo>
                <a:lnTo>
                  <a:pt x="2167" y="1004"/>
                </a:lnTo>
                <a:lnTo>
                  <a:pt x="2173" y="1003"/>
                </a:lnTo>
                <a:lnTo>
                  <a:pt x="2180" y="1002"/>
                </a:lnTo>
                <a:lnTo>
                  <a:pt x="2186" y="1000"/>
                </a:lnTo>
                <a:lnTo>
                  <a:pt x="2191" y="998"/>
                </a:lnTo>
                <a:lnTo>
                  <a:pt x="2197" y="995"/>
                </a:lnTo>
                <a:lnTo>
                  <a:pt x="2202" y="991"/>
                </a:lnTo>
                <a:lnTo>
                  <a:pt x="2206" y="987"/>
                </a:lnTo>
                <a:lnTo>
                  <a:pt x="2211" y="983"/>
                </a:lnTo>
                <a:lnTo>
                  <a:pt x="2215" y="979"/>
                </a:lnTo>
                <a:lnTo>
                  <a:pt x="2218" y="974"/>
                </a:lnTo>
                <a:lnTo>
                  <a:pt x="2221" y="969"/>
                </a:lnTo>
                <a:lnTo>
                  <a:pt x="2224" y="963"/>
                </a:lnTo>
                <a:lnTo>
                  <a:pt x="2226" y="957"/>
                </a:lnTo>
                <a:lnTo>
                  <a:pt x="2227" y="951"/>
                </a:lnTo>
                <a:lnTo>
                  <a:pt x="2228" y="948"/>
                </a:lnTo>
                <a:lnTo>
                  <a:pt x="2228" y="945"/>
                </a:lnTo>
                <a:lnTo>
                  <a:pt x="2228" y="871"/>
                </a:lnTo>
                <a:lnTo>
                  <a:pt x="2228" y="862"/>
                </a:lnTo>
                <a:lnTo>
                  <a:pt x="2226" y="855"/>
                </a:lnTo>
                <a:lnTo>
                  <a:pt x="2224" y="847"/>
                </a:lnTo>
                <a:lnTo>
                  <a:pt x="2220" y="838"/>
                </a:lnTo>
                <a:lnTo>
                  <a:pt x="2215" y="827"/>
                </a:lnTo>
                <a:lnTo>
                  <a:pt x="2211" y="822"/>
                </a:lnTo>
                <a:lnTo>
                  <a:pt x="2207" y="817"/>
                </a:lnTo>
                <a:lnTo>
                  <a:pt x="2198" y="805"/>
                </a:lnTo>
                <a:lnTo>
                  <a:pt x="2191" y="798"/>
                </a:lnTo>
                <a:lnTo>
                  <a:pt x="2181" y="788"/>
                </a:lnTo>
                <a:lnTo>
                  <a:pt x="2152" y="761"/>
                </a:lnTo>
                <a:lnTo>
                  <a:pt x="2116" y="728"/>
                </a:lnTo>
                <a:lnTo>
                  <a:pt x="2078" y="693"/>
                </a:lnTo>
                <a:lnTo>
                  <a:pt x="2008" y="632"/>
                </a:lnTo>
                <a:lnTo>
                  <a:pt x="1978" y="604"/>
                </a:lnTo>
                <a:lnTo>
                  <a:pt x="1973" y="599"/>
                </a:lnTo>
                <a:lnTo>
                  <a:pt x="1960" y="584"/>
                </a:lnTo>
                <a:lnTo>
                  <a:pt x="1941" y="562"/>
                </a:lnTo>
                <a:lnTo>
                  <a:pt x="1930" y="548"/>
                </a:lnTo>
                <a:lnTo>
                  <a:pt x="1919" y="533"/>
                </a:lnTo>
                <a:lnTo>
                  <a:pt x="1908" y="516"/>
                </a:lnTo>
                <a:lnTo>
                  <a:pt x="1897" y="497"/>
                </a:lnTo>
                <a:lnTo>
                  <a:pt x="1887" y="478"/>
                </a:lnTo>
                <a:lnTo>
                  <a:pt x="1882" y="468"/>
                </a:lnTo>
                <a:lnTo>
                  <a:pt x="1878" y="457"/>
                </a:lnTo>
                <a:lnTo>
                  <a:pt x="1873" y="446"/>
                </a:lnTo>
                <a:lnTo>
                  <a:pt x="1869" y="435"/>
                </a:lnTo>
                <a:lnTo>
                  <a:pt x="1866" y="424"/>
                </a:lnTo>
                <a:lnTo>
                  <a:pt x="1863" y="413"/>
                </a:lnTo>
                <a:lnTo>
                  <a:pt x="1860" y="402"/>
                </a:lnTo>
                <a:lnTo>
                  <a:pt x="1858" y="390"/>
                </a:lnTo>
                <a:lnTo>
                  <a:pt x="1856" y="378"/>
                </a:lnTo>
                <a:lnTo>
                  <a:pt x="1855" y="366"/>
                </a:lnTo>
                <a:lnTo>
                  <a:pt x="1855" y="362"/>
                </a:lnTo>
                <a:lnTo>
                  <a:pt x="1854" y="346"/>
                </a:lnTo>
                <a:lnTo>
                  <a:pt x="1854" y="330"/>
                </a:lnTo>
                <a:lnTo>
                  <a:pt x="1854" y="313"/>
                </a:lnTo>
                <a:lnTo>
                  <a:pt x="1855" y="296"/>
                </a:lnTo>
                <a:lnTo>
                  <a:pt x="1858" y="279"/>
                </a:lnTo>
                <a:lnTo>
                  <a:pt x="1860" y="263"/>
                </a:lnTo>
                <a:lnTo>
                  <a:pt x="1864" y="247"/>
                </a:lnTo>
                <a:lnTo>
                  <a:pt x="1869" y="231"/>
                </a:lnTo>
                <a:lnTo>
                  <a:pt x="1871" y="224"/>
                </a:lnTo>
                <a:lnTo>
                  <a:pt x="1874" y="216"/>
                </a:lnTo>
                <a:lnTo>
                  <a:pt x="1880" y="201"/>
                </a:lnTo>
                <a:lnTo>
                  <a:pt x="1886" y="187"/>
                </a:lnTo>
                <a:lnTo>
                  <a:pt x="1894" y="172"/>
                </a:lnTo>
                <a:lnTo>
                  <a:pt x="1901" y="159"/>
                </a:lnTo>
                <a:lnTo>
                  <a:pt x="1910" y="145"/>
                </a:lnTo>
                <a:lnTo>
                  <a:pt x="1919" y="132"/>
                </a:lnTo>
                <a:lnTo>
                  <a:pt x="1929" y="120"/>
                </a:lnTo>
                <a:lnTo>
                  <a:pt x="1939" y="108"/>
                </a:lnTo>
                <a:lnTo>
                  <a:pt x="1950" y="96"/>
                </a:lnTo>
                <a:lnTo>
                  <a:pt x="1962" y="85"/>
                </a:lnTo>
                <a:lnTo>
                  <a:pt x="1974" y="75"/>
                </a:lnTo>
                <a:lnTo>
                  <a:pt x="1986" y="65"/>
                </a:lnTo>
                <a:lnTo>
                  <a:pt x="1999" y="56"/>
                </a:lnTo>
                <a:lnTo>
                  <a:pt x="2012" y="48"/>
                </a:lnTo>
                <a:lnTo>
                  <a:pt x="2026" y="40"/>
                </a:lnTo>
                <a:lnTo>
                  <a:pt x="2041" y="32"/>
                </a:lnTo>
                <a:lnTo>
                  <a:pt x="2055" y="26"/>
                </a:lnTo>
                <a:lnTo>
                  <a:pt x="2070" y="20"/>
                </a:lnTo>
                <a:lnTo>
                  <a:pt x="2085" y="15"/>
                </a:lnTo>
                <a:lnTo>
                  <a:pt x="2101" y="10"/>
                </a:lnTo>
                <a:lnTo>
                  <a:pt x="2117" y="7"/>
                </a:lnTo>
                <a:lnTo>
                  <a:pt x="2133" y="4"/>
                </a:lnTo>
                <a:lnTo>
                  <a:pt x="2150" y="2"/>
                </a:lnTo>
                <a:lnTo>
                  <a:pt x="2167" y="0"/>
                </a:lnTo>
                <a:lnTo>
                  <a:pt x="2184" y="0"/>
                </a:lnTo>
                <a:lnTo>
                  <a:pt x="2200" y="0"/>
                </a:lnTo>
                <a:lnTo>
                  <a:pt x="2216" y="1"/>
                </a:lnTo>
                <a:lnTo>
                  <a:pt x="2232" y="3"/>
                </a:lnTo>
                <a:lnTo>
                  <a:pt x="2247" y="6"/>
                </a:lnTo>
                <a:lnTo>
                  <a:pt x="2262" y="9"/>
                </a:lnTo>
                <a:lnTo>
                  <a:pt x="2277" y="13"/>
                </a:lnTo>
                <a:lnTo>
                  <a:pt x="2292" y="17"/>
                </a:lnTo>
                <a:lnTo>
                  <a:pt x="2306" y="22"/>
                </a:lnTo>
                <a:lnTo>
                  <a:pt x="2320" y="28"/>
                </a:lnTo>
                <a:lnTo>
                  <a:pt x="2335" y="35"/>
                </a:lnTo>
                <a:lnTo>
                  <a:pt x="2348" y="42"/>
                </a:lnTo>
                <a:lnTo>
                  <a:pt x="2360" y="49"/>
                </a:lnTo>
                <a:lnTo>
                  <a:pt x="2373" y="58"/>
                </a:lnTo>
                <a:lnTo>
                  <a:pt x="2384" y="66"/>
                </a:lnTo>
                <a:lnTo>
                  <a:pt x="2396" y="76"/>
                </a:lnTo>
                <a:lnTo>
                  <a:pt x="2406" y="86"/>
                </a:lnTo>
                <a:lnTo>
                  <a:pt x="2417" y="96"/>
                </a:lnTo>
                <a:lnTo>
                  <a:pt x="2426" y="107"/>
                </a:lnTo>
                <a:lnTo>
                  <a:pt x="2436" y="119"/>
                </a:lnTo>
                <a:lnTo>
                  <a:pt x="2444" y="131"/>
                </a:lnTo>
                <a:lnTo>
                  <a:pt x="2452" y="143"/>
                </a:lnTo>
                <a:lnTo>
                  <a:pt x="2460" y="156"/>
                </a:lnTo>
                <a:lnTo>
                  <a:pt x="2467" y="170"/>
                </a:lnTo>
                <a:lnTo>
                  <a:pt x="2473" y="184"/>
                </a:lnTo>
                <a:lnTo>
                  <a:pt x="2478" y="198"/>
                </a:lnTo>
                <a:lnTo>
                  <a:pt x="2483" y="213"/>
                </a:lnTo>
                <a:lnTo>
                  <a:pt x="2488" y="228"/>
                </a:lnTo>
                <a:lnTo>
                  <a:pt x="2491" y="244"/>
                </a:lnTo>
                <a:lnTo>
                  <a:pt x="2494" y="260"/>
                </a:lnTo>
                <a:lnTo>
                  <a:pt x="2496" y="276"/>
                </a:lnTo>
                <a:lnTo>
                  <a:pt x="2497" y="293"/>
                </a:lnTo>
                <a:lnTo>
                  <a:pt x="2498" y="310"/>
                </a:lnTo>
                <a:lnTo>
                  <a:pt x="2498" y="350"/>
                </a:lnTo>
                <a:lnTo>
                  <a:pt x="2498" y="388"/>
                </a:lnTo>
                <a:lnTo>
                  <a:pt x="2498" y="392"/>
                </a:lnTo>
                <a:lnTo>
                  <a:pt x="2497" y="395"/>
                </a:lnTo>
                <a:lnTo>
                  <a:pt x="2495" y="398"/>
                </a:lnTo>
                <a:lnTo>
                  <a:pt x="2493" y="401"/>
                </a:lnTo>
                <a:lnTo>
                  <a:pt x="2491" y="403"/>
                </a:lnTo>
                <a:lnTo>
                  <a:pt x="2488" y="404"/>
                </a:lnTo>
                <a:lnTo>
                  <a:pt x="2484" y="405"/>
                </a:lnTo>
                <a:lnTo>
                  <a:pt x="2481" y="406"/>
                </a:lnTo>
                <a:lnTo>
                  <a:pt x="2277" y="405"/>
                </a:lnTo>
                <a:lnTo>
                  <a:pt x="2273" y="405"/>
                </a:lnTo>
                <a:lnTo>
                  <a:pt x="2270" y="404"/>
                </a:lnTo>
                <a:lnTo>
                  <a:pt x="2267" y="402"/>
                </a:lnTo>
                <a:lnTo>
                  <a:pt x="2264" y="400"/>
                </a:lnTo>
                <a:lnTo>
                  <a:pt x="2262" y="397"/>
                </a:lnTo>
                <a:lnTo>
                  <a:pt x="2260" y="394"/>
                </a:lnTo>
                <a:lnTo>
                  <a:pt x="2259" y="391"/>
                </a:lnTo>
                <a:lnTo>
                  <a:pt x="2259" y="387"/>
                </a:lnTo>
                <a:lnTo>
                  <a:pt x="2259" y="285"/>
                </a:lnTo>
                <a:lnTo>
                  <a:pt x="2258" y="278"/>
                </a:lnTo>
                <a:lnTo>
                  <a:pt x="2257" y="271"/>
                </a:lnTo>
                <a:lnTo>
                  <a:pt x="2256" y="265"/>
                </a:lnTo>
                <a:lnTo>
                  <a:pt x="2253" y="259"/>
                </a:lnTo>
                <a:lnTo>
                  <a:pt x="2251" y="253"/>
                </a:lnTo>
                <a:lnTo>
                  <a:pt x="2247" y="248"/>
                </a:lnTo>
                <a:lnTo>
                  <a:pt x="2244" y="243"/>
                </a:lnTo>
                <a:lnTo>
                  <a:pt x="2239" y="238"/>
                </a:lnTo>
                <a:lnTo>
                  <a:pt x="2235" y="234"/>
                </a:lnTo>
                <a:lnTo>
                  <a:pt x="2229" y="230"/>
                </a:lnTo>
                <a:lnTo>
                  <a:pt x="2224" y="226"/>
                </a:lnTo>
                <a:lnTo>
                  <a:pt x="2218" y="224"/>
                </a:lnTo>
                <a:lnTo>
                  <a:pt x="2212" y="221"/>
                </a:lnTo>
                <a:lnTo>
                  <a:pt x="2206" y="220"/>
                </a:lnTo>
                <a:lnTo>
                  <a:pt x="2199" y="219"/>
                </a:lnTo>
                <a:lnTo>
                  <a:pt x="2192" y="218"/>
                </a:lnTo>
                <a:lnTo>
                  <a:pt x="2186" y="219"/>
                </a:lnTo>
                <a:lnTo>
                  <a:pt x="2180" y="220"/>
                </a:lnTo>
                <a:lnTo>
                  <a:pt x="2174" y="221"/>
                </a:lnTo>
                <a:lnTo>
                  <a:pt x="2168" y="223"/>
                </a:lnTo>
                <a:lnTo>
                  <a:pt x="2162" y="226"/>
                </a:lnTo>
                <a:lnTo>
                  <a:pt x="2157" y="229"/>
                </a:lnTo>
                <a:lnTo>
                  <a:pt x="2152" y="232"/>
                </a:lnTo>
                <a:lnTo>
                  <a:pt x="2148" y="236"/>
                </a:lnTo>
                <a:lnTo>
                  <a:pt x="2143" y="240"/>
                </a:lnTo>
                <a:lnTo>
                  <a:pt x="2140" y="245"/>
                </a:lnTo>
                <a:lnTo>
                  <a:pt x="2136" y="250"/>
                </a:lnTo>
                <a:lnTo>
                  <a:pt x="2133" y="255"/>
                </a:lnTo>
                <a:lnTo>
                  <a:pt x="2131" y="261"/>
                </a:lnTo>
                <a:lnTo>
                  <a:pt x="2129" y="267"/>
                </a:lnTo>
                <a:lnTo>
                  <a:pt x="2127" y="273"/>
                </a:lnTo>
                <a:lnTo>
                  <a:pt x="2127" y="279"/>
                </a:lnTo>
                <a:lnTo>
                  <a:pt x="2126" y="349"/>
                </a:lnTo>
                <a:lnTo>
                  <a:pt x="2126" y="352"/>
                </a:lnTo>
                <a:lnTo>
                  <a:pt x="2128" y="366"/>
                </a:lnTo>
                <a:lnTo>
                  <a:pt x="2130" y="375"/>
                </a:lnTo>
                <a:lnTo>
                  <a:pt x="2133" y="386"/>
                </a:lnTo>
                <a:lnTo>
                  <a:pt x="2135" y="392"/>
                </a:lnTo>
                <a:lnTo>
                  <a:pt x="2138" y="398"/>
                </a:lnTo>
                <a:lnTo>
                  <a:pt x="2140" y="403"/>
                </a:lnTo>
                <a:lnTo>
                  <a:pt x="2143" y="409"/>
                </a:lnTo>
                <a:lnTo>
                  <a:pt x="2146" y="414"/>
                </a:lnTo>
                <a:lnTo>
                  <a:pt x="2150" y="419"/>
                </a:lnTo>
                <a:lnTo>
                  <a:pt x="2154" y="423"/>
                </a:lnTo>
                <a:lnTo>
                  <a:pt x="2158" y="427"/>
                </a:lnTo>
                <a:lnTo>
                  <a:pt x="2174" y="440"/>
                </a:lnTo>
                <a:lnTo>
                  <a:pt x="2206" y="469"/>
                </a:lnTo>
                <a:lnTo>
                  <a:pt x="2295" y="551"/>
                </a:lnTo>
                <a:lnTo>
                  <a:pt x="2421" y="667"/>
                </a:lnTo>
                <a:close/>
                <a:moveTo>
                  <a:pt x="701" y="13"/>
                </a:moveTo>
                <a:lnTo>
                  <a:pt x="705" y="14"/>
                </a:lnTo>
                <a:lnTo>
                  <a:pt x="709" y="15"/>
                </a:lnTo>
                <a:lnTo>
                  <a:pt x="712" y="17"/>
                </a:lnTo>
                <a:lnTo>
                  <a:pt x="715" y="19"/>
                </a:lnTo>
                <a:lnTo>
                  <a:pt x="717" y="22"/>
                </a:lnTo>
                <a:lnTo>
                  <a:pt x="718" y="26"/>
                </a:lnTo>
                <a:lnTo>
                  <a:pt x="719" y="30"/>
                </a:lnTo>
                <a:lnTo>
                  <a:pt x="719" y="34"/>
                </a:lnTo>
                <a:lnTo>
                  <a:pt x="615" y="612"/>
                </a:lnTo>
                <a:lnTo>
                  <a:pt x="511" y="1189"/>
                </a:lnTo>
                <a:lnTo>
                  <a:pt x="510" y="1193"/>
                </a:lnTo>
                <a:lnTo>
                  <a:pt x="508" y="1197"/>
                </a:lnTo>
                <a:lnTo>
                  <a:pt x="506" y="1201"/>
                </a:lnTo>
                <a:lnTo>
                  <a:pt x="502" y="1204"/>
                </a:lnTo>
                <a:lnTo>
                  <a:pt x="499" y="1207"/>
                </a:lnTo>
                <a:lnTo>
                  <a:pt x="495" y="1208"/>
                </a:lnTo>
                <a:lnTo>
                  <a:pt x="491" y="1210"/>
                </a:lnTo>
                <a:lnTo>
                  <a:pt x="487" y="1210"/>
                </a:lnTo>
                <a:lnTo>
                  <a:pt x="436" y="1210"/>
                </a:lnTo>
                <a:lnTo>
                  <a:pt x="254" y="1210"/>
                </a:lnTo>
                <a:lnTo>
                  <a:pt x="250" y="1210"/>
                </a:lnTo>
                <a:lnTo>
                  <a:pt x="246" y="1208"/>
                </a:lnTo>
                <a:lnTo>
                  <a:pt x="242" y="1206"/>
                </a:lnTo>
                <a:lnTo>
                  <a:pt x="238" y="1204"/>
                </a:lnTo>
                <a:lnTo>
                  <a:pt x="235" y="1201"/>
                </a:lnTo>
                <a:lnTo>
                  <a:pt x="233" y="1197"/>
                </a:lnTo>
                <a:lnTo>
                  <a:pt x="231" y="1193"/>
                </a:lnTo>
                <a:lnTo>
                  <a:pt x="230" y="1189"/>
                </a:lnTo>
                <a:lnTo>
                  <a:pt x="115" y="612"/>
                </a:lnTo>
                <a:lnTo>
                  <a:pt x="0" y="34"/>
                </a:lnTo>
                <a:lnTo>
                  <a:pt x="0" y="30"/>
                </a:lnTo>
                <a:lnTo>
                  <a:pt x="1" y="26"/>
                </a:lnTo>
                <a:lnTo>
                  <a:pt x="1" y="24"/>
                </a:lnTo>
                <a:lnTo>
                  <a:pt x="2" y="22"/>
                </a:lnTo>
                <a:lnTo>
                  <a:pt x="4" y="19"/>
                </a:lnTo>
                <a:lnTo>
                  <a:pt x="7" y="16"/>
                </a:lnTo>
                <a:lnTo>
                  <a:pt x="10" y="15"/>
                </a:lnTo>
                <a:lnTo>
                  <a:pt x="14" y="13"/>
                </a:lnTo>
                <a:lnTo>
                  <a:pt x="18" y="13"/>
                </a:lnTo>
                <a:lnTo>
                  <a:pt x="225" y="13"/>
                </a:lnTo>
                <a:lnTo>
                  <a:pt x="229" y="13"/>
                </a:lnTo>
                <a:lnTo>
                  <a:pt x="233" y="14"/>
                </a:lnTo>
                <a:lnTo>
                  <a:pt x="237" y="16"/>
                </a:lnTo>
                <a:lnTo>
                  <a:pt x="241" y="19"/>
                </a:lnTo>
                <a:lnTo>
                  <a:pt x="244" y="22"/>
                </a:lnTo>
                <a:lnTo>
                  <a:pt x="246" y="25"/>
                </a:lnTo>
                <a:lnTo>
                  <a:pt x="248" y="29"/>
                </a:lnTo>
                <a:lnTo>
                  <a:pt x="249" y="33"/>
                </a:lnTo>
                <a:lnTo>
                  <a:pt x="365" y="696"/>
                </a:lnTo>
                <a:lnTo>
                  <a:pt x="493" y="33"/>
                </a:lnTo>
                <a:lnTo>
                  <a:pt x="495" y="29"/>
                </a:lnTo>
                <a:lnTo>
                  <a:pt x="496" y="25"/>
                </a:lnTo>
                <a:lnTo>
                  <a:pt x="499" y="22"/>
                </a:lnTo>
                <a:lnTo>
                  <a:pt x="502" y="19"/>
                </a:lnTo>
                <a:lnTo>
                  <a:pt x="506" y="16"/>
                </a:lnTo>
                <a:lnTo>
                  <a:pt x="509" y="15"/>
                </a:lnTo>
                <a:lnTo>
                  <a:pt x="513" y="13"/>
                </a:lnTo>
                <a:lnTo>
                  <a:pt x="518" y="13"/>
                </a:lnTo>
                <a:lnTo>
                  <a:pt x="701" y="13"/>
                </a:lnTo>
                <a:close/>
                <a:moveTo>
                  <a:pt x="1409" y="1189"/>
                </a:moveTo>
                <a:lnTo>
                  <a:pt x="1409" y="1193"/>
                </a:lnTo>
                <a:lnTo>
                  <a:pt x="1409" y="1197"/>
                </a:lnTo>
                <a:lnTo>
                  <a:pt x="1407" y="1200"/>
                </a:lnTo>
                <a:lnTo>
                  <a:pt x="1405" y="1204"/>
                </a:lnTo>
                <a:lnTo>
                  <a:pt x="1402" y="1206"/>
                </a:lnTo>
                <a:lnTo>
                  <a:pt x="1398" y="1208"/>
                </a:lnTo>
                <a:lnTo>
                  <a:pt x="1395" y="1210"/>
                </a:lnTo>
                <a:lnTo>
                  <a:pt x="1390" y="1210"/>
                </a:lnTo>
                <a:lnTo>
                  <a:pt x="1185" y="1210"/>
                </a:lnTo>
                <a:lnTo>
                  <a:pt x="1181" y="1210"/>
                </a:lnTo>
                <a:lnTo>
                  <a:pt x="1177" y="1209"/>
                </a:lnTo>
                <a:lnTo>
                  <a:pt x="1173" y="1207"/>
                </a:lnTo>
                <a:lnTo>
                  <a:pt x="1169" y="1204"/>
                </a:lnTo>
                <a:lnTo>
                  <a:pt x="1166" y="1201"/>
                </a:lnTo>
                <a:lnTo>
                  <a:pt x="1164" y="1198"/>
                </a:lnTo>
                <a:lnTo>
                  <a:pt x="1162" y="1194"/>
                </a:lnTo>
                <a:lnTo>
                  <a:pt x="1161" y="1190"/>
                </a:lnTo>
                <a:lnTo>
                  <a:pt x="1143" y="1087"/>
                </a:lnTo>
                <a:lnTo>
                  <a:pt x="936" y="1087"/>
                </a:lnTo>
                <a:lnTo>
                  <a:pt x="916" y="1190"/>
                </a:lnTo>
                <a:lnTo>
                  <a:pt x="915" y="1194"/>
                </a:lnTo>
                <a:lnTo>
                  <a:pt x="913" y="1198"/>
                </a:lnTo>
                <a:lnTo>
                  <a:pt x="911" y="1201"/>
                </a:lnTo>
                <a:lnTo>
                  <a:pt x="908" y="1204"/>
                </a:lnTo>
                <a:lnTo>
                  <a:pt x="904" y="1207"/>
                </a:lnTo>
                <a:lnTo>
                  <a:pt x="900" y="1209"/>
                </a:lnTo>
                <a:lnTo>
                  <a:pt x="896" y="1210"/>
                </a:lnTo>
                <a:lnTo>
                  <a:pt x="892" y="1210"/>
                </a:lnTo>
                <a:lnTo>
                  <a:pt x="705" y="1210"/>
                </a:lnTo>
                <a:lnTo>
                  <a:pt x="701" y="1210"/>
                </a:lnTo>
                <a:lnTo>
                  <a:pt x="698" y="1208"/>
                </a:lnTo>
                <a:lnTo>
                  <a:pt x="695" y="1206"/>
                </a:lnTo>
                <a:lnTo>
                  <a:pt x="692" y="1204"/>
                </a:lnTo>
                <a:lnTo>
                  <a:pt x="691" y="1200"/>
                </a:lnTo>
                <a:lnTo>
                  <a:pt x="690" y="1197"/>
                </a:lnTo>
                <a:lnTo>
                  <a:pt x="690" y="1193"/>
                </a:lnTo>
                <a:lnTo>
                  <a:pt x="690" y="1189"/>
                </a:lnTo>
                <a:lnTo>
                  <a:pt x="795" y="612"/>
                </a:lnTo>
                <a:lnTo>
                  <a:pt x="899" y="34"/>
                </a:lnTo>
                <a:lnTo>
                  <a:pt x="900" y="29"/>
                </a:lnTo>
                <a:lnTo>
                  <a:pt x="902" y="26"/>
                </a:lnTo>
                <a:lnTo>
                  <a:pt x="904" y="22"/>
                </a:lnTo>
                <a:lnTo>
                  <a:pt x="907" y="19"/>
                </a:lnTo>
                <a:lnTo>
                  <a:pt x="911" y="16"/>
                </a:lnTo>
                <a:lnTo>
                  <a:pt x="914" y="15"/>
                </a:lnTo>
                <a:lnTo>
                  <a:pt x="919" y="13"/>
                </a:lnTo>
                <a:lnTo>
                  <a:pt x="923" y="13"/>
                </a:lnTo>
                <a:lnTo>
                  <a:pt x="1125" y="13"/>
                </a:lnTo>
                <a:lnTo>
                  <a:pt x="1154" y="13"/>
                </a:lnTo>
                <a:lnTo>
                  <a:pt x="1158" y="13"/>
                </a:lnTo>
                <a:lnTo>
                  <a:pt x="1163" y="15"/>
                </a:lnTo>
                <a:lnTo>
                  <a:pt x="1167" y="17"/>
                </a:lnTo>
                <a:lnTo>
                  <a:pt x="1171" y="19"/>
                </a:lnTo>
                <a:lnTo>
                  <a:pt x="1174" y="22"/>
                </a:lnTo>
                <a:lnTo>
                  <a:pt x="1177" y="26"/>
                </a:lnTo>
                <a:lnTo>
                  <a:pt x="1179" y="29"/>
                </a:lnTo>
                <a:lnTo>
                  <a:pt x="1180" y="34"/>
                </a:lnTo>
                <a:lnTo>
                  <a:pt x="1294" y="612"/>
                </a:lnTo>
                <a:lnTo>
                  <a:pt x="1409" y="1189"/>
                </a:lnTo>
                <a:close/>
                <a:moveTo>
                  <a:pt x="979" y="868"/>
                </a:moveTo>
                <a:lnTo>
                  <a:pt x="1105" y="868"/>
                </a:lnTo>
                <a:lnTo>
                  <a:pt x="1045" y="526"/>
                </a:lnTo>
                <a:lnTo>
                  <a:pt x="979" y="868"/>
                </a:lnTo>
                <a:close/>
                <a:moveTo>
                  <a:pt x="3252" y="1189"/>
                </a:moveTo>
                <a:lnTo>
                  <a:pt x="3252" y="1193"/>
                </a:lnTo>
                <a:lnTo>
                  <a:pt x="3252" y="1197"/>
                </a:lnTo>
                <a:lnTo>
                  <a:pt x="3250" y="1200"/>
                </a:lnTo>
                <a:lnTo>
                  <a:pt x="3248" y="1204"/>
                </a:lnTo>
                <a:lnTo>
                  <a:pt x="3246" y="1206"/>
                </a:lnTo>
                <a:lnTo>
                  <a:pt x="3243" y="1208"/>
                </a:lnTo>
                <a:lnTo>
                  <a:pt x="3239" y="1210"/>
                </a:lnTo>
                <a:lnTo>
                  <a:pt x="3235" y="1210"/>
                </a:lnTo>
                <a:lnTo>
                  <a:pt x="3027" y="1210"/>
                </a:lnTo>
                <a:lnTo>
                  <a:pt x="3023" y="1210"/>
                </a:lnTo>
                <a:lnTo>
                  <a:pt x="3019" y="1209"/>
                </a:lnTo>
                <a:lnTo>
                  <a:pt x="3015" y="1207"/>
                </a:lnTo>
                <a:lnTo>
                  <a:pt x="3012" y="1204"/>
                </a:lnTo>
                <a:lnTo>
                  <a:pt x="3009" y="1201"/>
                </a:lnTo>
                <a:lnTo>
                  <a:pt x="3006" y="1198"/>
                </a:lnTo>
                <a:lnTo>
                  <a:pt x="3004" y="1194"/>
                </a:lnTo>
                <a:lnTo>
                  <a:pt x="3003" y="1190"/>
                </a:lnTo>
                <a:lnTo>
                  <a:pt x="2985" y="1087"/>
                </a:lnTo>
                <a:lnTo>
                  <a:pt x="2779" y="1087"/>
                </a:lnTo>
                <a:lnTo>
                  <a:pt x="2759" y="1190"/>
                </a:lnTo>
                <a:lnTo>
                  <a:pt x="2758" y="1194"/>
                </a:lnTo>
                <a:lnTo>
                  <a:pt x="2756" y="1198"/>
                </a:lnTo>
                <a:lnTo>
                  <a:pt x="2753" y="1201"/>
                </a:lnTo>
                <a:lnTo>
                  <a:pt x="2750" y="1204"/>
                </a:lnTo>
                <a:lnTo>
                  <a:pt x="2747" y="1207"/>
                </a:lnTo>
                <a:lnTo>
                  <a:pt x="2743" y="1209"/>
                </a:lnTo>
                <a:lnTo>
                  <a:pt x="2739" y="1210"/>
                </a:lnTo>
                <a:lnTo>
                  <a:pt x="2735" y="1210"/>
                </a:lnTo>
                <a:lnTo>
                  <a:pt x="2551" y="1210"/>
                </a:lnTo>
                <a:lnTo>
                  <a:pt x="2547" y="1210"/>
                </a:lnTo>
                <a:lnTo>
                  <a:pt x="2543" y="1208"/>
                </a:lnTo>
                <a:lnTo>
                  <a:pt x="2540" y="1206"/>
                </a:lnTo>
                <a:lnTo>
                  <a:pt x="2537" y="1204"/>
                </a:lnTo>
                <a:lnTo>
                  <a:pt x="2535" y="1200"/>
                </a:lnTo>
                <a:lnTo>
                  <a:pt x="2534" y="1197"/>
                </a:lnTo>
                <a:lnTo>
                  <a:pt x="2533" y="1193"/>
                </a:lnTo>
                <a:lnTo>
                  <a:pt x="2533" y="1189"/>
                </a:lnTo>
                <a:lnTo>
                  <a:pt x="2637" y="612"/>
                </a:lnTo>
                <a:lnTo>
                  <a:pt x="2741" y="34"/>
                </a:lnTo>
                <a:lnTo>
                  <a:pt x="2742" y="29"/>
                </a:lnTo>
                <a:lnTo>
                  <a:pt x="2744" y="26"/>
                </a:lnTo>
                <a:lnTo>
                  <a:pt x="2747" y="22"/>
                </a:lnTo>
                <a:lnTo>
                  <a:pt x="2750" y="19"/>
                </a:lnTo>
                <a:lnTo>
                  <a:pt x="2753" y="16"/>
                </a:lnTo>
                <a:lnTo>
                  <a:pt x="2757" y="15"/>
                </a:lnTo>
                <a:lnTo>
                  <a:pt x="2761" y="13"/>
                </a:lnTo>
                <a:lnTo>
                  <a:pt x="2765" y="13"/>
                </a:lnTo>
                <a:lnTo>
                  <a:pt x="2890" y="13"/>
                </a:lnTo>
                <a:lnTo>
                  <a:pt x="2998" y="13"/>
                </a:lnTo>
                <a:lnTo>
                  <a:pt x="3003" y="13"/>
                </a:lnTo>
                <a:lnTo>
                  <a:pt x="3007" y="15"/>
                </a:lnTo>
                <a:lnTo>
                  <a:pt x="3011" y="17"/>
                </a:lnTo>
                <a:lnTo>
                  <a:pt x="3014" y="19"/>
                </a:lnTo>
                <a:lnTo>
                  <a:pt x="3017" y="22"/>
                </a:lnTo>
                <a:lnTo>
                  <a:pt x="3020" y="26"/>
                </a:lnTo>
                <a:lnTo>
                  <a:pt x="3021" y="29"/>
                </a:lnTo>
                <a:lnTo>
                  <a:pt x="3023" y="34"/>
                </a:lnTo>
                <a:lnTo>
                  <a:pt x="3137" y="612"/>
                </a:lnTo>
                <a:lnTo>
                  <a:pt x="3252" y="1189"/>
                </a:lnTo>
                <a:close/>
                <a:moveTo>
                  <a:pt x="2821" y="868"/>
                </a:moveTo>
                <a:lnTo>
                  <a:pt x="2947" y="868"/>
                </a:lnTo>
                <a:lnTo>
                  <a:pt x="2888" y="526"/>
                </a:lnTo>
                <a:lnTo>
                  <a:pt x="2821" y="868"/>
                </a:lnTo>
                <a:close/>
                <a:moveTo>
                  <a:pt x="4648" y="1189"/>
                </a:moveTo>
                <a:lnTo>
                  <a:pt x="4649" y="1193"/>
                </a:lnTo>
                <a:lnTo>
                  <a:pt x="4648" y="1197"/>
                </a:lnTo>
                <a:lnTo>
                  <a:pt x="4646" y="1200"/>
                </a:lnTo>
                <a:lnTo>
                  <a:pt x="4644" y="1204"/>
                </a:lnTo>
                <a:lnTo>
                  <a:pt x="4641" y="1206"/>
                </a:lnTo>
                <a:lnTo>
                  <a:pt x="4638" y="1208"/>
                </a:lnTo>
                <a:lnTo>
                  <a:pt x="4634" y="1210"/>
                </a:lnTo>
                <a:lnTo>
                  <a:pt x="4630" y="1210"/>
                </a:lnTo>
                <a:lnTo>
                  <a:pt x="4424" y="1210"/>
                </a:lnTo>
                <a:lnTo>
                  <a:pt x="4420" y="1210"/>
                </a:lnTo>
                <a:lnTo>
                  <a:pt x="4416" y="1209"/>
                </a:lnTo>
                <a:lnTo>
                  <a:pt x="4412" y="1207"/>
                </a:lnTo>
                <a:lnTo>
                  <a:pt x="4408" y="1204"/>
                </a:lnTo>
                <a:lnTo>
                  <a:pt x="4405" y="1201"/>
                </a:lnTo>
                <a:lnTo>
                  <a:pt x="4403" y="1198"/>
                </a:lnTo>
                <a:lnTo>
                  <a:pt x="4401" y="1194"/>
                </a:lnTo>
                <a:lnTo>
                  <a:pt x="4400" y="1190"/>
                </a:lnTo>
                <a:lnTo>
                  <a:pt x="4382" y="1087"/>
                </a:lnTo>
                <a:lnTo>
                  <a:pt x="4175" y="1087"/>
                </a:lnTo>
                <a:lnTo>
                  <a:pt x="4155" y="1190"/>
                </a:lnTo>
                <a:lnTo>
                  <a:pt x="4154" y="1194"/>
                </a:lnTo>
                <a:lnTo>
                  <a:pt x="4152" y="1198"/>
                </a:lnTo>
                <a:lnTo>
                  <a:pt x="4150" y="1201"/>
                </a:lnTo>
                <a:lnTo>
                  <a:pt x="4147" y="1204"/>
                </a:lnTo>
                <a:lnTo>
                  <a:pt x="4143" y="1207"/>
                </a:lnTo>
                <a:lnTo>
                  <a:pt x="4140" y="1209"/>
                </a:lnTo>
                <a:lnTo>
                  <a:pt x="4135" y="1210"/>
                </a:lnTo>
                <a:lnTo>
                  <a:pt x="4131" y="1210"/>
                </a:lnTo>
                <a:lnTo>
                  <a:pt x="3950" y="1210"/>
                </a:lnTo>
                <a:lnTo>
                  <a:pt x="3946" y="1210"/>
                </a:lnTo>
                <a:lnTo>
                  <a:pt x="3942" y="1208"/>
                </a:lnTo>
                <a:lnTo>
                  <a:pt x="3938" y="1206"/>
                </a:lnTo>
                <a:lnTo>
                  <a:pt x="3935" y="1204"/>
                </a:lnTo>
                <a:lnTo>
                  <a:pt x="3932" y="1200"/>
                </a:lnTo>
                <a:lnTo>
                  <a:pt x="3931" y="1197"/>
                </a:lnTo>
                <a:lnTo>
                  <a:pt x="3930" y="1195"/>
                </a:lnTo>
                <a:lnTo>
                  <a:pt x="3930" y="1193"/>
                </a:lnTo>
                <a:lnTo>
                  <a:pt x="3930" y="1189"/>
                </a:lnTo>
                <a:lnTo>
                  <a:pt x="4034" y="612"/>
                </a:lnTo>
                <a:lnTo>
                  <a:pt x="4138" y="34"/>
                </a:lnTo>
                <a:lnTo>
                  <a:pt x="4139" y="29"/>
                </a:lnTo>
                <a:lnTo>
                  <a:pt x="4141" y="26"/>
                </a:lnTo>
                <a:lnTo>
                  <a:pt x="4143" y="22"/>
                </a:lnTo>
                <a:lnTo>
                  <a:pt x="4146" y="19"/>
                </a:lnTo>
                <a:lnTo>
                  <a:pt x="4150" y="16"/>
                </a:lnTo>
                <a:lnTo>
                  <a:pt x="4154" y="15"/>
                </a:lnTo>
                <a:lnTo>
                  <a:pt x="4158" y="13"/>
                </a:lnTo>
                <a:lnTo>
                  <a:pt x="4162" y="13"/>
                </a:lnTo>
                <a:lnTo>
                  <a:pt x="4363" y="13"/>
                </a:lnTo>
                <a:lnTo>
                  <a:pt x="4395" y="13"/>
                </a:lnTo>
                <a:lnTo>
                  <a:pt x="4399" y="13"/>
                </a:lnTo>
                <a:lnTo>
                  <a:pt x="4403" y="15"/>
                </a:lnTo>
                <a:lnTo>
                  <a:pt x="4407" y="17"/>
                </a:lnTo>
                <a:lnTo>
                  <a:pt x="4411" y="19"/>
                </a:lnTo>
                <a:lnTo>
                  <a:pt x="4414" y="22"/>
                </a:lnTo>
                <a:lnTo>
                  <a:pt x="4416" y="26"/>
                </a:lnTo>
                <a:lnTo>
                  <a:pt x="4418" y="29"/>
                </a:lnTo>
                <a:lnTo>
                  <a:pt x="4419" y="34"/>
                </a:lnTo>
                <a:lnTo>
                  <a:pt x="4533" y="612"/>
                </a:lnTo>
                <a:lnTo>
                  <a:pt x="4648" y="1189"/>
                </a:lnTo>
                <a:close/>
                <a:moveTo>
                  <a:pt x="4218" y="868"/>
                </a:moveTo>
                <a:lnTo>
                  <a:pt x="4344" y="868"/>
                </a:lnTo>
                <a:lnTo>
                  <a:pt x="4284" y="526"/>
                </a:lnTo>
                <a:lnTo>
                  <a:pt x="4218" y="868"/>
                </a:lnTo>
                <a:close/>
                <a:moveTo>
                  <a:pt x="1755" y="1190"/>
                </a:moveTo>
                <a:lnTo>
                  <a:pt x="1754" y="1194"/>
                </a:lnTo>
                <a:lnTo>
                  <a:pt x="1753" y="1198"/>
                </a:lnTo>
                <a:lnTo>
                  <a:pt x="1751" y="1201"/>
                </a:lnTo>
                <a:lnTo>
                  <a:pt x="1748" y="1204"/>
                </a:lnTo>
                <a:lnTo>
                  <a:pt x="1745" y="1207"/>
                </a:lnTo>
                <a:lnTo>
                  <a:pt x="1742" y="1209"/>
                </a:lnTo>
                <a:lnTo>
                  <a:pt x="1738" y="1210"/>
                </a:lnTo>
                <a:lnTo>
                  <a:pt x="1733" y="1210"/>
                </a:lnTo>
                <a:lnTo>
                  <a:pt x="1521" y="1210"/>
                </a:lnTo>
                <a:lnTo>
                  <a:pt x="1517" y="1210"/>
                </a:lnTo>
                <a:lnTo>
                  <a:pt x="1513" y="1209"/>
                </a:lnTo>
                <a:lnTo>
                  <a:pt x="1509" y="1207"/>
                </a:lnTo>
                <a:lnTo>
                  <a:pt x="1506" y="1204"/>
                </a:lnTo>
                <a:lnTo>
                  <a:pt x="1503" y="1201"/>
                </a:lnTo>
                <a:lnTo>
                  <a:pt x="1501" y="1198"/>
                </a:lnTo>
                <a:lnTo>
                  <a:pt x="1500" y="1194"/>
                </a:lnTo>
                <a:lnTo>
                  <a:pt x="1500" y="1190"/>
                </a:lnTo>
                <a:lnTo>
                  <a:pt x="1500" y="612"/>
                </a:lnTo>
                <a:lnTo>
                  <a:pt x="1500" y="34"/>
                </a:lnTo>
                <a:lnTo>
                  <a:pt x="1500" y="29"/>
                </a:lnTo>
                <a:lnTo>
                  <a:pt x="1501" y="26"/>
                </a:lnTo>
                <a:lnTo>
                  <a:pt x="1503" y="22"/>
                </a:lnTo>
                <a:lnTo>
                  <a:pt x="1506" y="19"/>
                </a:lnTo>
                <a:lnTo>
                  <a:pt x="1509" y="16"/>
                </a:lnTo>
                <a:lnTo>
                  <a:pt x="1513" y="15"/>
                </a:lnTo>
                <a:lnTo>
                  <a:pt x="1517" y="13"/>
                </a:lnTo>
                <a:lnTo>
                  <a:pt x="1521" y="13"/>
                </a:lnTo>
                <a:lnTo>
                  <a:pt x="1733" y="13"/>
                </a:lnTo>
                <a:lnTo>
                  <a:pt x="1738" y="13"/>
                </a:lnTo>
                <a:lnTo>
                  <a:pt x="1742" y="15"/>
                </a:lnTo>
                <a:lnTo>
                  <a:pt x="1745" y="16"/>
                </a:lnTo>
                <a:lnTo>
                  <a:pt x="1748" y="19"/>
                </a:lnTo>
                <a:lnTo>
                  <a:pt x="1751" y="22"/>
                </a:lnTo>
                <a:lnTo>
                  <a:pt x="1753" y="26"/>
                </a:lnTo>
                <a:lnTo>
                  <a:pt x="1754" y="29"/>
                </a:lnTo>
                <a:lnTo>
                  <a:pt x="1755" y="34"/>
                </a:lnTo>
                <a:lnTo>
                  <a:pt x="1755" y="612"/>
                </a:lnTo>
                <a:lnTo>
                  <a:pt x="1755" y="1190"/>
                </a:lnTo>
                <a:close/>
                <a:moveTo>
                  <a:pt x="3835" y="955"/>
                </a:moveTo>
                <a:lnTo>
                  <a:pt x="3839" y="956"/>
                </a:lnTo>
                <a:lnTo>
                  <a:pt x="3843" y="957"/>
                </a:lnTo>
                <a:lnTo>
                  <a:pt x="3847" y="959"/>
                </a:lnTo>
                <a:lnTo>
                  <a:pt x="3850" y="961"/>
                </a:lnTo>
                <a:lnTo>
                  <a:pt x="3852" y="964"/>
                </a:lnTo>
                <a:lnTo>
                  <a:pt x="3854" y="967"/>
                </a:lnTo>
                <a:lnTo>
                  <a:pt x="3855" y="971"/>
                </a:lnTo>
                <a:lnTo>
                  <a:pt x="3856" y="975"/>
                </a:lnTo>
                <a:lnTo>
                  <a:pt x="3856" y="1191"/>
                </a:lnTo>
                <a:lnTo>
                  <a:pt x="3855" y="1195"/>
                </a:lnTo>
                <a:lnTo>
                  <a:pt x="3854" y="1198"/>
                </a:lnTo>
                <a:lnTo>
                  <a:pt x="3852" y="1201"/>
                </a:lnTo>
                <a:lnTo>
                  <a:pt x="3850" y="1204"/>
                </a:lnTo>
                <a:lnTo>
                  <a:pt x="3847" y="1207"/>
                </a:lnTo>
                <a:lnTo>
                  <a:pt x="3843" y="1209"/>
                </a:lnTo>
                <a:lnTo>
                  <a:pt x="3839" y="1210"/>
                </a:lnTo>
                <a:lnTo>
                  <a:pt x="3835" y="1210"/>
                </a:lnTo>
                <a:lnTo>
                  <a:pt x="3572" y="1210"/>
                </a:lnTo>
                <a:lnTo>
                  <a:pt x="3570" y="1210"/>
                </a:lnTo>
                <a:lnTo>
                  <a:pt x="3366" y="1210"/>
                </a:lnTo>
                <a:lnTo>
                  <a:pt x="3361" y="1210"/>
                </a:lnTo>
                <a:lnTo>
                  <a:pt x="3358" y="1209"/>
                </a:lnTo>
                <a:lnTo>
                  <a:pt x="3354" y="1207"/>
                </a:lnTo>
                <a:lnTo>
                  <a:pt x="3351" y="1204"/>
                </a:lnTo>
                <a:lnTo>
                  <a:pt x="3349" y="1201"/>
                </a:lnTo>
                <a:lnTo>
                  <a:pt x="3347" y="1198"/>
                </a:lnTo>
                <a:lnTo>
                  <a:pt x="3346" y="1194"/>
                </a:lnTo>
                <a:lnTo>
                  <a:pt x="3345" y="1190"/>
                </a:lnTo>
                <a:lnTo>
                  <a:pt x="3345" y="612"/>
                </a:lnTo>
                <a:lnTo>
                  <a:pt x="3345" y="33"/>
                </a:lnTo>
                <a:lnTo>
                  <a:pt x="3346" y="29"/>
                </a:lnTo>
                <a:lnTo>
                  <a:pt x="3347" y="25"/>
                </a:lnTo>
                <a:lnTo>
                  <a:pt x="3349" y="22"/>
                </a:lnTo>
                <a:lnTo>
                  <a:pt x="3351" y="19"/>
                </a:lnTo>
                <a:lnTo>
                  <a:pt x="3354" y="16"/>
                </a:lnTo>
                <a:lnTo>
                  <a:pt x="3358" y="15"/>
                </a:lnTo>
                <a:lnTo>
                  <a:pt x="3361" y="13"/>
                </a:lnTo>
                <a:lnTo>
                  <a:pt x="3366" y="13"/>
                </a:lnTo>
                <a:lnTo>
                  <a:pt x="3570" y="13"/>
                </a:lnTo>
                <a:lnTo>
                  <a:pt x="3574" y="13"/>
                </a:lnTo>
                <a:lnTo>
                  <a:pt x="3578" y="15"/>
                </a:lnTo>
                <a:lnTo>
                  <a:pt x="3581" y="16"/>
                </a:lnTo>
                <a:lnTo>
                  <a:pt x="3585" y="19"/>
                </a:lnTo>
                <a:lnTo>
                  <a:pt x="3587" y="22"/>
                </a:lnTo>
                <a:lnTo>
                  <a:pt x="3589" y="25"/>
                </a:lnTo>
                <a:lnTo>
                  <a:pt x="3590" y="29"/>
                </a:lnTo>
                <a:lnTo>
                  <a:pt x="3591" y="33"/>
                </a:lnTo>
                <a:lnTo>
                  <a:pt x="3591" y="494"/>
                </a:lnTo>
                <a:lnTo>
                  <a:pt x="3591" y="956"/>
                </a:lnTo>
                <a:lnTo>
                  <a:pt x="3835" y="955"/>
                </a:lnTo>
                <a:close/>
              </a:path>
            </a:pathLst>
          </a:custGeom>
          <a:solidFill>
            <a:srgbClr val="008FBE"/>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mn-cs"/>
            </a:endParaRPr>
          </a:p>
        </p:txBody>
      </p:sp>
      <p:pic>
        <p:nvPicPr>
          <p:cNvPr id="4" name="Picture 3">
            <a:extLst>
              <a:ext uri="{FF2B5EF4-FFF2-40B4-BE49-F238E27FC236}">
                <a16:creationId xmlns:a16="http://schemas.microsoft.com/office/drawing/2014/main" id="{482332B8-EE32-4FCC-9977-420A9B16CEE8}"/>
              </a:ext>
            </a:extLst>
          </p:cNvPr>
          <p:cNvPicPr>
            <a:picLocks noChangeAspect="1"/>
          </p:cNvPicPr>
          <p:nvPr/>
        </p:nvPicPr>
        <p:blipFill>
          <a:blip r:embed="rId7"/>
          <a:stretch>
            <a:fillRect/>
          </a:stretch>
        </p:blipFill>
        <p:spPr>
          <a:xfrm>
            <a:off x="6993932" y="1197387"/>
            <a:ext cx="4458322" cy="2572109"/>
          </a:xfrm>
          <a:prstGeom prst="rect">
            <a:avLst/>
          </a:prstGeom>
        </p:spPr>
      </p:pic>
      <p:pic>
        <p:nvPicPr>
          <p:cNvPr id="12290" name="Picture 2" descr="Portable Sampling System DSS70A and Sampling Cells for Hand-Held Meter DM70  | Vaisala">
            <a:extLst>
              <a:ext uri="{FF2B5EF4-FFF2-40B4-BE49-F238E27FC236}">
                <a16:creationId xmlns:a16="http://schemas.microsoft.com/office/drawing/2014/main" id="{FDBBABB6-E13A-48C9-BF25-D1C55683D412}"/>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9223093" y="3790278"/>
            <a:ext cx="2460907" cy="1981200"/>
          </a:xfrm>
          <a:prstGeom prst="rect">
            <a:avLst/>
          </a:prstGeom>
          <a:noFill/>
          <a:extLst>
            <a:ext uri="{909E8E84-426E-40DD-AFC4-6F175D3DCCD1}">
              <a14:hiddenFill xmlns:a14="http://schemas.microsoft.com/office/drawing/2010/main">
                <a:solidFill>
                  <a:srgbClr val="FFFFFF"/>
                </a:solidFill>
              </a14:hiddenFill>
            </a:ext>
          </a:extLst>
        </p:spPr>
      </p:pic>
      <p:pic>
        <p:nvPicPr>
          <p:cNvPr id="12292" name="Picture 4" descr="DPT146 Dewpoint and Pressure Transmitter for Compressed Air Systems -  Vaisala Online Store">
            <a:extLst>
              <a:ext uri="{FF2B5EF4-FFF2-40B4-BE49-F238E27FC236}">
                <a16:creationId xmlns:a16="http://schemas.microsoft.com/office/drawing/2014/main" id="{944B345B-6C35-4477-BECA-8EB60968871F}"/>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6775944" y="3790278"/>
            <a:ext cx="2447149" cy="198120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DC0FEC7A-BB5C-43C4-B78F-228F823569BD}"/>
              </a:ext>
            </a:extLst>
          </p:cNvPr>
          <p:cNvSpPr txBox="1"/>
          <p:nvPr/>
        </p:nvSpPr>
        <p:spPr>
          <a:xfrm>
            <a:off x="7010400" y="1086522"/>
            <a:ext cx="3733800" cy="307777"/>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Arial"/>
                <a:ea typeface="+mn-ea"/>
                <a:cs typeface="+mn-cs"/>
              </a:rPr>
              <a:t>ISO 8573.1 Standard </a:t>
            </a:r>
          </a:p>
        </p:txBody>
      </p:sp>
    </p:spTree>
    <p:extLst>
      <p:ext uri="{BB962C8B-B14F-4D97-AF65-F5344CB8AC3E}">
        <p14:creationId xmlns:p14="http://schemas.microsoft.com/office/powerpoint/2010/main" val="203794143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7FB974-0629-467B-8374-558E57DE066C}"/>
              </a:ext>
            </a:extLst>
          </p:cNvPr>
          <p:cNvSpPr>
            <a:spLocks noGrp="1"/>
          </p:cNvSpPr>
          <p:nvPr>
            <p:ph type="title"/>
          </p:nvPr>
        </p:nvSpPr>
        <p:spPr>
          <a:xfrm>
            <a:off x="609600" y="152400"/>
            <a:ext cx="11074400" cy="563562"/>
          </a:xfrm>
        </p:spPr>
        <p:txBody>
          <a:bodyPr anchor="b">
            <a:normAutofit/>
          </a:bodyPr>
          <a:lstStyle/>
          <a:p>
            <a:r>
              <a:rPr lang="en-US" dirty="0"/>
              <a:t>Selecting the Right Instrument - Installation</a:t>
            </a:r>
          </a:p>
        </p:txBody>
      </p:sp>
      <p:graphicFrame>
        <p:nvGraphicFramePr>
          <p:cNvPr id="5" name="Content Placeholder 2">
            <a:extLst>
              <a:ext uri="{FF2B5EF4-FFF2-40B4-BE49-F238E27FC236}">
                <a16:creationId xmlns:a16="http://schemas.microsoft.com/office/drawing/2014/main" id="{F7142E52-FA98-4F9C-BCF1-5F3181A957CA}"/>
              </a:ext>
            </a:extLst>
          </p:cNvPr>
          <p:cNvGraphicFramePr>
            <a:graphicFrameLocks noGrp="1"/>
          </p:cNvGraphicFramePr>
          <p:nvPr>
            <p:ph sz="quarter" idx="1"/>
          </p:nvPr>
        </p:nvGraphicFramePr>
        <p:xfrm>
          <a:off x="609600" y="609600"/>
          <a:ext cx="10972800" cy="3581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8194" name="Picture 2" descr="Dew Point and Temperature Probe DMP7 for Remote Installations in Tight  Spaces | Vaisala">
            <a:extLst>
              <a:ext uri="{FF2B5EF4-FFF2-40B4-BE49-F238E27FC236}">
                <a16:creationId xmlns:a16="http://schemas.microsoft.com/office/drawing/2014/main" id="{BD103FA4-ACD2-4C75-8D87-0C7BD240B5DC}"/>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646142" y="3975643"/>
            <a:ext cx="2189515" cy="1646424"/>
          </a:xfrm>
          <a:prstGeom prst="rect">
            <a:avLst/>
          </a:prstGeom>
          <a:noFill/>
          <a:extLst>
            <a:ext uri="{909E8E84-426E-40DD-AFC4-6F175D3DCCD1}">
              <a14:hiddenFill xmlns:a14="http://schemas.microsoft.com/office/drawing/2010/main">
                <a:solidFill>
                  <a:srgbClr val="FFFFFF"/>
                </a:solidFill>
              </a14:hiddenFill>
            </a:ext>
          </a:extLst>
        </p:spPr>
      </p:pic>
      <p:sp>
        <p:nvSpPr>
          <p:cNvPr id="6" name="Freeform 250">
            <a:extLst>
              <a:ext uri="{FF2B5EF4-FFF2-40B4-BE49-F238E27FC236}">
                <a16:creationId xmlns:a16="http://schemas.microsoft.com/office/drawing/2014/main" id="{F04DF31C-2799-4834-912B-6ADE71276B56}"/>
              </a:ext>
            </a:extLst>
          </p:cNvPr>
          <p:cNvSpPr>
            <a:spLocks noChangeAspect="1" noEditPoints="1"/>
          </p:cNvSpPr>
          <p:nvPr/>
        </p:nvSpPr>
        <p:spPr bwMode="black">
          <a:xfrm>
            <a:off x="9817174" y="5922000"/>
            <a:ext cx="1922146" cy="504000"/>
          </a:xfrm>
          <a:custGeom>
            <a:avLst/>
            <a:gdLst>
              <a:gd name="T0" fmla="*/ 2494 w 4649"/>
              <a:gd name="T1" fmla="*/ 783 h 1219"/>
              <a:gd name="T2" fmla="*/ 2510 w 4649"/>
              <a:gd name="T3" fmla="*/ 896 h 1219"/>
              <a:gd name="T4" fmla="*/ 2461 w 4649"/>
              <a:gd name="T5" fmla="*/ 1063 h 1219"/>
              <a:gd name="T6" fmla="*/ 2333 w 4649"/>
              <a:gd name="T7" fmla="*/ 1180 h 1219"/>
              <a:gd name="T8" fmla="*/ 2154 w 4649"/>
              <a:gd name="T9" fmla="*/ 1219 h 1219"/>
              <a:gd name="T10" fmla="*/ 1990 w 4649"/>
              <a:gd name="T11" fmla="*/ 1174 h 1219"/>
              <a:gd name="T12" fmla="*/ 1888 w 4649"/>
              <a:gd name="T13" fmla="*/ 1073 h 1219"/>
              <a:gd name="T14" fmla="*/ 1848 w 4649"/>
              <a:gd name="T15" fmla="*/ 891 h 1219"/>
              <a:gd name="T16" fmla="*/ 2078 w 4649"/>
              <a:gd name="T17" fmla="*/ 843 h 1219"/>
              <a:gd name="T18" fmla="*/ 2095 w 4649"/>
              <a:gd name="T19" fmla="*/ 955 h 1219"/>
              <a:gd name="T20" fmla="*/ 2140 w 4649"/>
              <a:gd name="T21" fmla="*/ 1001 h 1219"/>
              <a:gd name="T22" fmla="*/ 2206 w 4649"/>
              <a:gd name="T23" fmla="*/ 987 h 1219"/>
              <a:gd name="T24" fmla="*/ 2228 w 4649"/>
              <a:gd name="T25" fmla="*/ 862 h 1219"/>
              <a:gd name="T26" fmla="*/ 2116 w 4649"/>
              <a:gd name="T27" fmla="*/ 728 h 1219"/>
              <a:gd name="T28" fmla="*/ 1887 w 4649"/>
              <a:gd name="T29" fmla="*/ 478 h 1219"/>
              <a:gd name="T30" fmla="*/ 1855 w 4649"/>
              <a:gd name="T31" fmla="*/ 362 h 1219"/>
              <a:gd name="T32" fmla="*/ 1880 w 4649"/>
              <a:gd name="T33" fmla="*/ 201 h 1219"/>
              <a:gd name="T34" fmla="*/ 1986 w 4649"/>
              <a:gd name="T35" fmla="*/ 65 h 1219"/>
              <a:gd name="T36" fmla="*/ 2150 w 4649"/>
              <a:gd name="T37" fmla="*/ 2 h 1219"/>
              <a:gd name="T38" fmla="*/ 2320 w 4649"/>
              <a:gd name="T39" fmla="*/ 28 h 1219"/>
              <a:gd name="T40" fmla="*/ 2444 w 4649"/>
              <a:gd name="T41" fmla="*/ 131 h 1219"/>
              <a:gd name="T42" fmla="*/ 2497 w 4649"/>
              <a:gd name="T43" fmla="*/ 293 h 1219"/>
              <a:gd name="T44" fmla="*/ 2481 w 4649"/>
              <a:gd name="T45" fmla="*/ 406 h 1219"/>
              <a:gd name="T46" fmla="*/ 2258 w 4649"/>
              <a:gd name="T47" fmla="*/ 278 h 1219"/>
              <a:gd name="T48" fmla="*/ 2218 w 4649"/>
              <a:gd name="T49" fmla="*/ 224 h 1219"/>
              <a:gd name="T50" fmla="*/ 2152 w 4649"/>
              <a:gd name="T51" fmla="*/ 232 h 1219"/>
              <a:gd name="T52" fmla="*/ 2126 w 4649"/>
              <a:gd name="T53" fmla="*/ 352 h 1219"/>
              <a:gd name="T54" fmla="*/ 2158 w 4649"/>
              <a:gd name="T55" fmla="*/ 427 h 1219"/>
              <a:gd name="T56" fmla="*/ 718 w 4649"/>
              <a:gd name="T57" fmla="*/ 26 h 1219"/>
              <a:gd name="T58" fmla="*/ 491 w 4649"/>
              <a:gd name="T59" fmla="*/ 1210 h 1219"/>
              <a:gd name="T60" fmla="*/ 230 w 4649"/>
              <a:gd name="T61" fmla="*/ 1189 h 1219"/>
              <a:gd name="T62" fmla="*/ 18 w 4649"/>
              <a:gd name="T63" fmla="*/ 13 h 1219"/>
              <a:gd name="T64" fmla="*/ 493 w 4649"/>
              <a:gd name="T65" fmla="*/ 33 h 1219"/>
              <a:gd name="T66" fmla="*/ 1409 w 4649"/>
              <a:gd name="T67" fmla="*/ 1193 h 1219"/>
              <a:gd name="T68" fmla="*/ 1173 w 4649"/>
              <a:gd name="T69" fmla="*/ 1207 h 1219"/>
              <a:gd name="T70" fmla="*/ 911 w 4649"/>
              <a:gd name="T71" fmla="*/ 1201 h 1219"/>
              <a:gd name="T72" fmla="*/ 691 w 4649"/>
              <a:gd name="T73" fmla="*/ 1200 h 1219"/>
              <a:gd name="T74" fmla="*/ 914 w 4649"/>
              <a:gd name="T75" fmla="*/ 15 h 1219"/>
              <a:gd name="T76" fmla="*/ 1179 w 4649"/>
              <a:gd name="T77" fmla="*/ 29 h 1219"/>
              <a:gd name="T78" fmla="*/ 3250 w 4649"/>
              <a:gd name="T79" fmla="*/ 1200 h 1219"/>
              <a:gd name="T80" fmla="*/ 3009 w 4649"/>
              <a:gd name="T81" fmla="*/ 1201 h 1219"/>
              <a:gd name="T82" fmla="*/ 2747 w 4649"/>
              <a:gd name="T83" fmla="*/ 1207 h 1219"/>
              <a:gd name="T84" fmla="*/ 2533 w 4649"/>
              <a:gd name="T85" fmla="*/ 1193 h 1219"/>
              <a:gd name="T86" fmla="*/ 2765 w 4649"/>
              <a:gd name="T87" fmla="*/ 13 h 1219"/>
              <a:gd name="T88" fmla="*/ 3137 w 4649"/>
              <a:gd name="T89" fmla="*/ 612 h 1219"/>
              <a:gd name="T90" fmla="*/ 4641 w 4649"/>
              <a:gd name="T91" fmla="*/ 1206 h 1219"/>
              <a:gd name="T92" fmla="*/ 4401 w 4649"/>
              <a:gd name="T93" fmla="*/ 1194 h 1219"/>
              <a:gd name="T94" fmla="*/ 4135 w 4649"/>
              <a:gd name="T95" fmla="*/ 1210 h 1219"/>
              <a:gd name="T96" fmla="*/ 3930 w 4649"/>
              <a:gd name="T97" fmla="*/ 1189 h 1219"/>
              <a:gd name="T98" fmla="*/ 4363 w 4649"/>
              <a:gd name="T99" fmla="*/ 13 h 1219"/>
              <a:gd name="T100" fmla="*/ 4648 w 4649"/>
              <a:gd name="T101" fmla="*/ 1189 h 1219"/>
              <a:gd name="T102" fmla="*/ 1742 w 4649"/>
              <a:gd name="T103" fmla="*/ 1209 h 1219"/>
              <a:gd name="T104" fmla="*/ 1500 w 4649"/>
              <a:gd name="T105" fmla="*/ 1190 h 1219"/>
              <a:gd name="T106" fmla="*/ 1733 w 4649"/>
              <a:gd name="T107" fmla="*/ 13 h 1219"/>
              <a:gd name="T108" fmla="*/ 3835 w 4649"/>
              <a:gd name="T109" fmla="*/ 955 h 1219"/>
              <a:gd name="T110" fmla="*/ 3854 w 4649"/>
              <a:gd name="T111" fmla="*/ 1198 h 1219"/>
              <a:gd name="T112" fmla="*/ 3358 w 4649"/>
              <a:gd name="T113" fmla="*/ 1209 h 1219"/>
              <a:gd name="T114" fmla="*/ 3349 w 4649"/>
              <a:gd name="T115" fmla="*/ 22 h 1219"/>
              <a:gd name="T116" fmla="*/ 3587 w 4649"/>
              <a:gd name="T117" fmla="*/ 22 h 12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4649" h="1219">
                <a:moveTo>
                  <a:pt x="2421" y="667"/>
                </a:moveTo>
                <a:lnTo>
                  <a:pt x="2425" y="671"/>
                </a:lnTo>
                <a:lnTo>
                  <a:pt x="2436" y="682"/>
                </a:lnTo>
                <a:lnTo>
                  <a:pt x="2442" y="691"/>
                </a:lnTo>
                <a:lnTo>
                  <a:pt x="2450" y="701"/>
                </a:lnTo>
                <a:lnTo>
                  <a:pt x="2458" y="712"/>
                </a:lnTo>
                <a:lnTo>
                  <a:pt x="2467" y="725"/>
                </a:lnTo>
                <a:lnTo>
                  <a:pt x="2475" y="740"/>
                </a:lnTo>
                <a:lnTo>
                  <a:pt x="2483" y="756"/>
                </a:lnTo>
                <a:lnTo>
                  <a:pt x="2490" y="773"/>
                </a:lnTo>
                <a:lnTo>
                  <a:pt x="2494" y="783"/>
                </a:lnTo>
                <a:lnTo>
                  <a:pt x="2497" y="792"/>
                </a:lnTo>
                <a:lnTo>
                  <a:pt x="2500" y="802"/>
                </a:lnTo>
                <a:lnTo>
                  <a:pt x="2503" y="812"/>
                </a:lnTo>
                <a:lnTo>
                  <a:pt x="2505" y="822"/>
                </a:lnTo>
                <a:lnTo>
                  <a:pt x="2507" y="833"/>
                </a:lnTo>
                <a:lnTo>
                  <a:pt x="2508" y="844"/>
                </a:lnTo>
                <a:lnTo>
                  <a:pt x="2509" y="855"/>
                </a:lnTo>
                <a:lnTo>
                  <a:pt x="2510" y="867"/>
                </a:lnTo>
                <a:lnTo>
                  <a:pt x="2510" y="878"/>
                </a:lnTo>
                <a:lnTo>
                  <a:pt x="2510" y="887"/>
                </a:lnTo>
                <a:lnTo>
                  <a:pt x="2510" y="896"/>
                </a:lnTo>
                <a:lnTo>
                  <a:pt x="2510" y="912"/>
                </a:lnTo>
                <a:lnTo>
                  <a:pt x="2508" y="929"/>
                </a:lnTo>
                <a:lnTo>
                  <a:pt x="2506" y="945"/>
                </a:lnTo>
                <a:lnTo>
                  <a:pt x="2503" y="961"/>
                </a:lnTo>
                <a:lnTo>
                  <a:pt x="2499" y="976"/>
                </a:lnTo>
                <a:lnTo>
                  <a:pt x="2495" y="992"/>
                </a:lnTo>
                <a:lnTo>
                  <a:pt x="2490" y="1007"/>
                </a:lnTo>
                <a:lnTo>
                  <a:pt x="2483" y="1022"/>
                </a:lnTo>
                <a:lnTo>
                  <a:pt x="2477" y="1036"/>
                </a:lnTo>
                <a:lnTo>
                  <a:pt x="2469" y="1050"/>
                </a:lnTo>
                <a:lnTo>
                  <a:pt x="2461" y="1063"/>
                </a:lnTo>
                <a:lnTo>
                  <a:pt x="2452" y="1077"/>
                </a:lnTo>
                <a:lnTo>
                  <a:pt x="2443" y="1089"/>
                </a:lnTo>
                <a:lnTo>
                  <a:pt x="2433" y="1101"/>
                </a:lnTo>
                <a:lnTo>
                  <a:pt x="2422" y="1113"/>
                </a:lnTo>
                <a:lnTo>
                  <a:pt x="2411" y="1124"/>
                </a:lnTo>
                <a:lnTo>
                  <a:pt x="2399" y="1135"/>
                </a:lnTo>
                <a:lnTo>
                  <a:pt x="2387" y="1145"/>
                </a:lnTo>
                <a:lnTo>
                  <a:pt x="2374" y="1155"/>
                </a:lnTo>
                <a:lnTo>
                  <a:pt x="2361" y="1164"/>
                </a:lnTo>
                <a:lnTo>
                  <a:pt x="2347" y="1172"/>
                </a:lnTo>
                <a:lnTo>
                  <a:pt x="2333" y="1180"/>
                </a:lnTo>
                <a:lnTo>
                  <a:pt x="2317" y="1187"/>
                </a:lnTo>
                <a:lnTo>
                  <a:pt x="2302" y="1194"/>
                </a:lnTo>
                <a:lnTo>
                  <a:pt x="2287" y="1200"/>
                </a:lnTo>
                <a:lnTo>
                  <a:pt x="2271" y="1205"/>
                </a:lnTo>
                <a:lnTo>
                  <a:pt x="2255" y="1209"/>
                </a:lnTo>
                <a:lnTo>
                  <a:pt x="2239" y="1213"/>
                </a:lnTo>
                <a:lnTo>
                  <a:pt x="2222" y="1215"/>
                </a:lnTo>
                <a:lnTo>
                  <a:pt x="2205" y="1217"/>
                </a:lnTo>
                <a:lnTo>
                  <a:pt x="2188" y="1219"/>
                </a:lnTo>
                <a:lnTo>
                  <a:pt x="2171" y="1219"/>
                </a:lnTo>
                <a:lnTo>
                  <a:pt x="2154" y="1219"/>
                </a:lnTo>
                <a:lnTo>
                  <a:pt x="2137" y="1218"/>
                </a:lnTo>
                <a:lnTo>
                  <a:pt x="2121" y="1216"/>
                </a:lnTo>
                <a:lnTo>
                  <a:pt x="2105" y="1214"/>
                </a:lnTo>
                <a:lnTo>
                  <a:pt x="2089" y="1211"/>
                </a:lnTo>
                <a:lnTo>
                  <a:pt x="2074" y="1207"/>
                </a:lnTo>
                <a:lnTo>
                  <a:pt x="2059" y="1203"/>
                </a:lnTo>
                <a:lnTo>
                  <a:pt x="2044" y="1199"/>
                </a:lnTo>
                <a:lnTo>
                  <a:pt x="2030" y="1193"/>
                </a:lnTo>
                <a:lnTo>
                  <a:pt x="2016" y="1187"/>
                </a:lnTo>
                <a:lnTo>
                  <a:pt x="2003" y="1181"/>
                </a:lnTo>
                <a:lnTo>
                  <a:pt x="1990" y="1174"/>
                </a:lnTo>
                <a:lnTo>
                  <a:pt x="1977" y="1166"/>
                </a:lnTo>
                <a:lnTo>
                  <a:pt x="1971" y="1162"/>
                </a:lnTo>
                <a:lnTo>
                  <a:pt x="1965" y="1158"/>
                </a:lnTo>
                <a:lnTo>
                  <a:pt x="1954" y="1149"/>
                </a:lnTo>
                <a:lnTo>
                  <a:pt x="1943" y="1140"/>
                </a:lnTo>
                <a:lnTo>
                  <a:pt x="1932" y="1130"/>
                </a:lnTo>
                <a:lnTo>
                  <a:pt x="1922" y="1120"/>
                </a:lnTo>
                <a:lnTo>
                  <a:pt x="1913" y="1109"/>
                </a:lnTo>
                <a:lnTo>
                  <a:pt x="1904" y="1098"/>
                </a:lnTo>
                <a:lnTo>
                  <a:pt x="1895" y="1086"/>
                </a:lnTo>
                <a:lnTo>
                  <a:pt x="1888" y="1073"/>
                </a:lnTo>
                <a:lnTo>
                  <a:pt x="1881" y="1061"/>
                </a:lnTo>
                <a:lnTo>
                  <a:pt x="1874" y="1047"/>
                </a:lnTo>
                <a:lnTo>
                  <a:pt x="1869" y="1034"/>
                </a:lnTo>
                <a:lnTo>
                  <a:pt x="1864" y="1019"/>
                </a:lnTo>
                <a:lnTo>
                  <a:pt x="1859" y="1005"/>
                </a:lnTo>
                <a:lnTo>
                  <a:pt x="1856" y="990"/>
                </a:lnTo>
                <a:lnTo>
                  <a:pt x="1853" y="974"/>
                </a:lnTo>
                <a:lnTo>
                  <a:pt x="1851" y="958"/>
                </a:lnTo>
                <a:lnTo>
                  <a:pt x="1849" y="942"/>
                </a:lnTo>
                <a:lnTo>
                  <a:pt x="1849" y="925"/>
                </a:lnTo>
                <a:lnTo>
                  <a:pt x="1848" y="891"/>
                </a:lnTo>
                <a:lnTo>
                  <a:pt x="1849" y="859"/>
                </a:lnTo>
                <a:lnTo>
                  <a:pt x="1849" y="856"/>
                </a:lnTo>
                <a:lnTo>
                  <a:pt x="1850" y="852"/>
                </a:lnTo>
                <a:lnTo>
                  <a:pt x="1851" y="850"/>
                </a:lnTo>
                <a:lnTo>
                  <a:pt x="1854" y="847"/>
                </a:lnTo>
                <a:lnTo>
                  <a:pt x="1856" y="845"/>
                </a:lnTo>
                <a:lnTo>
                  <a:pt x="1859" y="844"/>
                </a:lnTo>
                <a:lnTo>
                  <a:pt x="1863" y="843"/>
                </a:lnTo>
                <a:lnTo>
                  <a:pt x="1866" y="842"/>
                </a:lnTo>
                <a:lnTo>
                  <a:pt x="2074" y="842"/>
                </a:lnTo>
                <a:lnTo>
                  <a:pt x="2078" y="843"/>
                </a:lnTo>
                <a:lnTo>
                  <a:pt x="2081" y="844"/>
                </a:lnTo>
                <a:lnTo>
                  <a:pt x="2084" y="845"/>
                </a:lnTo>
                <a:lnTo>
                  <a:pt x="2087" y="848"/>
                </a:lnTo>
                <a:lnTo>
                  <a:pt x="2089" y="850"/>
                </a:lnTo>
                <a:lnTo>
                  <a:pt x="2090" y="853"/>
                </a:lnTo>
                <a:lnTo>
                  <a:pt x="2092" y="857"/>
                </a:lnTo>
                <a:lnTo>
                  <a:pt x="2092" y="860"/>
                </a:lnTo>
                <a:lnTo>
                  <a:pt x="2092" y="935"/>
                </a:lnTo>
                <a:lnTo>
                  <a:pt x="2093" y="942"/>
                </a:lnTo>
                <a:lnTo>
                  <a:pt x="2094" y="948"/>
                </a:lnTo>
                <a:lnTo>
                  <a:pt x="2095" y="955"/>
                </a:lnTo>
                <a:lnTo>
                  <a:pt x="2098" y="961"/>
                </a:lnTo>
                <a:lnTo>
                  <a:pt x="2101" y="967"/>
                </a:lnTo>
                <a:lnTo>
                  <a:pt x="2104" y="973"/>
                </a:lnTo>
                <a:lnTo>
                  <a:pt x="2108" y="978"/>
                </a:lnTo>
                <a:lnTo>
                  <a:pt x="2110" y="981"/>
                </a:lnTo>
                <a:lnTo>
                  <a:pt x="2112" y="983"/>
                </a:lnTo>
                <a:lnTo>
                  <a:pt x="2117" y="988"/>
                </a:lnTo>
                <a:lnTo>
                  <a:pt x="2122" y="992"/>
                </a:lnTo>
                <a:lnTo>
                  <a:pt x="2128" y="996"/>
                </a:lnTo>
                <a:lnTo>
                  <a:pt x="2134" y="999"/>
                </a:lnTo>
                <a:lnTo>
                  <a:pt x="2140" y="1001"/>
                </a:lnTo>
                <a:lnTo>
                  <a:pt x="2147" y="1003"/>
                </a:lnTo>
                <a:lnTo>
                  <a:pt x="2153" y="1004"/>
                </a:lnTo>
                <a:lnTo>
                  <a:pt x="2160" y="1005"/>
                </a:lnTo>
                <a:lnTo>
                  <a:pt x="2167" y="1004"/>
                </a:lnTo>
                <a:lnTo>
                  <a:pt x="2173" y="1003"/>
                </a:lnTo>
                <a:lnTo>
                  <a:pt x="2180" y="1002"/>
                </a:lnTo>
                <a:lnTo>
                  <a:pt x="2186" y="1000"/>
                </a:lnTo>
                <a:lnTo>
                  <a:pt x="2191" y="998"/>
                </a:lnTo>
                <a:lnTo>
                  <a:pt x="2197" y="995"/>
                </a:lnTo>
                <a:lnTo>
                  <a:pt x="2202" y="991"/>
                </a:lnTo>
                <a:lnTo>
                  <a:pt x="2206" y="987"/>
                </a:lnTo>
                <a:lnTo>
                  <a:pt x="2211" y="983"/>
                </a:lnTo>
                <a:lnTo>
                  <a:pt x="2215" y="979"/>
                </a:lnTo>
                <a:lnTo>
                  <a:pt x="2218" y="974"/>
                </a:lnTo>
                <a:lnTo>
                  <a:pt x="2221" y="969"/>
                </a:lnTo>
                <a:lnTo>
                  <a:pt x="2224" y="963"/>
                </a:lnTo>
                <a:lnTo>
                  <a:pt x="2226" y="957"/>
                </a:lnTo>
                <a:lnTo>
                  <a:pt x="2227" y="951"/>
                </a:lnTo>
                <a:lnTo>
                  <a:pt x="2228" y="948"/>
                </a:lnTo>
                <a:lnTo>
                  <a:pt x="2228" y="945"/>
                </a:lnTo>
                <a:lnTo>
                  <a:pt x="2228" y="871"/>
                </a:lnTo>
                <a:lnTo>
                  <a:pt x="2228" y="862"/>
                </a:lnTo>
                <a:lnTo>
                  <a:pt x="2226" y="855"/>
                </a:lnTo>
                <a:lnTo>
                  <a:pt x="2224" y="847"/>
                </a:lnTo>
                <a:lnTo>
                  <a:pt x="2220" y="838"/>
                </a:lnTo>
                <a:lnTo>
                  <a:pt x="2215" y="827"/>
                </a:lnTo>
                <a:lnTo>
                  <a:pt x="2211" y="822"/>
                </a:lnTo>
                <a:lnTo>
                  <a:pt x="2207" y="817"/>
                </a:lnTo>
                <a:lnTo>
                  <a:pt x="2198" y="805"/>
                </a:lnTo>
                <a:lnTo>
                  <a:pt x="2191" y="798"/>
                </a:lnTo>
                <a:lnTo>
                  <a:pt x="2181" y="788"/>
                </a:lnTo>
                <a:lnTo>
                  <a:pt x="2152" y="761"/>
                </a:lnTo>
                <a:lnTo>
                  <a:pt x="2116" y="728"/>
                </a:lnTo>
                <a:lnTo>
                  <a:pt x="2078" y="693"/>
                </a:lnTo>
                <a:lnTo>
                  <a:pt x="2008" y="632"/>
                </a:lnTo>
                <a:lnTo>
                  <a:pt x="1978" y="604"/>
                </a:lnTo>
                <a:lnTo>
                  <a:pt x="1973" y="599"/>
                </a:lnTo>
                <a:lnTo>
                  <a:pt x="1960" y="584"/>
                </a:lnTo>
                <a:lnTo>
                  <a:pt x="1941" y="562"/>
                </a:lnTo>
                <a:lnTo>
                  <a:pt x="1930" y="548"/>
                </a:lnTo>
                <a:lnTo>
                  <a:pt x="1919" y="533"/>
                </a:lnTo>
                <a:lnTo>
                  <a:pt x="1908" y="516"/>
                </a:lnTo>
                <a:lnTo>
                  <a:pt x="1897" y="497"/>
                </a:lnTo>
                <a:lnTo>
                  <a:pt x="1887" y="478"/>
                </a:lnTo>
                <a:lnTo>
                  <a:pt x="1882" y="468"/>
                </a:lnTo>
                <a:lnTo>
                  <a:pt x="1878" y="457"/>
                </a:lnTo>
                <a:lnTo>
                  <a:pt x="1873" y="446"/>
                </a:lnTo>
                <a:lnTo>
                  <a:pt x="1869" y="435"/>
                </a:lnTo>
                <a:lnTo>
                  <a:pt x="1866" y="424"/>
                </a:lnTo>
                <a:lnTo>
                  <a:pt x="1863" y="413"/>
                </a:lnTo>
                <a:lnTo>
                  <a:pt x="1860" y="402"/>
                </a:lnTo>
                <a:lnTo>
                  <a:pt x="1858" y="390"/>
                </a:lnTo>
                <a:lnTo>
                  <a:pt x="1856" y="378"/>
                </a:lnTo>
                <a:lnTo>
                  <a:pt x="1855" y="366"/>
                </a:lnTo>
                <a:lnTo>
                  <a:pt x="1855" y="362"/>
                </a:lnTo>
                <a:lnTo>
                  <a:pt x="1854" y="346"/>
                </a:lnTo>
                <a:lnTo>
                  <a:pt x="1854" y="330"/>
                </a:lnTo>
                <a:lnTo>
                  <a:pt x="1854" y="313"/>
                </a:lnTo>
                <a:lnTo>
                  <a:pt x="1855" y="296"/>
                </a:lnTo>
                <a:lnTo>
                  <a:pt x="1858" y="279"/>
                </a:lnTo>
                <a:lnTo>
                  <a:pt x="1860" y="263"/>
                </a:lnTo>
                <a:lnTo>
                  <a:pt x="1864" y="247"/>
                </a:lnTo>
                <a:lnTo>
                  <a:pt x="1869" y="231"/>
                </a:lnTo>
                <a:lnTo>
                  <a:pt x="1871" y="224"/>
                </a:lnTo>
                <a:lnTo>
                  <a:pt x="1874" y="216"/>
                </a:lnTo>
                <a:lnTo>
                  <a:pt x="1880" y="201"/>
                </a:lnTo>
                <a:lnTo>
                  <a:pt x="1886" y="187"/>
                </a:lnTo>
                <a:lnTo>
                  <a:pt x="1894" y="172"/>
                </a:lnTo>
                <a:lnTo>
                  <a:pt x="1901" y="159"/>
                </a:lnTo>
                <a:lnTo>
                  <a:pt x="1910" y="145"/>
                </a:lnTo>
                <a:lnTo>
                  <a:pt x="1919" y="132"/>
                </a:lnTo>
                <a:lnTo>
                  <a:pt x="1929" y="120"/>
                </a:lnTo>
                <a:lnTo>
                  <a:pt x="1939" y="108"/>
                </a:lnTo>
                <a:lnTo>
                  <a:pt x="1950" y="96"/>
                </a:lnTo>
                <a:lnTo>
                  <a:pt x="1962" y="85"/>
                </a:lnTo>
                <a:lnTo>
                  <a:pt x="1974" y="75"/>
                </a:lnTo>
                <a:lnTo>
                  <a:pt x="1986" y="65"/>
                </a:lnTo>
                <a:lnTo>
                  <a:pt x="1999" y="56"/>
                </a:lnTo>
                <a:lnTo>
                  <a:pt x="2012" y="48"/>
                </a:lnTo>
                <a:lnTo>
                  <a:pt x="2026" y="40"/>
                </a:lnTo>
                <a:lnTo>
                  <a:pt x="2041" y="32"/>
                </a:lnTo>
                <a:lnTo>
                  <a:pt x="2055" y="26"/>
                </a:lnTo>
                <a:lnTo>
                  <a:pt x="2070" y="20"/>
                </a:lnTo>
                <a:lnTo>
                  <a:pt x="2085" y="15"/>
                </a:lnTo>
                <a:lnTo>
                  <a:pt x="2101" y="10"/>
                </a:lnTo>
                <a:lnTo>
                  <a:pt x="2117" y="7"/>
                </a:lnTo>
                <a:lnTo>
                  <a:pt x="2133" y="4"/>
                </a:lnTo>
                <a:lnTo>
                  <a:pt x="2150" y="2"/>
                </a:lnTo>
                <a:lnTo>
                  <a:pt x="2167" y="0"/>
                </a:lnTo>
                <a:lnTo>
                  <a:pt x="2184" y="0"/>
                </a:lnTo>
                <a:lnTo>
                  <a:pt x="2200" y="0"/>
                </a:lnTo>
                <a:lnTo>
                  <a:pt x="2216" y="1"/>
                </a:lnTo>
                <a:lnTo>
                  <a:pt x="2232" y="3"/>
                </a:lnTo>
                <a:lnTo>
                  <a:pt x="2247" y="6"/>
                </a:lnTo>
                <a:lnTo>
                  <a:pt x="2262" y="9"/>
                </a:lnTo>
                <a:lnTo>
                  <a:pt x="2277" y="13"/>
                </a:lnTo>
                <a:lnTo>
                  <a:pt x="2292" y="17"/>
                </a:lnTo>
                <a:lnTo>
                  <a:pt x="2306" y="22"/>
                </a:lnTo>
                <a:lnTo>
                  <a:pt x="2320" y="28"/>
                </a:lnTo>
                <a:lnTo>
                  <a:pt x="2335" y="35"/>
                </a:lnTo>
                <a:lnTo>
                  <a:pt x="2348" y="42"/>
                </a:lnTo>
                <a:lnTo>
                  <a:pt x="2360" y="49"/>
                </a:lnTo>
                <a:lnTo>
                  <a:pt x="2373" y="58"/>
                </a:lnTo>
                <a:lnTo>
                  <a:pt x="2384" y="66"/>
                </a:lnTo>
                <a:lnTo>
                  <a:pt x="2396" y="76"/>
                </a:lnTo>
                <a:lnTo>
                  <a:pt x="2406" y="86"/>
                </a:lnTo>
                <a:lnTo>
                  <a:pt x="2417" y="96"/>
                </a:lnTo>
                <a:lnTo>
                  <a:pt x="2426" y="107"/>
                </a:lnTo>
                <a:lnTo>
                  <a:pt x="2436" y="119"/>
                </a:lnTo>
                <a:lnTo>
                  <a:pt x="2444" y="131"/>
                </a:lnTo>
                <a:lnTo>
                  <a:pt x="2452" y="143"/>
                </a:lnTo>
                <a:lnTo>
                  <a:pt x="2460" y="156"/>
                </a:lnTo>
                <a:lnTo>
                  <a:pt x="2467" y="170"/>
                </a:lnTo>
                <a:lnTo>
                  <a:pt x="2473" y="184"/>
                </a:lnTo>
                <a:lnTo>
                  <a:pt x="2478" y="198"/>
                </a:lnTo>
                <a:lnTo>
                  <a:pt x="2483" y="213"/>
                </a:lnTo>
                <a:lnTo>
                  <a:pt x="2488" y="228"/>
                </a:lnTo>
                <a:lnTo>
                  <a:pt x="2491" y="244"/>
                </a:lnTo>
                <a:lnTo>
                  <a:pt x="2494" y="260"/>
                </a:lnTo>
                <a:lnTo>
                  <a:pt x="2496" y="276"/>
                </a:lnTo>
                <a:lnTo>
                  <a:pt x="2497" y="293"/>
                </a:lnTo>
                <a:lnTo>
                  <a:pt x="2498" y="310"/>
                </a:lnTo>
                <a:lnTo>
                  <a:pt x="2498" y="350"/>
                </a:lnTo>
                <a:lnTo>
                  <a:pt x="2498" y="388"/>
                </a:lnTo>
                <a:lnTo>
                  <a:pt x="2498" y="392"/>
                </a:lnTo>
                <a:lnTo>
                  <a:pt x="2497" y="395"/>
                </a:lnTo>
                <a:lnTo>
                  <a:pt x="2495" y="398"/>
                </a:lnTo>
                <a:lnTo>
                  <a:pt x="2493" y="401"/>
                </a:lnTo>
                <a:lnTo>
                  <a:pt x="2491" y="403"/>
                </a:lnTo>
                <a:lnTo>
                  <a:pt x="2488" y="404"/>
                </a:lnTo>
                <a:lnTo>
                  <a:pt x="2484" y="405"/>
                </a:lnTo>
                <a:lnTo>
                  <a:pt x="2481" y="406"/>
                </a:lnTo>
                <a:lnTo>
                  <a:pt x="2277" y="405"/>
                </a:lnTo>
                <a:lnTo>
                  <a:pt x="2273" y="405"/>
                </a:lnTo>
                <a:lnTo>
                  <a:pt x="2270" y="404"/>
                </a:lnTo>
                <a:lnTo>
                  <a:pt x="2267" y="402"/>
                </a:lnTo>
                <a:lnTo>
                  <a:pt x="2264" y="400"/>
                </a:lnTo>
                <a:lnTo>
                  <a:pt x="2262" y="397"/>
                </a:lnTo>
                <a:lnTo>
                  <a:pt x="2260" y="394"/>
                </a:lnTo>
                <a:lnTo>
                  <a:pt x="2259" y="391"/>
                </a:lnTo>
                <a:lnTo>
                  <a:pt x="2259" y="387"/>
                </a:lnTo>
                <a:lnTo>
                  <a:pt x="2259" y="285"/>
                </a:lnTo>
                <a:lnTo>
                  <a:pt x="2258" y="278"/>
                </a:lnTo>
                <a:lnTo>
                  <a:pt x="2257" y="271"/>
                </a:lnTo>
                <a:lnTo>
                  <a:pt x="2256" y="265"/>
                </a:lnTo>
                <a:lnTo>
                  <a:pt x="2253" y="259"/>
                </a:lnTo>
                <a:lnTo>
                  <a:pt x="2251" y="253"/>
                </a:lnTo>
                <a:lnTo>
                  <a:pt x="2247" y="248"/>
                </a:lnTo>
                <a:lnTo>
                  <a:pt x="2244" y="243"/>
                </a:lnTo>
                <a:lnTo>
                  <a:pt x="2239" y="238"/>
                </a:lnTo>
                <a:lnTo>
                  <a:pt x="2235" y="234"/>
                </a:lnTo>
                <a:lnTo>
                  <a:pt x="2229" y="230"/>
                </a:lnTo>
                <a:lnTo>
                  <a:pt x="2224" y="226"/>
                </a:lnTo>
                <a:lnTo>
                  <a:pt x="2218" y="224"/>
                </a:lnTo>
                <a:lnTo>
                  <a:pt x="2212" y="221"/>
                </a:lnTo>
                <a:lnTo>
                  <a:pt x="2206" y="220"/>
                </a:lnTo>
                <a:lnTo>
                  <a:pt x="2199" y="219"/>
                </a:lnTo>
                <a:lnTo>
                  <a:pt x="2192" y="218"/>
                </a:lnTo>
                <a:lnTo>
                  <a:pt x="2186" y="219"/>
                </a:lnTo>
                <a:lnTo>
                  <a:pt x="2180" y="220"/>
                </a:lnTo>
                <a:lnTo>
                  <a:pt x="2174" y="221"/>
                </a:lnTo>
                <a:lnTo>
                  <a:pt x="2168" y="223"/>
                </a:lnTo>
                <a:lnTo>
                  <a:pt x="2162" y="226"/>
                </a:lnTo>
                <a:lnTo>
                  <a:pt x="2157" y="229"/>
                </a:lnTo>
                <a:lnTo>
                  <a:pt x="2152" y="232"/>
                </a:lnTo>
                <a:lnTo>
                  <a:pt x="2148" y="236"/>
                </a:lnTo>
                <a:lnTo>
                  <a:pt x="2143" y="240"/>
                </a:lnTo>
                <a:lnTo>
                  <a:pt x="2140" y="245"/>
                </a:lnTo>
                <a:lnTo>
                  <a:pt x="2136" y="250"/>
                </a:lnTo>
                <a:lnTo>
                  <a:pt x="2133" y="255"/>
                </a:lnTo>
                <a:lnTo>
                  <a:pt x="2131" y="261"/>
                </a:lnTo>
                <a:lnTo>
                  <a:pt x="2129" y="267"/>
                </a:lnTo>
                <a:lnTo>
                  <a:pt x="2127" y="273"/>
                </a:lnTo>
                <a:lnTo>
                  <a:pt x="2127" y="279"/>
                </a:lnTo>
                <a:lnTo>
                  <a:pt x="2126" y="349"/>
                </a:lnTo>
                <a:lnTo>
                  <a:pt x="2126" y="352"/>
                </a:lnTo>
                <a:lnTo>
                  <a:pt x="2128" y="366"/>
                </a:lnTo>
                <a:lnTo>
                  <a:pt x="2130" y="375"/>
                </a:lnTo>
                <a:lnTo>
                  <a:pt x="2133" y="386"/>
                </a:lnTo>
                <a:lnTo>
                  <a:pt x="2135" y="392"/>
                </a:lnTo>
                <a:lnTo>
                  <a:pt x="2138" y="398"/>
                </a:lnTo>
                <a:lnTo>
                  <a:pt x="2140" y="403"/>
                </a:lnTo>
                <a:lnTo>
                  <a:pt x="2143" y="409"/>
                </a:lnTo>
                <a:lnTo>
                  <a:pt x="2146" y="414"/>
                </a:lnTo>
                <a:lnTo>
                  <a:pt x="2150" y="419"/>
                </a:lnTo>
                <a:lnTo>
                  <a:pt x="2154" y="423"/>
                </a:lnTo>
                <a:lnTo>
                  <a:pt x="2158" y="427"/>
                </a:lnTo>
                <a:lnTo>
                  <a:pt x="2174" y="440"/>
                </a:lnTo>
                <a:lnTo>
                  <a:pt x="2206" y="469"/>
                </a:lnTo>
                <a:lnTo>
                  <a:pt x="2295" y="551"/>
                </a:lnTo>
                <a:lnTo>
                  <a:pt x="2421" y="667"/>
                </a:lnTo>
                <a:close/>
                <a:moveTo>
                  <a:pt x="701" y="13"/>
                </a:moveTo>
                <a:lnTo>
                  <a:pt x="705" y="14"/>
                </a:lnTo>
                <a:lnTo>
                  <a:pt x="709" y="15"/>
                </a:lnTo>
                <a:lnTo>
                  <a:pt x="712" y="17"/>
                </a:lnTo>
                <a:lnTo>
                  <a:pt x="715" y="19"/>
                </a:lnTo>
                <a:lnTo>
                  <a:pt x="717" y="22"/>
                </a:lnTo>
                <a:lnTo>
                  <a:pt x="718" y="26"/>
                </a:lnTo>
                <a:lnTo>
                  <a:pt x="719" y="30"/>
                </a:lnTo>
                <a:lnTo>
                  <a:pt x="719" y="34"/>
                </a:lnTo>
                <a:lnTo>
                  <a:pt x="615" y="612"/>
                </a:lnTo>
                <a:lnTo>
                  <a:pt x="511" y="1189"/>
                </a:lnTo>
                <a:lnTo>
                  <a:pt x="510" y="1193"/>
                </a:lnTo>
                <a:lnTo>
                  <a:pt x="508" y="1197"/>
                </a:lnTo>
                <a:lnTo>
                  <a:pt x="506" y="1201"/>
                </a:lnTo>
                <a:lnTo>
                  <a:pt x="502" y="1204"/>
                </a:lnTo>
                <a:lnTo>
                  <a:pt x="499" y="1207"/>
                </a:lnTo>
                <a:lnTo>
                  <a:pt x="495" y="1208"/>
                </a:lnTo>
                <a:lnTo>
                  <a:pt x="491" y="1210"/>
                </a:lnTo>
                <a:lnTo>
                  <a:pt x="487" y="1210"/>
                </a:lnTo>
                <a:lnTo>
                  <a:pt x="436" y="1210"/>
                </a:lnTo>
                <a:lnTo>
                  <a:pt x="254" y="1210"/>
                </a:lnTo>
                <a:lnTo>
                  <a:pt x="250" y="1210"/>
                </a:lnTo>
                <a:lnTo>
                  <a:pt x="246" y="1208"/>
                </a:lnTo>
                <a:lnTo>
                  <a:pt x="242" y="1206"/>
                </a:lnTo>
                <a:lnTo>
                  <a:pt x="238" y="1204"/>
                </a:lnTo>
                <a:lnTo>
                  <a:pt x="235" y="1201"/>
                </a:lnTo>
                <a:lnTo>
                  <a:pt x="233" y="1197"/>
                </a:lnTo>
                <a:lnTo>
                  <a:pt x="231" y="1193"/>
                </a:lnTo>
                <a:lnTo>
                  <a:pt x="230" y="1189"/>
                </a:lnTo>
                <a:lnTo>
                  <a:pt x="115" y="612"/>
                </a:lnTo>
                <a:lnTo>
                  <a:pt x="0" y="34"/>
                </a:lnTo>
                <a:lnTo>
                  <a:pt x="0" y="30"/>
                </a:lnTo>
                <a:lnTo>
                  <a:pt x="1" y="26"/>
                </a:lnTo>
                <a:lnTo>
                  <a:pt x="1" y="24"/>
                </a:lnTo>
                <a:lnTo>
                  <a:pt x="2" y="22"/>
                </a:lnTo>
                <a:lnTo>
                  <a:pt x="4" y="19"/>
                </a:lnTo>
                <a:lnTo>
                  <a:pt x="7" y="16"/>
                </a:lnTo>
                <a:lnTo>
                  <a:pt x="10" y="15"/>
                </a:lnTo>
                <a:lnTo>
                  <a:pt x="14" y="13"/>
                </a:lnTo>
                <a:lnTo>
                  <a:pt x="18" y="13"/>
                </a:lnTo>
                <a:lnTo>
                  <a:pt x="225" y="13"/>
                </a:lnTo>
                <a:lnTo>
                  <a:pt x="229" y="13"/>
                </a:lnTo>
                <a:lnTo>
                  <a:pt x="233" y="14"/>
                </a:lnTo>
                <a:lnTo>
                  <a:pt x="237" y="16"/>
                </a:lnTo>
                <a:lnTo>
                  <a:pt x="241" y="19"/>
                </a:lnTo>
                <a:lnTo>
                  <a:pt x="244" y="22"/>
                </a:lnTo>
                <a:lnTo>
                  <a:pt x="246" y="25"/>
                </a:lnTo>
                <a:lnTo>
                  <a:pt x="248" y="29"/>
                </a:lnTo>
                <a:lnTo>
                  <a:pt x="249" y="33"/>
                </a:lnTo>
                <a:lnTo>
                  <a:pt x="365" y="696"/>
                </a:lnTo>
                <a:lnTo>
                  <a:pt x="493" y="33"/>
                </a:lnTo>
                <a:lnTo>
                  <a:pt x="495" y="29"/>
                </a:lnTo>
                <a:lnTo>
                  <a:pt x="496" y="25"/>
                </a:lnTo>
                <a:lnTo>
                  <a:pt x="499" y="22"/>
                </a:lnTo>
                <a:lnTo>
                  <a:pt x="502" y="19"/>
                </a:lnTo>
                <a:lnTo>
                  <a:pt x="506" y="16"/>
                </a:lnTo>
                <a:lnTo>
                  <a:pt x="509" y="15"/>
                </a:lnTo>
                <a:lnTo>
                  <a:pt x="513" y="13"/>
                </a:lnTo>
                <a:lnTo>
                  <a:pt x="518" y="13"/>
                </a:lnTo>
                <a:lnTo>
                  <a:pt x="701" y="13"/>
                </a:lnTo>
                <a:close/>
                <a:moveTo>
                  <a:pt x="1409" y="1189"/>
                </a:moveTo>
                <a:lnTo>
                  <a:pt x="1409" y="1193"/>
                </a:lnTo>
                <a:lnTo>
                  <a:pt x="1409" y="1197"/>
                </a:lnTo>
                <a:lnTo>
                  <a:pt x="1407" y="1200"/>
                </a:lnTo>
                <a:lnTo>
                  <a:pt x="1405" y="1204"/>
                </a:lnTo>
                <a:lnTo>
                  <a:pt x="1402" y="1206"/>
                </a:lnTo>
                <a:lnTo>
                  <a:pt x="1398" y="1208"/>
                </a:lnTo>
                <a:lnTo>
                  <a:pt x="1395" y="1210"/>
                </a:lnTo>
                <a:lnTo>
                  <a:pt x="1390" y="1210"/>
                </a:lnTo>
                <a:lnTo>
                  <a:pt x="1185" y="1210"/>
                </a:lnTo>
                <a:lnTo>
                  <a:pt x="1181" y="1210"/>
                </a:lnTo>
                <a:lnTo>
                  <a:pt x="1177" y="1209"/>
                </a:lnTo>
                <a:lnTo>
                  <a:pt x="1173" y="1207"/>
                </a:lnTo>
                <a:lnTo>
                  <a:pt x="1169" y="1204"/>
                </a:lnTo>
                <a:lnTo>
                  <a:pt x="1166" y="1201"/>
                </a:lnTo>
                <a:lnTo>
                  <a:pt x="1164" y="1198"/>
                </a:lnTo>
                <a:lnTo>
                  <a:pt x="1162" y="1194"/>
                </a:lnTo>
                <a:lnTo>
                  <a:pt x="1161" y="1190"/>
                </a:lnTo>
                <a:lnTo>
                  <a:pt x="1143" y="1087"/>
                </a:lnTo>
                <a:lnTo>
                  <a:pt x="936" y="1087"/>
                </a:lnTo>
                <a:lnTo>
                  <a:pt x="916" y="1190"/>
                </a:lnTo>
                <a:lnTo>
                  <a:pt x="915" y="1194"/>
                </a:lnTo>
                <a:lnTo>
                  <a:pt x="913" y="1198"/>
                </a:lnTo>
                <a:lnTo>
                  <a:pt x="911" y="1201"/>
                </a:lnTo>
                <a:lnTo>
                  <a:pt x="908" y="1204"/>
                </a:lnTo>
                <a:lnTo>
                  <a:pt x="904" y="1207"/>
                </a:lnTo>
                <a:lnTo>
                  <a:pt x="900" y="1209"/>
                </a:lnTo>
                <a:lnTo>
                  <a:pt x="896" y="1210"/>
                </a:lnTo>
                <a:lnTo>
                  <a:pt x="892" y="1210"/>
                </a:lnTo>
                <a:lnTo>
                  <a:pt x="705" y="1210"/>
                </a:lnTo>
                <a:lnTo>
                  <a:pt x="701" y="1210"/>
                </a:lnTo>
                <a:lnTo>
                  <a:pt x="698" y="1208"/>
                </a:lnTo>
                <a:lnTo>
                  <a:pt x="695" y="1206"/>
                </a:lnTo>
                <a:lnTo>
                  <a:pt x="692" y="1204"/>
                </a:lnTo>
                <a:lnTo>
                  <a:pt x="691" y="1200"/>
                </a:lnTo>
                <a:lnTo>
                  <a:pt x="690" y="1197"/>
                </a:lnTo>
                <a:lnTo>
                  <a:pt x="690" y="1193"/>
                </a:lnTo>
                <a:lnTo>
                  <a:pt x="690" y="1189"/>
                </a:lnTo>
                <a:lnTo>
                  <a:pt x="795" y="612"/>
                </a:lnTo>
                <a:lnTo>
                  <a:pt x="899" y="34"/>
                </a:lnTo>
                <a:lnTo>
                  <a:pt x="900" y="29"/>
                </a:lnTo>
                <a:lnTo>
                  <a:pt x="902" y="26"/>
                </a:lnTo>
                <a:lnTo>
                  <a:pt x="904" y="22"/>
                </a:lnTo>
                <a:lnTo>
                  <a:pt x="907" y="19"/>
                </a:lnTo>
                <a:lnTo>
                  <a:pt x="911" y="16"/>
                </a:lnTo>
                <a:lnTo>
                  <a:pt x="914" y="15"/>
                </a:lnTo>
                <a:lnTo>
                  <a:pt x="919" y="13"/>
                </a:lnTo>
                <a:lnTo>
                  <a:pt x="923" y="13"/>
                </a:lnTo>
                <a:lnTo>
                  <a:pt x="1125" y="13"/>
                </a:lnTo>
                <a:lnTo>
                  <a:pt x="1154" y="13"/>
                </a:lnTo>
                <a:lnTo>
                  <a:pt x="1158" y="13"/>
                </a:lnTo>
                <a:lnTo>
                  <a:pt x="1163" y="15"/>
                </a:lnTo>
                <a:lnTo>
                  <a:pt x="1167" y="17"/>
                </a:lnTo>
                <a:lnTo>
                  <a:pt x="1171" y="19"/>
                </a:lnTo>
                <a:lnTo>
                  <a:pt x="1174" y="22"/>
                </a:lnTo>
                <a:lnTo>
                  <a:pt x="1177" y="26"/>
                </a:lnTo>
                <a:lnTo>
                  <a:pt x="1179" y="29"/>
                </a:lnTo>
                <a:lnTo>
                  <a:pt x="1180" y="34"/>
                </a:lnTo>
                <a:lnTo>
                  <a:pt x="1294" y="612"/>
                </a:lnTo>
                <a:lnTo>
                  <a:pt x="1409" y="1189"/>
                </a:lnTo>
                <a:close/>
                <a:moveTo>
                  <a:pt x="979" y="868"/>
                </a:moveTo>
                <a:lnTo>
                  <a:pt x="1105" y="868"/>
                </a:lnTo>
                <a:lnTo>
                  <a:pt x="1045" y="526"/>
                </a:lnTo>
                <a:lnTo>
                  <a:pt x="979" y="868"/>
                </a:lnTo>
                <a:close/>
                <a:moveTo>
                  <a:pt x="3252" y="1189"/>
                </a:moveTo>
                <a:lnTo>
                  <a:pt x="3252" y="1193"/>
                </a:lnTo>
                <a:lnTo>
                  <a:pt x="3252" y="1197"/>
                </a:lnTo>
                <a:lnTo>
                  <a:pt x="3250" y="1200"/>
                </a:lnTo>
                <a:lnTo>
                  <a:pt x="3248" y="1204"/>
                </a:lnTo>
                <a:lnTo>
                  <a:pt x="3246" y="1206"/>
                </a:lnTo>
                <a:lnTo>
                  <a:pt x="3243" y="1208"/>
                </a:lnTo>
                <a:lnTo>
                  <a:pt x="3239" y="1210"/>
                </a:lnTo>
                <a:lnTo>
                  <a:pt x="3235" y="1210"/>
                </a:lnTo>
                <a:lnTo>
                  <a:pt x="3027" y="1210"/>
                </a:lnTo>
                <a:lnTo>
                  <a:pt x="3023" y="1210"/>
                </a:lnTo>
                <a:lnTo>
                  <a:pt x="3019" y="1209"/>
                </a:lnTo>
                <a:lnTo>
                  <a:pt x="3015" y="1207"/>
                </a:lnTo>
                <a:lnTo>
                  <a:pt x="3012" y="1204"/>
                </a:lnTo>
                <a:lnTo>
                  <a:pt x="3009" y="1201"/>
                </a:lnTo>
                <a:lnTo>
                  <a:pt x="3006" y="1198"/>
                </a:lnTo>
                <a:lnTo>
                  <a:pt x="3004" y="1194"/>
                </a:lnTo>
                <a:lnTo>
                  <a:pt x="3003" y="1190"/>
                </a:lnTo>
                <a:lnTo>
                  <a:pt x="2985" y="1087"/>
                </a:lnTo>
                <a:lnTo>
                  <a:pt x="2779" y="1087"/>
                </a:lnTo>
                <a:lnTo>
                  <a:pt x="2759" y="1190"/>
                </a:lnTo>
                <a:lnTo>
                  <a:pt x="2758" y="1194"/>
                </a:lnTo>
                <a:lnTo>
                  <a:pt x="2756" y="1198"/>
                </a:lnTo>
                <a:lnTo>
                  <a:pt x="2753" y="1201"/>
                </a:lnTo>
                <a:lnTo>
                  <a:pt x="2750" y="1204"/>
                </a:lnTo>
                <a:lnTo>
                  <a:pt x="2747" y="1207"/>
                </a:lnTo>
                <a:lnTo>
                  <a:pt x="2743" y="1209"/>
                </a:lnTo>
                <a:lnTo>
                  <a:pt x="2739" y="1210"/>
                </a:lnTo>
                <a:lnTo>
                  <a:pt x="2735" y="1210"/>
                </a:lnTo>
                <a:lnTo>
                  <a:pt x="2551" y="1210"/>
                </a:lnTo>
                <a:lnTo>
                  <a:pt x="2547" y="1210"/>
                </a:lnTo>
                <a:lnTo>
                  <a:pt x="2543" y="1208"/>
                </a:lnTo>
                <a:lnTo>
                  <a:pt x="2540" y="1206"/>
                </a:lnTo>
                <a:lnTo>
                  <a:pt x="2537" y="1204"/>
                </a:lnTo>
                <a:lnTo>
                  <a:pt x="2535" y="1200"/>
                </a:lnTo>
                <a:lnTo>
                  <a:pt x="2534" y="1197"/>
                </a:lnTo>
                <a:lnTo>
                  <a:pt x="2533" y="1193"/>
                </a:lnTo>
                <a:lnTo>
                  <a:pt x="2533" y="1189"/>
                </a:lnTo>
                <a:lnTo>
                  <a:pt x="2637" y="612"/>
                </a:lnTo>
                <a:lnTo>
                  <a:pt x="2741" y="34"/>
                </a:lnTo>
                <a:lnTo>
                  <a:pt x="2742" y="29"/>
                </a:lnTo>
                <a:lnTo>
                  <a:pt x="2744" y="26"/>
                </a:lnTo>
                <a:lnTo>
                  <a:pt x="2747" y="22"/>
                </a:lnTo>
                <a:lnTo>
                  <a:pt x="2750" y="19"/>
                </a:lnTo>
                <a:lnTo>
                  <a:pt x="2753" y="16"/>
                </a:lnTo>
                <a:lnTo>
                  <a:pt x="2757" y="15"/>
                </a:lnTo>
                <a:lnTo>
                  <a:pt x="2761" y="13"/>
                </a:lnTo>
                <a:lnTo>
                  <a:pt x="2765" y="13"/>
                </a:lnTo>
                <a:lnTo>
                  <a:pt x="2890" y="13"/>
                </a:lnTo>
                <a:lnTo>
                  <a:pt x="2998" y="13"/>
                </a:lnTo>
                <a:lnTo>
                  <a:pt x="3003" y="13"/>
                </a:lnTo>
                <a:lnTo>
                  <a:pt x="3007" y="15"/>
                </a:lnTo>
                <a:lnTo>
                  <a:pt x="3011" y="17"/>
                </a:lnTo>
                <a:lnTo>
                  <a:pt x="3014" y="19"/>
                </a:lnTo>
                <a:lnTo>
                  <a:pt x="3017" y="22"/>
                </a:lnTo>
                <a:lnTo>
                  <a:pt x="3020" y="26"/>
                </a:lnTo>
                <a:lnTo>
                  <a:pt x="3021" y="29"/>
                </a:lnTo>
                <a:lnTo>
                  <a:pt x="3023" y="34"/>
                </a:lnTo>
                <a:lnTo>
                  <a:pt x="3137" y="612"/>
                </a:lnTo>
                <a:lnTo>
                  <a:pt x="3252" y="1189"/>
                </a:lnTo>
                <a:close/>
                <a:moveTo>
                  <a:pt x="2821" y="868"/>
                </a:moveTo>
                <a:lnTo>
                  <a:pt x="2947" y="868"/>
                </a:lnTo>
                <a:lnTo>
                  <a:pt x="2888" y="526"/>
                </a:lnTo>
                <a:lnTo>
                  <a:pt x="2821" y="868"/>
                </a:lnTo>
                <a:close/>
                <a:moveTo>
                  <a:pt x="4648" y="1189"/>
                </a:moveTo>
                <a:lnTo>
                  <a:pt x="4649" y="1193"/>
                </a:lnTo>
                <a:lnTo>
                  <a:pt x="4648" y="1197"/>
                </a:lnTo>
                <a:lnTo>
                  <a:pt x="4646" y="1200"/>
                </a:lnTo>
                <a:lnTo>
                  <a:pt x="4644" y="1204"/>
                </a:lnTo>
                <a:lnTo>
                  <a:pt x="4641" y="1206"/>
                </a:lnTo>
                <a:lnTo>
                  <a:pt x="4638" y="1208"/>
                </a:lnTo>
                <a:lnTo>
                  <a:pt x="4634" y="1210"/>
                </a:lnTo>
                <a:lnTo>
                  <a:pt x="4630" y="1210"/>
                </a:lnTo>
                <a:lnTo>
                  <a:pt x="4424" y="1210"/>
                </a:lnTo>
                <a:lnTo>
                  <a:pt x="4420" y="1210"/>
                </a:lnTo>
                <a:lnTo>
                  <a:pt x="4416" y="1209"/>
                </a:lnTo>
                <a:lnTo>
                  <a:pt x="4412" y="1207"/>
                </a:lnTo>
                <a:lnTo>
                  <a:pt x="4408" y="1204"/>
                </a:lnTo>
                <a:lnTo>
                  <a:pt x="4405" y="1201"/>
                </a:lnTo>
                <a:lnTo>
                  <a:pt x="4403" y="1198"/>
                </a:lnTo>
                <a:lnTo>
                  <a:pt x="4401" y="1194"/>
                </a:lnTo>
                <a:lnTo>
                  <a:pt x="4400" y="1190"/>
                </a:lnTo>
                <a:lnTo>
                  <a:pt x="4382" y="1087"/>
                </a:lnTo>
                <a:lnTo>
                  <a:pt x="4175" y="1087"/>
                </a:lnTo>
                <a:lnTo>
                  <a:pt x="4155" y="1190"/>
                </a:lnTo>
                <a:lnTo>
                  <a:pt x="4154" y="1194"/>
                </a:lnTo>
                <a:lnTo>
                  <a:pt x="4152" y="1198"/>
                </a:lnTo>
                <a:lnTo>
                  <a:pt x="4150" y="1201"/>
                </a:lnTo>
                <a:lnTo>
                  <a:pt x="4147" y="1204"/>
                </a:lnTo>
                <a:lnTo>
                  <a:pt x="4143" y="1207"/>
                </a:lnTo>
                <a:lnTo>
                  <a:pt x="4140" y="1209"/>
                </a:lnTo>
                <a:lnTo>
                  <a:pt x="4135" y="1210"/>
                </a:lnTo>
                <a:lnTo>
                  <a:pt x="4131" y="1210"/>
                </a:lnTo>
                <a:lnTo>
                  <a:pt x="3950" y="1210"/>
                </a:lnTo>
                <a:lnTo>
                  <a:pt x="3946" y="1210"/>
                </a:lnTo>
                <a:lnTo>
                  <a:pt x="3942" y="1208"/>
                </a:lnTo>
                <a:lnTo>
                  <a:pt x="3938" y="1206"/>
                </a:lnTo>
                <a:lnTo>
                  <a:pt x="3935" y="1204"/>
                </a:lnTo>
                <a:lnTo>
                  <a:pt x="3932" y="1200"/>
                </a:lnTo>
                <a:lnTo>
                  <a:pt x="3931" y="1197"/>
                </a:lnTo>
                <a:lnTo>
                  <a:pt x="3930" y="1195"/>
                </a:lnTo>
                <a:lnTo>
                  <a:pt x="3930" y="1193"/>
                </a:lnTo>
                <a:lnTo>
                  <a:pt x="3930" y="1189"/>
                </a:lnTo>
                <a:lnTo>
                  <a:pt x="4034" y="612"/>
                </a:lnTo>
                <a:lnTo>
                  <a:pt x="4138" y="34"/>
                </a:lnTo>
                <a:lnTo>
                  <a:pt x="4139" y="29"/>
                </a:lnTo>
                <a:lnTo>
                  <a:pt x="4141" y="26"/>
                </a:lnTo>
                <a:lnTo>
                  <a:pt x="4143" y="22"/>
                </a:lnTo>
                <a:lnTo>
                  <a:pt x="4146" y="19"/>
                </a:lnTo>
                <a:lnTo>
                  <a:pt x="4150" y="16"/>
                </a:lnTo>
                <a:lnTo>
                  <a:pt x="4154" y="15"/>
                </a:lnTo>
                <a:lnTo>
                  <a:pt x="4158" y="13"/>
                </a:lnTo>
                <a:lnTo>
                  <a:pt x="4162" y="13"/>
                </a:lnTo>
                <a:lnTo>
                  <a:pt x="4363" y="13"/>
                </a:lnTo>
                <a:lnTo>
                  <a:pt x="4395" y="13"/>
                </a:lnTo>
                <a:lnTo>
                  <a:pt x="4399" y="13"/>
                </a:lnTo>
                <a:lnTo>
                  <a:pt x="4403" y="15"/>
                </a:lnTo>
                <a:lnTo>
                  <a:pt x="4407" y="17"/>
                </a:lnTo>
                <a:lnTo>
                  <a:pt x="4411" y="19"/>
                </a:lnTo>
                <a:lnTo>
                  <a:pt x="4414" y="22"/>
                </a:lnTo>
                <a:lnTo>
                  <a:pt x="4416" y="26"/>
                </a:lnTo>
                <a:lnTo>
                  <a:pt x="4418" y="29"/>
                </a:lnTo>
                <a:lnTo>
                  <a:pt x="4419" y="34"/>
                </a:lnTo>
                <a:lnTo>
                  <a:pt x="4533" y="612"/>
                </a:lnTo>
                <a:lnTo>
                  <a:pt x="4648" y="1189"/>
                </a:lnTo>
                <a:close/>
                <a:moveTo>
                  <a:pt x="4218" y="868"/>
                </a:moveTo>
                <a:lnTo>
                  <a:pt x="4344" y="868"/>
                </a:lnTo>
                <a:lnTo>
                  <a:pt x="4284" y="526"/>
                </a:lnTo>
                <a:lnTo>
                  <a:pt x="4218" y="868"/>
                </a:lnTo>
                <a:close/>
                <a:moveTo>
                  <a:pt x="1755" y="1190"/>
                </a:moveTo>
                <a:lnTo>
                  <a:pt x="1754" y="1194"/>
                </a:lnTo>
                <a:lnTo>
                  <a:pt x="1753" y="1198"/>
                </a:lnTo>
                <a:lnTo>
                  <a:pt x="1751" y="1201"/>
                </a:lnTo>
                <a:lnTo>
                  <a:pt x="1748" y="1204"/>
                </a:lnTo>
                <a:lnTo>
                  <a:pt x="1745" y="1207"/>
                </a:lnTo>
                <a:lnTo>
                  <a:pt x="1742" y="1209"/>
                </a:lnTo>
                <a:lnTo>
                  <a:pt x="1738" y="1210"/>
                </a:lnTo>
                <a:lnTo>
                  <a:pt x="1733" y="1210"/>
                </a:lnTo>
                <a:lnTo>
                  <a:pt x="1521" y="1210"/>
                </a:lnTo>
                <a:lnTo>
                  <a:pt x="1517" y="1210"/>
                </a:lnTo>
                <a:lnTo>
                  <a:pt x="1513" y="1209"/>
                </a:lnTo>
                <a:lnTo>
                  <a:pt x="1509" y="1207"/>
                </a:lnTo>
                <a:lnTo>
                  <a:pt x="1506" y="1204"/>
                </a:lnTo>
                <a:lnTo>
                  <a:pt x="1503" y="1201"/>
                </a:lnTo>
                <a:lnTo>
                  <a:pt x="1501" y="1198"/>
                </a:lnTo>
                <a:lnTo>
                  <a:pt x="1500" y="1194"/>
                </a:lnTo>
                <a:lnTo>
                  <a:pt x="1500" y="1190"/>
                </a:lnTo>
                <a:lnTo>
                  <a:pt x="1500" y="612"/>
                </a:lnTo>
                <a:lnTo>
                  <a:pt x="1500" y="34"/>
                </a:lnTo>
                <a:lnTo>
                  <a:pt x="1500" y="29"/>
                </a:lnTo>
                <a:lnTo>
                  <a:pt x="1501" y="26"/>
                </a:lnTo>
                <a:lnTo>
                  <a:pt x="1503" y="22"/>
                </a:lnTo>
                <a:lnTo>
                  <a:pt x="1506" y="19"/>
                </a:lnTo>
                <a:lnTo>
                  <a:pt x="1509" y="16"/>
                </a:lnTo>
                <a:lnTo>
                  <a:pt x="1513" y="15"/>
                </a:lnTo>
                <a:lnTo>
                  <a:pt x="1517" y="13"/>
                </a:lnTo>
                <a:lnTo>
                  <a:pt x="1521" y="13"/>
                </a:lnTo>
                <a:lnTo>
                  <a:pt x="1733" y="13"/>
                </a:lnTo>
                <a:lnTo>
                  <a:pt x="1738" y="13"/>
                </a:lnTo>
                <a:lnTo>
                  <a:pt x="1742" y="15"/>
                </a:lnTo>
                <a:lnTo>
                  <a:pt x="1745" y="16"/>
                </a:lnTo>
                <a:lnTo>
                  <a:pt x="1748" y="19"/>
                </a:lnTo>
                <a:lnTo>
                  <a:pt x="1751" y="22"/>
                </a:lnTo>
                <a:lnTo>
                  <a:pt x="1753" y="26"/>
                </a:lnTo>
                <a:lnTo>
                  <a:pt x="1754" y="29"/>
                </a:lnTo>
                <a:lnTo>
                  <a:pt x="1755" y="34"/>
                </a:lnTo>
                <a:lnTo>
                  <a:pt x="1755" y="612"/>
                </a:lnTo>
                <a:lnTo>
                  <a:pt x="1755" y="1190"/>
                </a:lnTo>
                <a:close/>
                <a:moveTo>
                  <a:pt x="3835" y="955"/>
                </a:moveTo>
                <a:lnTo>
                  <a:pt x="3839" y="956"/>
                </a:lnTo>
                <a:lnTo>
                  <a:pt x="3843" y="957"/>
                </a:lnTo>
                <a:lnTo>
                  <a:pt x="3847" y="959"/>
                </a:lnTo>
                <a:lnTo>
                  <a:pt x="3850" y="961"/>
                </a:lnTo>
                <a:lnTo>
                  <a:pt x="3852" y="964"/>
                </a:lnTo>
                <a:lnTo>
                  <a:pt x="3854" y="967"/>
                </a:lnTo>
                <a:lnTo>
                  <a:pt x="3855" y="971"/>
                </a:lnTo>
                <a:lnTo>
                  <a:pt x="3856" y="975"/>
                </a:lnTo>
                <a:lnTo>
                  <a:pt x="3856" y="1191"/>
                </a:lnTo>
                <a:lnTo>
                  <a:pt x="3855" y="1195"/>
                </a:lnTo>
                <a:lnTo>
                  <a:pt x="3854" y="1198"/>
                </a:lnTo>
                <a:lnTo>
                  <a:pt x="3852" y="1201"/>
                </a:lnTo>
                <a:lnTo>
                  <a:pt x="3850" y="1204"/>
                </a:lnTo>
                <a:lnTo>
                  <a:pt x="3847" y="1207"/>
                </a:lnTo>
                <a:lnTo>
                  <a:pt x="3843" y="1209"/>
                </a:lnTo>
                <a:lnTo>
                  <a:pt x="3839" y="1210"/>
                </a:lnTo>
                <a:lnTo>
                  <a:pt x="3835" y="1210"/>
                </a:lnTo>
                <a:lnTo>
                  <a:pt x="3572" y="1210"/>
                </a:lnTo>
                <a:lnTo>
                  <a:pt x="3570" y="1210"/>
                </a:lnTo>
                <a:lnTo>
                  <a:pt x="3366" y="1210"/>
                </a:lnTo>
                <a:lnTo>
                  <a:pt x="3361" y="1210"/>
                </a:lnTo>
                <a:lnTo>
                  <a:pt x="3358" y="1209"/>
                </a:lnTo>
                <a:lnTo>
                  <a:pt x="3354" y="1207"/>
                </a:lnTo>
                <a:lnTo>
                  <a:pt x="3351" y="1204"/>
                </a:lnTo>
                <a:lnTo>
                  <a:pt x="3349" y="1201"/>
                </a:lnTo>
                <a:lnTo>
                  <a:pt x="3347" y="1198"/>
                </a:lnTo>
                <a:lnTo>
                  <a:pt x="3346" y="1194"/>
                </a:lnTo>
                <a:lnTo>
                  <a:pt x="3345" y="1190"/>
                </a:lnTo>
                <a:lnTo>
                  <a:pt x="3345" y="612"/>
                </a:lnTo>
                <a:lnTo>
                  <a:pt x="3345" y="33"/>
                </a:lnTo>
                <a:lnTo>
                  <a:pt x="3346" y="29"/>
                </a:lnTo>
                <a:lnTo>
                  <a:pt x="3347" y="25"/>
                </a:lnTo>
                <a:lnTo>
                  <a:pt x="3349" y="22"/>
                </a:lnTo>
                <a:lnTo>
                  <a:pt x="3351" y="19"/>
                </a:lnTo>
                <a:lnTo>
                  <a:pt x="3354" y="16"/>
                </a:lnTo>
                <a:lnTo>
                  <a:pt x="3358" y="15"/>
                </a:lnTo>
                <a:lnTo>
                  <a:pt x="3361" y="13"/>
                </a:lnTo>
                <a:lnTo>
                  <a:pt x="3366" y="13"/>
                </a:lnTo>
                <a:lnTo>
                  <a:pt x="3570" y="13"/>
                </a:lnTo>
                <a:lnTo>
                  <a:pt x="3574" y="13"/>
                </a:lnTo>
                <a:lnTo>
                  <a:pt x="3578" y="15"/>
                </a:lnTo>
                <a:lnTo>
                  <a:pt x="3581" y="16"/>
                </a:lnTo>
                <a:lnTo>
                  <a:pt x="3585" y="19"/>
                </a:lnTo>
                <a:lnTo>
                  <a:pt x="3587" y="22"/>
                </a:lnTo>
                <a:lnTo>
                  <a:pt x="3589" y="25"/>
                </a:lnTo>
                <a:lnTo>
                  <a:pt x="3590" y="29"/>
                </a:lnTo>
                <a:lnTo>
                  <a:pt x="3591" y="33"/>
                </a:lnTo>
                <a:lnTo>
                  <a:pt x="3591" y="494"/>
                </a:lnTo>
                <a:lnTo>
                  <a:pt x="3591" y="956"/>
                </a:lnTo>
                <a:lnTo>
                  <a:pt x="3835" y="955"/>
                </a:lnTo>
                <a:close/>
              </a:path>
            </a:pathLst>
          </a:custGeom>
          <a:solidFill>
            <a:srgbClr val="008FBE"/>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mn-cs"/>
            </a:endParaRPr>
          </a:p>
        </p:txBody>
      </p:sp>
      <p:pic>
        <p:nvPicPr>
          <p:cNvPr id="7" name="Picture 6" descr="A close up of a device&#10;&#10;Description automatically generated">
            <a:extLst>
              <a:ext uri="{FF2B5EF4-FFF2-40B4-BE49-F238E27FC236}">
                <a16:creationId xmlns:a16="http://schemas.microsoft.com/office/drawing/2014/main" id="{7C863A62-684F-48E1-B177-A3F34CEBC45A}"/>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7407" t="6173" b="-1"/>
          <a:stretch/>
        </p:blipFill>
        <p:spPr>
          <a:xfrm>
            <a:off x="1361457" y="3975643"/>
            <a:ext cx="2286000" cy="1737360"/>
          </a:xfrm>
          <a:prstGeom prst="rect">
            <a:avLst/>
          </a:prstGeom>
        </p:spPr>
      </p:pic>
      <p:pic>
        <p:nvPicPr>
          <p:cNvPr id="9" name="Content Placeholder 3">
            <a:extLst>
              <a:ext uri="{FF2B5EF4-FFF2-40B4-BE49-F238E27FC236}">
                <a16:creationId xmlns:a16="http://schemas.microsoft.com/office/drawing/2014/main" id="{B8CD2A80-5FCB-424F-B6CF-1C0D7EB93111}"/>
              </a:ext>
            </a:extLst>
          </p:cNvPr>
          <p:cNvPicPr>
            <a:picLocks noChangeAspect="1"/>
          </p:cNvPicPr>
          <p:nvPr/>
        </p:nvPicPr>
        <p:blipFill rotWithShape="1">
          <a:blip r:embed="rId9"/>
          <a:srcRect l="29006" r="62"/>
          <a:stretch/>
        </p:blipFill>
        <p:spPr>
          <a:xfrm>
            <a:off x="4394200" y="3975643"/>
            <a:ext cx="3505200" cy="2729957"/>
          </a:xfrm>
          <a:prstGeom prst="rect">
            <a:avLst/>
          </a:prstGeom>
        </p:spPr>
      </p:pic>
    </p:spTree>
    <p:extLst>
      <p:ext uri="{BB962C8B-B14F-4D97-AF65-F5344CB8AC3E}">
        <p14:creationId xmlns:p14="http://schemas.microsoft.com/office/powerpoint/2010/main" val="148098314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Indigo520">
            <a:extLst>
              <a:ext uri="{FF2B5EF4-FFF2-40B4-BE49-F238E27FC236}">
                <a16:creationId xmlns:a16="http://schemas.microsoft.com/office/drawing/2014/main" id="{61E45B2B-9E35-4FF8-9EFC-A763296BBE62}"/>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915400" y="3779839"/>
            <a:ext cx="2848776" cy="214216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997FB974-0629-467B-8374-558E57DE066C}"/>
              </a:ext>
            </a:extLst>
          </p:cNvPr>
          <p:cNvSpPr>
            <a:spLocks noGrp="1"/>
          </p:cNvSpPr>
          <p:nvPr>
            <p:ph type="title"/>
          </p:nvPr>
        </p:nvSpPr>
        <p:spPr/>
        <p:txBody>
          <a:bodyPr/>
          <a:lstStyle/>
          <a:p>
            <a:r>
              <a:rPr lang="en-US" dirty="0"/>
              <a:t>Selecting the Right Instrument - Communication</a:t>
            </a:r>
          </a:p>
        </p:txBody>
      </p:sp>
      <p:sp>
        <p:nvSpPr>
          <p:cNvPr id="3" name="Content Placeholder 2">
            <a:extLst>
              <a:ext uri="{FF2B5EF4-FFF2-40B4-BE49-F238E27FC236}">
                <a16:creationId xmlns:a16="http://schemas.microsoft.com/office/drawing/2014/main" id="{BF8D4A7E-BC66-4B4B-9938-DA32CC5C7A13}"/>
              </a:ext>
            </a:extLst>
          </p:cNvPr>
          <p:cNvSpPr>
            <a:spLocks noGrp="1"/>
          </p:cNvSpPr>
          <p:nvPr>
            <p:ph sz="quarter" idx="1"/>
          </p:nvPr>
        </p:nvSpPr>
        <p:spPr/>
        <p:txBody>
          <a:bodyPr>
            <a:normAutofit/>
          </a:bodyPr>
          <a:lstStyle/>
          <a:p>
            <a:pPr marL="0" indent="0">
              <a:buNone/>
            </a:pPr>
            <a:endParaRPr lang="en-US" dirty="0"/>
          </a:p>
          <a:p>
            <a:endParaRPr lang="en-US" dirty="0"/>
          </a:p>
        </p:txBody>
      </p:sp>
      <p:graphicFrame>
        <p:nvGraphicFramePr>
          <p:cNvPr id="6" name="Content Placeholder 2">
            <a:extLst>
              <a:ext uri="{FF2B5EF4-FFF2-40B4-BE49-F238E27FC236}">
                <a16:creationId xmlns:a16="http://schemas.microsoft.com/office/drawing/2014/main" id="{34E02C64-4CB8-4033-B1B3-6A99AE5CE76E}"/>
              </a:ext>
            </a:extLst>
          </p:cNvPr>
          <p:cNvGraphicFramePr>
            <a:graphicFrameLocks/>
          </p:cNvGraphicFramePr>
          <p:nvPr/>
        </p:nvGraphicFramePr>
        <p:xfrm>
          <a:off x="609600" y="609600"/>
          <a:ext cx="10972800" cy="3657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Freeform 250">
            <a:extLst>
              <a:ext uri="{FF2B5EF4-FFF2-40B4-BE49-F238E27FC236}">
                <a16:creationId xmlns:a16="http://schemas.microsoft.com/office/drawing/2014/main" id="{6A27F037-0CFF-488B-BE24-351BBC0F5848}"/>
              </a:ext>
            </a:extLst>
          </p:cNvPr>
          <p:cNvSpPr>
            <a:spLocks noChangeAspect="1" noEditPoints="1"/>
          </p:cNvSpPr>
          <p:nvPr/>
        </p:nvSpPr>
        <p:spPr bwMode="black">
          <a:xfrm>
            <a:off x="9817174" y="5922000"/>
            <a:ext cx="1922146" cy="504000"/>
          </a:xfrm>
          <a:custGeom>
            <a:avLst/>
            <a:gdLst>
              <a:gd name="T0" fmla="*/ 2494 w 4649"/>
              <a:gd name="T1" fmla="*/ 783 h 1219"/>
              <a:gd name="T2" fmla="*/ 2510 w 4649"/>
              <a:gd name="T3" fmla="*/ 896 h 1219"/>
              <a:gd name="T4" fmla="*/ 2461 w 4649"/>
              <a:gd name="T5" fmla="*/ 1063 h 1219"/>
              <a:gd name="T6" fmla="*/ 2333 w 4649"/>
              <a:gd name="T7" fmla="*/ 1180 h 1219"/>
              <a:gd name="T8" fmla="*/ 2154 w 4649"/>
              <a:gd name="T9" fmla="*/ 1219 h 1219"/>
              <a:gd name="T10" fmla="*/ 1990 w 4649"/>
              <a:gd name="T11" fmla="*/ 1174 h 1219"/>
              <a:gd name="T12" fmla="*/ 1888 w 4649"/>
              <a:gd name="T13" fmla="*/ 1073 h 1219"/>
              <a:gd name="T14" fmla="*/ 1848 w 4649"/>
              <a:gd name="T15" fmla="*/ 891 h 1219"/>
              <a:gd name="T16" fmla="*/ 2078 w 4649"/>
              <a:gd name="T17" fmla="*/ 843 h 1219"/>
              <a:gd name="T18" fmla="*/ 2095 w 4649"/>
              <a:gd name="T19" fmla="*/ 955 h 1219"/>
              <a:gd name="T20" fmla="*/ 2140 w 4649"/>
              <a:gd name="T21" fmla="*/ 1001 h 1219"/>
              <a:gd name="T22" fmla="*/ 2206 w 4649"/>
              <a:gd name="T23" fmla="*/ 987 h 1219"/>
              <a:gd name="T24" fmla="*/ 2228 w 4649"/>
              <a:gd name="T25" fmla="*/ 862 h 1219"/>
              <a:gd name="T26" fmla="*/ 2116 w 4649"/>
              <a:gd name="T27" fmla="*/ 728 h 1219"/>
              <a:gd name="T28" fmla="*/ 1887 w 4649"/>
              <a:gd name="T29" fmla="*/ 478 h 1219"/>
              <a:gd name="T30" fmla="*/ 1855 w 4649"/>
              <a:gd name="T31" fmla="*/ 362 h 1219"/>
              <a:gd name="T32" fmla="*/ 1880 w 4649"/>
              <a:gd name="T33" fmla="*/ 201 h 1219"/>
              <a:gd name="T34" fmla="*/ 1986 w 4649"/>
              <a:gd name="T35" fmla="*/ 65 h 1219"/>
              <a:gd name="T36" fmla="*/ 2150 w 4649"/>
              <a:gd name="T37" fmla="*/ 2 h 1219"/>
              <a:gd name="T38" fmla="*/ 2320 w 4649"/>
              <a:gd name="T39" fmla="*/ 28 h 1219"/>
              <a:gd name="T40" fmla="*/ 2444 w 4649"/>
              <a:gd name="T41" fmla="*/ 131 h 1219"/>
              <a:gd name="T42" fmla="*/ 2497 w 4649"/>
              <a:gd name="T43" fmla="*/ 293 h 1219"/>
              <a:gd name="T44" fmla="*/ 2481 w 4649"/>
              <a:gd name="T45" fmla="*/ 406 h 1219"/>
              <a:gd name="T46" fmla="*/ 2258 w 4649"/>
              <a:gd name="T47" fmla="*/ 278 h 1219"/>
              <a:gd name="T48" fmla="*/ 2218 w 4649"/>
              <a:gd name="T49" fmla="*/ 224 h 1219"/>
              <a:gd name="T50" fmla="*/ 2152 w 4649"/>
              <a:gd name="T51" fmla="*/ 232 h 1219"/>
              <a:gd name="T52" fmla="*/ 2126 w 4649"/>
              <a:gd name="T53" fmla="*/ 352 h 1219"/>
              <a:gd name="T54" fmla="*/ 2158 w 4649"/>
              <a:gd name="T55" fmla="*/ 427 h 1219"/>
              <a:gd name="T56" fmla="*/ 718 w 4649"/>
              <a:gd name="T57" fmla="*/ 26 h 1219"/>
              <a:gd name="T58" fmla="*/ 491 w 4649"/>
              <a:gd name="T59" fmla="*/ 1210 h 1219"/>
              <a:gd name="T60" fmla="*/ 230 w 4649"/>
              <a:gd name="T61" fmla="*/ 1189 h 1219"/>
              <a:gd name="T62" fmla="*/ 18 w 4649"/>
              <a:gd name="T63" fmla="*/ 13 h 1219"/>
              <a:gd name="T64" fmla="*/ 493 w 4649"/>
              <a:gd name="T65" fmla="*/ 33 h 1219"/>
              <a:gd name="T66" fmla="*/ 1409 w 4649"/>
              <a:gd name="T67" fmla="*/ 1193 h 1219"/>
              <a:gd name="T68" fmla="*/ 1173 w 4649"/>
              <a:gd name="T69" fmla="*/ 1207 h 1219"/>
              <a:gd name="T70" fmla="*/ 911 w 4649"/>
              <a:gd name="T71" fmla="*/ 1201 h 1219"/>
              <a:gd name="T72" fmla="*/ 691 w 4649"/>
              <a:gd name="T73" fmla="*/ 1200 h 1219"/>
              <a:gd name="T74" fmla="*/ 914 w 4649"/>
              <a:gd name="T75" fmla="*/ 15 h 1219"/>
              <a:gd name="T76" fmla="*/ 1179 w 4649"/>
              <a:gd name="T77" fmla="*/ 29 h 1219"/>
              <a:gd name="T78" fmla="*/ 3250 w 4649"/>
              <a:gd name="T79" fmla="*/ 1200 h 1219"/>
              <a:gd name="T80" fmla="*/ 3009 w 4649"/>
              <a:gd name="T81" fmla="*/ 1201 h 1219"/>
              <a:gd name="T82" fmla="*/ 2747 w 4649"/>
              <a:gd name="T83" fmla="*/ 1207 h 1219"/>
              <a:gd name="T84" fmla="*/ 2533 w 4649"/>
              <a:gd name="T85" fmla="*/ 1193 h 1219"/>
              <a:gd name="T86" fmla="*/ 2765 w 4649"/>
              <a:gd name="T87" fmla="*/ 13 h 1219"/>
              <a:gd name="T88" fmla="*/ 3137 w 4649"/>
              <a:gd name="T89" fmla="*/ 612 h 1219"/>
              <a:gd name="T90" fmla="*/ 4641 w 4649"/>
              <a:gd name="T91" fmla="*/ 1206 h 1219"/>
              <a:gd name="T92" fmla="*/ 4401 w 4649"/>
              <a:gd name="T93" fmla="*/ 1194 h 1219"/>
              <a:gd name="T94" fmla="*/ 4135 w 4649"/>
              <a:gd name="T95" fmla="*/ 1210 h 1219"/>
              <a:gd name="T96" fmla="*/ 3930 w 4649"/>
              <a:gd name="T97" fmla="*/ 1189 h 1219"/>
              <a:gd name="T98" fmla="*/ 4363 w 4649"/>
              <a:gd name="T99" fmla="*/ 13 h 1219"/>
              <a:gd name="T100" fmla="*/ 4648 w 4649"/>
              <a:gd name="T101" fmla="*/ 1189 h 1219"/>
              <a:gd name="T102" fmla="*/ 1742 w 4649"/>
              <a:gd name="T103" fmla="*/ 1209 h 1219"/>
              <a:gd name="T104" fmla="*/ 1500 w 4649"/>
              <a:gd name="T105" fmla="*/ 1190 h 1219"/>
              <a:gd name="T106" fmla="*/ 1733 w 4649"/>
              <a:gd name="T107" fmla="*/ 13 h 1219"/>
              <a:gd name="T108" fmla="*/ 3835 w 4649"/>
              <a:gd name="T109" fmla="*/ 955 h 1219"/>
              <a:gd name="T110" fmla="*/ 3854 w 4649"/>
              <a:gd name="T111" fmla="*/ 1198 h 1219"/>
              <a:gd name="T112" fmla="*/ 3358 w 4649"/>
              <a:gd name="T113" fmla="*/ 1209 h 1219"/>
              <a:gd name="T114" fmla="*/ 3349 w 4649"/>
              <a:gd name="T115" fmla="*/ 22 h 1219"/>
              <a:gd name="T116" fmla="*/ 3587 w 4649"/>
              <a:gd name="T117" fmla="*/ 22 h 12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4649" h="1219">
                <a:moveTo>
                  <a:pt x="2421" y="667"/>
                </a:moveTo>
                <a:lnTo>
                  <a:pt x="2425" y="671"/>
                </a:lnTo>
                <a:lnTo>
                  <a:pt x="2436" y="682"/>
                </a:lnTo>
                <a:lnTo>
                  <a:pt x="2442" y="691"/>
                </a:lnTo>
                <a:lnTo>
                  <a:pt x="2450" y="701"/>
                </a:lnTo>
                <a:lnTo>
                  <a:pt x="2458" y="712"/>
                </a:lnTo>
                <a:lnTo>
                  <a:pt x="2467" y="725"/>
                </a:lnTo>
                <a:lnTo>
                  <a:pt x="2475" y="740"/>
                </a:lnTo>
                <a:lnTo>
                  <a:pt x="2483" y="756"/>
                </a:lnTo>
                <a:lnTo>
                  <a:pt x="2490" y="773"/>
                </a:lnTo>
                <a:lnTo>
                  <a:pt x="2494" y="783"/>
                </a:lnTo>
                <a:lnTo>
                  <a:pt x="2497" y="792"/>
                </a:lnTo>
                <a:lnTo>
                  <a:pt x="2500" y="802"/>
                </a:lnTo>
                <a:lnTo>
                  <a:pt x="2503" y="812"/>
                </a:lnTo>
                <a:lnTo>
                  <a:pt x="2505" y="822"/>
                </a:lnTo>
                <a:lnTo>
                  <a:pt x="2507" y="833"/>
                </a:lnTo>
                <a:lnTo>
                  <a:pt x="2508" y="844"/>
                </a:lnTo>
                <a:lnTo>
                  <a:pt x="2509" y="855"/>
                </a:lnTo>
                <a:lnTo>
                  <a:pt x="2510" y="867"/>
                </a:lnTo>
                <a:lnTo>
                  <a:pt x="2510" y="878"/>
                </a:lnTo>
                <a:lnTo>
                  <a:pt x="2510" y="887"/>
                </a:lnTo>
                <a:lnTo>
                  <a:pt x="2510" y="896"/>
                </a:lnTo>
                <a:lnTo>
                  <a:pt x="2510" y="912"/>
                </a:lnTo>
                <a:lnTo>
                  <a:pt x="2508" y="929"/>
                </a:lnTo>
                <a:lnTo>
                  <a:pt x="2506" y="945"/>
                </a:lnTo>
                <a:lnTo>
                  <a:pt x="2503" y="961"/>
                </a:lnTo>
                <a:lnTo>
                  <a:pt x="2499" y="976"/>
                </a:lnTo>
                <a:lnTo>
                  <a:pt x="2495" y="992"/>
                </a:lnTo>
                <a:lnTo>
                  <a:pt x="2490" y="1007"/>
                </a:lnTo>
                <a:lnTo>
                  <a:pt x="2483" y="1022"/>
                </a:lnTo>
                <a:lnTo>
                  <a:pt x="2477" y="1036"/>
                </a:lnTo>
                <a:lnTo>
                  <a:pt x="2469" y="1050"/>
                </a:lnTo>
                <a:lnTo>
                  <a:pt x="2461" y="1063"/>
                </a:lnTo>
                <a:lnTo>
                  <a:pt x="2452" y="1077"/>
                </a:lnTo>
                <a:lnTo>
                  <a:pt x="2443" y="1089"/>
                </a:lnTo>
                <a:lnTo>
                  <a:pt x="2433" y="1101"/>
                </a:lnTo>
                <a:lnTo>
                  <a:pt x="2422" y="1113"/>
                </a:lnTo>
                <a:lnTo>
                  <a:pt x="2411" y="1124"/>
                </a:lnTo>
                <a:lnTo>
                  <a:pt x="2399" y="1135"/>
                </a:lnTo>
                <a:lnTo>
                  <a:pt x="2387" y="1145"/>
                </a:lnTo>
                <a:lnTo>
                  <a:pt x="2374" y="1155"/>
                </a:lnTo>
                <a:lnTo>
                  <a:pt x="2361" y="1164"/>
                </a:lnTo>
                <a:lnTo>
                  <a:pt x="2347" y="1172"/>
                </a:lnTo>
                <a:lnTo>
                  <a:pt x="2333" y="1180"/>
                </a:lnTo>
                <a:lnTo>
                  <a:pt x="2317" y="1187"/>
                </a:lnTo>
                <a:lnTo>
                  <a:pt x="2302" y="1194"/>
                </a:lnTo>
                <a:lnTo>
                  <a:pt x="2287" y="1200"/>
                </a:lnTo>
                <a:lnTo>
                  <a:pt x="2271" y="1205"/>
                </a:lnTo>
                <a:lnTo>
                  <a:pt x="2255" y="1209"/>
                </a:lnTo>
                <a:lnTo>
                  <a:pt x="2239" y="1213"/>
                </a:lnTo>
                <a:lnTo>
                  <a:pt x="2222" y="1215"/>
                </a:lnTo>
                <a:lnTo>
                  <a:pt x="2205" y="1217"/>
                </a:lnTo>
                <a:lnTo>
                  <a:pt x="2188" y="1219"/>
                </a:lnTo>
                <a:lnTo>
                  <a:pt x="2171" y="1219"/>
                </a:lnTo>
                <a:lnTo>
                  <a:pt x="2154" y="1219"/>
                </a:lnTo>
                <a:lnTo>
                  <a:pt x="2137" y="1218"/>
                </a:lnTo>
                <a:lnTo>
                  <a:pt x="2121" y="1216"/>
                </a:lnTo>
                <a:lnTo>
                  <a:pt x="2105" y="1214"/>
                </a:lnTo>
                <a:lnTo>
                  <a:pt x="2089" y="1211"/>
                </a:lnTo>
                <a:lnTo>
                  <a:pt x="2074" y="1207"/>
                </a:lnTo>
                <a:lnTo>
                  <a:pt x="2059" y="1203"/>
                </a:lnTo>
                <a:lnTo>
                  <a:pt x="2044" y="1199"/>
                </a:lnTo>
                <a:lnTo>
                  <a:pt x="2030" y="1193"/>
                </a:lnTo>
                <a:lnTo>
                  <a:pt x="2016" y="1187"/>
                </a:lnTo>
                <a:lnTo>
                  <a:pt x="2003" y="1181"/>
                </a:lnTo>
                <a:lnTo>
                  <a:pt x="1990" y="1174"/>
                </a:lnTo>
                <a:lnTo>
                  <a:pt x="1977" y="1166"/>
                </a:lnTo>
                <a:lnTo>
                  <a:pt x="1971" y="1162"/>
                </a:lnTo>
                <a:lnTo>
                  <a:pt x="1965" y="1158"/>
                </a:lnTo>
                <a:lnTo>
                  <a:pt x="1954" y="1149"/>
                </a:lnTo>
                <a:lnTo>
                  <a:pt x="1943" y="1140"/>
                </a:lnTo>
                <a:lnTo>
                  <a:pt x="1932" y="1130"/>
                </a:lnTo>
                <a:lnTo>
                  <a:pt x="1922" y="1120"/>
                </a:lnTo>
                <a:lnTo>
                  <a:pt x="1913" y="1109"/>
                </a:lnTo>
                <a:lnTo>
                  <a:pt x="1904" y="1098"/>
                </a:lnTo>
                <a:lnTo>
                  <a:pt x="1895" y="1086"/>
                </a:lnTo>
                <a:lnTo>
                  <a:pt x="1888" y="1073"/>
                </a:lnTo>
                <a:lnTo>
                  <a:pt x="1881" y="1061"/>
                </a:lnTo>
                <a:lnTo>
                  <a:pt x="1874" y="1047"/>
                </a:lnTo>
                <a:lnTo>
                  <a:pt x="1869" y="1034"/>
                </a:lnTo>
                <a:lnTo>
                  <a:pt x="1864" y="1019"/>
                </a:lnTo>
                <a:lnTo>
                  <a:pt x="1859" y="1005"/>
                </a:lnTo>
                <a:lnTo>
                  <a:pt x="1856" y="990"/>
                </a:lnTo>
                <a:lnTo>
                  <a:pt x="1853" y="974"/>
                </a:lnTo>
                <a:lnTo>
                  <a:pt x="1851" y="958"/>
                </a:lnTo>
                <a:lnTo>
                  <a:pt x="1849" y="942"/>
                </a:lnTo>
                <a:lnTo>
                  <a:pt x="1849" y="925"/>
                </a:lnTo>
                <a:lnTo>
                  <a:pt x="1848" y="891"/>
                </a:lnTo>
                <a:lnTo>
                  <a:pt x="1849" y="859"/>
                </a:lnTo>
                <a:lnTo>
                  <a:pt x="1849" y="856"/>
                </a:lnTo>
                <a:lnTo>
                  <a:pt x="1850" y="852"/>
                </a:lnTo>
                <a:lnTo>
                  <a:pt x="1851" y="850"/>
                </a:lnTo>
                <a:lnTo>
                  <a:pt x="1854" y="847"/>
                </a:lnTo>
                <a:lnTo>
                  <a:pt x="1856" y="845"/>
                </a:lnTo>
                <a:lnTo>
                  <a:pt x="1859" y="844"/>
                </a:lnTo>
                <a:lnTo>
                  <a:pt x="1863" y="843"/>
                </a:lnTo>
                <a:lnTo>
                  <a:pt x="1866" y="842"/>
                </a:lnTo>
                <a:lnTo>
                  <a:pt x="2074" y="842"/>
                </a:lnTo>
                <a:lnTo>
                  <a:pt x="2078" y="843"/>
                </a:lnTo>
                <a:lnTo>
                  <a:pt x="2081" y="844"/>
                </a:lnTo>
                <a:lnTo>
                  <a:pt x="2084" y="845"/>
                </a:lnTo>
                <a:lnTo>
                  <a:pt x="2087" y="848"/>
                </a:lnTo>
                <a:lnTo>
                  <a:pt x="2089" y="850"/>
                </a:lnTo>
                <a:lnTo>
                  <a:pt x="2090" y="853"/>
                </a:lnTo>
                <a:lnTo>
                  <a:pt x="2092" y="857"/>
                </a:lnTo>
                <a:lnTo>
                  <a:pt x="2092" y="860"/>
                </a:lnTo>
                <a:lnTo>
                  <a:pt x="2092" y="935"/>
                </a:lnTo>
                <a:lnTo>
                  <a:pt x="2093" y="942"/>
                </a:lnTo>
                <a:lnTo>
                  <a:pt x="2094" y="948"/>
                </a:lnTo>
                <a:lnTo>
                  <a:pt x="2095" y="955"/>
                </a:lnTo>
                <a:lnTo>
                  <a:pt x="2098" y="961"/>
                </a:lnTo>
                <a:lnTo>
                  <a:pt x="2101" y="967"/>
                </a:lnTo>
                <a:lnTo>
                  <a:pt x="2104" y="973"/>
                </a:lnTo>
                <a:lnTo>
                  <a:pt x="2108" y="978"/>
                </a:lnTo>
                <a:lnTo>
                  <a:pt x="2110" y="981"/>
                </a:lnTo>
                <a:lnTo>
                  <a:pt x="2112" y="983"/>
                </a:lnTo>
                <a:lnTo>
                  <a:pt x="2117" y="988"/>
                </a:lnTo>
                <a:lnTo>
                  <a:pt x="2122" y="992"/>
                </a:lnTo>
                <a:lnTo>
                  <a:pt x="2128" y="996"/>
                </a:lnTo>
                <a:lnTo>
                  <a:pt x="2134" y="999"/>
                </a:lnTo>
                <a:lnTo>
                  <a:pt x="2140" y="1001"/>
                </a:lnTo>
                <a:lnTo>
                  <a:pt x="2147" y="1003"/>
                </a:lnTo>
                <a:lnTo>
                  <a:pt x="2153" y="1004"/>
                </a:lnTo>
                <a:lnTo>
                  <a:pt x="2160" y="1005"/>
                </a:lnTo>
                <a:lnTo>
                  <a:pt x="2167" y="1004"/>
                </a:lnTo>
                <a:lnTo>
                  <a:pt x="2173" y="1003"/>
                </a:lnTo>
                <a:lnTo>
                  <a:pt x="2180" y="1002"/>
                </a:lnTo>
                <a:lnTo>
                  <a:pt x="2186" y="1000"/>
                </a:lnTo>
                <a:lnTo>
                  <a:pt x="2191" y="998"/>
                </a:lnTo>
                <a:lnTo>
                  <a:pt x="2197" y="995"/>
                </a:lnTo>
                <a:lnTo>
                  <a:pt x="2202" y="991"/>
                </a:lnTo>
                <a:lnTo>
                  <a:pt x="2206" y="987"/>
                </a:lnTo>
                <a:lnTo>
                  <a:pt x="2211" y="983"/>
                </a:lnTo>
                <a:lnTo>
                  <a:pt x="2215" y="979"/>
                </a:lnTo>
                <a:lnTo>
                  <a:pt x="2218" y="974"/>
                </a:lnTo>
                <a:lnTo>
                  <a:pt x="2221" y="969"/>
                </a:lnTo>
                <a:lnTo>
                  <a:pt x="2224" y="963"/>
                </a:lnTo>
                <a:lnTo>
                  <a:pt x="2226" y="957"/>
                </a:lnTo>
                <a:lnTo>
                  <a:pt x="2227" y="951"/>
                </a:lnTo>
                <a:lnTo>
                  <a:pt x="2228" y="948"/>
                </a:lnTo>
                <a:lnTo>
                  <a:pt x="2228" y="945"/>
                </a:lnTo>
                <a:lnTo>
                  <a:pt x="2228" y="871"/>
                </a:lnTo>
                <a:lnTo>
                  <a:pt x="2228" y="862"/>
                </a:lnTo>
                <a:lnTo>
                  <a:pt x="2226" y="855"/>
                </a:lnTo>
                <a:lnTo>
                  <a:pt x="2224" y="847"/>
                </a:lnTo>
                <a:lnTo>
                  <a:pt x="2220" y="838"/>
                </a:lnTo>
                <a:lnTo>
                  <a:pt x="2215" y="827"/>
                </a:lnTo>
                <a:lnTo>
                  <a:pt x="2211" y="822"/>
                </a:lnTo>
                <a:lnTo>
                  <a:pt x="2207" y="817"/>
                </a:lnTo>
                <a:lnTo>
                  <a:pt x="2198" y="805"/>
                </a:lnTo>
                <a:lnTo>
                  <a:pt x="2191" y="798"/>
                </a:lnTo>
                <a:lnTo>
                  <a:pt x="2181" y="788"/>
                </a:lnTo>
                <a:lnTo>
                  <a:pt x="2152" y="761"/>
                </a:lnTo>
                <a:lnTo>
                  <a:pt x="2116" y="728"/>
                </a:lnTo>
                <a:lnTo>
                  <a:pt x="2078" y="693"/>
                </a:lnTo>
                <a:lnTo>
                  <a:pt x="2008" y="632"/>
                </a:lnTo>
                <a:lnTo>
                  <a:pt x="1978" y="604"/>
                </a:lnTo>
                <a:lnTo>
                  <a:pt x="1973" y="599"/>
                </a:lnTo>
                <a:lnTo>
                  <a:pt x="1960" y="584"/>
                </a:lnTo>
                <a:lnTo>
                  <a:pt x="1941" y="562"/>
                </a:lnTo>
                <a:lnTo>
                  <a:pt x="1930" y="548"/>
                </a:lnTo>
                <a:lnTo>
                  <a:pt x="1919" y="533"/>
                </a:lnTo>
                <a:lnTo>
                  <a:pt x="1908" y="516"/>
                </a:lnTo>
                <a:lnTo>
                  <a:pt x="1897" y="497"/>
                </a:lnTo>
                <a:lnTo>
                  <a:pt x="1887" y="478"/>
                </a:lnTo>
                <a:lnTo>
                  <a:pt x="1882" y="468"/>
                </a:lnTo>
                <a:lnTo>
                  <a:pt x="1878" y="457"/>
                </a:lnTo>
                <a:lnTo>
                  <a:pt x="1873" y="446"/>
                </a:lnTo>
                <a:lnTo>
                  <a:pt x="1869" y="435"/>
                </a:lnTo>
                <a:lnTo>
                  <a:pt x="1866" y="424"/>
                </a:lnTo>
                <a:lnTo>
                  <a:pt x="1863" y="413"/>
                </a:lnTo>
                <a:lnTo>
                  <a:pt x="1860" y="402"/>
                </a:lnTo>
                <a:lnTo>
                  <a:pt x="1858" y="390"/>
                </a:lnTo>
                <a:lnTo>
                  <a:pt x="1856" y="378"/>
                </a:lnTo>
                <a:lnTo>
                  <a:pt x="1855" y="366"/>
                </a:lnTo>
                <a:lnTo>
                  <a:pt x="1855" y="362"/>
                </a:lnTo>
                <a:lnTo>
                  <a:pt x="1854" y="346"/>
                </a:lnTo>
                <a:lnTo>
                  <a:pt x="1854" y="330"/>
                </a:lnTo>
                <a:lnTo>
                  <a:pt x="1854" y="313"/>
                </a:lnTo>
                <a:lnTo>
                  <a:pt x="1855" y="296"/>
                </a:lnTo>
                <a:lnTo>
                  <a:pt x="1858" y="279"/>
                </a:lnTo>
                <a:lnTo>
                  <a:pt x="1860" y="263"/>
                </a:lnTo>
                <a:lnTo>
                  <a:pt x="1864" y="247"/>
                </a:lnTo>
                <a:lnTo>
                  <a:pt x="1869" y="231"/>
                </a:lnTo>
                <a:lnTo>
                  <a:pt x="1871" y="224"/>
                </a:lnTo>
                <a:lnTo>
                  <a:pt x="1874" y="216"/>
                </a:lnTo>
                <a:lnTo>
                  <a:pt x="1880" y="201"/>
                </a:lnTo>
                <a:lnTo>
                  <a:pt x="1886" y="187"/>
                </a:lnTo>
                <a:lnTo>
                  <a:pt x="1894" y="172"/>
                </a:lnTo>
                <a:lnTo>
                  <a:pt x="1901" y="159"/>
                </a:lnTo>
                <a:lnTo>
                  <a:pt x="1910" y="145"/>
                </a:lnTo>
                <a:lnTo>
                  <a:pt x="1919" y="132"/>
                </a:lnTo>
                <a:lnTo>
                  <a:pt x="1929" y="120"/>
                </a:lnTo>
                <a:lnTo>
                  <a:pt x="1939" y="108"/>
                </a:lnTo>
                <a:lnTo>
                  <a:pt x="1950" y="96"/>
                </a:lnTo>
                <a:lnTo>
                  <a:pt x="1962" y="85"/>
                </a:lnTo>
                <a:lnTo>
                  <a:pt x="1974" y="75"/>
                </a:lnTo>
                <a:lnTo>
                  <a:pt x="1986" y="65"/>
                </a:lnTo>
                <a:lnTo>
                  <a:pt x="1999" y="56"/>
                </a:lnTo>
                <a:lnTo>
                  <a:pt x="2012" y="48"/>
                </a:lnTo>
                <a:lnTo>
                  <a:pt x="2026" y="40"/>
                </a:lnTo>
                <a:lnTo>
                  <a:pt x="2041" y="32"/>
                </a:lnTo>
                <a:lnTo>
                  <a:pt x="2055" y="26"/>
                </a:lnTo>
                <a:lnTo>
                  <a:pt x="2070" y="20"/>
                </a:lnTo>
                <a:lnTo>
                  <a:pt x="2085" y="15"/>
                </a:lnTo>
                <a:lnTo>
                  <a:pt x="2101" y="10"/>
                </a:lnTo>
                <a:lnTo>
                  <a:pt x="2117" y="7"/>
                </a:lnTo>
                <a:lnTo>
                  <a:pt x="2133" y="4"/>
                </a:lnTo>
                <a:lnTo>
                  <a:pt x="2150" y="2"/>
                </a:lnTo>
                <a:lnTo>
                  <a:pt x="2167" y="0"/>
                </a:lnTo>
                <a:lnTo>
                  <a:pt x="2184" y="0"/>
                </a:lnTo>
                <a:lnTo>
                  <a:pt x="2200" y="0"/>
                </a:lnTo>
                <a:lnTo>
                  <a:pt x="2216" y="1"/>
                </a:lnTo>
                <a:lnTo>
                  <a:pt x="2232" y="3"/>
                </a:lnTo>
                <a:lnTo>
                  <a:pt x="2247" y="6"/>
                </a:lnTo>
                <a:lnTo>
                  <a:pt x="2262" y="9"/>
                </a:lnTo>
                <a:lnTo>
                  <a:pt x="2277" y="13"/>
                </a:lnTo>
                <a:lnTo>
                  <a:pt x="2292" y="17"/>
                </a:lnTo>
                <a:lnTo>
                  <a:pt x="2306" y="22"/>
                </a:lnTo>
                <a:lnTo>
                  <a:pt x="2320" y="28"/>
                </a:lnTo>
                <a:lnTo>
                  <a:pt x="2335" y="35"/>
                </a:lnTo>
                <a:lnTo>
                  <a:pt x="2348" y="42"/>
                </a:lnTo>
                <a:lnTo>
                  <a:pt x="2360" y="49"/>
                </a:lnTo>
                <a:lnTo>
                  <a:pt x="2373" y="58"/>
                </a:lnTo>
                <a:lnTo>
                  <a:pt x="2384" y="66"/>
                </a:lnTo>
                <a:lnTo>
                  <a:pt x="2396" y="76"/>
                </a:lnTo>
                <a:lnTo>
                  <a:pt x="2406" y="86"/>
                </a:lnTo>
                <a:lnTo>
                  <a:pt x="2417" y="96"/>
                </a:lnTo>
                <a:lnTo>
                  <a:pt x="2426" y="107"/>
                </a:lnTo>
                <a:lnTo>
                  <a:pt x="2436" y="119"/>
                </a:lnTo>
                <a:lnTo>
                  <a:pt x="2444" y="131"/>
                </a:lnTo>
                <a:lnTo>
                  <a:pt x="2452" y="143"/>
                </a:lnTo>
                <a:lnTo>
                  <a:pt x="2460" y="156"/>
                </a:lnTo>
                <a:lnTo>
                  <a:pt x="2467" y="170"/>
                </a:lnTo>
                <a:lnTo>
                  <a:pt x="2473" y="184"/>
                </a:lnTo>
                <a:lnTo>
                  <a:pt x="2478" y="198"/>
                </a:lnTo>
                <a:lnTo>
                  <a:pt x="2483" y="213"/>
                </a:lnTo>
                <a:lnTo>
                  <a:pt x="2488" y="228"/>
                </a:lnTo>
                <a:lnTo>
                  <a:pt x="2491" y="244"/>
                </a:lnTo>
                <a:lnTo>
                  <a:pt x="2494" y="260"/>
                </a:lnTo>
                <a:lnTo>
                  <a:pt x="2496" y="276"/>
                </a:lnTo>
                <a:lnTo>
                  <a:pt x="2497" y="293"/>
                </a:lnTo>
                <a:lnTo>
                  <a:pt x="2498" y="310"/>
                </a:lnTo>
                <a:lnTo>
                  <a:pt x="2498" y="350"/>
                </a:lnTo>
                <a:lnTo>
                  <a:pt x="2498" y="388"/>
                </a:lnTo>
                <a:lnTo>
                  <a:pt x="2498" y="392"/>
                </a:lnTo>
                <a:lnTo>
                  <a:pt x="2497" y="395"/>
                </a:lnTo>
                <a:lnTo>
                  <a:pt x="2495" y="398"/>
                </a:lnTo>
                <a:lnTo>
                  <a:pt x="2493" y="401"/>
                </a:lnTo>
                <a:lnTo>
                  <a:pt x="2491" y="403"/>
                </a:lnTo>
                <a:lnTo>
                  <a:pt x="2488" y="404"/>
                </a:lnTo>
                <a:lnTo>
                  <a:pt x="2484" y="405"/>
                </a:lnTo>
                <a:lnTo>
                  <a:pt x="2481" y="406"/>
                </a:lnTo>
                <a:lnTo>
                  <a:pt x="2277" y="405"/>
                </a:lnTo>
                <a:lnTo>
                  <a:pt x="2273" y="405"/>
                </a:lnTo>
                <a:lnTo>
                  <a:pt x="2270" y="404"/>
                </a:lnTo>
                <a:lnTo>
                  <a:pt x="2267" y="402"/>
                </a:lnTo>
                <a:lnTo>
                  <a:pt x="2264" y="400"/>
                </a:lnTo>
                <a:lnTo>
                  <a:pt x="2262" y="397"/>
                </a:lnTo>
                <a:lnTo>
                  <a:pt x="2260" y="394"/>
                </a:lnTo>
                <a:lnTo>
                  <a:pt x="2259" y="391"/>
                </a:lnTo>
                <a:lnTo>
                  <a:pt x="2259" y="387"/>
                </a:lnTo>
                <a:lnTo>
                  <a:pt x="2259" y="285"/>
                </a:lnTo>
                <a:lnTo>
                  <a:pt x="2258" y="278"/>
                </a:lnTo>
                <a:lnTo>
                  <a:pt x="2257" y="271"/>
                </a:lnTo>
                <a:lnTo>
                  <a:pt x="2256" y="265"/>
                </a:lnTo>
                <a:lnTo>
                  <a:pt x="2253" y="259"/>
                </a:lnTo>
                <a:lnTo>
                  <a:pt x="2251" y="253"/>
                </a:lnTo>
                <a:lnTo>
                  <a:pt x="2247" y="248"/>
                </a:lnTo>
                <a:lnTo>
                  <a:pt x="2244" y="243"/>
                </a:lnTo>
                <a:lnTo>
                  <a:pt x="2239" y="238"/>
                </a:lnTo>
                <a:lnTo>
                  <a:pt x="2235" y="234"/>
                </a:lnTo>
                <a:lnTo>
                  <a:pt x="2229" y="230"/>
                </a:lnTo>
                <a:lnTo>
                  <a:pt x="2224" y="226"/>
                </a:lnTo>
                <a:lnTo>
                  <a:pt x="2218" y="224"/>
                </a:lnTo>
                <a:lnTo>
                  <a:pt x="2212" y="221"/>
                </a:lnTo>
                <a:lnTo>
                  <a:pt x="2206" y="220"/>
                </a:lnTo>
                <a:lnTo>
                  <a:pt x="2199" y="219"/>
                </a:lnTo>
                <a:lnTo>
                  <a:pt x="2192" y="218"/>
                </a:lnTo>
                <a:lnTo>
                  <a:pt x="2186" y="219"/>
                </a:lnTo>
                <a:lnTo>
                  <a:pt x="2180" y="220"/>
                </a:lnTo>
                <a:lnTo>
                  <a:pt x="2174" y="221"/>
                </a:lnTo>
                <a:lnTo>
                  <a:pt x="2168" y="223"/>
                </a:lnTo>
                <a:lnTo>
                  <a:pt x="2162" y="226"/>
                </a:lnTo>
                <a:lnTo>
                  <a:pt x="2157" y="229"/>
                </a:lnTo>
                <a:lnTo>
                  <a:pt x="2152" y="232"/>
                </a:lnTo>
                <a:lnTo>
                  <a:pt x="2148" y="236"/>
                </a:lnTo>
                <a:lnTo>
                  <a:pt x="2143" y="240"/>
                </a:lnTo>
                <a:lnTo>
                  <a:pt x="2140" y="245"/>
                </a:lnTo>
                <a:lnTo>
                  <a:pt x="2136" y="250"/>
                </a:lnTo>
                <a:lnTo>
                  <a:pt x="2133" y="255"/>
                </a:lnTo>
                <a:lnTo>
                  <a:pt x="2131" y="261"/>
                </a:lnTo>
                <a:lnTo>
                  <a:pt x="2129" y="267"/>
                </a:lnTo>
                <a:lnTo>
                  <a:pt x="2127" y="273"/>
                </a:lnTo>
                <a:lnTo>
                  <a:pt x="2127" y="279"/>
                </a:lnTo>
                <a:lnTo>
                  <a:pt x="2126" y="349"/>
                </a:lnTo>
                <a:lnTo>
                  <a:pt x="2126" y="352"/>
                </a:lnTo>
                <a:lnTo>
                  <a:pt x="2128" y="366"/>
                </a:lnTo>
                <a:lnTo>
                  <a:pt x="2130" y="375"/>
                </a:lnTo>
                <a:lnTo>
                  <a:pt x="2133" y="386"/>
                </a:lnTo>
                <a:lnTo>
                  <a:pt x="2135" y="392"/>
                </a:lnTo>
                <a:lnTo>
                  <a:pt x="2138" y="398"/>
                </a:lnTo>
                <a:lnTo>
                  <a:pt x="2140" y="403"/>
                </a:lnTo>
                <a:lnTo>
                  <a:pt x="2143" y="409"/>
                </a:lnTo>
                <a:lnTo>
                  <a:pt x="2146" y="414"/>
                </a:lnTo>
                <a:lnTo>
                  <a:pt x="2150" y="419"/>
                </a:lnTo>
                <a:lnTo>
                  <a:pt x="2154" y="423"/>
                </a:lnTo>
                <a:lnTo>
                  <a:pt x="2158" y="427"/>
                </a:lnTo>
                <a:lnTo>
                  <a:pt x="2174" y="440"/>
                </a:lnTo>
                <a:lnTo>
                  <a:pt x="2206" y="469"/>
                </a:lnTo>
                <a:lnTo>
                  <a:pt x="2295" y="551"/>
                </a:lnTo>
                <a:lnTo>
                  <a:pt x="2421" y="667"/>
                </a:lnTo>
                <a:close/>
                <a:moveTo>
                  <a:pt x="701" y="13"/>
                </a:moveTo>
                <a:lnTo>
                  <a:pt x="705" y="14"/>
                </a:lnTo>
                <a:lnTo>
                  <a:pt x="709" y="15"/>
                </a:lnTo>
                <a:lnTo>
                  <a:pt x="712" y="17"/>
                </a:lnTo>
                <a:lnTo>
                  <a:pt x="715" y="19"/>
                </a:lnTo>
                <a:lnTo>
                  <a:pt x="717" y="22"/>
                </a:lnTo>
                <a:lnTo>
                  <a:pt x="718" y="26"/>
                </a:lnTo>
                <a:lnTo>
                  <a:pt x="719" y="30"/>
                </a:lnTo>
                <a:lnTo>
                  <a:pt x="719" y="34"/>
                </a:lnTo>
                <a:lnTo>
                  <a:pt x="615" y="612"/>
                </a:lnTo>
                <a:lnTo>
                  <a:pt x="511" y="1189"/>
                </a:lnTo>
                <a:lnTo>
                  <a:pt x="510" y="1193"/>
                </a:lnTo>
                <a:lnTo>
                  <a:pt x="508" y="1197"/>
                </a:lnTo>
                <a:lnTo>
                  <a:pt x="506" y="1201"/>
                </a:lnTo>
                <a:lnTo>
                  <a:pt x="502" y="1204"/>
                </a:lnTo>
                <a:lnTo>
                  <a:pt x="499" y="1207"/>
                </a:lnTo>
                <a:lnTo>
                  <a:pt x="495" y="1208"/>
                </a:lnTo>
                <a:lnTo>
                  <a:pt x="491" y="1210"/>
                </a:lnTo>
                <a:lnTo>
                  <a:pt x="487" y="1210"/>
                </a:lnTo>
                <a:lnTo>
                  <a:pt x="436" y="1210"/>
                </a:lnTo>
                <a:lnTo>
                  <a:pt x="254" y="1210"/>
                </a:lnTo>
                <a:lnTo>
                  <a:pt x="250" y="1210"/>
                </a:lnTo>
                <a:lnTo>
                  <a:pt x="246" y="1208"/>
                </a:lnTo>
                <a:lnTo>
                  <a:pt x="242" y="1206"/>
                </a:lnTo>
                <a:lnTo>
                  <a:pt x="238" y="1204"/>
                </a:lnTo>
                <a:lnTo>
                  <a:pt x="235" y="1201"/>
                </a:lnTo>
                <a:lnTo>
                  <a:pt x="233" y="1197"/>
                </a:lnTo>
                <a:lnTo>
                  <a:pt x="231" y="1193"/>
                </a:lnTo>
                <a:lnTo>
                  <a:pt x="230" y="1189"/>
                </a:lnTo>
                <a:lnTo>
                  <a:pt x="115" y="612"/>
                </a:lnTo>
                <a:lnTo>
                  <a:pt x="0" y="34"/>
                </a:lnTo>
                <a:lnTo>
                  <a:pt x="0" y="30"/>
                </a:lnTo>
                <a:lnTo>
                  <a:pt x="1" y="26"/>
                </a:lnTo>
                <a:lnTo>
                  <a:pt x="1" y="24"/>
                </a:lnTo>
                <a:lnTo>
                  <a:pt x="2" y="22"/>
                </a:lnTo>
                <a:lnTo>
                  <a:pt x="4" y="19"/>
                </a:lnTo>
                <a:lnTo>
                  <a:pt x="7" y="16"/>
                </a:lnTo>
                <a:lnTo>
                  <a:pt x="10" y="15"/>
                </a:lnTo>
                <a:lnTo>
                  <a:pt x="14" y="13"/>
                </a:lnTo>
                <a:lnTo>
                  <a:pt x="18" y="13"/>
                </a:lnTo>
                <a:lnTo>
                  <a:pt x="225" y="13"/>
                </a:lnTo>
                <a:lnTo>
                  <a:pt x="229" y="13"/>
                </a:lnTo>
                <a:lnTo>
                  <a:pt x="233" y="14"/>
                </a:lnTo>
                <a:lnTo>
                  <a:pt x="237" y="16"/>
                </a:lnTo>
                <a:lnTo>
                  <a:pt x="241" y="19"/>
                </a:lnTo>
                <a:lnTo>
                  <a:pt x="244" y="22"/>
                </a:lnTo>
                <a:lnTo>
                  <a:pt x="246" y="25"/>
                </a:lnTo>
                <a:lnTo>
                  <a:pt x="248" y="29"/>
                </a:lnTo>
                <a:lnTo>
                  <a:pt x="249" y="33"/>
                </a:lnTo>
                <a:lnTo>
                  <a:pt x="365" y="696"/>
                </a:lnTo>
                <a:lnTo>
                  <a:pt x="493" y="33"/>
                </a:lnTo>
                <a:lnTo>
                  <a:pt x="495" y="29"/>
                </a:lnTo>
                <a:lnTo>
                  <a:pt x="496" y="25"/>
                </a:lnTo>
                <a:lnTo>
                  <a:pt x="499" y="22"/>
                </a:lnTo>
                <a:lnTo>
                  <a:pt x="502" y="19"/>
                </a:lnTo>
                <a:lnTo>
                  <a:pt x="506" y="16"/>
                </a:lnTo>
                <a:lnTo>
                  <a:pt x="509" y="15"/>
                </a:lnTo>
                <a:lnTo>
                  <a:pt x="513" y="13"/>
                </a:lnTo>
                <a:lnTo>
                  <a:pt x="518" y="13"/>
                </a:lnTo>
                <a:lnTo>
                  <a:pt x="701" y="13"/>
                </a:lnTo>
                <a:close/>
                <a:moveTo>
                  <a:pt x="1409" y="1189"/>
                </a:moveTo>
                <a:lnTo>
                  <a:pt x="1409" y="1193"/>
                </a:lnTo>
                <a:lnTo>
                  <a:pt x="1409" y="1197"/>
                </a:lnTo>
                <a:lnTo>
                  <a:pt x="1407" y="1200"/>
                </a:lnTo>
                <a:lnTo>
                  <a:pt x="1405" y="1204"/>
                </a:lnTo>
                <a:lnTo>
                  <a:pt x="1402" y="1206"/>
                </a:lnTo>
                <a:lnTo>
                  <a:pt x="1398" y="1208"/>
                </a:lnTo>
                <a:lnTo>
                  <a:pt x="1395" y="1210"/>
                </a:lnTo>
                <a:lnTo>
                  <a:pt x="1390" y="1210"/>
                </a:lnTo>
                <a:lnTo>
                  <a:pt x="1185" y="1210"/>
                </a:lnTo>
                <a:lnTo>
                  <a:pt x="1181" y="1210"/>
                </a:lnTo>
                <a:lnTo>
                  <a:pt x="1177" y="1209"/>
                </a:lnTo>
                <a:lnTo>
                  <a:pt x="1173" y="1207"/>
                </a:lnTo>
                <a:lnTo>
                  <a:pt x="1169" y="1204"/>
                </a:lnTo>
                <a:lnTo>
                  <a:pt x="1166" y="1201"/>
                </a:lnTo>
                <a:lnTo>
                  <a:pt x="1164" y="1198"/>
                </a:lnTo>
                <a:lnTo>
                  <a:pt x="1162" y="1194"/>
                </a:lnTo>
                <a:lnTo>
                  <a:pt x="1161" y="1190"/>
                </a:lnTo>
                <a:lnTo>
                  <a:pt x="1143" y="1087"/>
                </a:lnTo>
                <a:lnTo>
                  <a:pt x="936" y="1087"/>
                </a:lnTo>
                <a:lnTo>
                  <a:pt x="916" y="1190"/>
                </a:lnTo>
                <a:lnTo>
                  <a:pt x="915" y="1194"/>
                </a:lnTo>
                <a:lnTo>
                  <a:pt x="913" y="1198"/>
                </a:lnTo>
                <a:lnTo>
                  <a:pt x="911" y="1201"/>
                </a:lnTo>
                <a:lnTo>
                  <a:pt x="908" y="1204"/>
                </a:lnTo>
                <a:lnTo>
                  <a:pt x="904" y="1207"/>
                </a:lnTo>
                <a:lnTo>
                  <a:pt x="900" y="1209"/>
                </a:lnTo>
                <a:lnTo>
                  <a:pt x="896" y="1210"/>
                </a:lnTo>
                <a:lnTo>
                  <a:pt x="892" y="1210"/>
                </a:lnTo>
                <a:lnTo>
                  <a:pt x="705" y="1210"/>
                </a:lnTo>
                <a:lnTo>
                  <a:pt x="701" y="1210"/>
                </a:lnTo>
                <a:lnTo>
                  <a:pt x="698" y="1208"/>
                </a:lnTo>
                <a:lnTo>
                  <a:pt x="695" y="1206"/>
                </a:lnTo>
                <a:lnTo>
                  <a:pt x="692" y="1204"/>
                </a:lnTo>
                <a:lnTo>
                  <a:pt x="691" y="1200"/>
                </a:lnTo>
                <a:lnTo>
                  <a:pt x="690" y="1197"/>
                </a:lnTo>
                <a:lnTo>
                  <a:pt x="690" y="1193"/>
                </a:lnTo>
                <a:lnTo>
                  <a:pt x="690" y="1189"/>
                </a:lnTo>
                <a:lnTo>
                  <a:pt x="795" y="612"/>
                </a:lnTo>
                <a:lnTo>
                  <a:pt x="899" y="34"/>
                </a:lnTo>
                <a:lnTo>
                  <a:pt x="900" y="29"/>
                </a:lnTo>
                <a:lnTo>
                  <a:pt x="902" y="26"/>
                </a:lnTo>
                <a:lnTo>
                  <a:pt x="904" y="22"/>
                </a:lnTo>
                <a:lnTo>
                  <a:pt x="907" y="19"/>
                </a:lnTo>
                <a:lnTo>
                  <a:pt x="911" y="16"/>
                </a:lnTo>
                <a:lnTo>
                  <a:pt x="914" y="15"/>
                </a:lnTo>
                <a:lnTo>
                  <a:pt x="919" y="13"/>
                </a:lnTo>
                <a:lnTo>
                  <a:pt x="923" y="13"/>
                </a:lnTo>
                <a:lnTo>
                  <a:pt x="1125" y="13"/>
                </a:lnTo>
                <a:lnTo>
                  <a:pt x="1154" y="13"/>
                </a:lnTo>
                <a:lnTo>
                  <a:pt x="1158" y="13"/>
                </a:lnTo>
                <a:lnTo>
                  <a:pt x="1163" y="15"/>
                </a:lnTo>
                <a:lnTo>
                  <a:pt x="1167" y="17"/>
                </a:lnTo>
                <a:lnTo>
                  <a:pt x="1171" y="19"/>
                </a:lnTo>
                <a:lnTo>
                  <a:pt x="1174" y="22"/>
                </a:lnTo>
                <a:lnTo>
                  <a:pt x="1177" y="26"/>
                </a:lnTo>
                <a:lnTo>
                  <a:pt x="1179" y="29"/>
                </a:lnTo>
                <a:lnTo>
                  <a:pt x="1180" y="34"/>
                </a:lnTo>
                <a:lnTo>
                  <a:pt x="1294" y="612"/>
                </a:lnTo>
                <a:lnTo>
                  <a:pt x="1409" y="1189"/>
                </a:lnTo>
                <a:close/>
                <a:moveTo>
                  <a:pt x="979" y="868"/>
                </a:moveTo>
                <a:lnTo>
                  <a:pt x="1105" y="868"/>
                </a:lnTo>
                <a:lnTo>
                  <a:pt x="1045" y="526"/>
                </a:lnTo>
                <a:lnTo>
                  <a:pt x="979" y="868"/>
                </a:lnTo>
                <a:close/>
                <a:moveTo>
                  <a:pt x="3252" y="1189"/>
                </a:moveTo>
                <a:lnTo>
                  <a:pt x="3252" y="1193"/>
                </a:lnTo>
                <a:lnTo>
                  <a:pt x="3252" y="1197"/>
                </a:lnTo>
                <a:lnTo>
                  <a:pt x="3250" y="1200"/>
                </a:lnTo>
                <a:lnTo>
                  <a:pt x="3248" y="1204"/>
                </a:lnTo>
                <a:lnTo>
                  <a:pt x="3246" y="1206"/>
                </a:lnTo>
                <a:lnTo>
                  <a:pt x="3243" y="1208"/>
                </a:lnTo>
                <a:lnTo>
                  <a:pt x="3239" y="1210"/>
                </a:lnTo>
                <a:lnTo>
                  <a:pt x="3235" y="1210"/>
                </a:lnTo>
                <a:lnTo>
                  <a:pt x="3027" y="1210"/>
                </a:lnTo>
                <a:lnTo>
                  <a:pt x="3023" y="1210"/>
                </a:lnTo>
                <a:lnTo>
                  <a:pt x="3019" y="1209"/>
                </a:lnTo>
                <a:lnTo>
                  <a:pt x="3015" y="1207"/>
                </a:lnTo>
                <a:lnTo>
                  <a:pt x="3012" y="1204"/>
                </a:lnTo>
                <a:lnTo>
                  <a:pt x="3009" y="1201"/>
                </a:lnTo>
                <a:lnTo>
                  <a:pt x="3006" y="1198"/>
                </a:lnTo>
                <a:lnTo>
                  <a:pt x="3004" y="1194"/>
                </a:lnTo>
                <a:lnTo>
                  <a:pt x="3003" y="1190"/>
                </a:lnTo>
                <a:lnTo>
                  <a:pt x="2985" y="1087"/>
                </a:lnTo>
                <a:lnTo>
                  <a:pt x="2779" y="1087"/>
                </a:lnTo>
                <a:lnTo>
                  <a:pt x="2759" y="1190"/>
                </a:lnTo>
                <a:lnTo>
                  <a:pt x="2758" y="1194"/>
                </a:lnTo>
                <a:lnTo>
                  <a:pt x="2756" y="1198"/>
                </a:lnTo>
                <a:lnTo>
                  <a:pt x="2753" y="1201"/>
                </a:lnTo>
                <a:lnTo>
                  <a:pt x="2750" y="1204"/>
                </a:lnTo>
                <a:lnTo>
                  <a:pt x="2747" y="1207"/>
                </a:lnTo>
                <a:lnTo>
                  <a:pt x="2743" y="1209"/>
                </a:lnTo>
                <a:lnTo>
                  <a:pt x="2739" y="1210"/>
                </a:lnTo>
                <a:lnTo>
                  <a:pt x="2735" y="1210"/>
                </a:lnTo>
                <a:lnTo>
                  <a:pt x="2551" y="1210"/>
                </a:lnTo>
                <a:lnTo>
                  <a:pt x="2547" y="1210"/>
                </a:lnTo>
                <a:lnTo>
                  <a:pt x="2543" y="1208"/>
                </a:lnTo>
                <a:lnTo>
                  <a:pt x="2540" y="1206"/>
                </a:lnTo>
                <a:lnTo>
                  <a:pt x="2537" y="1204"/>
                </a:lnTo>
                <a:lnTo>
                  <a:pt x="2535" y="1200"/>
                </a:lnTo>
                <a:lnTo>
                  <a:pt x="2534" y="1197"/>
                </a:lnTo>
                <a:lnTo>
                  <a:pt x="2533" y="1193"/>
                </a:lnTo>
                <a:lnTo>
                  <a:pt x="2533" y="1189"/>
                </a:lnTo>
                <a:lnTo>
                  <a:pt x="2637" y="612"/>
                </a:lnTo>
                <a:lnTo>
                  <a:pt x="2741" y="34"/>
                </a:lnTo>
                <a:lnTo>
                  <a:pt x="2742" y="29"/>
                </a:lnTo>
                <a:lnTo>
                  <a:pt x="2744" y="26"/>
                </a:lnTo>
                <a:lnTo>
                  <a:pt x="2747" y="22"/>
                </a:lnTo>
                <a:lnTo>
                  <a:pt x="2750" y="19"/>
                </a:lnTo>
                <a:lnTo>
                  <a:pt x="2753" y="16"/>
                </a:lnTo>
                <a:lnTo>
                  <a:pt x="2757" y="15"/>
                </a:lnTo>
                <a:lnTo>
                  <a:pt x="2761" y="13"/>
                </a:lnTo>
                <a:lnTo>
                  <a:pt x="2765" y="13"/>
                </a:lnTo>
                <a:lnTo>
                  <a:pt x="2890" y="13"/>
                </a:lnTo>
                <a:lnTo>
                  <a:pt x="2998" y="13"/>
                </a:lnTo>
                <a:lnTo>
                  <a:pt x="3003" y="13"/>
                </a:lnTo>
                <a:lnTo>
                  <a:pt x="3007" y="15"/>
                </a:lnTo>
                <a:lnTo>
                  <a:pt x="3011" y="17"/>
                </a:lnTo>
                <a:lnTo>
                  <a:pt x="3014" y="19"/>
                </a:lnTo>
                <a:lnTo>
                  <a:pt x="3017" y="22"/>
                </a:lnTo>
                <a:lnTo>
                  <a:pt x="3020" y="26"/>
                </a:lnTo>
                <a:lnTo>
                  <a:pt x="3021" y="29"/>
                </a:lnTo>
                <a:lnTo>
                  <a:pt x="3023" y="34"/>
                </a:lnTo>
                <a:lnTo>
                  <a:pt x="3137" y="612"/>
                </a:lnTo>
                <a:lnTo>
                  <a:pt x="3252" y="1189"/>
                </a:lnTo>
                <a:close/>
                <a:moveTo>
                  <a:pt x="2821" y="868"/>
                </a:moveTo>
                <a:lnTo>
                  <a:pt x="2947" y="868"/>
                </a:lnTo>
                <a:lnTo>
                  <a:pt x="2888" y="526"/>
                </a:lnTo>
                <a:lnTo>
                  <a:pt x="2821" y="868"/>
                </a:lnTo>
                <a:close/>
                <a:moveTo>
                  <a:pt x="4648" y="1189"/>
                </a:moveTo>
                <a:lnTo>
                  <a:pt x="4649" y="1193"/>
                </a:lnTo>
                <a:lnTo>
                  <a:pt x="4648" y="1197"/>
                </a:lnTo>
                <a:lnTo>
                  <a:pt x="4646" y="1200"/>
                </a:lnTo>
                <a:lnTo>
                  <a:pt x="4644" y="1204"/>
                </a:lnTo>
                <a:lnTo>
                  <a:pt x="4641" y="1206"/>
                </a:lnTo>
                <a:lnTo>
                  <a:pt x="4638" y="1208"/>
                </a:lnTo>
                <a:lnTo>
                  <a:pt x="4634" y="1210"/>
                </a:lnTo>
                <a:lnTo>
                  <a:pt x="4630" y="1210"/>
                </a:lnTo>
                <a:lnTo>
                  <a:pt x="4424" y="1210"/>
                </a:lnTo>
                <a:lnTo>
                  <a:pt x="4420" y="1210"/>
                </a:lnTo>
                <a:lnTo>
                  <a:pt x="4416" y="1209"/>
                </a:lnTo>
                <a:lnTo>
                  <a:pt x="4412" y="1207"/>
                </a:lnTo>
                <a:lnTo>
                  <a:pt x="4408" y="1204"/>
                </a:lnTo>
                <a:lnTo>
                  <a:pt x="4405" y="1201"/>
                </a:lnTo>
                <a:lnTo>
                  <a:pt x="4403" y="1198"/>
                </a:lnTo>
                <a:lnTo>
                  <a:pt x="4401" y="1194"/>
                </a:lnTo>
                <a:lnTo>
                  <a:pt x="4400" y="1190"/>
                </a:lnTo>
                <a:lnTo>
                  <a:pt x="4382" y="1087"/>
                </a:lnTo>
                <a:lnTo>
                  <a:pt x="4175" y="1087"/>
                </a:lnTo>
                <a:lnTo>
                  <a:pt x="4155" y="1190"/>
                </a:lnTo>
                <a:lnTo>
                  <a:pt x="4154" y="1194"/>
                </a:lnTo>
                <a:lnTo>
                  <a:pt x="4152" y="1198"/>
                </a:lnTo>
                <a:lnTo>
                  <a:pt x="4150" y="1201"/>
                </a:lnTo>
                <a:lnTo>
                  <a:pt x="4147" y="1204"/>
                </a:lnTo>
                <a:lnTo>
                  <a:pt x="4143" y="1207"/>
                </a:lnTo>
                <a:lnTo>
                  <a:pt x="4140" y="1209"/>
                </a:lnTo>
                <a:lnTo>
                  <a:pt x="4135" y="1210"/>
                </a:lnTo>
                <a:lnTo>
                  <a:pt x="4131" y="1210"/>
                </a:lnTo>
                <a:lnTo>
                  <a:pt x="3950" y="1210"/>
                </a:lnTo>
                <a:lnTo>
                  <a:pt x="3946" y="1210"/>
                </a:lnTo>
                <a:lnTo>
                  <a:pt x="3942" y="1208"/>
                </a:lnTo>
                <a:lnTo>
                  <a:pt x="3938" y="1206"/>
                </a:lnTo>
                <a:lnTo>
                  <a:pt x="3935" y="1204"/>
                </a:lnTo>
                <a:lnTo>
                  <a:pt x="3932" y="1200"/>
                </a:lnTo>
                <a:lnTo>
                  <a:pt x="3931" y="1197"/>
                </a:lnTo>
                <a:lnTo>
                  <a:pt x="3930" y="1195"/>
                </a:lnTo>
                <a:lnTo>
                  <a:pt x="3930" y="1193"/>
                </a:lnTo>
                <a:lnTo>
                  <a:pt x="3930" y="1189"/>
                </a:lnTo>
                <a:lnTo>
                  <a:pt x="4034" y="612"/>
                </a:lnTo>
                <a:lnTo>
                  <a:pt x="4138" y="34"/>
                </a:lnTo>
                <a:lnTo>
                  <a:pt x="4139" y="29"/>
                </a:lnTo>
                <a:lnTo>
                  <a:pt x="4141" y="26"/>
                </a:lnTo>
                <a:lnTo>
                  <a:pt x="4143" y="22"/>
                </a:lnTo>
                <a:lnTo>
                  <a:pt x="4146" y="19"/>
                </a:lnTo>
                <a:lnTo>
                  <a:pt x="4150" y="16"/>
                </a:lnTo>
                <a:lnTo>
                  <a:pt x="4154" y="15"/>
                </a:lnTo>
                <a:lnTo>
                  <a:pt x="4158" y="13"/>
                </a:lnTo>
                <a:lnTo>
                  <a:pt x="4162" y="13"/>
                </a:lnTo>
                <a:lnTo>
                  <a:pt x="4363" y="13"/>
                </a:lnTo>
                <a:lnTo>
                  <a:pt x="4395" y="13"/>
                </a:lnTo>
                <a:lnTo>
                  <a:pt x="4399" y="13"/>
                </a:lnTo>
                <a:lnTo>
                  <a:pt x="4403" y="15"/>
                </a:lnTo>
                <a:lnTo>
                  <a:pt x="4407" y="17"/>
                </a:lnTo>
                <a:lnTo>
                  <a:pt x="4411" y="19"/>
                </a:lnTo>
                <a:lnTo>
                  <a:pt x="4414" y="22"/>
                </a:lnTo>
                <a:lnTo>
                  <a:pt x="4416" y="26"/>
                </a:lnTo>
                <a:lnTo>
                  <a:pt x="4418" y="29"/>
                </a:lnTo>
                <a:lnTo>
                  <a:pt x="4419" y="34"/>
                </a:lnTo>
                <a:lnTo>
                  <a:pt x="4533" y="612"/>
                </a:lnTo>
                <a:lnTo>
                  <a:pt x="4648" y="1189"/>
                </a:lnTo>
                <a:close/>
                <a:moveTo>
                  <a:pt x="4218" y="868"/>
                </a:moveTo>
                <a:lnTo>
                  <a:pt x="4344" y="868"/>
                </a:lnTo>
                <a:lnTo>
                  <a:pt x="4284" y="526"/>
                </a:lnTo>
                <a:lnTo>
                  <a:pt x="4218" y="868"/>
                </a:lnTo>
                <a:close/>
                <a:moveTo>
                  <a:pt x="1755" y="1190"/>
                </a:moveTo>
                <a:lnTo>
                  <a:pt x="1754" y="1194"/>
                </a:lnTo>
                <a:lnTo>
                  <a:pt x="1753" y="1198"/>
                </a:lnTo>
                <a:lnTo>
                  <a:pt x="1751" y="1201"/>
                </a:lnTo>
                <a:lnTo>
                  <a:pt x="1748" y="1204"/>
                </a:lnTo>
                <a:lnTo>
                  <a:pt x="1745" y="1207"/>
                </a:lnTo>
                <a:lnTo>
                  <a:pt x="1742" y="1209"/>
                </a:lnTo>
                <a:lnTo>
                  <a:pt x="1738" y="1210"/>
                </a:lnTo>
                <a:lnTo>
                  <a:pt x="1733" y="1210"/>
                </a:lnTo>
                <a:lnTo>
                  <a:pt x="1521" y="1210"/>
                </a:lnTo>
                <a:lnTo>
                  <a:pt x="1517" y="1210"/>
                </a:lnTo>
                <a:lnTo>
                  <a:pt x="1513" y="1209"/>
                </a:lnTo>
                <a:lnTo>
                  <a:pt x="1509" y="1207"/>
                </a:lnTo>
                <a:lnTo>
                  <a:pt x="1506" y="1204"/>
                </a:lnTo>
                <a:lnTo>
                  <a:pt x="1503" y="1201"/>
                </a:lnTo>
                <a:lnTo>
                  <a:pt x="1501" y="1198"/>
                </a:lnTo>
                <a:lnTo>
                  <a:pt x="1500" y="1194"/>
                </a:lnTo>
                <a:lnTo>
                  <a:pt x="1500" y="1190"/>
                </a:lnTo>
                <a:lnTo>
                  <a:pt x="1500" y="612"/>
                </a:lnTo>
                <a:lnTo>
                  <a:pt x="1500" y="34"/>
                </a:lnTo>
                <a:lnTo>
                  <a:pt x="1500" y="29"/>
                </a:lnTo>
                <a:lnTo>
                  <a:pt x="1501" y="26"/>
                </a:lnTo>
                <a:lnTo>
                  <a:pt x="1503" y="22"/>
                </a:lnTo>
                <a:lnTo>
                  <a:pt x="1506" y="19"/>
                </a:lnTo>
                <a:lnTo>
                  <a:pt x="1509" y="16"/>
                </a:lnTo>
                <a:lnTo>
                  <a:pt x="1513" y="15"/>
                </a:lnTo>
                <a:lnTo>
                  <a:pt x="1517" y="13"/>
                </a:lnTo>
                <a:lnTo>
                  <a:pt x="1521" y="13"/>
                </a:lnTo>
                <a:lnTo>
                  <a:pt x="1733" y="13"/>
                </a:lnTo>
                <a:lnTo>
                  <a:pt x="1738" y="13"/>
                </a:lnTo>
                <a:lnTo>
                  <a:pt x="1742" y="15"/>
                </a:lnTo>
                <a:lnTo>
                  <a:pt x="1745" y="16"/>
                </a:lnTo>
                <a:lnTo>
                  <a:pt x="1748" y="19"/>
                </a:lnTo>
                <a:lnTo>
                  <a:pt x="1751" y="22"/>
                </a:lnTo>
                <a:lnTo>
                  <a:pt x="1753" y="26"/>
                </a:lnTo>
                <a:lnTo>
                  <a:pt x="1754" y="29"/>
                </a:lnTo>
                <a:lnTo>
                  <a:pt x="1755" y="34"/>
                </a:lnTo>
                <a:lnTo>
                  <a:pt x="1755" y="612"/>
                </a:lnTo>
                <a:lnTo>
                  <a:pt x="1755" y="1190"/>
                </a:lnTo>
                <a:close/>
                <a:moveTo>
                  <a:pt x="3835" y="955"/>
                </a:moveTo>
                <a:lnTo>
                  <a:pt x="3839" y="956"/>
                </a:lnTo>
                <a:lnTo>
                  <a:pt x="3843" y="957"/>
                </a:lnTo>
                <a:lnTo>
                  <a:pt x="3847" y="959"/>
                </a:lnTo>
                <a:lnTo>
                  <a:pt x="3850" y="961"/>
                </a:lnTo>
                <a:lnTo>
                  <a:pt x="3852" y="964"/>
                </a:lnTo>
                <a:lnTo>
                  <a:pt x="3854" y="967"/>
                </a:lnTo>
                <a:lnTo>
                  <a:pt x="3855" y="971"/>
                </a:lnTo>
                <a:lnTo>
                  <a:pt x="3856" y="975"/>
                </a:lnTo>
                <a:lnTo>
                  <a:pt x="3856" y="1191"/>
                </a:lnTo>
                <a:lnTo>
                  <a:pt x="3855" y="1195"/>
                </a:lnTo>
                <a:lnTo>
                  <a:pt x="3854" y="1198"/>
                </a:lnTo>
                <a:lnTo>
                  <a:pt x="3852" y="1201"/>
                </a:lnTo>
                <a:lnTo>
                  <a:pt x="3850" y="1204"/>
                </a:lnTo>
                <a:lnTo>
                  <a:pt x="3847" y="1207"/>
                </a:lnTo>
                <a:lnTo>
                  <a:pt x="3843" y="1209"/>
                </a:lnTo>
                <a:lnTo>
                  <a:pt x="3839" y="1210"/>
                </a:lnTo>
                <a:lnTo>
                  <a:pt x="3835" y="1210"/>
                </a:lnTo>
                <a:lnTo>
                  <a:pt x="3572" y="1210"/>
                </a:lnTo>
                <a:lnTo>
                  <a:pt x="3570" y="1210"/>
                </a:lnTo>
                <a:lnTo>
                  <a:pt x="3366" y="1210"/>
                </a:lnTo>
                <a:lnTo>
                  <a:pt x="3361" y="1210"/>
                </a:lnTo>
                <a:lnTo>
                  <a:pt x="3358" y="1209"/>
                </a:lnTo>
                <a:lnTo>
                  <a:pt x="3354" y="1207"/>
                </a:lnTo>
                <a:lnTo>
                  <a:pt x="3351" y="1204"/>
                </a:lnTo>
                <a:lnTo>
                  <a:pt x="3349" y="1201"/>
                </a:lnTo>
                <a:lnTo>
                  <a:pt x="3347" y="1198"/>
                </a:lnTo>
                <a:lnTo>
                  <a:pt x="3346" y="1194"/>
                </a:lnTo>
                <a:lnTo>
                  <a:pt x="3345" y="1190"/>
                </a:lnTo>
                <a:lnTo>
                  <a:pt x="3345" y="612"/>
                </a:lnTo>
                <a:lnTo>
                  <a:pt x="3345" y="33"/>
                </a:lnTo>
                <a:lnTo>
                  <a:pt x="3346" y="29"/>
                </a:lnTo>
                <a:lnTo>
                  <a:pt x="3347" y="25"/>
                </a:lnTo>
                <a:lnTo>
                  <a:pt x="3349" y="22"/>
                </a:lnTo>
                <a:lnTo>
                  <a:pt x="3351" y="19"/>
                </a:lnTo>
                <a:lnTo>
                  <a:pt x="3354" y="16"/>
                </a:lnTo>
                <a:lnTo>
                  <a:pt x="3358" y="15"/>
                </a:lnTo>
                <a:lnTo>
                  <a:pt x="3361" y="13"/>
                </a:lnTo>
                <a:lnTo>
                  <a:pt x="3366" y="13"/>
                </a:lnTo>
                <a:lnTo>
                  <a:pt x="3570" y="13"/>
                </a:lnTo>
                <a:lnTo>
                  <a:pt x="3574" y="13"/>
                </a:lnTo>
                <a:lnTo>
                  <a:pt x="3578" y="15"/>
                </a:lnTo>
                <a:lnTo>
                  <a:pt x="3581" y="16"/>
                </a:lnTo>
                <a:lnTo>
                  <a:pt x="3585" y="19"/>
                </a:lnTo>
                <a:lnTo>
                  <a:pt x="3587" y="22"/>
                </a:lnTo>
                <a:lnTo>
                  <a:pt x="3589" y="25"/>
                </a:lnTo>
                <a:lnTo>
                  <a:pt x="3590" y="29"/>
                </a:lnTo>
                <a:lnTo>
                  <a:pt x="3591" y="33"/>
                </a:lnTo>
                <a:lnTo>
                  <a:pt x="3591" y="494"/>
                </a:lnTo>
                <a:lnTo>
                  <a:pt x="3591" y="956"/>
                </a:lnTo>
                <a:lnTo>
                  <a:pt x="3835" y="955"/>
                </a:lnTo>
                <a:close/>
              </a:path>
            </a:pathLst>
          </a:custGeom>
          <a:solidFill>
            <a:srgbClr val="008FBE"/>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mn-cs"/>
            </a:endParaRPr>
          </a:p>
        </p:txBody>
      </p:sp>
      <p:pic>
        <p:nvPicPr>
          <p:cNvPr id="4" name="Picture 3">
            <a:extLst>
              <a:ext uri="{FF2B5EF4-FFF2-40B4-BE49-F238E27FC236}">
                <a16:creationId xmlns:a16="http://schemas.microsoft.com/office/drawing/2014/main" id="{AA364F12-A848-47DB-9C1B-72F7ED532B57}"/>
              </a:ext>
            </a:extLst>
          </p:cNvPr>
          <p:cNvPicPr>
            <a:picLocks noChangeAspect="1"/>
          </p:cNvPicPr>
          <p:nvPr/>
        </p:nvPicPr>
        <p:blipFill>
          <a:blip r:embed="rId8"/>
          <a:stretch>
            <a:fillRect/>
          </a:stretch>
        </p:blipFill>
        <p:spPr>
          <a:xfrm>
            <a:off x="740770" y="3972362"/>
            <a:ext cx="3095475" cy="1808876"/>
          </a:xfrm>
          <a:prstGeom prst="rect">
            <a:avLst/>
          </a:prstGeom>
        </p:spPr>
      </p:pic>
      <p:pic>
        <p:nvPicPr>
          <p:cNvPr id="11268" name="Picture 4" descr="What is OPC UA and why will it continue to grow in use?">
            <a:extLst>
              <a:ext uri="{FF2B5EF4-FFF2-40B4-BE49-F238E27FC236}">
                <a16:creationId xmlns:a16="http://schemas.microsoft.com/office/drawing/2014/main" id="{D1ED764A-220A-4F2E-B2B5-82F0193A1BC8}"/>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629400" y="3972362"/>
            <a:ext cx="2628900" cy="740474"/>
          </a:xfrm>
          <a:prstGeom prst="rect">
            <a:avLst/>
          </a:prstGeom>
          <a:noFill/>
          <a:extLst>
            <a:ext uri="{909E8E84-426E-40DD-AFC4-6F175D3DCCD1}">
              <a14:hiddenFill xmlns:a14="http://schemas.microsoft.com/office/drawing/2010/main">
                <a:solidFill>
                  <a:srgbClr val="FFFFFF"/>
                </a:solidFill>
              </a14:hiddenFill>
            </a:ext>
          </a:extLst>
        </p:spPr>
      </p:pic>
      <p:pic>
        <p:nvPicPr>
          <p:cNvPr id="11270" name="Picture 6" descr="Modbus RTU | Controllers /Drives | Smart Stepper &amp; BLDC Motors">
            <a:extLst>
              <a:ext uri="{FF2B5EF4-FFF2-40B4-BE49-F238E27FC236}">
                <a16:creationId xmlns:a16="http://schemas.microsoft.com/office/drawing/2014/main" id="{248B0A33-E20A-44EC-A2F7-B0EFD093B7CE}"/>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629400" y="4863942"/>
            <a:ext cx="2628900" cy="917296"/>
          </a:xfrm>
          <a:prstGeom prst="rect">
            <a:avLst/>
          </a:prstGeom>
          <a:noFill/>
          <a:extLst>
            <a:ext uri="{909E8E84-426E-40DD-AFC4-6F175D3DCCD1}">
              <a14:hiddenFill xmlns:a14="http://schemas.microsoft.com/office/drawing/2010/main">
                <a:solidFill>
                  <a:srgbClr val="FFFFFF"/>
                </a:solidFill>
              </a14:hiddenFill>
            </a:ext>
          </a:extLst>
        </p:spPr>
      </p:pic>
      <p:pic>
        <p:nvPicPr>
          <p:cNvPr id="11272" name="Picture 8" descr="All About PLC Analog Input and Output Programming">
            <a:extLst>
              <a:ext uri="{FF2B5EF4-FFF2-40B4-BE49-F238E27FC236}">
                <a16:creationId xmlns:a16="http://schemas.microsoft.com/office/drawing/2014/main" id="{9C7A6755-FC5C-4243-9F8D-54DCCD715544}"/>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3947693" y="4269147"/>
            <a:ext cx="2499931" cy="12928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4859584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873FAE-E6D5-4A37-BE3A-B6E2E24E822C}"/>
              </a:ext>
            </a:extLst>
          </p:cNvPr>
          <p:cNvSpPr>
            <a:spLocks noGrp="1"/>
          </p:cNvSpPr>
          <p:nvPr>
            <p:ph type="title"/>
          </p:nvPr>
        </p:nvSpPr>
        <p:spPr>
          <a:xfrm>
            <a:off x="609600" y="152400"/>
            <a:ext cx="10058400" cy="593100"/>
          </a:xfrm>
        </p:spPr>
        <p:txBody>
          <a:bodyPr>
            <a:normAutofit/>
          </a:bodyPr>
          <a:lstStyle/>
          <a:p>
            <a:r>
              <a:rPr lang="en-US" dirty="0"/>
              <a:t>Calibration &amp; Maintenance</a:t>
            </a:r>
          </a:p>
        </p:txBody>
      </p:sp>
      <p:sp>
        <p:nvSpPr>
          <p:cNvPr id="3" name="Content Placeholder 2">
            <a:extLst>
              <a:ext uri="{FF2B5EF4-FFF2-40B4-BE49-F238E27FC236}">
                <a16:creationId xmlns:a16="http://schemas.microsoft.com/office/drawing/2014/main" id="{291BF8A4-F50A-49EC-A7BB-58328ECE4149}"/>
              </a:ext>
            </a:extLst>
          </p:cNvPr>
          <p:cNvSpPr>
            <a:spLocks noGrp="1"/>
          </p:cNvSpPr>
          <p:nvPr>
            <p:ph sz="quarter" idx="2"/>
          </p:nvPr>
        </p:nvSpPr>
        <p:spPr>
          <a:xfrm>
            <a:off x="228600" y="3124200"/>
            <a:ext cx="2788268" cy="2851958"/>
          </a:xfrm>
        </p:spPr>
        <p:txBody>
          <a:bodyPr/>
          <a:lstStyle/>
          <a:p>
            <a:pPr>
              <a:buFont typeface="Wingdings" panose="05000000000000000000" pitchFamily="2" charset="2"/>
              <a:buChar char="§"/>
            </a:pPr>
            <a:r>
              <a:rPr lang="en-US" dirty="0"/>
              <a:t>Leak Detection</a:t>
            </a:r>
          </a:p>
          <a:p>
            <a:pPr>
              <a:buFont typeface="Wingdings" panose="05000000000000000000" pitchFamily="2" charset="2"/>
              <a:buChar char="§"/>
            </a:pPr>
            <a:r>
              <a:rPr lang="en-US" dirty="0"/>
              <a:t>Calibration</a:t>
            </a:r>
          </a:p>
          <a:p>
            <a:pPr>
              <a:buFont typeface="Wingdings" panose="05000000000000000000" pitchFamily="2" charset="2"/>
              <a:buChar char="§"/>
            </a:pPr>
            <a:r>
              <a:rPr lang="en-US" dirty="0"/>
              <a:t>Point Of Use Quality Control</a:t>
            </a:r>
          </a:p>
        </p:txBody>
      </p:sp>
      <p:sp>
        <p:nvSpPr>
          <p:cNvPr id="7" name="Content Placeholder 6">
            <a:extLst>
              <a:ext uri="{FF2B5EF4-FFF2-40B4-BE49-F238E27FC236}">
                <a16:creationId xmlns:a16="http://schemas.microsoft.com/office/drawing/2014/main" id="{00A374AE-0485-444C-B7B2-1C6EF14DD7DA}"/>
              </a:ext>
            </a:extLst>
          </p:cNvPr>
          <p:cNvSpPr>
            <a:spLocks noGrp="1"/>
          </p:cNvSpPr>
          <p:nvPr>
            <p:ph sz="quarter" idx="4"/>
          </p:nvPr>
        </p:nvSpPr>
        <p:spPr>
          <a:xfrm>
            <a:off x="7239000" y="2172650"/>
            <a:ext cx="4499330" cy="3237550"/>
          </a:xfrm>
        </p:spPr>
        <p:txBody>
          <a:bodyPr/>
          <a:lstStyle/>
          <a:p>
            <a:pPr>
              <a:buFont typeface="Wingdings" panose="05000000000000000000" pitchFamily="2" charset="2"/>
              <a:buChar char="§"/>
            </a:pPr>
            <a:r>
              <a:rPr lang="en-US" dirty="0"/>
              <a:t>Highest Possible Accuracy</a:t>
            </a:r>
          </a:p>
          <a:p>
            <a:pPr>
              <a:buFont typeface="Wingdings" panose="05000000000000000000" pitchFamily="2" charset="2"/>
              <a:buChar char="§"/>
            </a:pPr>
            <a:endParaRPr lang="en-US" dirty="0"/>
          </a:p>
        </p:txBody>
      </p:sp>
      <p:sp>
        <p:nvSpPr>
          <p:cNvPr id="5" name="Text Placeholder 4">
            <a:extLst>
              <a:ext uri="{FF2B5EF4-FFF2-40B4-BE49-F238E27FC236}">
                <a16:creationId xmlns:a16="http://schemas.microsoft.com/office/drawing/2014/main" id="{F3F78D2C-897A-4C38-889F-4474B88AE9CC}"/>
              </a:ext>
            </a:extLst>
          </p:cNvPr>
          <p:cNvSpPr>
            <a:spLocks noGrp="1"/>
          </p:cNvSpPr>
          <p:nvPr>
            <p:ph type="body" sz="quarter" idx="1"/>
          </p:nvPr>
        </p:nvSpPr>
        <p:spPr>
          <a:xfrm>
            <a:off x="602673" y="1257300"/>
            <a:ext cx="4876800" cy="915350"/>
          </a:xfrm>
        </p:spPr>
        <p:txBody>
          <a:bodyPr/>
          <a:lstStyle/>
          <a:p>
            <a:r>
              <a:rPr lang="en-US" dirty="0"/>
              <a:t>Spot Checking</a:t>
            </a:r>
          </a:p>
        </p:txBody>
      </p:sp>
      <p:sp>
        <p:nvSpPr>
          <p:cNvPr id="6" name="Text Placeholder 5">
            <a:extLst>
              <a:ext uri="{FF2B5EF4-FFF2-40B4-BE49-F238E27FC236}">
                <a16:creationId xmlns:a16="http://schemas.microsoft.com/office/drawing/2014/main" id="{7C856D5E-DD5C-490D-B103-2834B20720D7}"/>
              </a:ext>
            </a:extLst>
          </p:cNvPr>
          <p:cNvSpPr>
            <a:spLocks noGrp="1"/>
          </p:cNvSpPr>
          <p:nvPr>
            <p:ph type="body" sz="quarter" idx="3"/>
          </p:nvPr>
        </p:nvSpPr>
        <p:spPr>
          <a:xfrm>
            <a:off x="6861530" y="1258382"/>
            <a:ext cx="4876800" cy="914268"/>
          </a:xfrm>
        </p:spPr>
        <p:txBody>
          <a:bodyPr/>
          <a:lstStyle/>
          <a:p>
            <a:r>
              <a:rPr lang="en-US" dirty="0"/>
              <a:t>Factory Calibration</a:t>
            </a:r>
          </a:p>
        </p:txBody>
      </p:sp>
      <p:sp>
        <p:nvSpPr>
          <p:cNvPr id="4" name="Freeform 250">
            <a:extLst>
              <a:ext uri="{FF2B5EF4-FFF2-40B4-BE49-F238E27FC236}">
                <a16:creationId xmlns:a16="http://schemas.microsoft.com/office/drawing/2014/main" id="{AAED200F-49AA-437E-9E23-2262F756783B}"/>
              </a:ext>
            </a:extLst>
          </p:cNvPr>
          <p:cNvSpPr>
            <a:spLocks noChangeAspect="1" noEditPoints="1"/>
          </p:cNvSpPr>
          <p:nvPr/>
        </p:nvSpPr>
        <p:spPr bwMode="black">
          <a:xfrm>
            <a:off x="9817174" y="5922000"/>
            <a:ext cx="1922146" cy="504000"/>
          </a:xfrm>
          <a:custGeom>
            <a:avLst/>
            <a:gdLst>
              <a:gd name="T0" fmla="*/ 2494 w 4649"/>
              <a:gd name="T1" fmla="*/ 783 h 1219"/>
              <a:gd name="T2" fmla="*/ 2510 w 4649"/>
              <a:gd name="T3" fmla="*/ 896 h 1219"/>
              <a:gd name="T4" fmla="*/ 2461 w 4649"/>
              <a:gd name="T5" fmla="*/ 1063 h 1219"/>
              <a:gd name="T6" fmla="*/ 2333 w 4649"/>
              <a:gd name="T7" fmla="*/ 1180 h 1219"/>
              <a:gd name="T8" fmla="*/ 2154 w 4649"/>
              <a:gd name="T9" fmla="*/ 1219 h 1219"/>
              <a:gd name="T10" fmla="*/ 1990 w 4649"/>
              <a:gd name="T11" fmla="*/ 1174 h 1219"/>
              <a:gd name="T12" fmla="*/ 1888 w 4649"/>
              <a:gd name="T13" fmla="*/ 1073 h 1219"/>
              <a:gd name="T14" fmla="*/ 1848 w 4649"/>
              <a:gd name="T15" fmla="*/ 891 h 1219"/>
              <a:gd name="T16" fmla="*/ 2078 w 4649"/>
              <a:gd name="T17" fmla="*/ 843 h 1219"/>
              <a:gd name="T18" fmla="*/ 2095 w 4649"/>
              <a:gd name="T19" fmla="*/ 955 h 1219"/>
              <a:gd name="T20" fmla="*/ 2140 w 4649"/>
              <a:gd name="T21" fmla="*/ 1001 h 1219"/>
              <a:gd name="T22" fmla="*/ 2206 w 4649"/>
              <a:gd name="T23" fmla="*/ 987 h 1219"/>
              <a:gd name="T24" fmla="*/ 2228 w 4649"/>
              <a:gd name="T25" fmla="*/ 862 h 1219"/>
              <a:gd name="T26" fmla="*/ 2116 w 4649"/>
              <a:gd name="T27" fmla="*/ 728 h 1219"/>
              <a:gd name="T28" fmla="*/ 1887 w 4649"/>
              <a:gd name="T29" fmla="*/ 478 h 1219"/>
              <a:gd name="T30" fmla="*/ 1855 w 4649"/>
              <a:gd name="T31" fmla="*/ 362 h 1219"/>
              <a:gd name="T32" fmla="*/ 1880 w 4649"/>
              <a:gd name="T33" fmla="*/ 201 h 1219"/>
              <a:gd name="T34" fmla="*/ 1986 w 4649"/>
              <a:gd name="T35" fmla="*/ 65 h 1219"/>
              <a:gd name="T36" fmla="*/ 2150 w 4649"/>
              <a:gd name="T37" fmla="*/ 2 h 1219"/>
              <a:gd name="T38" fmla="*/ 2320 w 4649"/>
              <a:gd name="T39" fmla="*/ 28 h 1219"/>
              <a:gd name="T40" fmla="*/ 2444 w 4649"/>
              <a:gd name="T41" fmla="*/ 131 h 1219"/>
              <a:gd name="T42" fmla="*/ 2497 w 4649"/>
              <a:gd name="T43" fmla="*/ 293 h 1219"/>
              <a:gd name="T44" fmla="*/ 2481 w 4649"/>
              <a:gd name="T45" fmla="*/ 406 h 1219"/>
              <a:gd name="T46" fmla="*/ 2258 w 4649"/>
              <a:gd name="T47" fmla="*/ 278 h 1219"/>
              <a:gd name="T48" fmla="*/ 2218 w 4649"/>
              <a:gd name="T49" fmla="*/ 224 h 1219"/>
              <a:gd name="T50" fmla="*/ 2152 w 4649"/>
              <a:gd name="T51" fmla="*/ 232 h 1219"/>
              <a:gd name="T52" fmla="*/ 2126 w 4649"/>
              <a:gd name="T53" fmla="*/ 352 h 1219"/>
              <a:gd name="T54" fmla="*/ 2158 w 4649"/>
              <a:gd name="T55" fmla="*/ 427 h 1219"/>
              <a:gd name="T56" fmla="*/ 718 w 4649"/>
              <a:gd name="T57" fmla="*/ 26 h 1219"/>
              <a:gd name="T58" fmla="*/ 491 w 4649"/>
              <a:gd name="T59" fmla="*/ 1210 h 1219"/>
              <a:gd name="T60" fmla="*/ 230 w 4649"/>
              <a:gd name="T61" fmla="*/ 1189 h 1219"/>
              <a:gd name="T62" fmla="*/ 18 w 4649"/>
              <a:gd name="T63" fmla="*/ 13 h 1219"/>
              <a:gd name="T64" fmla="*/ 493 w 4649"/>
              <a:gd name="T65" fmla="*/ 33 h 1219"/>
              <a:gd name="T66" fmla="*/ 1409 w 4649"/>
              <a:gd name="T67" fmla="*/ 1193 h 1219"/>
              <a:gd name="T68" fmla="*/ 1173 w 4649"/>
              <a:gd name="T69" fmla="*/ 1207 h 1219"/>
              <a:gd name="T70" fmla="*/ 911 w 4649"/>
              <a:gd name="T71" fmla="*/ 1201 h 1219"/>
              <a:gd name="T72" fmla="*/ 691 w 4649"/>
              <a:gd name="T73" fmla="*/ 1200 h 1219"/>
              <a:gd name="T74" fmla="*/ 914 w 4649"/>
              <a:gd name="T75" fmla="*/ 15 h 1219"/>
              <a:gd name="T76" fmla="*/ 1179 w 4649"/>
              <a:gd name="T77" fmla="*/ 29 h 1219"/>
              <a:gd name="T78" fmla="*/ 3250 w 4649"/>
              <a:gd name="T79" fmla="*/ 1200 h 1219"/>
              <a:gd name="T80" fmla="*/ 3009 w 4649"/>
              <a:gd name="T81" fmla="*/ 1201 h 1219"/>
              <a:gd name="T82" fmla="*/ 2747 w 4649"/>
              <a:gd name="T83" fmla="*/ 1207 h 1219"/>
              <a:gd name="T84" fmla="*/ 2533 w 4649"/>
              <a:gd name="T85" fmla="*/ 1193 h 1219"/>
              <a:gd name="T86" fmla="*/ 2765 w 4649"/>
              <a:gd name="T87" fmla="*/ 13 h 1219"/>
              <a:gd name="T88" fmla="*/ 3137 w 4649"/>
              <a:gd name="T89" fmla="*/ 612 h 1219"/>
              <a:gd name="T90" fmla="*/ 4641 w 4649"/>
              <a:gd name="T91" fmla="*/ 1206 h 1219"/>
              <a:gd name="T92" fmla="*/ 4401 w 4649"/>
              <a:gd name="T93" fmla="*/ 1194 h 1219"/>
              <a:gd name="T94" fmla="*/ 4135 w 4649"/>
              <a:gd name="T95" fmla="*/ 1210 h 1219"/>
              <a:gd name="T96" fmla="*/ 3930 w 4649"/>
              <a:gd name="T97" fmla="*/ 1189 h 1219"/>
              <a:gd name="T98" fmla="*/ 4363 w 4649"/>
              <a:gd name="T99" fmla="*/ 13 h 1219"/>
              <a:gd name="T100" fmla="*/ 4648 w 4649"/>
              <a:gd name="T101" fmla="*/ 1189 h 1219"/>
              <a:gd name="T102" fmla="*/ 1742 w 4649"/>
              <a:gd name="T103" fmla="*/ 1209 h 1219"/>
              <a:gd name="T104" fmla="*/ 1500 w 4649"/>
              <a:gd name="T105" fmla="*/ 1190 h 1219"/>
              <a:gd name="T106" fmla="*/ 1733 w 4649"/>
              <a:gd name="T107" fmla="*/ 13 h 1219"/>
              <a:gd name="T108" fmla="*/ 3835 w 4649"/>
              <a:gd name="T109" fmla="*/ 955 h 1219"/>
              <a:gd name="T110" fmla="*/ 3854 w 4649"/>
              <a:gd name="T111" fmla="*/ 1198 h 1219"/>
              <a:gd name="T112" fmla="*/ 3358 w 4649"/>
              <a:gd name="T113" fmla="*/ 1209 h 1219"/>
              <a:gd name="T114" fmla="*/ 3349 w 4649"/>
              <a:gd name="T115" fmla="*/ 22 h 1219"/>
              <a:gd name="T116" fmla="*/ 3587 w 4649"/>
              <a:gd name="T117" fmla="*/ 22 h 12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4649" h="1219">
                <a:moveTo>
                  <a:pt x="2421" y="667"/>
                </a:moveTo>
                <a:lnTo>
                  <a:pt x="2425" y="671"/>
                </a:lnTo>
                <a:lnTo>
                  <a:pt x="2436" y="682"/>
                </a:lnTo>
                <a:lnTo>
                  <a:pt x="2442" y="691"/>
                </a:lnTo>
                <a:lnTo>
                  <a:pt x="2450" y="701"/>
                </a:lnTo>
                <a:lnTo>
                  <a:pt x="2458" y="712"/>
                </a:lnTo>
                <a:lnTo>
                  <a:pt x="2467" y="725"/>
                </a:lnTo>
                <a:lnTo>
                  <a:pt x="2475" y="740"/>
                </a:lnTo>
                <a:lnTo>
                  <a:pt x="2483" y="756"/>
                </a:lnTo>
                <a:lnTo>
                  <a:pt x="2490" y="773"/>
                </a:lnTo>
                <a:lnTo>
                  <a:pt x="2494" y="783"/>
                </a:lnTo>
                <a:lnTo>
                  <a:pt x="2497" y="792"/>
                </a:lnTo>
                <a:lnTo>
                  <a:pt x="2500" y="802"/>
                </a:lnTo>
                <a:lnTo>
                  <a:pt x="2503" y="812"/>
                </a:lnTo>
                <a:lnTo>
                  <a:pt x="2505" y="822"/>
                </a:lnTo>
                <a:lnTo>
                  <a:pt x="2507" y="833"/>
                </a:lnTo>
                <a:lnTo>
                  <a:pt x="2508" y="844"/>
                </a:lnTo>
                <a:lnTo>
                  <a:pt x="2509" y="855"/>
                </a:lnTo>
                <a:lnTo>
                  <a:pt x="2510" y="867"/>
                </a:lnTo>
                <a:lnTo>
                  <a:pt x="2510" y="878"/>
                </a:lnTo>
                <a:lnTo>
                  <a:pt x="2510" y="887"/>
                </a:lnTo>
                <a:lnTo>
                  <a:pt x="2510" y="896"/>
                </a:lnTo>
                <a:lnTo>
                  <a:pt x="2510" y="912"/>
                </a:lnTo>
                <a:lnTo>
                  <a:pt x="2508" y="929"/>
                </a:lnTo>
                <a:lnTo>
                  <a:pt x="2506" y="945"/>
                </a:lnTo>
                <a:lnTo>
                  <a:pt x="2503" y="961"/>
                </a:lnTo>
                <a:lnTo>
                  <a:pt x="2499" y="976"/>
                </a:lnTo>
                <a:lnTo>
                  <a:pt x="2495" y="992"/>
                </a:lnTo>
                <a:lnTo>
                  <a:pt x="2490" y="1007"/>
                </a:lnTo>
                <a:lnTo>
                  <a:pt x="2483" y="1022"/>
                </a:lnTo>
                <a:lnTo>
                  <a:pt x="2477" y="1036"/>
                </a:lnTo>
                <a:lnTo>
                  <a:pt x="2469" y="1050"/>
                </a:lnTo>
                <a:lnTo>
                  <a:pt x="2461" y="1063"/>
                </a:lnTo>
                <a:lnTo>
                  <a:pt x="2452" y="1077"/>
                </a:lnTo>
                <a:lnTo>
                  <a:pt x="2443" y="1089"/>
                </a:lnTo>
                <a:lnTo>
                  <a:pt x="2433" y="1101"/>
                </a:lnTo>
                <a:lnTo>
                  <a:pt x="2422" y="1113"/>
                </a:lnTo>
                <a:lnTo>
                  <a:pt x="2411" y="1124"/>
                </a:lnTo>
                <a:lnTo>
                  <a:pt x="2399" y="1135"/>
                </a:lnTo>
                <a:lnTo>
                  <a:pt x="2387" y="1145"/>
                </a:lnTo>
                <a:lnTo>
                  <a:pt x="2374" y="1155"/>
                </a:lnTo>
                <a:lnTo>
                  <a:pt x="2361" y="1164"/>
                </a:lnTo>
                <a:lnTo>
                  <a:pt x="2347" y="1172"/>
                </a:lnTo>
                <a:lnTo>
                  <a:pt x="2333" y="1180"/>
                </a:lnTo>
                <a:lnTo>
                  <a:pt x="2317" y="1187"/>
                </a:lnTo>
                <a:lnTo>
                  <a:pt x="2302" y="1194"/>
                </a:lnTo>
                <a:lnTo>
                  <a:pt x="2287" y="1200"/>
                </a:lnTo>
                <a:lnTo>
                  <a:pt x="2271" y="1205"/>
                </a:lnTo>
                <a:lnTo>
                  <a:pt x="2255" y="1209"/>
                </a:lnTo>
                <a:lnTo>
                  <a:pt x="2239" y="1213"/>
                </a:lnTo>
                <a:lnTo>
                  <a:pt x="2222" y="1215"/>
                </a:lnTo>
                <a:lnTo>
                  <a:pt x="2205" y="1217"/>
                </a:lnTo>
                <a:lnTo>
                  <a:pt x="2188" y="1219"/>
                </a:lnTo>
                <a:lnTo>
                  <a:pt x="2171" y="1219"/>
                </a:lnTo>
                <a:lnTo>
                  <a:pt x="2154" y="1219"/>
                </a:lnTo>
                <a:lnTo>
                  <a:pt x="2137" y="1218"/>
                </a:lnTo>
                <a:lnTo>
                  <a:pt x="2121" y="1216"/>
                </a:lnTo>
                <a:lnTo>
                  <a:pt x="2105" y="1214"/>
                </a:lnTo>
                <a:lnTo>
                  <a:pt x="2089" y="1211"/>
                </a:lnTo>
                <a:lnTo>
                  <a:pt x="2074" y="1207"/>
                </a:lnTo>
                <a:lnTo>
                  <a:pt x="2059" y="1203"/>
                </a:lnTo>
                <a:lnTo>
                  <a:pt x="2044" y="1199"/>
                </a:lnTo>
                <a:lnTo>
                  <a:pt x="2030" y="1193"/>
                </a:lnTo>
                <a:lnTo>
                  <a:pt x="2016" y="1187"/>
                </a:lnTo>
                <a:lnTo>
                  <a:pt x="2003" y="1181"/>
                </a:lnTo>
                <a:lnTo>
                  <a:pt x="1990" y="1174"/>
                </a:lnTo>
                <a:lnTo>
                  <a:pt x="1977" y="1166"/>
                </a:lnTo>
                <a:lnTo>
                  <a:pt x="1971" y="1162"/>
                </a:lnTo>
                <a:lnTo>
                  <a:pt x="1965" y="1158"/>
                </a:lnTo>
                <a:lnTo>
                  <a:pt x="1954" y="1149"/>
                </a:lnTo>
                <a:lnTo>
                  <a:pt x="1943" y="1140"/>
                </a:lnTo>
                <a:lnTo>
                  <a:pt x="1932" y="1130"/>
                </a:lnTo>
                <a:lnTo>
                  <a:pt x="1922" y="1120"/>
                </a:lnTo>
                <a:lnTo>
                  <a:pt x="1913" y="1109"/>
                </a:lnTo>
                <a:lnTo>
                  <a:pt x="1904" y="1098"/>
                </a:lnTo>
                <a:lnTo>
                  <a:pt x="1895" y="1086"/>
                </a:lnTo>
                <a:lnTo>
                  <a:pt x="1888" y="1073"/>
                </a:lnTo>
                <a:lnTo>
                  <a:pt x="1881" y="1061"/>
                </a:lnTo>
                <a:lnTo>
                  <a:pt x="1874" y="1047"/>
                </a:lnTo>
                <a:lnTo>
                  <a:pt x="1869" y="1034"/>
                </a:lnTo>
                <a:lnTo>
                  <a:pt x="1864" y="1019"/>
                </a:lnTo>
                <a:lnTo>
                  <a:pt x="1859" y="1005"/>
                </a:lnTo>
                <a:lnTo>
                  <a:pt x="1856" y="990"/>
                </a:lnTo>
                <a:lnTo>
                  <a:pt x="1853" y="974"/>
                </a:lnTo>
                <a:lnTo>
                  <a:pt x="1851" y="958"/>
                </a:lnTo>
                <a:lnTo>
                  <a:pt x="1849" y="942"/>
                </a:lnTo>
                <a:lnTo>
                  <a:pt x="1849" y="925"/>
                </a:lnTo>
                <a:lnTo>
                  <a:pt x="1848" y="891"/>
                </a:lnTo>
                <a:lnTo>
                  <a:pt x="1849" y="859"/>
                </a:lnTo>
                <a:lnTo>
                  <a:pt x="1849" y="856"/>
                </a:lnTo>
                <a:lnTo>
                  <a:pt x="1850" y="852"/>
                </a:lnTo>
                <a:lnTo>
                  <a:pt x="1851" y="850"/>
                </a:lnTo>
                <a:lnTo>
                  <a:pt x="1854" y="847"/>
                </a:lnTo>
                <a:lnTo>
                  <a:pt x="1856" y="845"/>
                </a:lnTo>
                <a:lnTo>
                  <a:pt x="1859" y="844"/>
                </a:lnTo>
                <a:lnTo>
                  <a:pt x="1863" y="843"/>
                </a:lnTo>
                <a:lnTo>
                  <a:pt x="1866" y="842"/>
                </a:lnTo>
                <a:lnTo>
                  <a:pt x="2074" y="842"/>
                </a:lnTo>
                <a:lnTo>
                  <a:pt x="2078" y="843"/>
                </a:lnTo>
                <a:lnTo>
                  <a:pt x="2081" y="844"/>
                </a:lnTo>
                <a:lnTo>
                  <a:pt x="2084" y="845"/>
                </a:lnTo>
                <a:lnTo>
                  <a:pt x="2087" y="848"/>
                </a:lnTo>
                <a:lnTo>
                  <a:pt x="2089" y="850"/>
                </a:lnTo>
                <a:lnTo>
                  <a:pt x="2090" y="853"/>
                </a:lnTo>
                <a:lnTo>
                  <a:pt x="2092" y="857"/>
                </a:lnTo>
                <a:lnTo>
                  <a:pt x="2092" y="860"/>
                </a:lnTo>
                <a:lnTo>
                  <a:pt x="2092" y="935"/>
                </a:lnTo>
                <a:lnTo>
                  <a:pt x="2093" y="942"/>
                </a:lnTo>
                <a:lnTo>
                  <a:pt x="2094" y="948"/>
                </a:lnTo>
                <a:lnTo>
                  <a:pt x="2095" y="955"/>
                </a:lnTo>
                <a:lnTo>
                  <a:pt x="2098" y="961"/>
                </a:lnTo>
                <a:lnTo>
                  <a:pt x="2101" y="967"/>
                </a:lnTo>
                <a:lnTo>
                  <a:pt x="2104" y="973"/>
                </a:lnTo>
                <a:lnTo>
                  <a:pt x="2108" y="978"/>
                </a:lnTo>
                <a:lnTo>
                  <a:pt x="2110" y="981"/>
                </a:lnTo>
                <a:lnTo>
                  <a:pt x="2112" y="983"/>
                </a:lnTo>
                <a:lnTo>
                  <a:pt x="2117" y="988"/>
                </a:lnTo>
                <a:lnTo>
                  <a:pt x="2122" y="992"/>
                </a:lnTo>
                <a:lnTo>
                  <a:pt x="2128" y="996"/>
                </a:lnTo>
                <a:lnTo>
                  <a:pt x="2134" y="999"/>
                </a:lnTo>
                <a:lnTo>
                  <a:pt x="2140" y="1001"/>
                </a:lnTo>
                <a:lnTo>
                  <a:pt x="2147" y="1003"/>
                </a:lnTo>
                <a:lnTo>
                  <a:pt x="2153" y="1004"/>
                </a:lnTo>
                <a:lnTo>
                  <a:pt x="2160" y="1005"/>
                </a:lnTo>
                <a:lnTo>
                  <a:pt x="2167" y="1004"/>
                </a:lnTo>
                <a:lnTo>
                  <a:pt x="2173" y="1003"/>
                </a:lnTo>
                <a:lnTo>
                  <a:pt x="2180" y="1002"/>
                </a:lnTo>
                <a:lnTo>
                  <a:pt x="2186" y="1000"/>
                </a:lnTo>
                <a:lnTo>
                  <a:pt x="2191" y="998"/>
                </a:lnTo>
                <a:lnTo>
                  <a:pt x="2197" y="995"/>
                </a:lnTo>
                <a:lnTo>
                  <a:pt x="2202" y="991"/>
                </a:lnTo>
                <a:lnTo>
                  <a:pt x="2206" y="987"/>
                </a:lnTo>
                <a:lnTo>
                  <a:pt x="2211" y="983"/>
                </a:lnTo>
                <a:lnTo>
                  <a:pt x="2215" y="979"/>
                </a:lnTo>
                <a:lnTo>
                  <a:pt x="2218" y="974"/>
                </a:lnTo>
                <a:lnTo>
                  <a:pt x="2221" y="969"/>
                </a:lnTo>
                <a:lnTo>
                  <a:pt x="2224" y="963"/>
                </a:lnTo>
                <a:lnTo>
                  <a:pt x="2226" y="957"/>
                </a:lnTo>
                <a:lnTo>
                  <a:pt x="2227" y="951"/>
                </a:lnTo>
                <a:lnTo>
                  <a:pt x="2228" y="948"/>
                </a:lnTo>
                <a:lnTo>
                  <a:pt x="2228" y="945"/>
                </a:lnTo>
                <a:lnTo>
                  <a:pt x="2228" y="871"/>
                </a:lnTo>
                <a:lnTo>
                  <a:pt x="2228" y="862"/>
                </a:lnTo>
                <a:lnTo>
                  <a:pt x="2226" y="855"/>
                </a:lnTo>
                <a:lnTo>
                  <a:pt x="2224" y="847"/>
                </a:lnTo>
                <a:lnTo>
                  <a:pt x="2220" y="838"/>
                </a:lnTo>
                <a:lnTo>
                  <a:pt x="2215" y="827"/>
                </a:lnTo>
                <a:lnTo>
                  <a:pt x="2211" y="822"/>
                </a:lnTo>
                <a:lnTo>
                  <a:pt x="2207" y="817"/>
                </a:lnTo>
                <a:lnTo>
                  <a:pt x="2198" y="805"/>
                </a:lnTo>
                <a:lnTo>
                  <a:pt x="2191" y="798"/>
                </a:lnTo>
                <a:lnTo>
                  <a:pt x="2181" y="788"/>
                </a:lnTo>
                <a:lnTo>
                  <a:pt x="2152" y="761"/>
                </a:lnTo>
                <a:lnTo>
                  <a:pt x="2116" y="728"/>
                </a:lnTo>
                <a:lnTo>
                  <a:pt x="2078" y="693"/>
                </a:lnTo>
                <a:lnTo>
                  <a:pt x="2008" y="632"/>
                </a:lnTo>
                <a:lnTo>
                  <a:pt x="1978" y="604"/>
                </a:lnTo>
                <a:lnTo>
                  <a:pt x="1973" y="599"/>
                </a:lnTo>
                <a:lnTo>
                  <a:pt x="1960" y="584"/>
                </a:lnTo>
                <a:lnTo>
                  <a:pt x="1941" y="562"/>
                </a:lnTo>
                <a:lnTo>
                  <a:pt x="1930" y="548"/>
                </a:lnTo>
                <a:lnTo>
                  <a:pt x="1919" y="533"/>
                </a:lnTo>
                <a:lnTo>
                  <a:pt x="1908" y="516"/>
                </a:lnTo>
                <a:lnTo>
                  <a:pt x="1897" y="497"/>
                </a:lnTo>
                <a:lnTo>
                  <a:pt x="1887" y="478"/>
                </a:lnTo>
                <a:lnTo>
                  <a:pt x="1882" y="468"/>
                </a:lnTo>
                <a:lnTo>
                  <a:pt x="1878" y="457"/>
                </a:lnTo>
                <a:lnTo>
                  <a:pt x="1873" y="446"/>
                </a:lnTo>
                <a:lnTo>
                  <a:pt x="1869" y="435"/>
                </a:lnTo>
                <a:lnTo>
                  <a:pt x="1866" y="424"/>
                </a:lnTo>
                <a:lnTo>
                  <a:pt x="1863" y="413"/>
                </a:lnTo>
                <a:lnTo>
                  <a:pt x="1860" y="402"/>
                </a:lnTo>
                <a:lnTo>
                  <a:pt x="1858" y="390"/>
                </a:lnTo>
                <a:lnTo>
                  <a:pt x="1856" y="378"/>
                </a:lnTo>
                <a:lnTo>
                  <a:pt x="1855" y="366"/>
                </a:lnTo>
                <a:lnTo>
                  <a:pt x="1855" y="362"/>
                </a:lnTo>
                <a:lnTo>
                  <a:pt x="1854" y="346"/>
                </a:lnTo>
                <a:lnTo>
                  <a:pt x="1854" y="330"/>
                </a:lnTo>
                <a:lnTo>
                  <a:pt x="1854" y="313"/>
                </a:lnTo>
                <a:lnTo>
                  <a:pt x="1855" y="296"/>
                </a:lnTo>
                <a:lnTo>
                  <a:pt x="1858" y="279"/>
                </a:lnTo>
                <a:lnTo>
                  <a:pt x="1860" y="263"/>
                </a:lnTo>
                <a:lnTo>
                  <a:pt x="1864" y="247"/>
                </a:lnTo>
                <a:lnTo>
                  <a:pt x="1869" y="231"/>
                </a:lnTo>
                <a:lnTo>
                  <a:pt x="1871" y="224"/>
                </a:lnTo>
                <a:lnTo>
                  <a:pt x="1874" y="216"/>
                </a:lnTo>
                <a:lnTo>
                  <a:pt x="1880" y="201"/>
                </a:lnTo>
                <a:lnTo>
                  <a:pt x="1886" y="187"/>
                </a:lnTo>
                <a:lnTo>
                  <a:pt x="1894" y="172"/>
                </a:lnTo>
                <a:lnTo>
                  <a:pt x="1901" y="159"/>
                </a:lnTo>
                <a:lnTo>
                  <a:pt x="1910" y="145"/>
                </a:lnTo>
                <a:lnTo>
                  <a:pt x="1919" y="132"/>
                </a:lnTo>
                <a:lnTo>
                  <a:pt x="1929" y="120"/>
                </a:lnTo>
                <a:lnTo>
                  <a:pt x="1939" y="108"/>
                </a:lnTo>
                <a:lnTo>
                  <a:pt x="1950" y="96"/>
                </a:lnTo>
                <a:lnTo>
                  <a:pt x="1962" y="85"/>
                </a:lnTo>
                <a:lnTo>
                  <a:pt x="1974" y="75"/>
                </a:lnTo>
                <a:lnTo>
                  <a:pt x="1986" y="65"/>
                </a:lnTo>
                <a:lnTo>
                  <a:pt x="1999" y="56"/>
                </a:lnTo>
                <a:lnTo>
                  <a:pt x="2012" y="48"/>
                </a:lnTo>
                <a:lnTo>
                  <a:pt x="2026" y="40"/>
                </a:lnTo>
                <a:lnTo>
                  <a:pt x="2041" y="32"/>
                </a:lnTo>
                <a:lnTo>
                  <a:pt x="2055" y="26"/>
                </a:lnTo>
                <a:lnTo>
                  <a:pt x="2070" y="20"/>
                </a:lnTo>
                <a:lnTo>
                  <a:pt x="2085" y="15"/>
                </a:lnTo>
                <a:lnTo>
                  <a:pt x="2101" y="10"/>
                </a:lnTo>
                <a:lnTo>
                  <a:pt x="2117" y="7"/>
                </a:lnTo>
                <a:lnTo>
                  <a:pt x="2133" y="4"/>
                </a:lnTo>
                <a:lnTo>
                  <a:pt x="2150" y="2"/>
                </a:lnTo>
                <a:lnTo>
                  <a:pt x="2167" y="0"/>
                </a:lnTo>
                <a:lnTo>
                  <a:pt x="2184" y="0"/>
                </a:lnTo>
                <a:lnTo>
                  <a:pt x="2200" y="0"/>
                </a:lnTo>
                <a:lnTo>
                  <a:pt x="2216" y="1"/>
                </a:lnTo>
                <a:lnTo>
                  <a:pt x="2232" y="3"/>
                </a:lnTo>
                <a:lnTo>
                  <a:pt x="2247" y="6"/>
                </a:lnTo>
                <a:lnTo>
                  <a:pt x="2262" y="9"/>
                </a:lnTo>
                <a:lnTo>
                  <a:pt x="2277" y="13"/>
                </a:lnTo>
                <a:lnTo>
                  <a:pt x="2292" y="17"/>
                </a:lnTo>
                <a:lnTo>
                  <a:pt x="2306" y="22"/>
                </a:lnTo>
                <a:lnTo>
                  <a:pt x="2320" y="28"/>
                </a:lnTo>
                <a:lnTo>
                  <a:pt x="2335" y="35"/>
                </a:lnTo>
                <a:lnTo>
                  <a:pt x="2348" y="42"/>
                </a:lnTo>
                <a:lnTo>
                  <a:pt x="2360" y="49"/>
                </a:lnTo>
                <a:lnTo>
                  <a:pt x="2373" y="58"/>
                </a:lnTo>
                <a:lnTo>
                  <a:pt x="2384" y="66"/>
                </a:lnTo>
                <a:lnTo>
                  <a:pt x="2396" y="76"/>
                </a:lnTo>
                <a:lnTo>
                  <a:pt x="2406" y="86"/>
                </a:lnTo>
                <a:lnTo>
                  <a:pt x="2417" y="96"/>
                </a:lnTo>
                <a:lnTo>
                  <a:pt x="2426" y="107"/>
                </a:lnTo>
                <a:lnTo>
                  <a:pt x="2436" y="119"/>
                </a:lnTo>
                <a:lnTo>
                  <a:pt x="2444" y="131"/>
                </a:lnTo>
                <a:lnTo>
                  <a:pt x="2452" y="143"/>
                </a:lnTo>
                <a:lnTo>
                  <a:pt x="2460" y="156"/>
                </a:lnTo>
                <a:lnTo>
                  <a:pt x="2467" y="170"/>
                </a:lnTo>
                <a:lnTo>
                  <a:pt x="2473" y="184"/>
                </a:lnTo>
                <a:lnTo>
                  <a:pt x="2478" y="198"/>
                </a:lnTo>
                <a:lnTo>
                  <a:pt x="2483" y="213"/>
                </a:lnTo>
                <a:lnTo>
                  <a:pt x="2488" y="228"/>
                </a:lnTo>
                <a:lnTo>
                  <a:pt x="2491" y="244"/>
                </a:lnTo>
                <a:lnTo>
                  <a:pt x="2494" y="260"/>
                </a:lnTo>
                <a:lnTo>
                  <a:pt x="2496" y="276"/>
                </a:lnTo>
                <a:lnTo>
                  <a:pt x="2497" y="293"/>
                </a:lnTo>
                <a:lnTo>
                  <a:pt x="2498" y="310"/>
                </a:lnTo>
                <a:lnTo>
                  <a:pt x="2498" y="350"/>
                </a:lnTo>
                <a:lnTo>
                  <a:pt x="2498" y="388"/>
                </a:lnTo>
                <a:lnTo>
                  <a:pt x="2498" y="392"/>
                </a:lnTo>
                <a:lnTo>
                  <a:pt x="2497" y="395"/>
                </a:lnTo>
                <a:lnTo>
                  <a:pt x="2495" y="398"/>
                </a:lnTo>
                <a:lnTo>
                  <a:pt x="2493" y="401"/>
                </a:lnTo>
                <a:lnTo>
                  <a:pt x="2491" y="403"/>
                </a:lnTo>
                <a:lnTo>
                  <a:pt x="2488" y="404"/>
                </a:lnTo>
                <a:lnTo>
                  <a:pt x="2484" y="405"/>
                </a:lnTo>
                <a:lnTo>
                  <a:pt x="2481" y="406"/>
                </a:lnTo>
                <a:lnTo>
                  <a:pt x="2277" y="405"/>
                </a:lnTo>
                <a:lnTo>
                  <a:pt x="2273" y="405"/>
                </a:lnTo>
                <a:lnTo>
                  <a:pt x="2270" y="404"/>
                </a:lnTo>
                <a:lnTo>
                  <a:pt x="2267" y="402"/>
                </a:lnTo>
                <a:lnTo>
                  <a:pt x="2264" y="400"/>
                </a:lnTo>
                <a:lnTo>
                  <a:pt x="2262" y="397"/>
                </a:lnTo>
                <a:lnTo>
                  <a:pt x="2260" y="394"/>
                </a:lnTo>
                <a:lnTo>
                  <a:pt x="2259" y="391"/>
                </a:lnTo>
                <a:lnTo>
                  <a:pt x="2259" y="387"/>
                </a:lnTo>
                <a:lnTo>
                  <a:pt x="2259" y="285"/>
                </a:lnTo>
                <a:lnTo>
                  <a:pt x="2258" y="278"/>
                </a:lnTo>
                <a:lnTo>
                  <a:pt x="2257" y="271"/>
                </a:lnTo>
                <a:lnTo>
                  <a:pt x="2256" y="265"/>
                </a:lnTo>
                <a:lnTo>
                  <a:pt x="2253" y="259"/>
                </a:lnTo>
                <a:lnTo>
                  <a:pt x="2251" y="253"/>
                </a:lnTo>
                <a:lnTo>
                  <a:pt x="2247" y="248"/>
                </a:lnTo>
                <a:lnTo>
                  <a:pt x="2244" y="243"/>
                </a:lnTo>
                <a:lnTo>
                  <a:pt x="2239" y="238"/>
                </a:lnTo>
                <a:lnTo>
                  <a:pt x="2235" y="234"/>
                </a:lnTo>
                <a:lnTo>
                  <a:pt x="2229" y="230"/>
                </a:lnTo>
                <a:lnTo>
                  <a:pt x="2224" y="226"/>
                </a:lnTo>
                <a:lnTo>
                  <a:pt x="2218" y="224"/>
                </a:lnTo>
                <a:lnTo>
                  <a:pt x="2212" y="221"/>
                </a:lnTo>
                <a:lnTo>
                  <a:pt x="2206" y="220"/>
                </a:lnTo>
                <a:lnTo>
                  <a:pt x="2199" y="219"/>
                </a:lnTo>
                <a:lnTo>
                  <a:pt x="2192" y="218"/>
                </a:lnTo>
                <a:lnTo>
                  <a:pt x="2186" y="219"/>
                </a:lnTo>
                <a:lnTo>
                  <a:pt x="2180" y="220"/>
                </a:lnTo>
                <a:lnTo>
                  <a:pt x="2174" y="221"/>
                </a:lnTo>
                <a:lnTo>
                  <a:pt x="2168" y="223"/>
                </a:lnTo>
                <a:lnTo>
                  <a:pt x="2162" y="226"/>
                </a:lnTo>
                <a:lnTo>
                  <a:pt x="2157" y="229"/>
                </a:lnTo>
                <a:lnTo>
                  <a:pt x="2152" y="232"/>
                </a:lnTo>
                <a:lnTo>
                  <a:pt x="2148" y="236"/>
                </a:lnTo>
                <a:lnTo>
                  <a:pt x="2143" y="240"/>
                </a:lnTo>
                <a:lnTo>
                  <a:pt x="2140" y="245"/>
                </a:lnTo>
                <a:lnTo>
                  <a:pt x="2136" y="250"/>
                </a:lnTo>
                <a:lnTo>
                  <a:pt x="2133" y="255"/>
                </a:lnTo>
                <a:lnTo>
                  <a:pt x="2131" y="261"/>
                </a:lnTo>
                <a:lnTo>
                  <a:pt x="2129" y="267"/>
                </a:lnTo>
                <a:lnTo>
                  <a:pt x="2127" y="273"/>
                </a:lnTo>
                <a:lnTo>
                  <a:pt x="2127" y="279"/>
                </a:lnTo>
                <a:lnTo>
                  <a:pt x="2126" y="349"/>
                </a:lnTo>
                <a:lnTo>
                  <a:pt x="2126" y="352"/>
                </a:lnTo>
                <a:lnTo>
                  <a:pt x="2128" y="366"/>
                </a:lnTo>
                <a:lnTo>
                  <a:pt x="2130" y="375"/>
                </a:lnTo>
                <a:lnTo>
                  <a:pt x="2133" y="386"/>
                </a:lnTo>
                <a:lnTo>
                  <a:pt x="2135" y="392"/>
                </a:lnTo>
                <a:lnTo>
                  <a:pt x="2138" y="398"/>
                </a:lnTo>
                <a:lnTo>
                  <a:pt x="2140" y="403"/>
                </a:lnTo>
                <a:lnTo>
                  <a:pt x="2143" y="409"/>
                </a:lnTo>
                <a:lnTo>
                  <a:pt x="2146" y="414"/>
                </a:lnTo>
                <a:lnTo>
                  <a:pt x="2150" y="419"/>
                </a:lnTo>
                <a:lnTo>
                  <a:pt x="2154" y="423"/>
                </a:lnTo>
                <a:lnTo>
                  <a:pt x="2158" y="427"/>
                </a:lnTo>
                <a:lnTo>
                  <a:pt x="2174" y="440"/>
                </a:lnTo>
                <a:lnTo>
                  <a:pt x="2206" y="469"/>
                </a:lnTo>
                <a:lnTo>
                  <a:pt x="2295" y="551"/>
                </a:lnTo>
                <a:lnTo>
                  <a:pt x="2421" y="667"/>
                </a:lnTo>
                <a:close/>
                <a:moveTo>
                  <a:pt x="701" y="13"/>
                </a:moveTo>
                <a:lnTo>
                  <a:pt x="705" y="14"/>
                </a:lnTo>
                <a:lnTo>
                  <a:pt x="709" y="15"/>
                </a:lnTo>
                <a:lnTo>
                  <a:pt x="712" y="17"/>
                </a:lnTo>
                <a:lnTo>
                  <a:pt x="715" y="19"/>
                </a:lnTo>
                <a:lnTo>
                  <a:pt x="717" y="22"/>
                </a:lnTo>
                <a:lnTo>
                  <a:pt x="718" y="26"/>
                </a:lnTo>
                <a:lnTo>
                  <a:pt x="719" y="30"/>
                </a:lnTo>
                <a:lnTo>
                  <a:pt x="719" y="34"/>
                </a:lnTo>
                <a:lnTo>
                  <a:pt x="615" y="612"/>
                </a:lnTo>
                <a:lnTo>
                  <a:pt x="511" y="1189"/>
                </a:lnTo>
                <a:lnTo>
                  <a:pt x="510" y="1193"/>
                </a:lnTo>
                <a:lnTo>
                  <a:pt x="508" y="1197"/>
                </a:lnTo>
                <a:lnTo>
                  <a:pt x="506" y="1201"/>
                </a:lnTo>
                <a:lnTo>
                  <a:pt x="502" y="1204"/>
                </a:lnTo>
                <a:lnTo>
                  <a:pt x="499" y="1207"/>
                </a:lnTo>
                <a:lnTo>
                  <a:pt x="495" y="1208"/>
                </a:lnTo>
                <a:lnTo>
                  <a:pt x="491" y="1210"/>
                </a:lnTo>
                <a:lnTo>
                  <a:pt x="487" y="1210"/>
                </a:lnTo>
                <a:lnTo>
                  <a:pt x="436" y="1210"/>
                </a:lnTo>
                <a:lnTo>
                  <a:pt x="254" y="1210"/>
                </a:lnTo>
                <a:lnTo>
                  <a:pt x="250" y="1210"/>
                </a:lnTo>
                <a:lnTo>
                  <a:pt x="246" y="1208"/>
                </a:lnTo>
                <a:lnTo>
                  <a:pt x="242" y="1206"/>
                </a:lnTo>
                <a:lnTo>
                  <a:pt x="238" y="1204"/>
                </a:lnTo>
                <a:lnTo>
                  <a:pt x="235" y="1201"/>
                </a:lnTo>
                <a:lnTo>
                  <a:pt x="233" y="1197"/>
                </a:lnTo>
                <a:lnTo>
                  <a:pt x="231" y="1193"/>
                </a:lnTo>
                <a:lnTo>
                  <a:pt x="230" y="1189"/>
                </a:lnTo>
                <a:lnTo>
                  <a:pt x="115" y="612"/>
                </a:lnTo>
                <a:lnTo>
                  <a:pt x="0" y="34"/>
                </a:lnTo>
                <a:lnTo>
                  <a:pt x="0" y="30"/>
                </a:lnTo>
                <a:lnTo>
                  <a:pt x="1" y="26"/>
                </a:lnTo>
                <a:lnTo>
                  <a:pt x="1" y="24"/>
                </a:lnTo>
                <a:lnTo>
                  <a:pt x="2" y="22"/>
                </a:lnTo>
                <a:lnTo>
                  <a:pt x="4" y="19"/>
                </a:lnTo>
                <a:lnTo>
                  <a:pt x="7" y="16"/>
                </a:lnTo>
                <a:lnTo>
                  <a:pt x="10" y="15"/>
                </a:lnTo>
                <a:lnTo>
                  <a:pt x="14" y="13"/>
                </a:lnTo>
                <a:lnTo>
                  <a:pt x="18" y="13"/>
                </a:lnTo>
                <a:lnTo>
                  <a:pt x="225" y="13"/>
                </a:lnTo>
                <a:lnTo>
                  <a:pt x="229" y="13"/>
                </a:lnTo>
                <a:lnTo>
                  <a:pt x="233" y="14"/>
                </a:lnTo>
                <a:lnTo>
                  <a:pt x="237" y="16"/>
                </a:lnTo>
                <a:lnTo>
                  <a:pt x="241" y="19"/>
                </a:lnTo>
                <a:lnTo>
                  <a:pt x="244" y="22"/>
                </a:lnTo>
                <a:lnTo>
                  <a:pt x="246" y="25"/>
                </a:lnTo>
                <a:lnTo>
                  <a:pt x="248" y="29"/>
                </a:lnTo>
                <a:lnTo>
                  <a:pt x="249" y="33"/>
                </a:lnTo>
                <a:lnTo>
                  <a:pt x="365" y="696"/>
                </a:lnTo>
                <a:lnTo>
                  <a:pt x="493" y="33"/>
                </a:lnTo>
                <a:lnTo>
                  <a:pt x="495" y="29"/>
                </a:lnTo>
                <a:lnTo>
                  <a:pt x="496" y="25"/>
                </a:lnTo>
                <a:lnTo>
                  <a:pt x="499" y="22"/>
                </a:lnTo>
                <a:lnTo>
                  <a:pt x="502" y="19"/>
                </a:lnTo>
                <a:lnTo>
                  <a:pt x="506" y="16"/>
                </a:lnTo>
                <a:lnTo>
                  <a:pt x="509" y="15"/>
                </a:lnTo>
                <a:lnTo>
                  <a:pt x="513" y="13"/>
                </a:lnTo>
                <a:lnTo>
                  <a:pt x="518" y="13"/>
                </a:lnTo>
                <a:lnTo>
                  <a:pt x="701" y="13"/>
                </a:lnTo>
                <a:close/>
                <a:moveTo>
                  <a:pt x="1409" y="1189"/>
                </a:moveTo>
                <a:lnTo>
                  <a:pt x="1409" y="1193"/>
                </a:lnTo>
                <a:lnTo>
                  <a:pt x="1409" y="1197"/>
                </a:lnTo>
                <a:lnTo>
                  <a:pt x="1407" y="1200"/>
                </a:lnTo>
                <a:lnTo>
                  <a:pt x="1405" y="1204"/>
                </a:lnTo>
                <a:lnTo>
                  <a:pt x="1402" y="1206"/>
                </a:lnTo>
                <a:lnTo>
                  <a:pt x="1398" y="1208"/>
                </a:lnTo>
                <a:lnTo>
                  <a:pt x="1395" y="1210"/>
                </a:lnTo>
                <a:lnTo>
                  <a:pt x="1390" y="1210"/>
                </a:lnTo>
                <a:lnTo>
                  <a:pt x="1185" y="1210"/>
                </a:lnTo>
                <a:lnTo>
                  <a:pt x="1181" y="1210"/>
                </a:lnTo>
                <a:lnTo>
                  <a:pt x="1177" y="1209"/>
                </a:lnTo>
                <a:lnTo>
                  <a:pt x="1173" y="1207"/>
                </a:lnTo>
                <a:lnTo>
                  <a:pt x="1169" y="1204"/>
                </a:lnTo>
                <a:lnTo>
                  <a:pt x="1166" y="1201"/>
                </a:lnTo>
                <a:lnTo>
                  <a:pt x="1164" y="1198"/>
                </a:lnTo>
                <a:lnTo>
                  <a:pt x="1162" y="1194"/>
                </a:lnTo>
                <a:lnTo>
                  <a:pt x="1161" y="1190"/>
                </a:lnTo>
                <a:lnTo>
                  <a:pt x="1143" y="1087"/>
                </a:lnTo>
                <a:lnTo>
                  <a:pt x="936" y="1087"/>
                </a:lnTo>
                <a:lnTo>
                  <a:pt x="916" y="1190"/>
                </a:lnTo>
                <a:lnTo>
                  <a:pt x="915" y="1194"/>
                </a:lnTo>
                <a:lnTo>
                  <a:pt x="913" y="1198"/>
                </a:lnTo>
                <a:lnTo>
                  <a:pt x="911" y="1201"/>
                </a:lnTo>
                <a:lnTo>
                  <a:pt x="908" y="1204"/>
                </a:lnTo>
                <a:lnTo>
                  <a:pt x="904" y="1207"/>
                </a:lnTo>
                <a:lnTo>
                  <a:pt x="900" y="1209"/>
                </a:lnTo>
                <a:lnTo>
                  <a:pt x="896" y="1210"/>
                </a:lnTo>
                <a:lnTo>
                  <a:pt x="892" y="1210"/>
                </a:lnTo>
                <a:lnTo>
                  <a:pt x="705" y="1210"/>
                </a:lnTo>
                <a:lnTo>
                  <a:pt x="701" y="1210"/>
                </a:lnTo>
                <a:lnTo>
                  <a:pt x="698" y="1208"/>
                </a:lnTo>
                <a:lnTo>
                  <a:pt x="695" y="1206"/>
                </a:lnTo>
                <a:lnTo>
                  <a:pt x="692" y="1204"/>
                </a:lnTo>
                <a:lnTo>
                  <a:pt x="691" y="1200"/>
                </a:lnTo>
                <a:lnTo>
                  <a:pt x="690" y="1197"/>
                </a:lnTo>
                <a:lnTo>
                  <a:pt x="690" y="1193"/>
                </a:lnTo>
                <a:lnTo>
                  <a:pt x="690" y="1189"/>
                </a:lnTo>
                <a:lnTo>
                  <a:pt x="795" y="612"/>
                </a:lnTo>
                <a:lnTo>
                  <a:pt x="899" y="34"/>
                </a:lnTo>
                <a:lnTo>
                  <a:pt x="900" y="29"/>
                </a:lnTo>
                <a:lnTo>
                  <a:pt x="902" y="26"/>
                </a:lnTo>
                <a:lnTo>
                  <a:pt x="904" y="22"/>
                </a:lnTo>
                <a:lnTo>
                  <a:pt x="907" y="19"/>
                </a:lnTo>
                <a:lnTo>
                  <a:pt x="911" y="16"/>
                </a:lnTo>
                <a:lnTo>
                  <a:pt x="914" y="15"/>
                </a:lnTo>
                <a:lnTo>
                  <a:pt x="919" y="13"/>
                </a:lnTo>
                <a:lnTo>
                  <a:pt x="923" y="13"/>
                </a:lnTo>
                <a:lnTo>
                  <a:pt x="1125" y="13"/>
                </a:lnTo>
                <a:lnTo>
                  <a:pt x="1154" y="13"/>
                </a:lnTo>
                <a:lnTo>
                  <a:pt x="1158" y="13"/>
                </a:lnTo>
                <a:lnTo>
                  <a:pt x="1163" y="15"/>
                </a:lnTo>
                <a:lnTo>
                  <a:pt x="1167" y="17"/>
                </a:lnTo>
                <a:lnTo>
                  <a:pt x="1171" y="19"/>
                </a:lnTo>
                <a:lnTo>
                  <a:pt x="1174" y="22"/>
                </a:lnTo>
                <a:lnTo>
                  <a:pt x="1177" y="26"/>
                </a:lnTo>
                <a:lnTo>
                  <a:pt x="1179" y="29"/>
                </a:lnTo>
                <a:lnTo>
                  <a:pt x="1180" y="34"/>
                </a:lnTo>
                <a:lnTo>
                  <a:pt x="1294" y="612"/>
                </a:lnTo>
                <a:lnTo>
                  <a:pt x="1409" y="1189"/>
                </a:lnTo>
                <a:close/>
                <a:moveTo>
                  <a:pt x="979" y="868"/>
                </a:moveTo>
                <a:lnTo>
                  <a:pt x="1105" y="868"/>
                </a:lnTo>
                <a:lnTo>
                  <a:pt x="1045" y="526"/>
                </a:lnTo>
                <a:lnTo>
                  <a:pt x="979" y="868"/>
                </a:lnTo>
                <a:close/>
                <a:moveTo>
                  <a:pt x="3252" y="1189"/>
                </a:moveTo>
                <a:lnTo>
                  <a:pt x="3252" y="1193"/>
                </a:lnTo>
                <a:lnTo>
                  <a:pt x="3252" y="1197"/>
                </a:lnTo>
                <a:lnTo>
                  <a:pt x="3250" y="1200"/>
                </a:lnTo>
                <a:lnTo>
                  <a:pt x="3248" y="1204"/>
                </a:lnTo>
                <a:lnTo>
                  <a:pt x="3246" y="1206"/>
                </a:lnTo>
                <a:lnTo>
                  <a:pt x="3243" y="1208"/>
                </a:lnTo>
                <a:lnTo>
                  <a:pt x="3239" y="1210"/>
                </a:lnTo>
                <a:lnTo>
                  <a:pt x="3235" y="1210"/>
                </a:lnTo>
                <a:lnTo>
                  <a:pt x="3027" y="1210"/>
                </a:lnTo>
                <a:lnTo>
                  <a:pt x="3023" y="1210"/>
                </a:lnTo>
                <a:lnTo>
                  <a:pt x="3019" y="1209"/>
                </a:lnTo>
                <a:lnTo>
                  <a:pt x="3015" y="1207"/>
                </a:lnTo>
                <a:lnTo>
                  <a:pt x="3012" y="1204"/>
                </a:lnTo>
                <a:lnTo>
                  <a:pt x="3009" y="1201"/>
                </a:lnTo>
                <a:lnTo>
                  <a:pt x="3006" y="1198"/>
                </a:lnTo>
                <a:lnTo>
                  <a:pt x="3004" y="1194"/>
                </a:lnTo>
                <a:lnTo>
                  <a:pt x="3003" y="1190"/>
                </a:lnTo>
                <a:lnTo>
                  <a:pt x="2985" y="1087"/>
                </a:lnTo>
                <a:lnTo>
                  <a:pt x="2779" y="1087"/>
                </a:lnTo>
                <a:lnTo>
                  <a:pt x="2759" y="1190"/>
                </a:lnTo>
                <a:lnTo>
                  <a:pt x="2758" y="1194"/>
                </a:lnTo>
                <a:lnTo>
                  <a:pt x="2756" y="1198"/>
                </a:lnTo>
                <a:lnTo>
                  <a:pt x="2753" y="1201"/>
                </a:lnTo>
                <a:lnTo>
                  <a:pt x="2750" y="1204"/>
                </a:lnTo>
                <a:lnTo>
                  <a:pt x="2747" y="1207"/>
                </a:lnTo>
                <a:lnTo>
                  <a:pt x="2743" y="1209"/>
                </a:lnTo>
                <a:lnTo>
                  <a:pt x="2739" y="1210"/>
                </a:lnTo>
                <a:lnTo>
                  <a:pt x="2735" y="1210"/>
                </a:lnTo>
                <a:lnTo>
                  <a:pt x="2551" y="1210"/>
                </a:lnTo>
                <a:lnTo>
                  <a:pt x="2547" y="1210"/>
                </a:lnTo>
                <a:lnTo>
                  <a:pt x="2543" y="1208"/>
                </a:lnTo>
                <a:lnTo>
                  <a:pt x="2540" y="1206"/>
                </a:lnTo>
                <a:lnTo>
                  <a:pt x="2537" y="1204"/>
                </a:lnTo>
                <a:lnTo>
                  <a:pt x="2535" y="1200"/>
                </a:lnTo>
                <a:lnTo>
                  <a:pt x="2534" y="1197"/>
                </a:lnTo>
                <a:lnTo>
                  <a:pt x="2533" y="1193"/>
                </a:lnTo>
                <a:lnTo>
                  <a:pt x="2533" y="1189"/>
                </a:lnTo>
                <a:lnTo>
                  <a:pt x="2637" y="612"/>
                </a:lnTo>
                <a:lnTo>
                  <a:pt x="2741" y="34"/>
                </a:lnTo>
                <a:lnTo>
                  <a:pt x="2742" y="29"/>
                </a:lnTo>
                <a:lnTo>
                  <a:pt x="2744" y="26"/>
                </a:lnTo>
                <a:lnTo>
                  <a:pt x="2747" y="22"/>
                </a:lnTo>
                <a:lnTo>
                  <a:pt x="2750" y="19"/>
                </a:lnTo>
                <a:lnTo>
                  <a:pt x="2753" y="16"/>
                </a:lnTo>
                <a:lnTo>
                  <a:pt x="2757" y="15"/>
                </a:lnTo>
                <a:lnTo>
                  <a:pt x="2761" y="13"/>
                </a:lnTo>
                <a:lnTo>
                  <a:pt x="2765" y="13"/>
                </a:lnTo>
                <a:lnTo>
                  <a:pt x="2890" y="13"/>
                </a:lnTo>
                <a:lnTo>
                  <a:pt x="2998" y="13"/>
                </a:lnTo>
                <a:lnTo>
                  <a:pt x="3003" y="13"/>
                </a:lnTo>
                <a:lnTo>
                  <a:pt x="3007" y="15"/>
                </a:lnTo>
                <a:lnTo>
                  <a:pt x="3011" y="17"/>
                </a:lnTo>
                <a:lnTo>
                  <a:pt x="3014" y="19"/>
                </a:lnTo>
                <a:lnTo>
                  <a:pt x="3017" y="22"/>
                </a:lnTo>
                <a:lnTo>
                  <a:pt x="3020" y="26"/>
                </a:lnTo>
                <a:lnTo>
                  <a:pt x="3021" y="29"/>
                </a:lnTo>
                <a:lnTo>
                  <a:pt x="3023" y="34"/>
                </a:lnTo>
                <a:lnTo>
                  <a:pt x="3137" y="612"/>
                </a:lnTo>
                <a:lnTo>
                  <a:pt x="3252" y="1189"/>
                </a:lnTo>
                <a:close/>
                <a:moveTo>
                  <a:pt x="2821" y="868"/>
                </a:moveTo>
                <a:lnTo>
                  <a:pt x="2947" y="868"/>
                </a:lnTo>
                <a:lnTo>
                  <a:pt x="2888" y="526"/>
                </a:lnTo>
                <a:lnTo>
                  <a:pt x="2821" y="868"/>
                </a:lnTo>
                <a:close/>
                <a:moveTo>
                  <a:pt x="4648" y="1189"/>
                </a:moveTo>
                <a:lnTo>
                  <a:pt x="4649" y="1193"/>
                </a:lnTo>
                <a:lnTo>
                  <a:pt x="4648" y="1197"/>
                </a:lnTo>
                <a:lnTo>
                  <a:pt x="4646" y="1200"/>
                </a:lnTo>
                <a:lnTo>
                  <a:pt x="4644" y="1204"/>
                </a:lnTo>
                <a:lnTo>
                  <a:pt x="4641" y="1206"/>
                </a:lnTo>
                <a:lnTo>
                  <a:pt x="4638" y="1208"/>
                </a:lnTo>
                <a:lnTo>
                  <a:pt x="4634" y="1210"/>
                </a:lnTo>
                <a:lnTo>
                  <a:pt x="4630" y="1210"/>
                </a:lnTo>
                <a:lnTo>
                  <a:pt x="4424" y="1210"/>
                </a:lnTo>
                <a:lnTo>
                  <a:pt x="4420" y="1210"/>
                </a:lnTo>
                <a:lnTo>
                  <a:pt x="4416" y="1209"/>
                </a:lnTo>
                <a:lnTo>
                  <a:pt x="4412" y="1207"/>
                </a:lnTo>
                <a:lnTo>
                  <a:pt x="4408" y="1204"/>
                </a:lnTo>
                <a:lnTo>
                  <a:pt x="4405" y="1201"/>
                </a:lnTo>
                <a:lnTo>
                  <a:pt x="4403" y="1198"/>
                </a:lnTo>
                <a:lnTo>
                  <a:pt x="4401" y="1194"/>
                </a:lnTo>
                <a:lnTo>
                  <a:pt x="4400" y="1190"/>
                </a:lnTo>
                <a:lnTo>
                  <a:pt x="4382" y="1087"/>
                </a:lnTo>
                <a:lnTo>
                  <a:pt x="4175" y="1087"/>
                </a:lnTo>
                <a:lnTo>
                  <a:pt x="4155" y="1190"/>
                </a:lnTo>
                <a:lnTo>
                  <a:pt x="4154" y="1194"/>
                </a:lnTo>
                <a:lnTo>
                  <a:pt x="4152" y="1198"/>
                </a:lnTo>
                <a:lnTo>
                  <a:pt x="4150" y="1201"/>
                </a:lnTo>
                <a:lnTo>
                  <a:pt x="4147" y="1204"/>
                </a:lnTo>
                <a:lnTo>
                  <a:pt x="4143" y="1207"/>
                </a:lnTo>
                <a:lnTo>
                  <a:pt x="4140" y="1209"/>
                </a:lnTo>
                <a:lnTo>
                  <a:pt x="4135" y="1210"/>
                </a:lnTo>
                <a:lnTo>
                  <a:pt x="4131" y="1210"/>
                </a:lnTo>
                <a:lnTo>
                  <a:pt x="3950" y="1210"/>
                </a:lnTo>
                <a:lnTo>
                  <a:pt x="3946" y="1210"/>
                </a:lnTo>
                <a:lnTo>
                  <a:pt x="3942" y="1208"/>
                </a:lnTo>
                <a:lnTo>
                  <a:pt x="3938" y="1206"/>
                </a:lnTo>
                <a:lnTo>
                  <a:pt x="3935" y="1204"/>
                </a:lnTo>
                <a:lnTo>
                  <a:pt x="3932" y="1200"/>
                </a:lnTo>
                <a:lnTo>
                  <a:pt x="3931" y="1197"/>
                </a:lnTo>
                <a:lnTo>
                  <a:pt x="3930" y="1195"/>
                </a:lnTo>
                <a:lnTo>
                  <a:pt x="3930" y="1193"/>
                </a:lnTo>
                <a:lnTo>
                  <a:pt x="3930" y="1189"/>
                </a:lnTo>
                <a:lnTo>
                  <a:pt x="4034" y="612"/>
                </a:lnTo>
                <a:lnTo>
                  <a:pt x="4138" y="34"/>
                </a:lnTo>
                <a:lnTo>
                  <a:pt x="4139" y="29"/>
                </a:lnTo>
                <a:lnTo>
                  <a:pt x="4141" y="26"/>
                </a:lnTo>
                <a:lnTo>
                  <a:pt x="4143" y="22"/>
                </a:lnTo>
                <a:lnTo>
                  <a:pt x="4146" y="19"/>
                </a:lnTo>
                <a:lnTo>
                  <a:pt x="4150" y="16"/>
                </a:lnTo>
                <a:lnTo>
                  <a:pt x="4154" y="15"/>
                </a:lnTo>
                <a:lnTo>
                  <a:pt x="4158" y="13"/>
                </a:lnTo>
                <a:lnTo>
                  <a:pt x="4162" y="13"/>
                </a:lnTo>
                <a:lnTo>
                  <a:pt x="4363" y="13"/>
                </a:lnTo>
                <a:lnTo>
                  <a:pt x="4395" y="13"/>
                </a:lnTo>
                <a:lnTo>
                  <a:pt x="4399" y="13"/>
                </a:lnTo>
                <a:lnTo>
                  <a:pt x="4403" y="15"/>
                </a:lnTo>
                <a:lnTo>
                  <a:pt x="4407" y="17"/>
                </a:lnTo>
                <a:lnTo>
                  <a:pt x="4411" y="19"/>
                </a:lnTo>
                <a:lnTo>
                  <a:pt x="4414" y="22"/>
                </a:lnTo>
                <a:lnTo>
                  <a:pt x="4416" y="26"/>
                </a:lnTo>
                <a:lnTo>
                  <a:pt x="4418" y="29"/>
                </a:lnTo>
                <a:lnTo>
                  <a:pt x="4419" y="34"/>
                </a:lnTo>
                <a:lnTo>
                  <a:pt x="4533" y="612"/>
                </a:lnTo>
                <a:lnTo>
                  <a:pt x="4648" y="1189"/>
                </a:lnTo>
                <a:close/>
                <a:moveTo>
                  <a:pt x="4218" y="868"/>
                </a:moveTo>
                <a:lnTo>
                  <a:pt x="4344" y="868"/>
                </a:lnTo>
                <a:lnTo>
                  <a:pt x="4284" y="526"/>
                </a:lnTo>
                <a:lnTo>
                  <a:pt x="4218" y="868"/>
                </a:lnTo>
                <a:close/>
                <a:moveTo>
                  <a:pt x="1755" y="1190"/>
                </a:moveTo>
                <a:lnTo>
                  <a:pt x="1754" y="1194"/>
                </a:lnTo>
                <a:lnTo>
                  <a:pt x="1753" y="1198"/>
                </a:lnTo>
                <a:lnTo>
                  <a:pt x="1751" y="1201"/>
                </a:lnTo>
                <a:lnTo>
                  <a:pt x="1748" y="1204"/>
                </a:lnTo>
                <a:lnTo>
                  <a:pt x="1745" y="1207"/>
                </a:lnTo>
                <a:lnTo>
                  <a:pt x="1742" y="1209"/>
                </a:lnTo>
                <a:lnTo>
                  <a:pt x="1738" y="1210"/>
                </a:lnTo>
                <a:lnTo>
                  <a:pt x="1733" y="1210"/>
                </a:lnTo>
                <a:lnTo>
                  <a:pt x="1521" y="1210"/>
                </a:lnTo>
                <a:lnTo>
                  <a:pt x="1517" y="1210"/>
                </a:lnTo>
                <a:lnTo>
                  <a:pt x="1513" y="1209"/>
                </a:lnTo>
                <a:lnTo>
                  <a:pt x="1509" y="1207"/>
                </a:lnTo>
                <a:lnTo>
                  <a:pt x="1506" y="1204"/>
                </a:lnTo>
                <a:lnTo>
                  <a:pt x="1503" y="1201"/>
                </a:lnTo>
                <a:lnTo>
                  <a:pt x="1501" y="1198"/>
                </a:lnTo>
                <a:lnTo>
                  <a:pt x="1500" y="1194"/>
                </a:lnTo>
                <a:lnTo>
                  <a:pt x="1500" y="1190"/>
                </a:lnTo>
                <a:lnTo>
                  <a:pt x="1500" y="612"/>
                </a:lnTo>
                <a:lnTo>
                  <a:pt x="1500" y="34"/>
                </a:lnTo>
                <a:lnTo>
                  <a:pt x="1500" y="29"/>
                </a:lnTo>
                <a:lnTo>
                  <a:pt x="1501" y="26"/>
                </a:lnTo>
                <a:lnTo>
                  <a:pt x="1503" y="22"/>
                </a:lnTo>
                <a:lnTo>
                  <a:pt x="1506" y="19"/>
                </a:lnTo>
                <a:lnTo>
                  <a:pt x="1509" y="16"/>
                </a:lnTo>
                <a:lnTo>
                  <a:pt x="1513" y="15"/>
                </a:lnTo>
                <a:lnTo>
                  <a:pt x="1517" y="13"/>
                </a:lnTo>
                <a:lnTo>
                  <a:pt x="1521" y="13"/>
                </a:lnTo>
                <a:lnTo>
                  <a:pt x="1733" y="13"/>
                </a:lnTo>
                <a:lnTo>
                  <a:pt x="1738" y="13"/>
                </a:lnTo>
                <a:lnTo>
                  <a:pt x="1742" y="15"/>
                </a:lnTo>
                <a:lnTo>
                  <a:pt x="1745" y="16"/>
                </a:lnTo>
                <a:lnTo>
                  <a:pt x="1748" y="19"/>
                </a:lnTo>
                <a:lnTo>
                  <a:pt x="1751" y="22"/>
                </a:lnTo>
                <a:lnTo>
                  <a:pt x="1753" y="26"/>
                </a:lnTo>
                <a:lnTo>
                  <a:pt x="1754" y="29"/>
                </a:lnTo>
                <a:lnTo>
                  <a:pt x="1755" y="34"/>
                </a:lnTo>
                <a:lnTo>
                  <a:pt x="1755" y="612"/>
                </a:lnTo>
                <a:lnTo>
                  <a:pt x="1755" y="1190"/>
                </a:lnTo>
                <a:close/>
                <a:moveTo>
                  <a:pt x="3835" y="955"/>
                </a:moveTo>
                <a:lnTo>
                  <a:pt x="3839" y="956"/>
                </a:lnTo>
                <a:lnTo>
                  <a:pt x="3843" y="957"/>
                </a:lnTo>
                <a:lnTo>
                  <a:pt x="3847" y="959"/>
                </a:lnTo>
                <a:lnTo>
                  <a:pt x="3850" y="961"/>
                </a:lnTo>
                <a:lnTo>
                  <a:pt x="3852" y="964"/>
                </a:lnTo>
                <a:lnTo>
                  <a:pt x="3854" y="967"/>
                </a:lnTo>
                <a:lnTo>
                  <a:pt x="3855" y="971"/>
                </a:lnTo>
                <a:lnTo>
                  <a:pt x="3856" y="975"/>
                </a:lnTo>
                <a:lnTo>
                  <a:pt x="3856" y="1191"/>
                </a:lnTo>
                <a:lnTo>
                  <a:pt x="3855" y="1195"/>
                </a:lnTo>
                <a:lnTo>
                  <a:pt x="3854" y="1198"/>
                </a:lnTo>
                <a:lnTo>
                  <a:pt x="3852" y="1201"/>
                </a:lnTo>
                <a:lnTo>
                  <a:pt x="3850" y="1204"/>
                </a:lnTo>
                <a:lnTo>
                  <a:pt x="3847" y="1207"/>
                </a:lnTo>
                <a:lnTo>
                  <a:pt x="3843" y="1209"/>
                </a:lnTo>
                <a:lnTo>
                  <a:pt x="3839" y="1210"/>
                </a:lnTo>
                <a:lnTo>
                  <a:pt x="3835" y="1210"/>
                </a:lnTo>
                <a:lnTo>
                  <a:pt x="3572" y="1210"/>
                </a:lnTo>
                <a:lnTo>
                  <a:pt x="3570" y="1210"/>
                </a:lnTo>
                <a:lnTo>
                  <a:pt x="3366" y="1210"/>
                </a:lnTo>
                <a:lnTo>
                  <a:pt x="3361" y="1210"/>
                </a:lnTo>
                <a:lnTo>
                  <a:pt x="3358" y="1209"/>
                </a:lnTo>
                <a:lnTo>
                  <a:pt x="3354" y="1207"/>
                </a:lnTo>
                <a:lnTo>
                  <a:pt x="3351" y="1204"/>
                </a:lnTo>
                <a:lnTo>
                  <a:pt x="3349" y="1201"/>
                </a:lnTo>
                <a:lnTo>
                  <a:pt x="3347" y="1198"/>
                </a:lnTo>
                <a:lnTo>
                  <a:pt x="3346" y="1194"/>
                </a:lnTo>
                <a:lnTo>
                  <a:pt x="3345" y="1190"/>
                </a:lnTo>
                <a:lnTo>
                  <a:pt x="3345" y="612"/>
                </a:lnTo>
                <a:lnTo>
                  <a:pt x="3345" y="33"/>
                </a:lnTo>
                <a:lnTo>
                  <a:pt x="3346" y="29"/>
                </a:lnTo>
                <a:lnTo>
                  <a:pt x="3347" y="25"/>
                </a:lnTo>
                <a:lnTo>
                  <a:pt x="3349" y="22"/>
                </a:lnTo>
                <a:lnTo>
                  <a:pt x="3351" y="19"/>
                </a:lnTo>
                <a:lnTo>
                  <a:pt x="3354" y="16"/>
                </a:lnTo>
                <a:lnTo>
                  <a:pt x="3358" y="15"/>
                </a:lnTo>
                <a:lnTo>
                  <a:pt x="3361" y="13"/>
                </a:lnTo>
                <a:lnTo>
                  <a:pt x="3366" y="13"/>
                </a:lnTo>
                <a:lnTo>
                  <a:pt x="3570" y="13"/>
                </a:lnTo>
                <a:lnTo>
                  <a:pt x="3574" y="13"/>
                </a:lnTo>
                <a:lnTo>
                  <a:pt x="3578" y="15"/>
                </a:lnTo>
                <a:lnTo>
                  <a:pt x="3581" y="16"/>
                </a:lnTo>
                <a:lnTo>
                  <a:pt x="3585" y="19"/>
                </a:lnTo>
                <a:lnTo>
                  <a:pt x="3587" y="22"/>
                </a:lnTo>
                <a:lnTo>
                  <a:pt x="3589" y="25"/>
                </a:lnTo>
                <a:lnTo>
                  <a:pt x="3590" y="29"/>
                </a:lnTo>
                <a:lnTo>
                  <a:pt x="3591" y="33"/>
                </a:lnTo>
                <a:lnTo>
                  <a:pt x="3591" y="494"/>
                </a:lnTo>
                <a:lnTo>
                  <a:pt x="3591" y="956"/>
                </a:lnTo>
                <a:lnTo>
                  <a:pt x="3835" y="955"/>
                </a:lnTo>
                <a:close/>
              </a:path>
            </a:pathLst>
          </a:custGeom>
          <a:solidFill>
            <a:srgbClr val="008FBE"/>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mn-cs"/>
            </a:endParaRPr>
          </a:p>
        </p:txBody>
      </p:sp>
      <p:pic>
        <p:nvPicPr>
          <p:cNvPr id="6150" name="Picture 6" descr="Thunder Scientific Corporation - Humidity Generation and Calibration  Equipment">
            <a:extLst>
              <a:ext uri="{FF2B5EF4-FFF2-40B4-BE49-F238E27FC236}">
                <a16:creationId xmlns:a16="http://schemas.microsoft.com/office/drawing/2014/main" id="{CE13ECBF-8AA2-46ED-9799-D9264CC7A87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39000" y="2788933"/>
            <a:ext cx="4073917" cy="2749894"/>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a:extLst>
              <a:ext uri="{FF2B5EF4-FFF2-40B4-BE49-F238E27FC236}">
                <a16:creationId xmlns:a16="http://schemas.microsoft.com/office/drawing/2014/main" id="{B36C3C00-C98A-4007-989B-D40CD862272C}"/>
              </a:ext>
            </a:extLst>
          </p:cNvPr>
          <p:cNvPicPr>
            <a:picLocks noChangeAspect="1"/>
          </p:cNvPicPr>
          <p:nvPr/>
        </p:nvPicPr>
        <p:blipFill>
          <a:blip r:embed="rId3"/>
          <a:stretch>
            <a:fillRect/>
          </a:stretch>
        </p:blipFill>
        <p:spPr>
          <a:xfrm>
            <a:off x="2971800" y="2571813"/>
            <a:ext cx="3397575" cy="3184134"/>
          </a:xfrm>
          <a:prstGeom prst="rect">
            <a:avLst/>
          </a:prstGeom>
        </p:spPr>
      </p:pic>
    </p:spTree>
    <p:extLst>
      <p:ext uri="{BB962C8B-B14F-4D97-AF65-F5344CB8AC3E}">
        <p14:creationId xmlns:p14="http://schemas.microsoft.com/office/powerpoint/2010/main" val="418324024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B5B86893-74F5-4596-9F25-E221271C7648}"/>
              </a:ext>
            </a:extLst>
          </p:cNvPr>
          <p:cNvSpPr>
            <a:spLocks noGrp="1"/>
          </p:cNvSpPr>
          <p:nvPr>
            <p:ph type="title"/>
          </p:nvPr>
        </p:nvSpPr>
        <p:spPr>
          <a:xfrm>
            <a:off x="609600" y="76200"/>
            <a:ext cx="10058400" cy="658368"/>
          </a:xfrm>
        </p:spPr>
        <p:txBody>
          <a:bodyPr/>
          <a:lstStyle/>
          <a:p>
            <a:r>
              <a:rPr lang="en-US" dirty="0"/>
              <a:t>Field Calibration Resources</a:t>
            </a:r>
          </a:p>
        </p:txBody>
      </p:sp>
      <p:sp>
        <p:nvSpPr>
          <p:cNvPr id="8" name="Content Placeholder 7">
            <a:extLst>
              <a:ext uri="{FF2B5EF4-FFF2-40B4-BE49-F238E27FC236}">
                <a16:creationId xmlns:a16="http://schemas.microsoft.com/office/drawing/2014/main" id="{63C86A1A-2F83-43BE-867E-FEEBF95A87D7}"/>
              </a:ext>
            </a:extLst>
          </p:cNvPr>
          <p:cNvSpPr>
            <a:spLocks noGrp="1"/>
          </p:cNvSpPr>
          <p:nvPr>
            <p:ph sz="quarter" idx="2"/>
          </p:nvPr>
        </p:nvSpPr>
        <p:spPr/>
        <p:txBody>
          <a:bodyPr/>
          <a:lstStyle/>
          <a:p>
            <a:pPr>
              <a:buFont typeface="Wingdings" panose="05000000000000000000" pitchFamily="2" charset="2"/>
              <a:buChar char="§"/>
            </a:pPr>
            <a:r>
              <a:rPr lang="en-US" dirty="0"/>
              <a:t>Portable</a:t>
            </a:r>
          </a:p>
          <a:p>
            <a:pPr>
              <a:buFont typeface="Wingdings" panose="05000000000000000000" pitchFamily="2" charset="2"/>
              <a:buChar char="§"/>
            </a:pPr>
            <a:r>
              <a:rPr lang="en-US" dirty="0"/>
              <a:t>Direct Connection</a:t>
            </a:r>
          </a:p>
          <a:p>
            <a:pPr>
              <a:buFont typeface="Wingdings" panose="05000000000000000000" pitchFamily="2" charset="2"/>
              <a:buChar char="§"/>
            </a:pPr>
            <a:r>
              <a:rPr lang="en-US" dirty="0"/>
              <a:t>Interfacing</a:t>
            </a:r>
          </a:p>
        </p:txBody>
      </p:sp>
      <p:sp>
        <p:nvSpPr>
          <p:cNvPr id="10" name="Text Placeholder 9">
            <a:extLst>
              <a:ext uri="{FF2B5EF4-FFF2-40B4-BE49-F238E27FC236}">
                <a16:creationId xmlns:a16="http://schemas.microsoft.com/office/drawing/2014/main" id="{7BC4E825-84F9-4B50-9193-08B3D6269BDE}"/>
              </a:ext>
            </a:extLst>
          </p:cNvPr>
          <p:cNvSpPr>
            <a:spLocks noGrp="1"/>
          </p:cNvSpPr>
          <p:nvPr>
            <p:ph type="body" sz="quarter" idx="1"/>
          </p:nvPr>
        </p:nvSpPr>
        <p:spPr>
          <a:xfrm>
            <a:off x="609600" y="1294790"/>
            <a:ext cx="4876800" cy="658368"/>
          </a:xfrm>
        </p:spPr>
        <p:txBody>
          <a:bodyPr/>
          <a:lstStyle/>
          <a:p>
            <a:r>
              <a:rPr lang="en-US" dirty="0"/>
              <a:t>Portable Instruments</a:t>
            </a:r>
          </a:p>
        </p:txBody>
      </p:sp>
      <p:sp>
        <p:nvSpPr>
          <p:cNvPr id="11" name="Text Placeholder 10">
            <a:extLst>
              <a:ext uri="{FF2B5EF4-FFF2-40B4-BE49-F238E27FC236}">
                <a16:creationId xmlns:a16="http://schemas.microsoft.com/office/drawing/2014/main" id="{B34B4973-DDE1-47AD-93B9-26B7DD970CDD}"/>
              </a:ext>
            </a:extLst>
          </p:cNvPr>
          <p:cNvSpPr>
            <a:spLocks noGrp="1"/>
          </p:cNvSpPr>
          <p:nvPr>
            <p:ph type="body" sz="quarter" idx="3"/>
          </p:nvPr>
        </p:nvSpPr>
        <p:spPr>
          <a:xfrm>
            <a:off x="6837120" y="4600650"/>
            <a:ext cx="4876800" cy="658368"/>
          </a:xfrm>
        </p:spPr>
        <p:txBody>
          <a:bodyPr/>
          <a:lstStyle/>
          <a:p>
            <a:r>
              <a:rPr lang="en-US" dirty="0"/>
              <a:t>Software Solutions</a:t>
            </a:r>
          </a:p>
        </p:txBody>
      </p:sp>
      <p:pic>
        <p:nvPicPr>
          <p:cNvPr id="13" name="Content Placeholder 12">
            <a:extLst>
              <a:ext uri="{FF2B5EF4-FFF2-40B4-BE49-F238E27FC236}">
                <a16:creationId xmlns:a16="http://schemas.microsoft.com/office/drawing/2014/main" id="{953ABFA8-7388-4CEA-B5DC-5A2B6E20E8F9}"/>
              </a:ext>
            </a:extLst>
          </p:cNvPr>
          <p:cNvPicPr>
            <a:picLocks noGrp="1" noChangeAspect="1"/>
          </p:cNvPicPr>
          <p:nvPr>
            <p:ph sz="quarter" idx="4"/>
          </p:nvPr>
        </p:nvPicPr>
        <p:blipFill>
          <a:blip r:embed="rId2">
            <a:extLst>
              <a:ext uri="{28A0092B-C50C-407E-A947-70E740481C1C}">
                <a14:useLocalDpi xmlns:a14="http://schemas.microsoft.com/office/drawing/2010/main" val="0"/>
              </a:ext>
            </a:extLst>
          </a:blip>
          <a:stretch>
            <a:fillRect/>
          </a:stretch>
        </p:blipFill>
        <p:spPr>
          <a:xfrm>
            <a:off x="6837120" y="1294790"/>
            <a:ext cx="4876800" cy="274563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5" name="Freeform 250">
            <a:extLst>
              <a:ext uri="{FF2B5EF4-FFF2-40B4-BE49-F238E27FC236}">
                <a16:creationId xmlns:a16="http://schemas.microsoft.com/office/drawing/2014/main" id="{2861814E-62A8-42BE-A189-A7FD74C2F81C}"/>
              </a:ext>
            </a:extLst>
          </p:cNvPr>
          <p:cNvSpPr>
            <a:spLocks noChangeAspect="1" noEditPoints="1"/>
          </p:cNvSpPr>
          <p:nvPr/>
        </p:nvSpPr>
        <p:spPr bwMode="black">
          <a:xfrm>
            <a:off x="9817174" y="5922000"/>
            <a:ext cx="1922146" cy="504000"/>
          </a:xfrm>
          <a:custGeom>
            <a:avLst/>
            <a:gdLst>
              <a:gd name="T0" fmla="*/ 2494 w 4649"/>
              <a:gd name="T1" fmla="*/ 783 h 1219"/>
              <a:gd name="T2" fmla="*/ 2510 w 4649"/>
              <a:gd name="T3" fmla="*/ 896 h 1219"/>
              <a:gd name="T4" fmla="*/ 2461 w 4649"/>
              <a:gd name="T5" fmla="*/ 1063 h 1219"/>
              <a:gd name="T6" fmla="*/ 2333 w 4649"/>
              <a:gd name="T7" fmla="*/ 1180 h 1219"/>
              <a:gd name="T8" fmla="*/ 2154 w 4649"/>
              <a:gd name="T9" fmla="*/ 1219 h 1219"/>
              <a:gd name="T10" fmla="*/ 1990 w 4649"/>
              <a:gd name="T11" fmla="*/ 1174 h 1219"/>
              <a:gd name="T12" fmla="*/ 1888 w 4649"/>
              <a:gd name="T13" fmla="*/ 1073 h 1219"/>
              <a:gd name="T14" fmla="*/ 1848 w 4649"/>
              <a:gd name="T15" fmla="*/ 891 h 1219"/>
              <a:gd name="T16" fmla="*/ 2078 w 4649"/>
              <a:gd name="T17" fmla="*/ 843 h 1219"/>
              <a:gd name="T18" fmla="*/ 2095 w 4649"/>
              <a:gd name="T19" fmla="*/ 955 h 1219"/>
              <a:gd name="T20" fmla="*/ 2140 w 4649"/>
              <a:gd name="T21" fmla="*/ 1001 h 1219"/>
              <a:gd name="T22" fmla="*/ 2206 w 4649"/>
              <a:gd name="T23" fmla="*/ 987 h 1219"/>
              <a:gd name="T24" fmla="*/ 2228 w 4649"/>
              <a:gd name="T25" fmla="*/ 862 h 1219"/>
              <a:gd name="T26" fmla="*/ 2116 w 4649"/>
              <a:gd name="T27" fmla="*/ 728 h 1219"/>
              <a:gd name="T28" fmla="*/ 1887 w 4649"/>
              <a:gd name="T29" fmla="*/ 478 h 1219"/>
              <a:gd name="T30" fmla="*/ 1855 w 4649"/>
              <a:gd name="T31" fmla="*/ 362 h 1219"/>
              <a:gd name="T32" fmla="*/ 1880 w 4649"/>
              <a:gd name="T33" fmla="*/ 201 h 1219"/>
              <a:gd name="T34" fmla="*/ 1986 w 4649"/>
              <a:gd name="T35" fmla="*/ 65 h 1219"/>
              <a:gd name="T36" fmla="*/ 2150 w 4649"/>
              <a:gd name="T37" fmla="*/ 2 h 1219"/>
              <a:gd name="T38" fmla="*/ 2320 w 4649"/>
              <a:gd name="T39" fmla="*/ 28 h 1219"/>
              <a:gd name="T40" fmla="*/ 2444 w 4649"/>
              <a:gd name="T41" fmla="*/ 131 h 1219"/>
              <a:gd name="T42" fmla="*/ 2497 w 4649"/>
              <a:gd name="T43" fmla="*/ 293 h 1219"/>
              <a:gd name="T44" fmla="*/ 2481 w 4649"/>
              <a:gd name="T45" fmla="*/ 406 h 1219"/>
              <a:gd name="T46" fmla="*/ 2258 w 4649"/>
              <a:gd name="T47" fmla="*/ 278 h 1219"/>
              <a:gd name="T48" fmla="*/ 2218 w 4649"/>
              <a:gd name="T49" fmla="*/ 224 h 1219"/>
              <a:gd name="T50" fmla="*/ 2152 w 4649"/>
              <a:gd name="T51" fmla="*/ 232 h 1219"/>
              <a:gd name="T52" fmla="*/ 2126 w 4649"/>
              <a:gd name="T53" fmla="*/ 352 h 1219"/>
              <a:gd name="T54" fmla="*/ 2158 w 4649"/>
              <a:gd name="T55" fmla="*/ 427 h 1219"/>
              <a:gd name="T56" fmla="*/ 718 w 4649"/>
              <a:gd name="T57" fmla="*/ 26 h 1219"/>
              <a:gd name="T58" fmla="*/ 491 w 4649"/>
              <a:gd name="T59" fmla="*/ 1210 h 1219"/>
              <a:gd name="T60" fmla="*/ 230 w 4649"/>
              <a:gd name="T61" fmla="*/ 1189 h 1219"/>
              <a:gd name="T62" fmla="*/ 18 w 4649"/>
              <a:gd name="T63" fmla="*/ 13 h 1219"/>
              <a:gd name="T64" fmla="*/ 493 w 4649"/>
              <a:gd name="T65" fmla="*/ 33 h 1219"/>
              <a:gd name="T66" fmla="*/ 1409 w 4649"/>
              <a:gd name="T67" fmla="*/ 1193 h 1219"/>
              <a:gd name="T68" fmla="*/ 1173 w 4649"/>
              <a:gd name="T69" fmla="*/ 1207 h 1219"/>
              <a:gd name="T70" fmla="*/ 911 w 4649"/>
              <a:gd name="T71" fmla="*/ 1201 h 1219"/>
              <a:gd name="T72" fmla="*/ 691 w 4649"/>
              <a:gd name="T73" fmla="*/ 1200 h 1219"/>
              <a:gd name="T74" fmla="*/ 914 w 4649"/>
              <a:gd name="T75" fmla="*/ 15 h 1219"/>
              <a:gd name="T76" fmla="*/ 1179 w 4649"/>
              <a:gd name="T77" fmla="*/ 29 h 1219"/>
              <a:gd name="T78" fmla="*/ 3250 w 4649"/>
              <a:gd name="T79" fmla="*/ 1200 h 1219"/>
              <a:gd name="T80" fmla="*/ 3009 w 4649"/>
              <a:gd name="T81" fmla="*/ 1201 h 1219"/>
              <a:gd name="T82" fmla="*/ 2747 w 4649"/>
              <a:gd name="T83" fmla="*/ 1207 h 1219"/>
              <a:gd name="T84" fmla="*/ 2533 w 4649"/>
              <a:gd name="T85" fmla="*/ 1193 h 1219"/>
              <a:gd name="T86" fmla="*/ 2765 w 4649"/>
              <a:gd name="T87" fmla="*/ 13 h 1219"/>
              <a:gd name="T88" fmla="*/ 3137 w 4649"/>
              <a:gd name="T89" fmla="*/ 612 h 1219"/>
              <a:gd name="T90" fmla="*/ 4641 w 4649"/>
              <a:gd name="T91" fmla="*/ 1206 h 1219"/>
              <a:gd name="T92" fmla="*/ 4401 w 4649"/>
              <a:gd name="T93" fmla="*/ 1194 h 1219"/>
              <a:gd name="T94" fmla="*/ 4135 w 4649"/>
              <a:gd name="T95" fmla="*/ 1210 h 1219"/>
              <a:gd name="T96" fmla="*/ 3930 w 4649"/>
              <a:gd name="T97" fmla="*/ 1189 h 1219"/>
              <a:gd name="T98" fmla="*/ 4363 w 4649"/>
              <a:gd name="T99" fmla="*/ 13 h 1219"/>
              <a:gd name="T100" fmla="*/ 4648 w 4649"/>
              <a:gd name="T101" fmla="*/ 1189 h 1219"/>
              <a:gd name="T102" fmla="*/ 1742 w 4649"/>
              <a:gd name="T103" fmla="*/ 1209 h 1219"/>
              <a:gd name="T104" fmla="*/ 1500 w 4649"/>
              <a:gd name="T105" fmla="*/ 1190 h 1219"/>
              <a:gd name="T106" fmla="*/ 1733 w 4649"/>
              <a:gd name="T107" fmla="*/ 13 h 1219"/>
              <a:gd name="T108" fmla="*/ 3835 w 4649"/>
              <a:gd name="T109" fmla="*/ 955 h 1219"/>
              <a:gd name="T110" fmla="*/ 3854 w 4649"/>
              <a:gd name="T111" fmla="*/ 1198 h 1219"/>
              <a:gd name="T112" fmla="*/ 3358 w 4649"/>
              <a:gd name="T113" fmla="*/ 1209 h 1219"/>
              <a:gd name="T114" fmla="*/ 3349 w 4649"/>
              <a:gd name="T115" fmla="*/ 22 h 1219"/>
              <a:gd name="T116" fmla="*/ 3587 w 4649"/>
              <a:gd name="T117" fmla="*/ 22 h 12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4649" h="1219">
                <a:moveTo>
                  <a:pt x="2421" y="667"/>
                </a:moveTo>
                <a:lnTo>
                  <a:pt x="2425" y="671"/>
                </a:lnTo>
                <a:lnTo>
                  <a:pt x="2436" y="682"/>
                </a:lnTo>
                <a:lnTo>
                  <a:pt x="2442" y="691"/>
                </a:lnTo>
                <a:lnTo>
                  <a:pt x="2450" y="701"/>
                </a:lnTo>
                <a:lnTo>
                  <a:pt x="2458" y="712"/>
                </a:lnTo>
                <a:lnTo>
                  <a:pt x="2467" y="725"/>
                </a:lnTo>
                <a:lnTo>
                  <a:pt x="2475" y="740"/>
                </a:lnTo>
                <a:lnTo>
                  <a:pt x="2483" y="756"/>
                </a:lnTo>
                <a:lnTo>
                  <a:pt x="2490" y="773"/>
                </a:lnTo>
                <a:lnTo>
                  <a:pt x="2494" y="783"/>
                </a:lnTo>
                <a:lnTo>
                  <a:pt x="2497" y="792"/>
                </a:lnTo>
                <a:lnTo>
                  <a:pt x="2500" y="802"/>
                </a:lnTo>
                <a:lnTo>
                  <a:pt x="2503" y="812"/>
                </a:lnTo>
                <a:lnTo>
                  <a:pt x="2505" y="822"/>
                </a:lnTo>
                <a:lnTo>
                  <a:pt x="2507" y="833"/>
                </a:lnTo>
                <a:lnTo>
                  <a:pt x="2508" y="844"/>
                </a:lnTo>
                <a:lnTo>
                  <a:pt x="2509" y="855"/>
                </a:lnTo>
                <a:lnTo>
                  <a:pt x="2510" y="867"/>
                </a:lnTo>
                <a:lnTo>
                  <a:pt x="2510" y="878"/>
                </a:lnTo>
                <a:lnTo>
                  <a:pt x="2510" y="887"/>
                </a:lnTo>
                <a:lnTo>
                  <a:pt x="2510" y="896"/>
                </a:lnTo>
                <a:lnTo>
                  <a:pt x="2510" y="912"/>
                </a:lnTo>
                <a:lnTo>
                  <a:pt x="2508" y="929"/>
                </a:lnTo>
                <a:lnTo>
                  <a:pt x="2506" y="945"/>
                </a:lnTo>
                <a:lnTo>
                  <a:pt x="2503" y="961"/>
                </a:lnTo>
                <a:lnTo>
                  <a:pt x="2499" y="976"/>
                </a:lnTo>
                <a:lnTo>
                  <a:pt x="2495" y="992"/>
                </a:lnTo>
                <a:lnTo>
                  <a:pt x="2490" y="1007"/>
                </a:lnTo>
                <a:lnTo>
                  <a:pt x="2483" y="1022"/>
                </a:lnTo>
                <a:lnTo>
                  <a:pt x="2477" y="1036"/>
                </a:lnTo>
                <a:lnTo>
                  <a:pt x="2469" y="1050"/>
                </a:lnTo>
                <a:lnTo>
                  <a:pt x="2461" y="1063"/>
                </a:lnTo>
                <a:lnTo>
                  <a:pt x="2452" y="1077"/>
                </a:lnTo>
                <a:lnTo>
                  <a:pt x="2443" y="1089"/>
                </a:lnTo>
                <a:lnTo>
                  <a:pt x="2433" y="1101"/>
                </a:lnTo>
                <a:lnTo>
                  <a:pt x="2422" y="1113"/>
                </a:lnTo>
                <a:lnTo>
                  <a:pt x="2411" y="1124"/>
                </a:lnTo>
                <a:lnTo>
                  <a:pt x="2399" y="1135"/>
                </a:lnTo>
                <a:lnTo>
                  <a:pt x="2387" y="1145"/>
                </a:lnTo>
                <a:lnTo>
                  <a:pt x="2374" y="1155"/>
                </a:lnTo>
                <a:lnTo>
                  <a:pt x="2361" y="1164"/>
                </a:lnTo>
                <a:lnTo>
                  <a:pt x="2347" y="1172"/>
                </a:lnTo>
                <a:lnTo>
                  <a:pt x="2333" y="1180"/>
                </a:lnTo>
                <a:lnTo>
                  <a:pt x="2317" y="1187"/>
                </a:lnTo>
                <a:lnTo>
                  <a:pt x="2302" y="1194"/>
                </a:lnTo>
                <a:lnTo>
                  <a:pt x="2287" y="1200"/>
                </a:lnTo>
                <a:lnTo>
                  <a:pt x="2271" y="1205"/>
                </a:lnTo>
                <a:lnTo>
                  <a:pt x="2255" y="1209"/>
                </a:lnTo>
                <a:lnTo>
                  <a:pt x="2239" y="1213"/>
                </a:lnTo>
                <a:lnTo>
                  <a:pt x="2222" y="1215"/>
                </a:lnTo>
                <a:lnTo>
                  <a:pt x="2205" y="1217"/>
                </a:lnTo>
                <a:lnTo>
                  <a:pt x="2188" y="1219"/>
                </a:lnTo>
                <a:lnTo>
                  <a:pt x="2171" y="1219"/>
                </a:lnTo>
                <a:lnTo>
                  <a:pt x="2154" y="1219"/>
                </a:lnTo>
                <a:lnTo>
                  <a:pt x="2137" y="1218"/>
                </a:lnTo>
                <a:lnTo>
                  <a:pt x="2121" y="1216"/>
                </a:lnTo>
                <a:lnTo>
                  <a:pt x="2105" y="1214"/>
                </a:lnTo>
                <a:lnTo>
                  <a:pt x="2089" y="1211"/>
                </a:lnTo>
                <a:lnTo>
                  <a:pt x="2074" y="1207"/>
                </a:lnTo>
                <a:lnTo>
                  <a:pt x="2059" y="1203"/>
                </a:lnTo>
                <a:lnTo>
                  <a:pt x="2044" y="1199"/>
                </a:lnTo>
                <a:lnTo>
                  <a:pt x="2030" y="1193"/>
                </a:lnTo>
                <a:lnTo>
                  <a:pt x="2016" y="1187"/>
                </a:lnTo>
                <a:lnTo>
                  <a:pt x="2003" y="1181"/>
                </a:lnTo>
                <a:lnTo>
                  <a:pt x="1990" y="1174"/>
                </a:lnTo>
                <a:lnTo>
                  <a:pt x="1977" y="1166"/>
                </a:lnTo>
                <a:lnTo>
                  <a:pt x="1971" y="1162"/>
                </a:lnTo>
                <a:lnTo>
                  <a:pt x="1965" y="1158"/>
                </a:lnTo>
                <a:lnTo>
                  <a:pt x="1954" y="1149"/>
                </a:lnTo>
                <a:lnTo>
                  <a:pt x="1943" y="1140"/>
                </a:lnTo>
                <a:lnTo>
                  <a:pt x="1932" y="1130"/>
                </a:lnTo>
                <a:lnTo>
                  <a:pt x="1922" y="1120"/>
                </a:lnTo>
                <a:lnTo>
                  <a:pt x="1913" y="1109"/>
                </a:lnTo>
                <a:lnTo>
                  <a:pt x="1904" y="1098"/>
                </a:lnTo>
                <a:lnTo>
                  <a:pt x="1895" y="1086"/>
                </a:lnTo>
                <a:lnTo>
                  <a:pt x="1888" y="1073"/>
                </a:lnTo>
                <a:lnTo>
                  <a:pt x="1881" y="1061"/>
                </a:lnTo>
                <a:lnTo>
                  <a:pt x="1874" y="1047"/>
                </a:lnTo>
                <a:lnTo>
                  <a:pt x="1869" y="1034"/>
                </a:lnTo>
                <a:lnTo>
                  <a:pt x="1864" y="1019"/>
                </a:lnTo>
                <a:lnTo>
                  <a:pt x="1859" y="1005"/>
                </a:lnTo>
                <a:lnTo>
                  <a:pt x="1856" y="990"/>
                </a:lnTo>
                <a:lnTo>
                  <a:pt x="1853" y="974"/>
                </a:lnTo>
                <a:lnTo>
                  <a:pt x="1851" y="958"/>
                </a:lnTo>
                <a:lnTo>
                  <a:pt x="1849" y="942"/>
                </a:lnTo>
                <a:lnTo>
                  <a:pt x="1849" y="925"/>
                </a:lnTo>
                <a:lnTo>
                  <a:pt x="1848" y="891"/>
                </a:lnTo>
                <a:lnTo>
                  <a:pt x="1849" y="859"/>
                </a:lnTo>
                <a:lnTo>
                  <a:pt x="1849" y="856"/>
                </a:lnTo>
                <a:lnTo>
                  <a:pt x="1850" y="852"/>
                </a:lnTo>
                <a:lnTo>
                  <a:pt x="1851" y="850"/>
                </a:lnTo>
                <a:lnTo>
                  <a:pt x="1854" y="847"/>
                </a:lnTo>
                <a:lnTo>
                  <a:pt x="1856" y="845"/>
                </a:lnTo>
                <a:lnTo>
                  <a:pt x="1859" y="844"/>
                </a:lnTo>
                <a:lnTo>
                  <a:pt x="1863" y="843"/>
                </a:lnTo>
                <a:lnTo>
                  <a:pt x="1866" y="842"/>
                </a:lnTo>
                <a:lnTo>
                  <a:pt x="2074" y="842"/>
                </a:lnTo>
                <a:lnTo>
                  <a:pt x="2078" y="843"/>
                </a:lnTo>
                <a:lnTo>
                  <a:pt x="2081" y="844"/>
                </a:lnTo>
                <a:lnTo>
                  <a:pt x="2084" y="845"/>
                </a:lnTo>
                <a:lnTo>
                  <a:pt x="2087" y="848"/>
                </a:lnTo>
                <a:lnTo>
                  <a:pt x="2089" y="850"/>
                </a:lnTo>
                <a:lnTo>
                  <a:pt x="2090" y="853"/>
                </a:lnTo>
                <a:lnTo>
                  <a:pt x="2092" y="857"/>
                </a:lnTo>
                <a:lnTo>
                  <a:pt x="2092" y="860"/>
                </a:lnTo>
                <a:lnTo>
                  <a:pt x="2092" y="935"/>
                </a:lnTo>
                <a:lnTo>
                  <a:pt x="2093" y="942"/>
                </a:lnTo>
                <a:lnTo>
                  <a:pt x="2094" y="948"/>
                </a:lnTo>
                <a:lnTo>
                  <a:pt x="2095" y="955"/>
                </a:lnTo>
                <a:lnTo>
                  <a:pt x="2098" y="961"/>
                </a:lnTo>
                <a:lnTo>
                  <a:pt x="2101" y="967"/>
                </a:lnTo>
                <a:lnTo>
                  <a:pt x="2104" y="973"/>
                </a:lnTo>
                <a:lnTo>
                  <a:pt x="2108" y="978"/>
                </a:lnTo>
                <a:lnTo>
                  <a:pt x="2110" y="981"/>
                </a:lnTo>
                <a:lnTo>
                  <a:pt x="2112" y="983"/>
                </a:lnTo>
                <a:lnTo>
                  <a:pt x="2117" y="988"/>
                </a:lnTo>
                <a:lnTo>
                  <a:pt x="2122" y="992"/>
                </a:lnTo>
                <a:lnTo>
                  <a:pt x="2128" y="996"/>
                </a:lnTo>
                <a:lnTo>
                  <a:pt x="2134" y="999"/>
                </a:lnTo>
                <a:lnTo>
                  <a:pt x="2140" y="1001"/>
                </a:lnTo>
                <a:lnTo>
                  <a:pt x="2147" y="1003"/>
                </a:lnTo>
                <a:lnTo>
                  <a:pt x="2153" y="1004"/>
                </a:lnTo>
                <a:lnTo>
                  <a:pt x="2160" y="1005"/>
                </a:lnTo>
                <a:lnTo>
                  <a:pt x="2167" y="1004"/>
                </a:lnTo>
                <a:lnTo>
                  <a:pt x="2173" y="1003"/>
                </a:lnTo>
                <a:lnTo>
                  <a:pt x="2180" y="1002"/>
                </a:lnTo>
                <a:lnTo>
                  <a:pt x="2186" y="1000"/>
                </a:lnTo>
                <a:lnTo>
                  <a:pt x="2191" y="998"/>
                </a:lnTo>
                <a:lnTo>
                  <a:pt x="2197" y="995"/>
                </a:lnTo>
                <a:lnTo>
                  <a:pt x="2202" y="991"/>
                </a:lnTo>
                <a:lnTo>
                  <a:pt x="2206" y="987"/>
                </a:lnTo>
                <a:lnTo>
                  <a:pt x="2211" y="983"/>
                </a:lnTo>
                <a:lnTo>
                  <a:pt x="2215" y="979"/>
                </a:lnTo>
                <a:lnTo>
                  <a:pt x="2218" y="974"/>
                </a:lnTo>
                <a:lnTo>
                  <a:pt x="2221" y="969"/>
                </a:lnTo>
                <a:lnTo>
                  <a:pt x="2224" y="963"/>
                </a:lnTo>
                <a:lnTo>
                  <a:pt x="2226" y="957"/>
                </a:lnTo>
                <a:lnTo>
                  <a:pt x="2227" y="951"/>
                </a:lnTo>
                <a:lnTo>
                  <a:pt x="2228" y="948"/>
                </a:lnTo>
                <a:lnTo>
                  <a:pt x="2228" y="945"/>
                </a:lnTo>
                <a:lnTo>
                  <a:pt x="2228" y="871"/>
                </a:lnTo>
                <a:lnTo>
                  <a:pt x="2228" y="862"/>
                </a:lnTo>
                <a:lnTo>
                  <a:pt x="2226" y="855"/>
                </a:lnTo>
                <a:lnTo>
                  <a:pt x="2224" y="847"/>
                </a:lnTo>
                <a:lnTo>
                  <a:pt x="2220" y="838"/>
                </a:lnTo>
                <a:lnTo>
                  <a:pt x="2215" y="827"/>
                </a:lnTo>
                <a:lnTo>
                  <a:pt x="2211" y="822"/>
                </a:lnTo>
                <a:lnTo>
                  <a:pt x="2207" y="817"/>
                </a:lnTo>
                <a:lnTo>
                  <a:pt x="2198" y="805"/>
                </a:lnTo>
                <a:lnTo>
                  <a:pt x="2191" y="798"/>
                </a:lnTo>
                <a:lnTo>
                  <a:pt x="2181" y="788"/>
                </a:lnTo>
                <a:lnTo>
                  <a:pt x="2152" y="761"/>
                </a:lnTo>
                <a:lnTo>
                  <a:pt x="2116" y="728"/>
                </a:lnTo>
                <a:lnTo>
                  <a:pt x="2078" y="693"/>
                </a:lnTo>
                <a:lnTo>
                  <a:pt x="2008" y="632"/>
                </a:lnTo>
                <a:lnTo>
                  <a:pt x="1978" y="604"/>
                </a:lnTo>
                <a:lnTo>
                  <a:pt x="1973" y="599"/>
                </a:lnTo>
                <a:lnTo>
                  <a:pt x="1960" y="584"/>
                </a:lnTo>
                <a:lnTo>
                  <a:pt x="1941" y="562"/>
                </a:lnTo>
                <a:lnTo>
                  <a:pt x="1930" y="548"/>
                </a:lnTo>
                <a:lnTo>
                  <a:pt x="1919" y="533"/>
                </a:lnTo>
                <a:lnTo>
                  <a:pt x="1908" y="516"/>
                </a:lnTo>
                <a:lnTo>
                  <a:pt x="1897" y="497"/>
                </a:lnTo>
                <a:lnTo>
                  <a:pt x="1887" y="478"/>
                </a:lnTo>
                <a:lnTo>
                  <a:pt x="1882" y="468"/>
                </a:lnTo>
                <a:lnTo>
                  <a:pt x="1878" y="457"/>
                </a:lnTo>
                <a:lnTo>
                  <a:pt x="1873" y="446"/>
                </a:lnTo>
                <a:lnTo>
                  <a:pt x="1869" y="435"/>
                </a:lnTo>
                <a:lnTo>
                  <a:pt x="1866" y="424"/>
                </a:lnTo>
                <a:lnTo>
                  <a:pt x="1863" y="413"/>
                </a:lnTo>
                <a:lnTo>
                  <a:pt x="1860" y="402"/>
                </a:lnTo>
                <a:lnTo>
                  <a:pt x="1858" y="390"/>
                </a:lnTo>
                <a:lnTo>
                  <a:pt x="1856" y="378"/>
                </a:lnTo>
                <a:lnTo>
                  <a:pt x="1855" y="366"/>
                </a:lnTo>
                <a:lnTo>
                  <a:pt x="1855" y="362"/>
                </a:lnTo>
                <a:lnTo>
                  <a:pt x="1854" y="346"/>
                </a:lnTo>
                <a:lnTo>
                  <a:pt x="1854" y="330"/>
                </a:lnTo>
                <a:lnTo>
                  <a:pt x="1854" y="313"/>
                </a:lnTo>
                <a:lnTo>
                  <a:pt x="1855" y="296"/>
                </a:lnTo>
                <a:lnTo>
                  <a:pt x="1858" y="279"/>
                </a:lnTo>
                <a:lnTo>
                  <a:pt x="1860" y="263"/>
                </a:lnTo>
                <a:lnTo>
                  <a:pt x="1864" y="247"/>
                </a:lnTo>
                <a:lnTo>
                  <a:pt x="1869" y="231"/>
                </a:lnTo>
                <a:lnTo>
                  <a:pt x="1871" y="224"/>
                </a:lnTo>
                <a:lnTo>
                  <a:pt x="1874" y="216"/>
                </a:lnTo>
                <a:lnTo>
                  <a:pt x="1880" y="201"/>
                </a:lnTo>
                <a:lnTo>
                  <a:pt x="1886" y="187"/>
                </a:lnTo>
                <a:lnTo>
                  <a:pt x="1894" y="172"/>
                </a:lnTo>
                <a:lnTo>
                  <a:pt x="1901" y="159"/>
                </a:lnTo>
                <a:lnTo>
                  <a:pt x="1910" y="145"/>
                </a:lnTo>
                <a:lnTo>
                  <a:pt x="1919" y="132"/>
                </a:lnTo>
                <a:lnTo>
                  <a:pt x="1929" y="120"/>
                </a:lnTo>
                <a:lnTo>
                  <a:pt x="1939" y="108"/>
                </a:lnTo>
                <a:lnTo>
                  <a:pt x="1950" y="96"/>
                </a:lnTo>
                <a:lnTo>
                  <a:pt x="1962" y="85"/>
                </a:lnTo>
                <a:lnTo>
                  <a:pt x="1974" y="75"/>
                </a:lnTo>
                <a:lnTo>
                  <a:pt x="1986" y="65"/>
                </a:lnTo>
                <a:lnTo>
                  <a:pt x="1999" y="56"/>
                </a:lnTo>
                <a:lnTo>
                  <a:pt x="2012" y="48"/>
                </a:lnTo>
                <a:lnTo>
                  <a:pt x="2026" y="40"/>
                </a:lnTo>
                <a:lnTo>
                  <a:pt x="2041" y="32"/>
                </a:lnTo>
                <a:lnTo>
                  <a:pt x="2055" y="26"/>
                </a:lnTo>
                <a:lnTo>
                  <a:pt x="2070" y="20"/>
                </a:lnTo>
                <a:lnTo>
                  <a:pt x="2085" y="15"/>
                </a:lnTo>
                <a:lnTo>
                  <a:pt x="2101" y="10"/>
                </a:lnTo>
                <a:lnTo>
                  <a:pt x="2117" y="7"/>
                </a:lnTo>
                <a:lnTo>
                  <a:pt x="2133" y="4"/>
                </a:lnTo>
                <a:lnTo>
                  <a:pt x="2150" y="2"/>
                </a:lnTo>
                <a:lnTo>
                  <a:pt x="2167" y="0"/>
                </a:lnTo>
                <a:lnTo>
                  <a:pt x="2184" y="0"/>
                </a:lnTo>
                <a:lnTo>
                  <a:pt x="2200" y="0"/>
                </a:lnTo>
                <a:lnTo>
                  <a:pt x="2216" y="1"/>
                </a:lnTo>
                <a:lnTo>
                  <a:pt x="2232" y="3"/>
                </a:lnTo>
                <a:lnTo>
                  <a:pt x="2247" y="6"/>
                </a:lnTo>
                <a:lnTo>
                  <a:pt x="2262" y="9"/>
                </a:lnTo>
                <a:lnTo>
                  <a:pt x="2277" y="13"/>
                </a:lnTo>
                <a:lnTo>
                  <a:pt x="2292" y="17"/>
                </a:lnTo>
                <a:lnTo>
                  <a:pt x="2306" y="22"/>
                </a:lnTo>
                <a:lnTo>
                  <a:pt x="2320" y="28"/>
                </a:lnTo>
                <a:lnTo>
                  <a:pt x="2335" y="35"/>
                </a:lnTo>
                <a:lnTo>
                  <a:pt x="2348" y="42"/>
                </a:lnTo>
                <a:lnTo>
                  <a:pt x="2360" y="49"/>
                </a:lnTo>
                <a:lnTo>
                  <a:pt x="2373" y="58"/>
                </a:lnTo>
                <a:lnTo>
                  <a:pt x="2384" y="66"/>
                </a:lnTo>
                <a:lnTo>
                  <a:pt x="2396" y="76"/>
                </a:lnTo>
                <a:lnTo>
                  <a:pt x="2406" y="86"/>
                </a:lnTo>
                <a:lnTo>
                  <a:pt x="2417" y="96"/>
                </a:lnTo>
                <a:lnTo>
                  <a:pt x="2426" y="107"/>
                </a:lnTo>
                <a:lnTo>
                  <a:pt x="2436" y="119"/>
                </a:lnTo>
                <a:lnTo>
                  <a:pt x="2444" y="131"/>
                </a:lnTo>
                <a:lnTo>
                  <a:pt x="2452" y="143"/>
                </a:lnTo>
                <a:lnTo>
                  <a:pt x="2460" y="156"/>
                </a:lnTo>
                <a:lnTo>
                  <a:pt x="2467" y="170"/>
                </a:lnTo>
                <a:lnTo>
                  <a:pt x="2473" y="184"/>
                </a:lnTo>
                <a:lnTo>
                  <a:pt x="2478" y="198"/>
                </a:lnTo>
                <a:lnTo>
                  <a:pt x="2483" y="213"/>
                </a:lnTo>
                <a:lnTo>
                  <a:pt x="2488" y="228"/>
                </a:lnTo>
                <a:lnTo>
                  <a:pt x="2491" y="244"/>
                </a:lnTo>
                <a:lnTo>
                  <a:pt x="2494" y="260"/>
                </a:lnTo>
                <a:lnTo>
                  <a:pt x="2496" y="276"/>
                </a:lnTo>
                <a:lnTo>
                  <a:pt x="2497" y="293"/>
                </a:lnTo>
                <a:lnTo>
                  <a:pt x="2498" y="310"/>
                </a:lnTo>
                <a:lnTo>
                  <a:pt x="2498" y="350"/>
                </a:lnTo>
                <a:lnTo>
                  <a:pt x="2498" y="388"/>
                </a:lnTo>
                <a:lnTo>
                  <a:pt x="2498" y="392"/>
                </a:lnTo>
                <a:lnTo>
                  <a:pt x="2497" y="395"/>
                </a:lnTo>
                <a:lnTo>
                  <a:pt x="2495" y="398"/>
                </a:lnTo>
                <a:lnTo>
                  <a:pt x="2493" y="401"/>
                </a:lnTo>
                <a:lnTo>
                  <a:pt x="2491" y="403"/>
                </a:lnTo>
                <a:lnTo>
                  <a:pt x="2488" y="404"/>
                </a:lnTo>
                <a:lnTo>
                  <a:pt x="2484" y="405"/>
                </a:lnTo>
                <a:lnTo>
                  <a:pt x="2481" y="406"/>
                </a:lnTo>
                <a:lnTo>
                  <a:pt x="2277" y="405"/>
                </a:lnTo>
                <a:lnTo>
                  <a:pt x="2273" y="405"/>
                </a:lnTo>
                <a:lnTo>
                  <a:pt x="2270" y="404"/>
                </a:lnTo>
                <a:lnTo>
                  <a:pt x="2267" y="402"/>
                </a:lnTo>
                <a:lnTo>
                  <a:pt x="2264" y="400"/>
                </a:lnTo>
                <a:lnTo>
                  <a:pt x="2262" y="397"/>
                </a:lnTo>
                <a:lnTo>
                  <a:pt x="2260" y="394"/>
                </a:lnTo>
                <a:lnTo>
                  <a:pt x="2259" y="391"/>
                </a:lnTo>
                <a:lnTo>
                  <a:pt x="2259" y="387"/>
                </a:lnTo>
                <a:lnTo>
                  <a:pt x="2259" y="285"/>
                </a:lnTo>
                <a:lnTo>
                  <a:pt x="2258" y="278"/>
                </a:lnTo>
                <a:lnTo>
                  <a:pt x="2257" y="271"/>
                </a:lnTo>
                <a:lnTo>
                  <a:pt x="2256" y="265"/>
                </a:lnTo>
                <a:lnTo>
                  <a:pt x="2253" y="259"/>
                </a:lnTo>
                <a:lnTo>
                  <a:pt x="2251" y="253"/>
                </a:lnTo>
                <a:lnTo>
                  <a:pt x="2247" y="248"/>
                </a:lnTo>
                <a:lnTo>
                  <a:pt x="2244" y="243"/>
                </a:lnTo>
                <a:lnTo>
                  <a:pt x="2239" y="238"/>
                </a:lnTo>
                <a:lnTo>
                  <a:pt x="2235" y="234"/>
                </a:lnTo>
                <a:lnTo>
                  <a:pt x="2229" y="230"/>
                </a:lnTo>
                <a:lnTo>
                  <a:pt x="2224" y="226"/>
                </a:lnTo>
                <a:lnTo>
                  <a:pt x="2218" y="224"/>
                </a:lnTo>
                <a:lnTo>
                  <a:pt x="2212" y="221"/>
                </a:lnTo>
                <a:lnTo>
                  <a:pt x="2206" y="220"/>
                </a:lnTo>
                <a:lnTo>
                  <a:pt x="2199" y="219"/>
                </a:lnTo>
                <a:lnTo>
                  <a:pt x="2192" y="218"/>
                </a:lnTo>
                <a:lnTo>
                  <a:pt x="2186" y="219"/>
                </a:lnTo>
                <a:lnTo>
                  <a:pt x="2180" y="220"/>
                </a:lnTo>
                <a:lnTo>
                  <a:pt x="2174" y="221"/>
                </a:lnTo>
                <a:lnTo>
                  <a:pt x="2168" y="223"/>
                </a:lnTo>
                <a:lnTo>
                  <a:pt x="2162" y="226"/>
                </a:lnTo>
                <a:lnTo>
                  <a:pt x="2157" y="229"/>
                </a:lnTo>
                <a:lnTo>
                  <a:pt x="2152" y="232"/>
                </a:lnTo>
                <a:lnTo>
                  <a:pt x="2148" y="236"/>
                </a:lnTo>
                <a:lnTo>
                  <a:pt x="2143" y="240"/>
                </a:lnTo>
                <a:lnTo>
                  <a:pt x="2140" y="245"/>
                </a:lnTo>
                <a:lnTo>
                  <a:pt x="2136" y="250"/>
                </a:lnTo>
                <a:lnTo>
                  <a:pt x="2133" y="255"/>
                </a:lnTo>
                <a:lnTo>
                  <a:pt x="2131" y="261"/>
                </a:lnTo>
                <a:lnTo>
                  <a:pt x="2129" y="267"/>
                </a:lnTo>
                <a:lnTo>
                  <a:pt x="2127" y="273"/>
                </a:lnTo>
                <a:lnTo>
                  <a:pt x="2127" y="279"/>
                </a:lnTo>
                <a:lnTo>
                  <a:pt x="2126" y="349"/>
                </a:lnTo>
                <a:lnTo>
                  <a:pt x="2126" y="352"/>
                </a:lnTo>
                <a:lnTo>
                  <a:pt x="2128" y="366"/>
                </a:lnTo>
                <a:lnTo>
                  <a:pt x="2130" y="375"/>
                </a:lnTo>
                <a:lnTo>
                  <a:pt x="2133" y="386"/>
                </a:lnTo>
                <a:lnTo>
                  <a:pt x="2135" y="392"/>
                </a:lnTo>
                <a:lnTo>
                  <a:pt x="2138" y="398"/>
                </a:lnTo>
                <a:lnTo>
                  <a:pt x="2140" y="403"/>
                </a:lnTo>
                <a:lnTo>
                  <a:pt x="2143" y="409"/>
                </a:lnTo>
                <a:lnTo>
                  <a:pt x="2146" y="414"/>
                </a:lnTo>
                <a:lnTo>
                  <a:pt x="2150" y="419"/>
                </a:lnTo>
                <a:lnTo>
                  <a:pt x="2154" y="423"/>
                </a:lnTo>
                <a:lnTo>
                  <a:pt x="2158" y="427"/>
                </a:lnTo>
                <a:lnTo>
                  <a:pt x="2174" y="440"/>
                </a:lnTo>
                <a:lnTo>
                  <a:pt x="2206" y="469"/>
                </a:lnTo>
                <a:lnTo>
                  <a:pt x="2295" y="551"/>
                </a:lnTo>
                <a:lnTo>
                  <a:pt x="2421" y="667"/>
                </a:lnTo>
                <a:close/>
                <a:moveTo>
                  <a:pt x="701" y="13"/>
                </a:moveTo>
                <a:lnTo>
                  <a:pt x="705" y="14"/>
                </a:lnTo>
                <a:lnTo>
                  <a:pt x="709" y="15"/>
                </a:lnTo>
                <a:lnTo>
                  <a:pt x="712" y="17"/>
                </a:lnTo>
                <a:lnTo>
                  <a:pt x="715" y="19"/>
                </a:lnTo>
                <a:lnTo>
                  <a:pt x="717" y="22"/>
                </a:lnTo>
                <a:lnTo>
                  <a:pt x="718" y="26"/>
                </a:lnTo>
                <a:lnTo>
                  <a:pt x="719" y="30"/>
                </a:lnTo>
                <a:lnTo>
                  <a:pt x="719" y="34"/>
                </a:lnTo>
                <a:lnTo>
                  <a:pt x="615" y="612"/>
                </a:lnTo>
                <a:lnTo>
                  <a:pt x="511" y="1189"/>
                </a:lnTo>
                <a:lnTo>
                  <a:pt x="510" y="1193"/>
                </a:lnTo>
                <a:lnTo>
                  <a:pt x="508" y="1197"/>
                </a:lnTo>
                <a:lnTo>
                  <a:pt x="506" y="1201"/>
                </a:lnTo>
                <a:lnTo>
                  <a:pt x="502" y="1204"/>
                </a:lnTo>
                <a:lnTo>
                  <a:pt x="499" y="1207"/>
                </a:lnTo>
                <a:lnTo>
                  <a:pt x="495" y="1208"/>
                </a:lnTo>
                <a:lnTo>
                  <a:pt x="491" y="1210"/>
                </a:lnTo>
                <a:lnTo>
                  <a:pt x="487" y="1210"/>
                </a:lnTo>
                <a:lnTo>
                  <a:pt x="436" y="1210"/>
                </a:lnTo>
                <a:lnTo>
                  <a:pt x="254" y="1210"/>
                </a:lnTo>
                <a:lnTo>
                  <a:pt x="250" y="1210"/>
                </a:lnTo>
                <a:lnTo>
                  <a:pt x="246" y="1208"/>
                </a:lnTo>
                <a:lnTo>
                  <a:pt x="242" y="1206"/>
                </a:lnTo>
                <a:lnTo>
                  <a:pt x="238" y="1204"/>
                </a:lnTo>
                <a:lnTo>
                  <a:pt x="235" y="1201"/>
                </a:lnTo>
                <a:lnTo>
                  <a:pt x="233" y="1197"/>
                </a:lnTo>
                <a:lnTo>
                  <a:pt x="231" y="1193"/>
                </a:lnTo>
                <a:lnTo>
                  <a:pt x="230" y="1189"/>
                </a:lnTo>
                <a:lnTo>
                  <a:pt x="115" y="612"/>
                </a:lnTo>
                <a:lnTo>
                  <a:pt x="0" y="34"/>
                </a:lnTo>
                <a:lnTo>
                  <a:pt x="0" y="30"/>
                </a:lnTo>
                <a:lnTo>
                  <a:pt x="1" y="26"/>
                </a:lnTo>
                <a:lnTo>
                  <a:pt x="1" y="24"/>
                </a:lnTo>
                <a:lnTo>
                  <a:pt x="2" y="22"/>
                </a:lnTo>
                <a:lnTo>
                  <a:pt x="4" y="19"/>
                </a:lnTo>
                <a:lnTo>
                  <a:pt x="7" y="16"/>
                </a:lnTo>
                <a:lnTo>
                  <a:pt x="10" y="15"/>
                </a:lnTo>
                <a:lnTo>
                  <a:pt x="14" y="13"/>
                </a:lnTo>
                <a:lnTo>
                  <a:pt x="18" y="13"/>
                </a:lnTo>
                <a:lnTo>
                  <a:pt x="225" y="13"/>
                </a:lnTo>
                <a:lnTo>
                  <a:pt x="229" y="13"/>
                </a:lnTo>
                <a:lnTo>
                  <a:pt x="233" y="14"/>
                </a:lnTo>
                <a:lnTo>
                  <a:pt x="237" y="16"/>
                </a:lnTo>
                <a:lnTo>
                  <a:pt x="241" y="19"/>
                </a:lnTo>
                <a:lnTo>
                  <a:pt x="244" y="22"/>
                </a:lnTo>
                <a:lnTo>
                  <a:pt x="246" y="25"/>
                </a:lnTo>
                <a:lnTo>
                  <a:pt x="248" y="29"/>
                </a:lnTo>
                <a:lnTo>
                  <a:pt x="249" y="33"/>
                </a:lnTo>
                <a:lnTo>
                  <a:pt x="365" y="696"/>
                </a:lnTo>
                <a:lnTo>
                  <a:pt x="493" y="33"/>
                </a:lnTo>
                <a:lnTo>
                  <a:pt x="495" y="29"/>
                </a:lnTo>
                <a:lnTo>
                  <a:pt x="496" y="25"/>
                </a:lnTo>
                <a:lnTo>
                  <a:pt x="499" y="22"/>
                </a:lnTo>
                <a:lnTo>
                  <a:pt x="502" y="19"/>
                </a:lnTo>
                <a:lnTo>
                  <a:pt x="506" y="16"/>
                </a:lnTo>
                <a:lnTo>
                  <a:pt x="509" y="15"/>
                </a:lnTo>
                <a:lnTo>
                  <a:pt x="513" y="13"/>
                </a:lnTo>
                <a:lnTo>
                  <a:pt x="518" y="13"/>
                </a:lnTo>
                <a:lnTo>
                  <a:pt x="701" y="13"/>
                </a:lnTo>
                <a:close/>
                <a:moveTo>
                  <a:pt x="1409" y="1189"/>
                </a:moveTo>
                <a:lnTo>
                  <a:pt x="1409" y="1193"/>
                </a:lnTo>
                <a:lnTo>
                  <a:pt x="1409" y="1197"/>
                </a:lnTo>
                <a:lnTo>
                  <a:pt x="1407" y="1200"/>
                </a:lnTo>
                <a:lnTo>
                  <a:pt x="1405" y="1204"/>
                </a:lnTo>
                <a:lnTo>
                  <a:pt x="1402" y="1206"/>
                </a:lnTo>
                <a:lnTo>
                  <a:pt x="1398" y="1208"/>
                </a:lnTo>
                <a:lnTo>
                  <a:pt x="1395" y="1210"/>
                </a:lnTo>
                <a:lnTo>
                  <a:pt x="1390" y="1210"/>
                </a:lnTo>
                <a:lnTo>
                  <a:pt x="1185" y="1210"/>
                </a:lnTo>
                <a:lnTo>
                  <a:pt x="1181" y="1210"/>
                </a:lnTo>
                <a:lnTo>
                  <a:pt x="1177" y="1209"/>
                </a:lnTo>
                <a:lnTo>
                  <a:pt x="1173" y="1207"/>
                </a:lnTo>
                <a:lnTo>
                  <a:pt x="1169" y="1204"/>
                </a:lnTo>
                <a:lnTo>
                  <a:pt x="1166" y="1201"/>
                </a:lnTo>
                <a:lnTo>
                  <a:pt x="1164" y="1198"/>
                </a:lnTo>
                <a:lnTo>
                  <a:pt x="1162" y="1194"/>
                </a:lnTo>
                <a:lnTo>
                  <a:pt x="1161" y="1190"/>
                </a:lnTo>
                <a:lnTo>
                  <a:pt x="1143" y="1087"/>
                </a:lnTo>
                <a:lnTo>
                  <a:pt x="936" y="1087"/>
                </a:lnTo>
                <a:lnTo>
                  <a:pt x="916" y="1190"/>
                </a:lnTo>
                <a:lnTo>
                  <a:pt x="915" y="1194"/>
                </a:lnTo>
                <a:lnTo>
                  <a:pt x="913" y="1198"/>
                </a:lnTo>
                <a:lnTo>
                  <a:pt x="911" y="1201"/>
                </a:lnTo>
                <a:lnTo>
                  <a:pt x="908" y="1204"/>
                </a:lnTo>
                <a:lnTo>
                  <a:pt x="904" y="1207"/>
                </a:lnTo>
                <a:lnTo>
                  <a:pt x="900" y="1209"/>
                </a:lnTo>
                <a:lnTo>
                  <a:pt x="896" y="1210"/>
                </a:lnTo>
                <a:lnTo>
                  <a:pt x="892" y="1210"/>
                </a:lnTo>
                <a:lnTo>
                  <a:pt x="705" y="1210"/>
                </a:lnTo>
                <a:lnTo>
                  <a:pt x="701" y="1210"/>
                </a:lnTo>
                <a:lnTo>
                  <a:pt x="698" y="1208"/>
                </a:lnTo>
                <a:lnTo>
                  <a:pt x="695" y="1206"/>
                </a:lnTo>
                <a:lnTo>
                  <a:pt x="692" y="1204"/>
                </a:lnTo>
                <a:lnTo>
                  <a:pt x="691" y="1200"/>
                </a:lnTo>
                <a:lnTo>
                  <a:pt x="690" y="1197"/>
                </a:lnTo>
                <a:lnTo>
                  <a:pt x="690" y="1193"/>
                </a:lnTo>
                <a:lnTo>
                  <a:pt x="690" y="1189"/>
                </a:lnTo>
                <a:lnTo>
                  <a:pt x="795" y="612"/>
                </a:lnTo>
                <a:lnTo>
                  <a:pt x="899" y="34"/>
                </a:lnTo>
                <a:lnTo>
                  <a:pt x="900" y="29"/>
                </a:lnTo>
                <a:lnTo>
                  <a:pt x="902" y="26"/>
                </a:lnTo>
                <a:lnTo>
                  <a:pt x="904" y="22"/>
                </a:lnTo>
                <a:lnTo>
                  <a:pt x="907" y="19"/>
                </a:lnTo>
                <a:lnTo>
                  <a:pt x="911" y="16"/>
                </a:lnTo>
                <a:lnTo>
                  <a:pt x="914" y="15"/>
                </a:lnTo>
                <a:lnTo>
                  <a:pt x="919" y="13"/>
                </a:lnTo>
                <a:lnTo>
                  <a:pt x="923" y="13"/>
                </a:lnTo>
                <a:lnTo>
                  <a:pt x="1125" y="13"/>
                </a:lnTo>
                <a:lnTo>
                  <a:pt x="1154" y="13"/>
                </a:lnTo>
                <a:lnTo>
                  <a:pt x="1158" y="13"/>
                </a:lnTo>
                <a:lnTo>
                  <a:pt x="1163" y="15"/>
                </a:lnTo>
                <a:lnTo>
                  <a:pt x="1167" y="17"/>
                </a:lnTo>
                <a:lnTo>
                  <a:pt x="1171" y="19"/>
                </a:lnTo>
                <a:lnTo>
                  <a:pt x="1174" y="22"/>
                </a:lnTo>
                <a:lnTo>
                  <a:pt x="1177" y="26"/>
                </a:lnTo>
                <a:lnTo>
                  <a:pt x="1179" y="29"/>
                </a:lnTo>
                <a:lnTo>
                  <a:pt x="1180" y="34"/>
                </a:lnTo>
                <a:lnTo>
                  <a:pt x="1294" y="612"/>
                </a:lnTo>
                <a:lnTo>
                  <a:pt x="1409" y="1189"/>
                </a:lnTo>
                <a:close/>
                <a:moveTo>
                  <a:pt x="979" y="868"/>
                </a:moveTo>
                <a:lnTo>
                  <a:pt x="1105" y="868"/>
                </a:lnTo>
                <a:lnTo>
                  <a:pt x="1045" y="526"/>
                </a:lnTo>
                <a:lnTo>
                  <a:pt x="979" y="868"/>
                </a:lnTo>
                <a:close/>
                <a:moveTo>
                  <a:pt x="3252" y="1189"/>
                </a:moveTo>
                <a:lnTo>
                  <a:pt x="3252" y="1193"/>
                </a:lnTo>
                <a:lnTo>
                  <a:pt x="3252" y="1197"/>
                </a:lnTo>
                <a:lnTo>
                  <a:pt x="3250" y="1200"/>
                </a:lnTo>
                <a:lnTo>
                  <a:pt x="3248" y="1204"/>
                </a:lnTo>
                <a:lnTo>
                  <a:pt x="3246" y="1206"/>
                </a:lnTo>
                <a:lnTo>
                  <a:pt x="3243" y="1208"/>
                </a:lnTo>
                <a:lnTo>
                  <a:pt x="3239" y="1210"/>
                </a:lnTo>
                <a:lnTo>
                  <a:pt x="3235" y="1210"/>
                </a:lnTo>
                <a:lnTo>
                  <a:pt x="3027" y="1210"/>
                </a:lnTo>
                <a:lnTo>
                  <a:pt x="3023" y="1210"/>
                </a:lnTo>
                <a:lnTo>
                  <a:pt x="3019" y="1209"/>
                </a:lnTo>
                <a:lnTo>
                  <a:pt x="3015" y="1207"/>
                </a:lnTo>
                <a:lnTo>
                  <a:pt x="3012" y="1204"/>
                </a:lnTo>
                <a:lnTo>
                  <a:pt x="3009" y="1201"/>
                </a:lnTo>
                <a:lnTo>
                  <a:pt x="3006" y="1198"/>
                </a:lnTo>
                <a:lnTo>
                  <a:pt x="3004" y="1194"/>
                </a:lnTo>
                <a:lnTo>
                  <a:pt x="3003" y="1190"/>
                </a:lnTo>
                <a:lnTo>
                  <a:pt x="2985" y="1087"/>
                </a:lnTo>
                <a:lnTo>
                  <a:pt x="2779" y="1087"/>
                </a:lnTo>
                <a:lnTo>
                  <a:pt x="2759" y="1190"/>
                </a:lnTo>
                <a:lnTo>
                  <a:pt x="2758" y="1194"/>
                </a:lnTo>
                <a:lnTo>
                  <a:pt x="2756" y="1198"/>
                </a:lnTo>
                <a:lnTo>
                  <a:pt x="2753" y="1201"/>
                </a:lnTo>
                <a:lnTo>
                  <a:pt x="2750" y="1204"/>
                </a:lnTo>
                <a:lnTo>
                  <a:pt x="2747" y="1207"/>
                </a:lnTo>
                <a:lnTo>
                  <a:pt x="2743" y="1209"/>
                </a:lnTo>
                <a:lnTo>
                  <a:pt x="2739" y="1210"/>
                </a:lnTo>
                <a:lnTo>
                  <a:pt x="2735" y="1210"/>
                </a:lnTo>
                <a:lnTo>
                  <a:pt x="2551" y="1210"/>
                </a:lnTo>
                <a:lnTo>
                  <a:pt x="2547" y="1210"/>
                </a:lnTo>
                <a:lnTo>
                  <a:pt x="2543" y="1208"/>
                </a:lnTo>
                <a:lnTo>
                  <a:pt x="2540" y="1206"/>
                </a:lnTo>
                <a:lnTo>
                  <a:pt x="2537" y="1204"/>
                </a:lnTo>
                <a:lnTo>
                  <a:pt x="2535" y="1200"/>
                </a:lnTo>
                <a:lnTo>
                  <a:pt x="2534" y="1197"/>
                </a:lnTo>
                <a:lnTo>
                  <a:pt x="2533" y="1193"/>
                </a:lnTo>
                <a:lnTo>
                  <a:pt x="2533" y="1189"/>
                </a:lnTo>
                <a:lnTo>
                  <a:pt x="2637" y="612"/>
                </a:lnTo>
                <a:lnTo>
                  <a:pt x="2741" y="34"/>
                </a:lnTo>
                <a:lnTo>
                  <a:pt x="2742" y="29"/>
                </a:lnTo>
                <a:lnTo>
                  <a:pt x="2744" y="26"/>
                </a:lnTo>
                <a:lnTo>
                  <a:pt x="2747" y="22"/>
                </a:lnTo>
                <a:lnTo>
                  <a:pt x="2750" y="19"/>
                </a:lnTo>
                <a:lnTo>
                  <a:pt x="2753" y="16"/>
                </a:lnTo>
                <a:lnTo>
                  <a:pt x="2757" y="15"/>
                </a:lnTo>
                <a:lnTo>
                  <a:pt x="2761" y="13"/>
                </a:lnTo>
                <a:lnTo>
                  <a:pt x="2765" y="13"/>
                </a:lnTo>
                <a:lnTo>
                  <a:pt x="2890" y="13"/>
                </a:lnTo>
                <a:lnTo>
                  <a:pt x="2998" y="13"/>
                </a:lnTo>
                <a:lnTo>
                  <a:pt x="3003" y="13"/>
                </a:lnTo>
                <a:lnTo>
                  <a:pt x="3007" y="15"/>
                </a:lnTo>
                <a:lnTo>
                  <a:pt x="3011" y="17"/>
                </a:lnTo>
                <a:lnTo>
                  <a:pt x="3014" y="19"/>
                </a:lnTo>
                <a:lnTo>
                  <a:pt x="3017" y="22"/>
                </a:lnTo>
                <a:lnTo>
                  <a:pt x="3020" y="26"/>
                </a:lnTo>
                <a:lnTo>
                  <a:pt x="3021" y="29"/>
                </a:lnTo>
                <a:lnTo>
                  <a:pt x="3023" y="34"/>
                </a:lnTo>
                <a:lnTo>
                  <a:pt x="3137" y="612"/>
                </a:lnTo>
                <a:lnTo>
                  <a:pt x="3252" y="1189"/>
                </a:lnTo>
                <a:close/>
                <a:moveTo>
                  <a:pt x="2821" y="868"/>
                </a:moveTo>
                <a:lnTo>
                  <a:pt x="2947" y="868"/>
                </a:lnTo>
                <a:lnTo>
                  <a:pt x="2888" y="526"/>
                </a:lnTo>
                <a:lnTo>
                  <a:pt x="2821" y="868"/>
                </a:lnTo>
                <a:close/>
                <a:moveTo>
                  <a:pt x="4648" y="1189"/>
                </a:moveTo>
                <a:lnTo>
                  <a:pt x="4649" y="1193"/>
                </a:lnTo>
                <a:lnTo>
                  <a:pt x="4648" y="1197"/>
                </a:lnTo>
                <a:lnTo>
                  <a:pt x="4646" y="1200"/>
                </a:lnTo>
                <a:lnTo>
                  <a:pt x="4644" y="1204"/>
                </a:lnTo>
                <a:lnTo>
                  <a:pt x="4641" y="1206"/>
                </a:lnTo>
                <a:lnTo>
                  <a:pt x="4638" y="1208"/>
                </a:lnTo>
                <a:lnTo>
                  <a:pt x="4634" y="1210"/>
                </a:lnTo>
                <a:lnTo>
                  <a:pt x="4630" y="1210"/>
                </a:lnTo>
                <a:lnTo>
                  <a:pt x="4424" y="1210"/>
                </a:lnTo>
                <a:lnTo>
                  <a:pt x="4420" y="1210"/>
                </a:lnTo>
                <a:lnTo>
                  <a:pt x="4416" y="1209"/>
                </a:lnTo>
                <a:lnTo>
                  <a:pt x="4412" y="1207"/>
                </a:lnTo>
                <a:lnTo>
                  <a:pt x="4408" y="1204"/>
                </a:lnTo>
                <a:lnTo>
                  <a:pt x="4405" y="1201"/>
                </a:lnTo>
                <a:lnTo>
                  <a:pt x="4403" y="1198"/>
                </a:lnTo>
                <a:lnTo>
                  <a:pt x="4401" y="1194"/>
                </a:lnTo>
                <a:lnTo>
                  <a:pt x="4400" y="1190"/>
                </a:lnTo>
                <a:lnTo>
                  <a:pt x="4382" y="1087"/>
                </a:lnTo>
                <a:lnTo>
                  <a:pt x="4175" y="1087"/>
                </a:lnTo>
                <a:lnTo>
                  <a:pt x="4155" y="1190"/>
                </a:lnTo>
                <a:lnTo>
                  <a:pt x="4154" y="1194"/>
                </a:lnTo>
                <a:lnTo>
                  <a:pt x="4152" y="1198"/>
                </a:lnTo>
                <a:lnTo>
                  <a:pt x="4150" y="1201"/>
                </a:lnTo>
                <a:lnTo>
                  <a:pt x="4147" y="1204"/>
                </a:lnTo>
                <a:lnTo>
                  <a:pt x="4143" y="1207"/>
                </a:lnTo>
                <a:lnTo>
                  <a:pt x="4140" y="1209"/>
                </a:lnTo>
                <a:lnTo>
                  <a:pt x="4135" y="1210"/>
                </a:lnTo>
                <a:lnTo>
                  <a:pt x="4131" y="1210"/>
                </a:lnTo>
                <a:lnTo>
                  <a:pt x="3950" y="1210"/>
                </a:lnTo>
                <a:lnTo>
                  <a:pt x="3946" y="1210"/>
                </a:lnTo>
                <a:lnTo>
                  <a:pt x="3942" y="1208"/>
                </a:lnTo>
                <a:lnTo>
                  <a:pt x="3938" y="1206"/>
                </a:lnTo>
                <a:lnTo>
                  <a:pt x="3935" y="1204"/>
                </a:lnTo>
                <a:lnTo>
                  <a:pt x="3932" y="1200"/>
                </a:lnTo>
                <a:lnTo>
                  <a:pt x="3931" y="1197"/>
                </a:lnTo>
                <a:lnTo>
                  <a:pt x="3930" y="1195"/>
                </a:lnTo>
                <a:lnTo>
                  <a:pt x="3930" y="1193"/>
                </a:lnTo>
                <a:lnTo>
                  <a:pt x="3930" y="1189"/>
                </a:lnTo>
                <a:lnTo>
                  <a:pt x="4034" y="612"/>
                </a:lnTo>
                <a:lnTo>
                  <a:pt x="4138" y="34"/>
                </a:lnTo>
                <a:lnTo>
                  <a:pt x="4139" y="29"/>
                </a:lnTo>
                <a:lnTo>
                  <a:pt x="4141" y="26"/>
                </a:lnTo>
                <a:lnTo>
                  <a:pt x="4143" y="22"/>
                </a:lnTo>
                <a:lnTo>
                  <a:pt x="4146" y="19"/>
                </a:lnTo>
                <a:lnTo>
                  <a:pt x="4150" y="16"/>
                </a:lnTo>
                <a:lnTo>
                  <a:pt x="4154" y="15"/>
                </a:lnTo>
                <a:lnTo>
                  <a:pt x="4158" y="13"/>
                </a:lnTo>
                <a:lnTo>
                  <a:pt x="4162" y="13"/>
                </a:lnTo>
                <a:lnTo>
                  <a:pt x="4363" y="13"/>
                </a:lnTo>
                <a:lnTo>
                  <a:pt x="4395" y="13"/>
                </a:lnTo>
                <a:lnTo>
                  <a:pt x="4399" y="13"/>
                </a:lnTo>
                <a:lnTo>
                  <a:pt x="4403" y="15"/>
                </a:lnTo>
                <a:lnTo>
                  <a:pt x="4407" y="17"/>
                </a:lnTo>
                <a:lnTo>
                  <a:pt x="4411" y="19"/>
                </a:lnTo>
                <a:lnTo>
                  <a:pt x="4414" y="22"/>
                </a:lnTo>
                <a:lnTo>
                  <a:pt x="4416" y="26"/>
                </a:lnTo>
                <a:lnTo>
                  <a:pt x="4418" y="29"/>
                </a:lnTo>
                <a:lnTo>
                  <a:pt x="4419" y="34"/>
                </a:lnTo>
                <a:lnTo>
                  <a:pt x="4533" y="612"/>
                </a:lnTo>
                <a:lnTo>
                  <a:pt x="4648" y="1189"/>
                </a:lnTo>
                <a:close/>
                <a:moveTo>
                  <a:pt x="4218" y="868"/>
                </a:moveTo>
                <a:lnTo>
                  <a:pt x="4344" y="868"/>
                </a:lnTo>
                <a:lnTo>
                  <a:pt x="4284" y="526"/>
                </a:lnTo>
                <a:lnTo>
                  <a:pt x="4218" y="868"/>
                </a:lnTo>
                <a:close/>
                <a:moveTo>
                  <a:pt x="1755" y="1190"/>
                </a:moveTo>
                <a:lnTo>
                  <a:pt x="1754" y="1194"/>
                </a:lnTo>
                <a:lnTo>
                  <a:pt x="1753" y="1198"/>
                </a:lnTo>
                <a:lnTo>
                  <a:pt x="1751" y="1201"/>
                </a:lnTo>
                <a:lnTo>
                  <a:pt x="1748" y="1204"/>
                </a:lnTo>
                <a:lnTo>
                  <a:pt x="1745" y="1207"/>
                </a:lnTo>
                <a:lnTo>
                  <a:pt x="1742" y="1209"/>
                </a:lnTo>
                <a:lnTo>
                  <a:pt x="1738" y="1210"/>
                </a:lnTo>
                <a:lnTo>
                  <a:pt x="1733" y="1210"/>
                </a:lnTo>
                <a:lnTo>
                  <a:pt x="1521" y="1210"/>
                </a:lnTo>
                <a:lnTo>
                  <a:pt x="1517" y="1210"/>
                </a:lnTo>
                <a:lnTo>
                  <a:pt x="1513" y="1209"/>
                </a:lnTo>
                <a:lnTo>
                  <a:pt x="1509" y="1207"/>
                </a:lnTo>
                <a:lnTo>
                  <a:pt x="1506" y="1204"/>
                </a:lnTo>
                <a:lnTo>
                  <a:pt x="1503" y="1201"/>
                </a:lnTo>
                <a:lnTo>
                  <a:pt x="1501" y="1198"/>
                </a:lnTo>
                <a:lnTo>
                  <a:pt x="1500" y="1194"/>
                </a:lnTo>
                <a:lnTo>
                  <a:pt x="1500" y="1190"/>
                </a:lnTo>
                <a:lnTo>
                  <a:pt x="1500" y="612"/>
                </a:lnTo>
                <a:lnTo>
                  <a:pt x="1500" y="34"/>
                </a:lnTo>
                <a:lnTo>
                  <a:pt x="1500" y="29"/>
                </a:lnTo>
                <a:lnTo>
                  <a:pt x="1501" y="26"/>
                </a:lnTo>
                <a:lnTo>
                  <a:pt x="1503" y="22"/>
                </a:lnTo>
                <a:lnTo>
                  <a:pt x="1506" y="19"/>
                </a:lnTo>
                <a:lnTo>
                  <a:pt x="1509" y="16"/>
                </a:lnTo>
                <a:lnTo>
                  <a:pt x="1513" y="15"/>
                </a:lnTo>
                <a:lnTo>
                  <a:pt x="1517" y="13"/>
                </a:lnTo>
                <a:lnTo>
                  <a:pt x="1521" y="13"/>
                </a:lnTo>
                <a:lnTo>
                  <a:pt x="1733" y="13"/>
                </a:lnTo>
                <a:lnTo>
                  <a:pt x="1738" y="13"/>
                </a:lnTo>
                <a:lnTo>
                  <a:pt x="1742" y="15"/>
                </a:lnTo>
                <a:lnTo>
                  <a:pt x="1745" y="16"/>
                </a:lnTo>
                <a:lnTo>
                  <a:pt x="1748" y="19"/>
                </a:lnTo>
                <a:lnTo>
                  <a:pt x="1751" y="22"/>
                </a:lnTo>
                <a:lnTo>
                  <a:pt x="1753" y="26"/>
                </a:lnTo>
                <a:lnTo>
                  <a:pt x="1754" y="29"/>
                </a:lnTo>
                <a:lnTo>
                  <a:pt x="1755" y="34"/>
                </a:lnTo>
                <a:lnTo>
                  <a:pt x="1755" y="612"/>
                </a:lnTo>
                <a:lnTo>
                  <a:pt x="1755" y="1190"/>
                </a:lnTo>
                <a:close/>
                <a:moveTo>
                  <a:pt x="3835" y="955"/>
                </a:moveTo>
                <a:lnTo>
                  <a:pt x="3839" y="956"/>
                </a:lnTo>
                <a:lnTo>
                  <a:pt x="3843" y="957"/>
                </a:lnTo>
                <a:lnTo>
                  <a:pt x="3847" y="959"/>
                </a:lnTo>
                <a:lnTo>
                  <a:pt x="3850" y="961"/>
                </a:lnTo>
                <a:lnTo>
                  <a:pt x="3852" y="964"/>
                </a:lnTo>
                <a:lnTo>
                  <a:pt x="3854" y="967"/>
                </a:lnTo>
                <a:lnTo>
                  <a:pt x="3855" y="971"/>
                </a:lnTo>
                <a:lnTo>
                  <a:pt x="3856" y="975"/>
                </a:lnTo>
                <a:lnTo>
                  <a:pt x="3856" y="1191"/>
                </a:lnTo>
                <a:lnTo>
                  <a:pt x="3855" y="1195"/>
                </a:lnTo>
                <a:lnTo>
                  <a:pt x="3854" y="1198"/>
                </a:lnTo>
                <a:lnTo>
                  <a:pt x="3852" y="1201"/>
                </a:lnTo>
                <a:lnTo>
                  <a:pt x="3850" y="1204"/>
                </a:lnTo>
                <a:lnTo>
                  <a:pt x="3847" y="1207"/>
                </a:lnTo>
                <a:lnTo>
                  <a:pt x="3843" y="1209"/>
                </a:lnTo>
                <a:lnTo>
                  <a:pt x="3839" y="1210"/>
                </a:lnTo>
                <a:lnTo>
                  <a:pt x="3835" y="1210"/>
                </a:lnTo>
                <a:lnTo>
                  <a:pt x="3572" y="1210"/>
                </a:lnTo>
                <a:lnTo>
                  <a:pt x="3570" y="1210"/>
                </a:lnTo>
                <a:lnTo>
                  <a:pt x="3366" y="1210"/>
                </a:lnTo>
                <a:lnTo>
                  <a:pt x="3361" y="1210"/>
                </a:lnTo>
                <a:lnTo>
                  <a:pt x="3358" y="1209"/>
                </a:lnTo>
                <a:lnTo>
                  <a:pt x="3354" y="1207"/>
                </a:lnTo>
                <a:lnTo>
                  <a:pt x="3351" y="1204"/>
                </a:lnTo>
                <a:lnTo>
                  <a:pt x="3349" y="1201"/>
                </a:lnTo>
                <a:lnTo>
                  <a:pt x="3347" y="1198"/>
                </a:lnTo>
                <a:lnTo>
                  <a:pt x="3346" y="1194"/>
                </a:lnTo>
                <a:lnTo>
                  <a:pt x="3345" y="1190"/>
                </a:lnTo>
                <a:lnTo>
                  <a:pt x="3345" y="612"/>
                </a:lnTo>
                <a:lnTo>
                  <a:pt x="3345" y="33"/>
                </a:lnTo>
                <a:lnTo>
                  <a:pt x="3346" y="29"/>
                </a:lnTo>
                <a:lnTo>
                  <a:pt x="3347" y="25"/>
                </a:lnTo>
                <a:lnTo>
                  <a:pt x="3349" y="22"/>
                </a:lnTo>
                <a:lnTo>
                  <a:pt x="3351" y="19"/>
                </a:lnTo>
                <a:lnTo>
                  <a:pt x="3354" y="16"/>
                </a:lnTo>
                <a:lnTo>
                  <a:pt x="3358" y="15"/>
                </a:lnTo>
                <a:lnTo>
                  <a:pt x="3361" y="13"/>
                </a:lnTo>
                <a:lnTo>
                  <a:pt x="3366" y="13"/>
                </a:lnTo>
                <a:lnTo>
                  <a:pt x="3570" y="13"/>
                </a:lnTo>
                <a:lnTo>
                  <a:pt x="3574" y="13"/>
                </a:lnTo>
                <a:lnTo>
                  <a:pt x="3578" y="15"/>
                </a:lnTo>
                <a:lnTo>
                  <a:pt x="3581" y="16"/>
                </a:lnTo>
                <a:lnTo>
                  <a:pt x="3585" y="19"/>
                </a:lnTo>
                <a:lnTo>
                  <a:pt x="3587" y="22"/>
                </a:lnTo>
                <a:lnTo>
                  <a:pt x="3589" y="25"/>
                </a:lnTo>
                <a:lnTo>
                  <a:pt x="3590" y="29"/>
                </a:lnTo>
                <a:lnTo>
                  <a:pt x="3591" y="33"/>
                </a:lnTo>
                <a:lnTo>
                  <a:pt x="3591" y="494"/>
                </a:lnTo>
                <a:lnTo>
                  <a:pt x="3591" y="956"/>
                </a:lnTo>
                <a:lnTo>
                  <a:pt x="3835" y="955"/>
                </a:lnTo>
                <a:close/>
              </a:path>
            </a:pathLst>
          </a:custGeom>
          <a:solidFill>
            <a:srgbClr val="008FBE"/>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mn-cs"/>
            </a:endParaRPr>
          </a:p>
        </p:txBody>
      </p:sp>
      <p:pic>
        <p:nvPicPr>
          <p:cNvPr id="9218" name="Picture 2" descr="DSS70A Portable Sampling System B210833EN-E">
            <a:extLst>
              <a:ext uri="{FF2B5EF4-FFF2-40B4-BE49-F238E27FC236}">
                <a16:creationId xmlns:a16="http://schemas.microsoft.com/office/drawing/2014/main" id="{8C5033C2-B613-4A74-95FF-0D6D7941AED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8125" y="4306706"/>
            <a:ext cx="2809875" cy="1628775"/>
          </a:xfrm>
          <a:prstGeom prst="rect">
            <a:avLst/>
          </a:prstGeom>
          <a:noFill/>
          <a:extLst>
            <a:ext uri="{909E8E84-426E-40DD-AFC4-6F175D3DCCD1}">
              <a14:hiddenFill xmlns:a14="http://schemas.microsoft.com/office/drawing/2010/main">
                <a:solidFill>
                  <a:srgbClr val="FFFFFF"/>
                </a:solidFill>
              </a14:hiddenFill>
            </a:ext>
          </a:extLst>
        </p:spPr>
      </p:pic>
      <p:pic>
        <p:nvPicPr>
          <p:cNvPr id="9220" name="Picture 4" descr="Handheld Dewpoint Meter DM70 for Spot-Checking Applications | Vaisala">
            <a:extLst>
              <a:ext uri="{FF2B5EF4-FFF2-40B4-BE49-F238E27FC236}">
                <a16:creationId xmlns:a16="http://schemas.microsoft.com/office/drawing/2014/main" id="{45D144EE-0B0B-4A63-A13A-FDA77DB1F474}"/>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419475" y="3516195"/>
            <a:ext cx="2963863" cy="23861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323787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TextBox 7"/>
          <p:cNvSpPr txBox="1">
            <a:spLocks noChangeArrowheads="1"/>
          </p:cNvSpPr>
          <p:nvPr/>
        </p:nvSpPr>
        <p:spPr bwMode="auto">
          <a:xfrm>
            <a:off x="1540273" y="1350439"/>
            <a:ext cx="9111455" cy="31700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fontAlgn="base">
              <a:spcBef>
                <a:spcPct val="0"/>
              </a:spcBef>
              <a:spcAft>
                <a:spcPct val="0"/>
              </a:spcAft>
              <a:defRPr/>
            </a:pPr>
            <a:r>
              <a:rPr lang="en-US" altLang="en-US" sz="2000" b="1" dirty="0">
                <a:solidFill>
                  <a:prstClr val="black"/>
                </a:solidFill>
                <a:latin typeface="+mj-lt"/>
              </a:rPr>
              <a:t>All rights are reserved. The contents of this publication may not be reproduced in whole or in part without consent of Smith Onandia Communications LLC. Smith Onandia Communications LLC does not assume and hereby disclaims any liability to any person for any loss or damage caused by errors or omissions in the material contained herein, regardless of whether such errors result from negligence, accident, or any other cause whatsoever.</a:t>
            </a:r>
          </a:p>
          <a:p>
            <a:pPr algn="ctr" fontAlgn="base">
              <a:spcBef>
                <a:spcPct val="0"/>
              </a:spcBef>
              <a:spcAft>
                <a:spcPct val="0"/>
              </a:spcAft>
              <a:defRPr/>
            </a:pPr>
            <a:endParaRPr lang="en-US" altLang="en-US" sz="2000" b="1" dirty="0">
              <a:solidFill>
                <a:prstClr val="black"/>
              </a:solidFill>
              <a:latin typeface="+mj-lt"/>
            </a:endParaRPr>
          </a:p>
          <a:p>
            <a:pPr algn="ctr" fontAlgn="base">
              <a:spcBef>
                <a:spcPct val="0"/>
              </a:spcBef>
              <a:spcAft>
                <a:spcPct val="0"/>
              </a:spcAft>
              <a:defRPr/>
            </a:pPr>
            <a:r>
              <a:rPr lang="en-US" altLang="en-US" sz="2000" b="1" dirty="0">
                <a:solidFill>
                  <a:prstClr val="black"/>
                </a:solidFill>
                <a:latin typeface="+mj-lt"/>
              </a:rPr>
              <a:t>All materials presented are educational. Each system is unique and must be evaluated on its own merits.</a:t>
            </a:r>
          </a:p>
        </p:txBody>
      </p:sp>
      <p:sp>
        <p:nvSpPr>
          <p:cNvPr id="4" name="Title 1">
            <a:extLst>
              <a:ext uri="{FF2B5EF4-FFF2-40B4-BE49-F238E27FC236}">
                <a16:creationId xmlns:a16="http://schemas.microsoft.com/office/drawing/2014/main" id="{E1D1137A-1C58-428F-9DFB-DE963A9E07D0}"/>
              </a:ext>
            </a:extLst>
          </p:cNvPr>
          <p:cNvSpPr>
            <a:spLocks noGrp="1"/>
          </p:cNvSpPr>
          <p:nvPr>
            <p:ph type="title"/>
          </p:nvPr>
        </p:nvSpPr>
        <p:spPr>
          <a:xfrm>
            <a:off x="1981200" y="152400"/>
            <a:ext cx="8305800" cy="563562"/>
          </a:xfrm>
        </p:spPr>
        <p:txBody>
          <a:bodyPr/>
          <a:lstStyle/>
          <a:p>
            <a:pPr algn="ctr"/>
            <a:r>
              <a:rPr lang="en-US" dirty="0"/>
              <a:t>Disclaimer</a:t>
            </a:r>
          </a:p>
        </p:txBody>
      </p:sp>
    </p:spTree>
    <p:extLst>
      <p:ext uri="{BB962C8B-B14F-4D97-AF65-F5344CB8AC3E}">
        <p14:creationId xmlns:p14="http://schemas.microsoft.com/office/powerpoint/2010/main" val="34884983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82D37E7A-7855-4FC8-B52F-DBBCF6FC6553}"/>
              </a:ext>
            </a:extLst>
          </p:cNvPr>
          <p:cNvSpPr>
            <a:spLocks noGrp="1"/>
          </p:cNvSpPr>
          <p:nvPr>
            <p:ph type="ctrTitle"/>
          </p:nvPr>
        </p:nvSpPr>
        <p:spPr>
          <a:xfrm>
            <a:off x="2032000" y="609600"/>
            <a:ext cx="8229600" cy="2144238"/>
          </a:xfrm>
        </p:spPr>
        <p:txBody>
          <a:bodyPr>
            <a:noAutofit/>
          </a:bodyPr>
          <a:lstStyle/>
          <a:p>
            <a:r>
              <a:rPr lang="en-US" sz="4000" dirty="0"/>
              <a:t>…it’s more important than ever </a:t>
            </a:r>
            <a:br>
              <a:rPr lang="en-US" sz="4000" dirty="0"/>
            </a:br>
            <a:r>
              <a:rPr lang="en-US" sz="4000" dirty="0"/>
              <a:t>to base decisions on accurate and reliable data.</a:t>
            </a:r>
          </a:p>
        </p:txBody>
      </p:sp>
      <p:sp>
        <p:nvSpPr>
          <p:cNvPr id="9" name="Freeform 250">
            <a:extLst>
              <a:ext uri="{FF2B5EF4-FFF2-40B4-BE49-F238E27FC236}">
                <a16:creationId xmlns:a16="http://schemas.microsoft.com/office/drawing/2014/main" id="{4836AF72-9008-4D60-BF02-3FBFF441E821}"/>
              </a:ext>
            </a:extLst>
          </p:cNvPr>
          <p:cNvSpPr>
            <a:spLocks noChangeAspect="1" noEditPoints="1"/>
          </p:cNvSpPr>
          <p:nvPr/>
        </p:nvSpPr>
        <p:spPr bwMode="black">
          <a:xfrm>
            <a:off x="9817174" y="5922000"/>
            <a:ext cx="1922146" cy="504000"/>
          </a:xfrm>
          <a:custGeom>
            <a:avLst/>
            <a:gdLst>
              <a:gd name="T0" fmla="*/ 2494 w 4649"/>
              <a:gd name="T1" fmla="*/ 783 h 1219"/>
              <a:gd name="T2" fmla="*/ 2510 w 4649"/>
              <a:gd name="T3" fmla="*/ 896 h 1219"/>
              <a:gd name="T4" fmla="*/ 2461 w 4649"/>
              <a:gd name="T5" fmla="*/ 1063 h 1219"/>
              <a:gd name="T6" fmla="*/ 2333 w 4649"/>
              <a:gd name="T7" fmla="*/ 1180 h 1219"/>
              <a:gd name="T8" fmla="*/ 2154 w 4649"/>
              <a:gd name="T9" fmla="*/ 1219 h 1219"/>
              <a:gd name="T10" fmla="*/ 1990 w 4649"/>
              <a:gd name="T11" fmla="*/ 1174 h 1219"/>
              <a:gd name="T12" fmla="*/ 1888 w 4649"/>
              <a:gd name="T13" fmla="*/ 1073 h 1219"/>
              <a:gd name="T14" fmla="*/ 1848 w 4649"/>
              <a:gd name="T15" fmla="*/ 891 h 1219"/>
              <a:gd name="T16" fmla="*/ 2078 w 4649"/>
              <a:gd name="T17" fmla="*/ 843 h 1219"/>
              <a:gd name="T18" fmla="*/ 2095 w 4649"/>
              <a:gd name="T19" fmla="*/ 955 h 1219"/>
              <a:gd name="T20" fmla="*/ 2140 w 4649"/>
              <a:gd name="T21" fmla="*/ 1001 h 1219"/>
              <a:gd name="T22" fmla="*/ 2206 w 4649"/>
              <a:gd name="T23" fmla="*/ 987 h 1219"/>
              <a:gd name="T24" fmla="*/ 2228 w 4649"/>
              <a:gd name="T25" fmla="*/ 862 h 1219"/>
              <a:gd name="T26" fmla="*/ 2116 w 4649"/>
              <a:gd name="T27" fmla="*/ 728 h 1219"/>
              <a:gd name="T28" fmla="*/ 1887 w 4649"/>
              <a:gd name="T29" fmla="*/ 478 h 1219"/>
              <a:gd name="T30" fmla="*/ 1855 w 4649"/>
              <a:gd name="T31" fmla="*/ 362 h 1219"/>
              <a:gd name="T32" fmla="*/ 1880 w 4649"/>
              <a:gd name="T33" fmla="*/ 201 h 1219"/>
              <a:gd name="T34" fmla="*/ 1986 w 4649"/>
              <a:gd name="T35" fmla="*/ 65 h 1219"/>
              <a:gd name="T36" fmla="*/ 2150 w 4649"/>
              <a:gd name="T37" fmla="*/ 2 h 1219"/>
              <a:gd name="T38" fmla="*/ 2320 w 4649"/>
              <a:gd name="T39" fmla="*/ 28 h 1219"/>
              <a:gd name="T40" fmla="*/ 2444 w 4649"/>
              <a:gd name="T41" fmla="*/ 131 h 1219"/>
              <a:gd name="T42" fmla="*/ 2497 w 4649"/>
              <a:gd name="T43" fmla="*/ 293 h 1219"/>
              <a:gd name="T44" fmla="*/ 2481 w 4649"/>
              <a:gd name="T45" fmla="*/ 406 h 1219"/>
              <a:gd name="T46" fmla="*/ 2258 w 4649"/>
              <a:gd name="T47" fmla="*/ 278 h 1219"/>
              <a:gd name="T48" fmla="*/ 2218 w 4649"/>
              <a:gd name="T49" fmla="*/ 224 h 1219"/>
              <a:gd name="T50" fmla="*/ 2152 w 4649"/>
              <a:gd name="T51" fmla="*/ 232 h 1219"/>
              <a:gd name="T52" fmla="*/ 2126 w 4649"/>
              <a:gd name="T53" fmla="*/ 352 h 1219"/>
              <a:gd name="T54" fmla="*/ 2158 w 4649"/>
              <a:gd name="T55" fmla="*/ 427 h 1219"/>
              <a:gd name="T56" fmla="*/ 718 w 4649"/>
              <a:gd name="T57" fmla="*/ 26 h 1219"/>
              <a:gd name="T58" fmla="*/ 491 w 4649"/>
              <a:gd name="T59" fmla="*/ 1210 h 1219"/>
              <a:gd name="T60" fmla="*/ 230 w 4649"/>
              <a:gd name="T61" fmla="*/ 1189 h 1219"/>
              <a:gd name="T62" fmla="*/ 18 w 4649"/>
              <a:gd name="T63" fmla="*/ 13 h 1219"/>
              <a:gd name="T64" fmla="*/ 493 w 4649"/>
              <a:gd name="T65" fmla="*/ 33 h 1219"/>
              <a:gd name="T66" fmla="*/ 1409 w 4649"/>
              <a:gd name="T67" fmla="*/ 1193 h 1219"/>
              <a:gd name="T68" fmla="*/ 1173 w 4649"/>
              <a:gd name="T69" fmla="*/ 1207 h 1219"/>
              <a:gd name="T70" fmla="*/ 911 w 4649"/>
              <a:gd name="T71" fmla="*/ 1201 h 1219"/>
              <a:gd name="T72" fmla="*/ 691 w 4649"/>
              <a:gd name="T73" fmla="*/ 1200 h 1219"/>
              <a:gd name="T74" fmla="*/ 914 w 4649"/>
              <a:gd name="T75" fmla="*/ 15 h 1219"/>
              <a:gd name="T76" fmla="*/ 1179 w 4649"/>
              <a:gd name="T77" fmla="*/ 29 h 1219"/>
              <a:gd name="T78" fmla="*/ 3250 w 4649"/>
              <a:gd name="T79" fmla="*/ 1200 h 1219"/>
              <a:gd name="T80" fmla="*/ 3009 w 4649"/>
              <a:gd name="T81" fmla="*/ 1201 h 1219"/>
              <a:gd name="T82" fmla="*/ 2747 w 4649"/>
              <a:gd name="T83" fmla="*/ 1207 h 1219"/>
              <a:gd name="T84" fmla="*/ 2533 w 4649"/>
              <a:gd name="T85" fmla="*/ 1193 h 1219"/>
              <a:gd name="T86" fmla="*/ 2765 w 4649"/>
              <a:gd name="T87" fmla="*/ 13 h 1219"/>
              <a:gd name="T88" fmla="*/ 3137 w 4649"/>
              <a:gd name="T89" fmla="*/ 612 h 1219"/>
              <a:gd name="T90" fmla="*/ 4641 w 4649"/>
              <a:gd name="T91" fmla="*/ 1206 h 1219"/>
              <a:gd name="T92" fmla="*/ 4401 w 4649"/>
              <a:gd name="T93" fmla="*/ 1194 h 1219"/>
              <a:gd name="T94" fmla="*/ 4135 w 4649"/>
              <a:gd name="T95" fmla="*/ 1210 h 1219"/>
              <a:gd name="T96" fmla="*/ 3930 w 4649"/>
              <a:gd name="T97" fmla="*/ 1189 h 1219"/>
              <a:gd name="T98" fmla="*/ 4363 w 4649"/>
              <a:gd name="T99" fmla="*/ 13 h 1219"/>
              <a:gd name="T100" fmla="*/ 4648 w 4649"/>
              <a:gd name="T101" fmla="*/ 1189 h 1219"/>
              <a:gd name="T102" fmla="*/ 1742 w 4649"/>
              <a:gd name="T103" fmla="*/ 1209 h 1219"/>
              <a:gd name="T104" fmla="*/ 1500 w 4649"/>
              <a:gd name="T105" fmla="*/ 1190 h 1219"/>
              <a:gd name="T106" fmla="*/ 1733 w 4649"/>
              <a:gd name="T107" fmla="*/ 13 h 1219"/>
              <a:gd name="T108" fmla="*/ 3835 w 4649"/>
              <a:gd name="T109" fmla="*/ 955 h 1219"/>
              <a:gd name="T110" fmla="*/ 3854 w 4649"/>
              <a:gd name="T111" fmla="*/ 1198 h 1219"/>
              <a:gd name="T112" fmla="*/ 3358 w 4649"/>
              <a:gd name="T113" fmla="*/ 1209 h 1219"/>
              <a:gd name="T114" fmla="*/ 3349 w 4649"/>
              <a:gd name="T115" fmla="*/ 22 h 1219"/>
              <a:gd name="T116" fmla="*/ 3587 w 4649"/>
              <a:gd name="T117" fmla="*/ 22 h 12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4649" h="1219">
                <a:moveTo>
                  <a:pt x="2421" y="667"/>
                </a:moveTo>
                <a:lnTo>
                  <a:pt x="2425" y="671"/>
                </a:lnTo>
                <a:lnTo>
                  <a:pt x="2436" y="682"/>
                </a:lnTo>
                <a:lnTo>
                  <a:pt x="2442" y="691"/>
                </a:lnTo>
                <a:lnTo>
                  <a:pt x="2450" y="701"/>
                </a:lnTo>
                <a:lnTo>
                  <a:pt x="2458" y="712"/>
                </a:lnTo>
                <a:lnTo>
                  <a:pt x="2467" y="725"/>
                </a:lnTo>
                <a:lnTo>
                  <a:pt x="2475" y="740"/>
                </a:lnTo>
                <a:lnTo>
                  <a:pt x="2483" y="756"/>
                </a:lnTo>
                <a:lnTo>
                  <a:pt x="2490" y="773"/>
                </a:lnTo>
                <a:lnTo>
                  <a:pt x="2494" y="783"/>
                </a:lnTo>
                <a:lnTo>
                  <a:pt x="2497" y="792"/>
                </a:lnTo>
                <a:lnTo>
                  <a:pt x="2500" y="802"/>
                </a:lnTo>
                <a:lnTo>
                  <a:pt x="2503" y="812"/>
                </a:lnTo>
                <a:lnTo>
                  <a:pt x="2505" y="822"/>
                </a:lnTo>
                <a:lnTo>
                  <a:pt x="2507" y="833"/>
                </a:lnTo>
                <a:lnTo>
                  <a:pt x="2508" y="844"/>
                </a:lnTo>
                <a:lnTo>
                  <a:pt x="2509" y="855"/>
                </a:lnTo>
                <a:lnTo>
                  <a:pt x="2510" y="867"/>
                </a:lnTo>
                <a:lnTo>
                  <a:pt x="2510" y="878"/>
                </a:lnTo>
                <a:lnTo>
                  <a:pt x="2510" y="887"/>
                </a:lnTo>
                <a:lnTo>
                  <a:pt x="2510" y="896"/>
                </a:lnTo>
                <a:lnTo>
                  <a:pt x="2510" y="912"/>
                </a:lnTo>
                <a:lnTo>
                  <a:pt x="2508" y="929"/>
                </a:lnTo>
                <a:lnTo>
                  <a:pt x="2506" y="945"/>
                </a:lnTo>
                <a:lnTo>
                  <a:pt x="2503" y="961"/>
                </a:lnTo>
                <a:lnTo>
                  <a:pt x="2499" y="976"/>
                </a:lnTo>
                <a:lnTo>
                  <a:pt x="2495" y="992"/>
                </a:lnTo>
                <a:lnTo>
                  <a:pt x="2490" y="1007"/>
                </a:lnTo>
                <a:lnTo>
                  <a:pt x="2483" y="1022"/>
                </a:lnTo>
                <a:lnTo>
                  <a:pt x="2477" y="1036"/>
                </a:lnTo>
                <a:lnTo>
                  <a:pt x="2469" y="1050"/>
                </a:lnTo>
                <a:lnTo>
                  <a:pt x="2461" y="1063"/>
                </a:lnTo>
                <a:lnTo>
                  <a:pt x="2452" y="1077"/>
                </a:lnTo>
                <a:lnTo>
                  <a:pt x="2443" y="1089"/>
                </a:lnTo>
                <a:lnTo>
                  <a:pt x="2433" y="1101"/>
                </a:lnTo>
                <a:lnTo>
                  <a:pt x="2422" y="1113"/>
                </a:lnTo>
                <a:lnTo>
                  <a:pt x="2411" y="1124"/>
                </a:lnTo>
                <a:lnTo>
                  <a:pt x="2399" y="1135"/>
                </a:lnTo>
                <a:lnTo>
                  <a:pt x="2387" y="1145"/>
                </a:lnTo>
                <a:lnTo>
                  <a:pt x="2374" y="1155"/>
                </a:lnTo>
                <a:lnTo>
                  <a:pt x="2361" y="1164"/>
                </a:lnTo>
                <a:lnTo>
                  <a:pt x="2347" y="1172"/>
                </a:lnTo>
                <a:lnTo>
                  <a:pt x="2333" y="1180"/>
                </a:lnTo>
                <a:lnTo>
                  <a:pt x="2317" y="1187"/>
                </a:lnTo>
                <a:lnTo>
                  <a:pt x="2302" y="1194"/>
                </a:lnTo>
                <a:lnTo>
                  <a:pt x="2287" y="1200"/>
                </a:lnTo>
                <a:lnTo>
                  <a:pt x="2271" y="1205"/>
                </a:lnTo>
                <a:lnTo>
                  <a:pt x="2255" y="1209"/>
                </a:lnTo>
                <a:lnTo>
                  <a:pt x="2239" y="1213"/>
                </a:lnTo>
                <a:lnTo>
                  <a:pt x="2222" y="1215"/>
                </a:lnTo>
                <a:lnTo>
                  <a:pt x="2205" y="1217"/>
                </a:lnTo>
                <a:lnTo>
                  <a:pt x="2188" y="1219"/>
                </a:lnTo>
                <a:lnTo>
                  <a:pt x="2171" y="1219"/>
                </a:lnTo>
                <a:lnTo>
                  <a:pt x="2154" y="1219"/>
                </a:lnTo>
                <a:lnTo>
                  <a:pt x="2137" y="1218"/>
                </a:lnTo>
                <a:lnTo>
                  <a:pt x="2121" y="1216"/>
                </a:lnTo>
                <a:lnTo>
                  <a:pt x="2105" y="1214"/>
                </a:lnTo>
                <a:lnTo>
                  <a:pt x="2089" y="1211"/>
                </a:lnTo>
                <a:lnTo>
                  <a:pt x="2074" y="1207"/>
                </a:lnTo>
                <a:lnTo>
                  <a:pt x="2059" y="1203"/>
                </a:lnTo>
                <a:lnTo>
                  <a:pt x="2044" y="1199"/>
                </a:lnTo>
                <a:lnTo>
                  <a:pt x="2030" y="1193"/>
                </a:lnTo>
                <a:lnTo>
                  <a:pt x="2016" y="1187"/>
                </a:lnTo>
                <a:lnTo>
                  <a:pt x="2003" y="1181"/>
                </a:lnTo>
                <a:lnTo>
                  <a:pt x="1990" y="1174"/>
                </a:lnTo>
                <a:lnTo>
                  <a:pt x="1977" y="1166"/>
                </a:lnTo>
                <a:lnTo>
                  <a:pt x="1971" y="1162"/>
                </a:lnTo>
                <a:lnTo>
                  <a:pt x="1965" y="1158"/>
                </a:lnTo>
                <a:lnTo>
                  <a:pt x="1954" y="1149"/>
                </a:lnTo>
                <a:lnTo>
                  <a:pt x="1943" y="1140"/>
                </a:lnTo>
                <a:lnTo>
                  <a:pt x="1932" y="1130"/>
                </a:lnTo>
                <a:lnTo>
                  <a:pt x="1922" y="1120"/>
                </a:lnTo>
                <a:lnTo>
                  <a:pt x="1913" y="1109"/>
                </a:lnTo>
                <a:lnTo>
                  <a:pt x="1904" y="1098"/>
                </a:lnTo>
                <a:lnTo>
                  <a:pt x="1895" y="1086"/>
                </a:lnTo>
                <a:lnTo>
                  <a:pt x="1888" y="1073"/>
                </a:lnTo>
                <a:lnTo>
                  <a:pt x="1881" y="1061"/>
                </a:lnTo>
                <a:lnTo>
                  <a:pt x="1874" y="1047"/>
                </a:lnTo>
                <a:lnTo>
                  <a:pt x="1869" y="1034"/>
                </a:lnTo>
                <a:lnTo>
                  <a:pt x="1864" y="1019"/>
                </a:lnTo>
                <a:lnTo>
                  <a:pt x="1859" y="1005"/>
                </a:lnTo>
                <a:lnTo>
                  <a:pt x="1856" y="990"/>
                </a:lnTo>
                <a:lnTo>
                  <a:pt x="1853" y="974"/>
                </a:lnTo>
                <a:lnTo>
                  <a:pt x="1851" y="958"/>
                </a:lnTo>
                <a:lnTo>
                  <a:pt x="1849" y="942"/>
                </a:lnTo>
                <a:lnTo>
                  <a:pt x="1849" y="925"/>
                </a:lnTo>
                <a:lnTo>
                  <a:pt x="1848" y="891"/>
                </a:lnTo>
                <a:lnTo>
                  <a:pt x="1849" y="859"/>
                </a:lnTo>
                <a:lnTo>
                  <a:pt x="1849" y="856"/>
                </a:lnTo>
                <a:lnTo>
                  <a:pt x="1850" y="852"/>
                </a:lnTo>
                <a:lnTo>
                  <a:pt x="1851" y="850"/>
                </a:lnTo>
                <a:lnTo>
                  <a:pt x="1854" y="847"/>
                </a:lnTo>
                <a:lnTo>
                  <a:pt x="1856" y="845"/>
                </a:lnTo>
                <a:lnTo>
                  <a:pt x="1859" y="844"/>
                </a:lnTo>
                <a:lnTo>
                  <a:pt x="1863" y="843"/>
                </a:lnTo>
                <a:lnTo>
                  <a:pt x="1866" y="842"/>
                </a:lnTo>
                <a:lnTo>
                  <a:pt x="2074" y="842"/>
                </a:lnTo>
                <a:lnTo>
                  <a:pt x="2078" y="843"/>
                </a:lnTo>
                <a:lnTo>
                  <a:pt x="2081" y="844"/>
                </a:lnTo>
                <a:lnTo>
                  <a:pt x="2084" y="845"/>
                </a:lnTo>
                <a:lnTo>
                  <a:pt x="2087" y="848"/>
                </a:lnTo>
                <a:lnTo>
                  <a:pt x="2089" y="850"/>
                </a:lnTo>
                <a:lnTo>
                  <a:pt x="2090" y="853"/>
                </a:lnTo>
                <a:lnTo>
                  <a:pt x="2092" y="857"/>
                </a:lnTo>
                <a:lnTo>
                  <a:pt x="2092" y="860"/>
                </a:lnTo>
                <a:lnTo>
                  <a:pt x="2092" y="935"/>
                </a:lnTo>
                <a:lnTo>
                  <a:pt x="2093" y="942"/>
                </a:lnTo>
                <a:lnTo>
                  <a:pt x="2094" y="948"/>
                </a:lnTo>
                <a:lnTo>
                  <a:pt x="2095" y="955"/>
                </a:lnTo>
                <a:lnTo>
                  <a:pt x="2098" y="961"/>
                </a:lnTo>
                <a:lnTo>
                  <a:pt x="2101" y="967"/>
                </a:lnTo>
                <a:lnTo>
                  <a:pt x="2104" y="973"/>
                </a:lnTo>
                <a:lnTo>
                  <a:pt x="2108" y="978"/>
                </a:lnTo>
                <a:lnTo>
                  <a:pt x="2110" y="981"/>
                </a:lnTo>
                <a:lnTo>
                  <a:pt x="2112" y="983"/>
                </a:lnTo>
                <a:lnTo>
                  <a:pt x="2117" y="988"/>
                </a:lnTo>
                <a:lnTo>
                  <a:pt x="2122" y="992"/>
                </a:lnTo>
                <a:lnTo>
                  <a:pt x="2128" y="996"/>
                </a:lnTo>
                <a:lnTo>
                  <a:pt x="2134" y="999"/>
                </a:lnTo>
                <a:lnTo>
                  <a:pt x="2140" y="1001"/>
                </a:lnTo>
                <a:lnTo>
                  <a:pt x="2147" y="1003"/>
                </a:lnTo>
                <a:lnTo>
                  <a:pt x="2153" y="1004"/>
                </a:lnTo>
                <a:lnTo>
                  <a:pt x="2160" y="1005"/>
                </a:lnTo>
                <a:lnTo>
                  <a:pt x="2167" y="1004"/>
                </a:lnTo>
                <a:lnTo>
                  <a:pt x="2173" y="1003"/>
                </a:lnTo>
                <a:lnTo>
                  <a:pt x="2180" y="1002"/>
                </a:lnTo>
                <a:lnTo>
                  <a:pt x="2186" y="1000"/>
                </a:lnTo>
                <a:lnTo>
                  <a:pt x="2191" y="998"/>
                </a:lnTo>
                <a:lnTo>
                  <a:pt x="2197" y="995"/>
                </a:lnTo>
                <a:lnTo>
                  <a:pt x="2202" y="991"/>
                </a:lnTo>
                <a:lnTo>
                  <a:pt x="2206" y="987"/>
                </a:lnTo>
                <a:lnTo>
                  <a:pt x="2211" y="983"/>
                </a:lnTo>
                <a:lnTo>
                  <a:pt x="2215" y="979"/>
                </a:lnTo>
                <a:lnTo>
                  <a:pt x="2218" y="974"/>
                </a:lnTo>
                <a:lnTo>
                  <a:pt x="2221" y="969"/>
                </a:lnTo>
                <a:lnTo>
                  <a:pt x="2224" y="963"/>
                </a:lnTo>
                <a:lnTo>
                  <a:pt x="2226" y="957"/>
                </a:lnTo>
                <a:lnTo>
                  <a:pt x="2227" y="951"/>
                </a:lnTo>
                <a:lnTo>
                  <a:pt x="2228" y="948"/>
                </a:lnTo>
                <a:lnTo>
                  <a:pt x="2228" y="945"/>
                </a:lnTo>
                <a:lnTo>
                  <a:pt x="2228" y="871"/>
                </a:lnTo>
                <a:lnTo>
                  <a:pt x="2228" y="862"/>
                </a:lnTo>
                <a:lnTo>
                  <a:pt x="2226" y="855"/>
                </a:lnTo>
                <a:lnTo>
                  <a:pt x="2224" y="847"/>
                </a:lnTo>
                <a:lnTo>
                  <a:pt x="2220" y="838"/>
                </a:lnTo>
                <a:lnTo>
                  <a:pt x="2215" y="827"/>
                </a:lnTo>
                <a:lnTo>
                  <a:pt x="2211" y="822"/>
                </a:lnTo>
                <a:lnTo>
                  <a:pt x="2207" y="817"/>
                </a:lnTo>
                <a:lnTo>
                  <a:pt x="2198" y="805"/>
                </a:lnTo>
                <a:lnTo>
                  <a:pt x="2191" y="798"/>
                </a:lnTo>
                <a:lnTo>
                  <a:pt x="2181" y="788"/>
                </a:lnTo>
                <a:lnTo>
                  <a:pt x="2152" y="761"/>
                </a:lnTo>
                <a:lnTo>
                  <a:pt x="2116" y="728"/>
                </a:lnTo>
                <a:lnTo>
                  <a:pt x="2078" y="693"/>
                </a:lnTo>
                <a:lnTo>
                  <a:pt x="2008" y="632"/>
                </a:lnTo>
                <a:lnTo>
                  <a:pt x="1978" y="604"/>
                </a:lnTo>
                <a:lnTo>
                  <a:pt x="1973" y="599"/>
                </a:lnTo>
                <a:lnTo>
                  <a:pt x="1960" y="584"/>
                </a:lnTo>
                <a:lnTo>
                  <a:pt x="1941" y="562"/>
                </a:lnTo>
                <a:lnTo>
                  <a:pt x="1930" y="548"/>
                </a:lnTo>
                <a:lnTo>
                  <a:pt x="1919" y="533"/>
                </a:lnTo>
                <a:lnTo>
                  <a:pt x="1908" y="516"/>
                </a:lnTo>
                <a:lnTo>
                  <a:pt x="1897" y="497"/>
                </a:lnTo>
                <a:lnTo>
                  <a:pt x="1887" y="478"/>
                </a:lnTo>
                <a:lnTo>
                  <a:pt x="1882" y="468"/>
                </a:lnTo>
                <a:lnTo>
                  <a:pt x="1878" y="457"/>
                </a:lnTo>
                <a:lnTo>
                  <a:pt x="1873" y="446"/>
                </a:lnTo>
                <a:lnTo>
                  <a:pt x="1869" y="435"/>
                </a:lnTo>
                <a:lnTo>
                  <a:pt x="1866" y="424"/>
                </a:lnTo>
                <a:lnTo>
                  <a:pt x="1863" y="413"/>
                </a:lnTo>
                <a:lnTo>
                  <a:pt x="1860" y="402"/>
                </a:lnTo>
                <a:lnTo>
                  <a:pt x="1858" y="390"/>
                </a:lnTo>
                <a:lnTo>
                  <a:pt x="1856" y="378"/>
                </a:lnTo>
                <a:lnTo>
                  <a:pt x="1855" y="366"/>
                </a:lnTo>
                <a:lnTo>
                  <a:pt x="1855" y="362"/>
                </a:lnTo>
                <a:lnTo>
                  <a:pt x="1854" y="346"/>
                </a:lnTo>
                <a:lnTo>
                  <a:pt x="1854" y="330"/>
                </a:lnTo>
                <a:lnTo>
                  <a:pt x="1854" y="313"/>
                </a:lnTo>
                <a:lnTo>
                  <a:pt x="1855" y="296"/>
                </a:lnTo>
                <a:lnTo>
                  <a:pt x="1858" y="279"/>
                </a:lnTo>
                <a:lnTo>
                  <a:pt x="1860" y="263"/>
                </a:lnTo>
                <a:lnTo>
                  <a:pt x="1864" y="247"/>
                </a:lnTo>
                <a:lnTo>
                  <a:pt x="1869" y="231"/>
                </a:lnTo>
                <a:lnTo>
                  <a:pt x="1871" y="224"/>
                </a:lnTo>
                <a:lnTo>
                  <a:pt x="1874" y="216"/>
                </a:lnTo>
                <a:lnTo>
                  <a:pt x="1880" y="201"/>
                </a:lnTo>
                <a:lnTo>
                  <a:pt x="1886" y="187"/>
                </a:lnTo>
                <a:lnTo>
                  <a:pt x="1894" y="172"/>
                </a:lnTo>
                <a:lnTo>
                  <a:pt x="1901" y="159"/>
                </a:lnTo>
                <a:lnTo>
                  <a:pt x="1910" y="145"/>
                </a:lnTo>
                <a:lnTo>
                  <a:pt x="1919" y="132"/>
                </a:lnTo>
                <a:lnTo>
                  <a:pt x="1929" y="120"/>
                </a:lnTo>
                <a:lnTo>
                  <a:pt x="1939" y="108"/>
                </a:lnTo>
                <a:lnTo>
                  <a:pt x="1950" y="96"/>
                </a:lnTo>
                <a:lnTo>
                  <a:pt x="1962" y="85"/>
                </a:lnTo>
                <a:lnTo>
                  <a:pt x="1974" y="75"/>
                </a:lnTo>
                <a:lnTo>
                  <a:pt x="1986" y="65"/>
                </a:lnTo>
                <a:lnTo>
                  <a:pt x="1999" y="56"/>
                </a:lnTo>
                <a:lnTo>
                  <a:pt x="2012" y="48"/>
                </a:lnTo>
                <a:lnTo>
                  <a:pt x="2026" y="40"/>
                </a:lnTo>
                <a:lnTo>
                  <a:pt x="2041" y="32"/>
                </a:lnTo>
                <a:lnTo>
                  <a:pt x="2055" y="26"/>
                </a:lnTo>
                <a:lnTo>
                  <a:pt x="2070" y="20"/>
                </a:lnTo>
                <a:lnTo>
                  <a:pt x="2085" y="15"/>
                </a:lnTo>
                <a:lnTo>
                  <a:pt x="2101" y="10"/>
                </a:lnTo>
                <a:lnTo>
                  <a:pt x="2117" y="7"/>
                </a:lnTo>
                <a:lnTo>
                  <a:pt x="2133" y="4"/>
                </a:lnTo>
                <a:lnTo>
                  <a:pt x="2150" y="2"/>
                </a:lnTo>
                <a:lnTo>
                  <a:pt x="2167" y="0"/>
                </a:lnTo>
                <a:lnTo>
                  <a:pt x="2184" y="0"/>
                </a:lnTo>
                <a:lnTo>
                  <a:pt x="2200" y="0"/>
                </a:lnTo>
                <a:lnTo>
                  <a:pt x="2216" y="1"/>
                </a:lnTo>
                <a:lnTo>
                  <a:pt x="2232" y="3"/>
                </a:lnTo>
                <a:lnTo>
                  <a:pt x="2247" y="6"/>
                </a:lnTo>
                <a:lnTo>
                  <a:pt x="2262" y="9"/>
                </a:lnTo>
                <a:lnTo>
                  <a:pt x="2277" y="13"/>
                </a:lnTo>
                <a:lnTo>
                  <a:pt x="2292" y="17"/>
                </a:lnTo>
                <a:lnTo>
                  <a:pt x="2306" y="22"/>
                </a:lnTo>
                <a:lnTo>
                  <a:pt x="2320" y="28"/>
                </a:lnTo>
                <a:lnTo>
                  <a:pt x="2335" y="35"/>
                </a:lnTo>
                <a:lnTo>
                  <a:pt x="2348" y="42"/>
                </a:lnTo>
                <a:lnTo>
                  <a:pt x="2360" y="49"/>
                </a:lnTo>
                <a:lnTo>
                  <a:pt x="2373" y="58"/>
                </a:lnTo>
                <a:lnTo>
                  <a:pt x="2384" y="66"/>
                </a:lnTo>
                <a:lnTo>
                  <a:pt x="2396" y="76"/>
                </a:lnTo>
                <a:lnTo>
                  <a:pt x="2406" y="86"/>
                </a:lnTo>
                <a:lnTo>
                  <a:pt x="2417" y="96"/>
                </a:lnTo>
                <a:lnTo>
                  <a:pt x="2426" y="107"/>
                </a:lnTo>
                <a:lnTo>
                  <a:pt x="2436" y="119"/>
                </a:lnTo>
                <a:lnTo>
                  <a:pt x="2444" y="131"/>
                </a:lnTo>
                <a:lnTo>
                  <a:pt x="2452" y="143"/>
                </a:lnTo>
                <a:lnTo>
                  <a:pt x="2460" y="156"/>
                </a:lnTo>
                <a:lnTo>
                  <a:pt x="2467" y="170"/>
                </a:lnTo>
                <a:lnTo>
                  <a:pt x="2473" y="184"/>
                </a:lnTo>
                <a:lnTo>
                  <a:pt x="2478" y="198"/>
                </a:lnTo>
                <a:lnTo>
                  <a:pt x="2483" y="213"/>
                </a:lnTo>
                <a:lnTo>
                  <a:pt x="2488" y="228"/>
                </a:lnTo>
                <a:lnTo>
                  <a:pt x="2491" y="244"/>
                </a:lnTo>
                <a:lnTo>
                  <a:pt x="2494" y="260"/>
                </a:lnTo>
                <a:lnTo>
                  <a:pt x="2496" y="276"/>
                </a:lnTo>
                <a:lnTo>
                  <a:pt x="2497" y="293"/>
                </a:lnTo>
                <a:lnTo>
                  <a:pt x="2498" y="310"/>
                </a:lnTo>
                <a:lnTo>
                  <a:pt x="2498" y="350"/>
                </a:lnTo>
                <a:lnTo>
                  <a:pt x="2498" y="388"/>
                </a:lnTo>
                <a:lnTo>
                  <a:pt x="2498" y="392"/>
                </a:lnTo>
                <a:lnTo>
                  <a:pt x="2497" y="395"/>
                </a:lnTo>
                <a:lnTo>
                  <a:pt x="2495" y="398"/>
                </a:lnTo>
                <a:lnTo>
                  <a:pt x="2493" y="401"/>
                </a:lnTo>
                <a:lnTo>
                  <a:pt x="2491" y="403"/>
                </a:lnTo>
                <a:lnTo>
                  <a:pt x="2488" y="404"/>
                </a:lnTo>
                <a:lnTo>
                  <a:pt x="2484" y="405"/>
                </a:lnTo>
                <a:lnTo>
                  <a:pt x="2481" y="406"/>
                </a:lnTo>
                <a:lnTo>
                  <a:pt x="2277" y="405"/>
                </a:lnTo>
                <a:lnTo>
                  <a:pt x="2273" y="405"/>
                </a:lnTo>
                <a:lnTo>
                  <a:pt x="2270" y="404"/>
                </a:lnTo>
                <a:lnTo>
                  <a:pt x="2267" y="402"/>
                </a:lnTo>
                <a:lnTo>
                  <a:pt x="2264" y="400"/>
                </a:lnTo>
                <a:lnTo>
                  <a:pt x="2262" y="397"/>
                </a:lnTo>
                <a:lnTo>
                  <a:pt x="2260" y="394"/>
                </a:lnTo>
                <a:lnTo>
                  <a:pt x="2259" y="391"/>
                </a:lnTo>
                <a:lnTo>
                  <a:pt x="2259" y="387"/>
                </a:lnTo>
                <a:lnTo>
                  <a:pt x="2259" y="285"/>
                </a:lnTo>
                <a:lnTo>
                  <a:pt x="2258" y="278"/>
                </a:lnTo>
                <a:lnTo>
                  <a:pt x="2257" y="271"/>
                </a:lnTo>
                <a:lnTo>
                  <a:pt x="2256" y="265"/>
                </a:lnTo>
                <a:lnTo>
                  <a:pt x="2253" y="259"/>
                </a:lnTo>
                <a:lnTo>
                  <a:pt x="2251" y="253"/>
                </a:lnTo>
                <a:lnTo>
                  <a:pt x="2247" y="248"/>
                </a:lnTo>
                <a:lnTo>
                  <a:pt x="2244" y="243"/>
                </a:lnTo>
                <a:lnTo>
                  <a:pt x="2239" y="238"/>
                </a:lnTo>
                <a:lnTo>
                  <a:pt x="2235" y="234"/>
                </a:lnTo>
                <a:lnTo>
                  <a:pt x="2229" y="230"/>
                </a:lnTo>
                <a:lnTo>
                  <a:pt x="2224" y="226"/>
                </a:lnTo>
                <a:lnTo>
                  <a:pt x="2218" y="224"/>
                </a:lnTo>
                <a:lnTo>
                  <a:pt x="2212" y="221"/>
                </a:lnTo>
                <a:lnTo>
                  <a:pt x="2206" y="220"/>
                </a:lnTo>
                <a:lnTo>
                  <a:pt x="2199" y="219"/>
                </a:lnTo>
                <a:lnTo>
                  <a:pt x="2192" y="218"/>
                </a:lnTo>
                <a:lnTo>
                  <a:pt x="2186" y="219"/>
                </a:lnTo>
                <a:lnTo>
                  <a:pt x="2180" y="220"/>
                </a:lnTo>
                <a:lnTo>
                  <a:pt x="2174" y="221"/>
                </a:lnTo>
                <a:lnTo>
                  <a:pt x="2168" y="223"/>
                </a:lnTo>
                <a:lnTo>
                  <a:pt x="2162" y="226"/>
                </a:lnTo>
                <a:lnTo>
                  <a:pt x="2157" y="229"/>
                </a:lnTo>
                <a:lnTo>
                  <a:pt x="2152" y="232"/>
                </a:lnTo>
                <a:lnTo>
                  <a:pt x="2148" y="236"/>
                </a:lnTo>
                <a:lnTo>
                  <a:pt x="2143" y="240"/>
                </a:lnTo>
                <a:lnTo>
                  <a:pt x="2140" y="245"/>
                </a:lnTo>
                <a:lnTo>
                  <a:pt x="2136" y="250"/>
                </a:lnTo>
                <a:lnTo>
                  <a:pt x="2133" y="255"/>
                </a:lnTo>
                <a:lnTo>
                  <a:pt x="2131" y="261"/>
                </a:lnTo>
                <a:lnTo>
                  <a:pt x="2129" y="267"/>
                </a:lnTo>
                <a:lnTo>
                  <a:pt x="2127" y="273"/>
                </a:lnTo>
                <a:lnTo>
                  <a:pt x="2127" y="279"/>
                </a:lnTo>
                <a:lnTo>
                  <a:pt x="2126" y="349"/>
                </a:lnTo>
                <a:lnTo>
                  <a:pt x="2126" y="352"/>
                </a:lnTo>
                <a:lnTo>
                  <a:pt x="2128" y="366"/>
                </a:lnTo>
                <a:lnTo>
                  <a:pt x="2130" y="375"/>
                </a:lnTo>
                <a:lnTo>
                  <a:pt x="2133" y="386"/>
                </a:lnTo>
                <a:lnTo>
                  <a:pt x="2135" y="392"/>
                </a:lnTo>
                <a:lnTo>
                  <a:pt x="2138" y="398"/>
                </a:lnTo>
                <a:lnTo>
                  <a:pt x="2140" y="403"/>
                </a:lnTo>
                <a:lnTo>
                  <a:pt x="2143" y="409"/>
                </a:lnTo>
                <a:lnTo>
                  <a:pt x="2146" y="414"/>
                </a:lnTo>
                <a:lnTo>
                  <a:pt x="2150" y="419"/>
                </a:lnTo>
                <a:lnTo>
                  <a:pt x="2154" y="423"/>
                </a:lnTo>
                <a:lnTo>
                  <a:pt x="2158" y="427"/>
                </a:lnTo>
                <a:lnTo>
                  <a:pt x="2174" y="440"/>
                </a:lnTo>
                <a:lnTo>
                  <a:pt x="2206" y="469"/>
                </a:lnTo>
                <a:lnTo>
                  <a:pt x="2295" y="551"/>
                </a:lnTo>
                <a:lnTo>
                  <a:pt x="2421" y="667"/>
                </a:lnTo>
                <a:close/>
                <a:moveTo>
                  <a:pt x="701" y="13"/>
                </a:moveTo>
                <a:lnTo>
                  <a:pt x="705" y="14"/>
                </a:lnTo>
                <a:lnTo>
                  <a:pt x="709" y="15"/>
                </a:lnTo>
                <a:lnTo>
                  <a:pt x="712" y="17"/>
                </a:lnTo>
                <a:lnTo>
                  <a:pt x="715" y="19"/>
                </a:lnTo>
                <a:lnTo>
                  <a:pt x="717" y="22"/>
                </a:lnTo>
                <a:lnTo>
                  <a:pt x="718" y="26"/>
                </a:lnTo>
                <a:lnTo>
                  <a:pt x="719" y="30"/>
                </a:lnTo>
                <a:lnTo>
                  <a:pt x="719" y="34"/>
                </a:lnTo>
                <a:lnTo>
                  <a:pt x="615" y="612"/>
                </a:lnTo>
                <a:lnTo>
                  <a:pt x="511" y="1189"/>
                </a:lnTo>
                <a:lnTo>
                  <a:pt x="510" y="1193"/>
                </a:lnTo>
                <a:lnTo>
                  <a:pt x="508" y="1197"/>
                </a:lnTo>
                <a:lnTo>
                  <a:pt x="506" y="1201"/>
                </a:lnTo>
                <a:lnTo>
                  <a:pt x="502" y="1204"/>
                </a:lnTo>
                <a:lnTo>
                  <a:pt x="499" y="1207"/>
                </a:lnTo>
                <a:lnTo>
                  <a:pt x="495" y="1208"/>
                </a:lnTo>
                <a:lnTo>
                  <a:pt x="491" y="1210"/>
                </a:lnTo>
                <a:lnTo>
                  <a:pt x="487" y="1210"/>
                </a:lnTo>
                <a:lnTo>
                  <a:pt x="436" y="1210"/>
                </a:lnTo>
                <a:lnTo>
                  <a:pt x="254" y="1210"/>
                </a:lnTo>
                <a:lnTo>
                  <a:pt x="250" y="1210"/>
                </a:lnTo>
                <a:lnTo>
                  <a:pt x="246" y="1208"/>
                </a:lnTo>
                <a:lnTo>
                  <a:pt x="242" y="1206"/>
                </a:lnTo>
                <a:lnTo>
                  <a:pt x="238" y="1204"/>
                </a:lnTo>
                <a:lnTo>
                  <a:pt x="235" y="1201"/>
                </a:lnTo>
                <a:lnTo>
                  <a:pt x="233" y="1197"/>
                </a:lnTo>
                <a:lnTo>
                  <a:pt x="231" y="1193"/>
                </a:lnTo>
                <a:lnTo>
                  <a:pt x="230" y="1189"/>
                </a:lnTo>
                <a:lnTo>
                  <a:pt x="115" y="612"/>
                </a:lnTo>
                <a:lnTo>
                  <a:pt x="0" y="34"/>
                </a:lnTo>
                <a:lnTo>
                  <a:pt x="0" y="30"/>
                </a:lnTo>
                <a:lnTo>
                  <a:pt x="1" y="26"/>
                </a:lnTo>
                <a:lnTo>
                  <a:pt x="1" y="24"/>
                </a:lnTo>
                <a:lnTo>
                  <a:pt x="2" y="22"/>
                </a:lnTo>
                <a:lnTo>
                  <a:pt x="4" y="19"/>
                </a:lnTo>
                <a:lnTo>
                  <a:pt x="7" y="16"/>
                </a:lnTo>
                <a:lnTo>
                  <a:pt x="10" y="15"/>
                </a:lnTo>
                <a:lnTo>
                  <a:pt x="14" y="13"/>
                </a:lnTo>
                <a:lnTo>
                  <a:pt x="18" y="13"/>
                </a:lnTo>
                <a:lnTo>
                  <a:pt x="225" y="13"/>
                </a:lnTo>
                <a:lnTo>
                  <a:pt x="229" y="13"/>
                </a:lnTo>
                <a:lnTo>
                  <a:pt x="233" y="14"/>
                </a:lnTo>
                <a:lnTo>
                  <a:pt x="237" y="16"/>
                </a:lnTo>
                <a:lnTo>
                  <a:pt x="241" y="19"/>
                </a:lnTo>
                <a:lnTo>
                  <a:pt x="244" y="22"/>
                </a:lnTo>
                <a:lnTo>
                  <a:pt x="246" y="25"/>
                </a:lnTo>
                <a:lnTo>
                  <a:pt x="248" y="29"/>
                </a:lnTo>
                <a:lnTo>
                  <a:pt x="249" y="33"/>
                </a:lnTo>
                <a:lnTo>
                  <a:pt x="365" y="696"/>
                </a:lnTo>
                <a:lnTo>
                  <a:pt x="493" y="33"/>
                </a:lnTo>
                <a:lnTo>
                  <a:pt x="495" y="29"/>
                </a:lnTo>
                <a:lnTo>
                  <a:pt x="496" y="25"/>
                </a:lnTo>
                <a:lnTo>
                  <a:pt x="499" y="22"/>
                </a:lnTo>
                <a:lnTo>
                  <a:pt x="502" y="19"/>
                </a:lnTo>
                <a:lnTo>
                  <a:pt x="506" y="16"/>
                </a:lnTo>
                <a:lnTo>
                  <a:pt x="509" y="15"/>
                </a:lnTo>
                <a:lnTo>
                  <a:pt x="513" y="13"/>
                </a:lnTo>
                <a:lnTo>
                  <a:pt x="518" y="13"/>
                </a:lnTo>
                <a:lnTo>
                  <a:pt x="701" y="13"/>
                </a:lnTo>
                <a:close/>
                <a:moveTo>
                  <a:pt x="1409" y="1189"/>
                </a:moveTo>
                <a:lnTo>
                  <a:pt x="1409" y="1193"/>
                </a:lnTo>
                <a:lnTo>
                  <a:pt x="1409" y="1197"/>
                </a:lnTo>
                <a:lnTo>
                  <a:pt x="1407" y="1200"/>
                </a:lnTo>
                <a:lnTo>
                  <a:pt x="1405" y="1204"/>
                </a:lnTo>
                <a:lnTo>
                  <a:pt x="1402" y="1206"/>
                </a:lnTo>
                <a:lnTo>
                  <a:pt x="1398" y="1208"/>
                </a:lnTo>
                <a:lnTo>
                  <a:pt x="1395" y="1210"/>
                </a:lnTo>
                <a:lnTo>
                  <a:pt x="1390" y="1210"/>
                </a:lnTo>
                <a:lnTo>
                  <a:pt x="1185" y="1210"/>
                </a:lnTo>
                <a:lnTo>
                  <a:pt x="1181" y="1210"/>
                </a:lnTo>
                <a:lnTo>
                  <a:pt x="1177" y="1209"/>
                </a:lnTo>
                <a:lnTo>
                  <a:pt x="1173" y="1207"/>
                </a:lnTo>
                <a:lnTo>
                  <a:pt x="1169" y="1204"/>
                </a:lnTo>
                <a:lnTo>
                  <a:pt x="1166" y="1201"/>
                </a:lnTo>
                <a:lnTo>
                  <a:pt x="1164" y="1198"/>
                </a:lnTo>
                <a:lnTo>
                  <a:pt x="1162" y="1194"/>
                </a:lnTo>
                <a:lnTo>
                  <a:pt x="1161" y="1190"/>
                </a:lnTo>
                <a:lnTo>
                  <a:pt x="1143" y="1087"/>
                </a:lnTo>
                <a:lnTo>
                  <a:pt x="936" y="1087"/>
                </a:lnTo>
                <a:lnTo>
                  <a:pt x="916" y="1190"/>
                </a:lnTo>
                <a:lnTo>
                  <a:pt x="915" y="1194"/>
                </a:lnTo>
                <a:lnTo>
                  <a:pt x="913" y="1198"/>
                </a:lnTo>
                <a:lnTo>
                  <a:pt x="911" y="1201"/>
                </a:lnTo>
                <a:lnTo>
                  <a:pt x="908" y="1204"/>
                </a:lnTo>
                <a:lnTo>
                  <a:pt x="904" y="1207"/>
                </a:lnTo>
                <a:lnTo>
                  <a:pt x="900" y="1209"/>
                </a:lnTo>
                <a:lnTo>
                  <a:pt x="896" y="1210"/>
                </a:lnTo>
                <a:lnTo>
                  <a:pt x="892" y="1210"/>
                </a:lnTo>
                <a:lnTo>
                  <a:pt x="705" y="1210"/>
                </a:lnTo>
                <a:lnTo>
                  <a:pt x="701" y="1210"/>
                </a:lnTo>
                <a:lnTo>
                  <a:pt x="698" y="1208"/>
                </a:lnTo>
                <a:lnTo>
                  <a:pt x="695" y="1206"/>
                </a:lnTo>
                <a:lnTo>
                  <a:pt x="692" y="1204"/>
                </a:lnTo>
                <a:lnTo>
                  <a:pt x="691" y="1200"/>
                </a:lnTo>
                <a:lnTo>
                  <a:pt x="690" y="1197"/>
                </a:lnTo>
                <a:lnTo>
                  <a:pt x="690" y="1193"/>
                </a:lnTo>
                <a:lnTo>
                  <a:pt x="690" y="1189"/>
                </a:lnTo>
                <a:lnTo>
                  <a:pt x="795" y="612"/>
                </a:lnTo>
                <a:lnTo>
                  <a:pt x="899" y="34"/>
                </a:lnTo>
                <a:lnTo>
                  <a:pt x="900" y="29"/>
                </a:lnTo>
                <a:lnTo>
                  <a:pt x="902" y="26"/>
                </a:lnTo>
                <a:lnTo>
                  <a:pt x="904" y="22"/>
                </a:lnTo>
                <a:lnTo>
                  <a:pt x="907" y="19"/>
                </a:lnTo>
                <a:lnTo>
                  <a:pt x="911" y="16"/>
                </a:lnTo>
                <a:lnTo>
                  <a:pt x="914" y="15"/>
                </a:lnTo>
                <a:lnTo>
                  <a:pt x="919" y="13"/>
                </a:lnTo>
                <a:lnTo>
                  <a:pt x="923" y="13"/>
                </a:lnTo>
                <a:lnTo>
                  <a:pt x="1125" y="13"/>
                </a:lnTo>
                <a:lnTo>
                  <a:pt x="1154" y="13"/>
                </a:lnTo>
                <a:lnTo>
                  <a:pt x="1158" y="13"/>
                </a:lnTo>
                <a:lnTo>
                  <a:pt x="1163" y="15"/>
                </a:lnTo>
                <a:lnTo>
                  <a:pt x="1167" y="17"/>
                </a:lnTo>
                <a:lnTo>
                  <a:pt x="1171" y="19"/>
                </a:lnTo>
                <a:lnTo>
                  <a:pt x="1174" y="22"/>
                </a:lnTo>
                <a:lnTo>
                  <a:pt x="1177" y="26"/>
                </a:lnTo>
                <a:lnTo>
                  <a:pt x="1179" y="29"/>
                </a:lnTo>
                <a:lnTo>
                  <a:pt x="1180" y="34"/>
                </a:lnTo>
                <a:lnTo>
                  <a:pt x="1294" y="612"/>
                </a:lnTo>
                <a:lnTo>
                  <a:pt x="1409" y="1189"/>
                </a:lnTo>
                <a:close/>
                <a:moveTo>
                  <a:pt x="979" y="868"/>
                </a:moveTo>
                <a:lnTo>
                  <a:pt x="1105" y="868"/>
                </a:lnTo>
                <a:lnTo>
                  <a:pt x="1045" y="526"/>
                </a:lnTo>
                <a:lnTo>
                  <a:pt x="979" y="868"/>
                </a:lnTo>
                <a:close/>
                <a:moveTo>
                  <a:pt x="3252" y="1189"/>
                </a:moveTo>
                <a:lnTo>
                  <a:pt x="3252" y="1193"/>
                </a:lnTo>
                <a:lnTo>
                  <a:pt x="3252" y="1197"/>
                </a:lnTo>
                <a:lnTo>
                  <a:pt x="3250" y="1200"/>
                </a:lnTo>
                <a:lnTo>
                  <a:pt x="3248" y="1204"/>
                </a:lnTo>
                <a:lnTo>
                  <a:pt x="3246" y="1206"/>
                </a:lnTo>
                <a:lnTo>
                  <a:pt x="3243" y="1208"/>
                </a:lnTo>
                <a:lnTo>
                  <a:pt x="3239" y="1210"/>
                </a:lnTo>
                <a:lnTo>
                  <a:pt x="3235" y="1210"/>
                </a:lnTo>
                <a:lnTo>
                  <a:pt x="3027" y="1210"/>
                </a:lnTo>
                <a:lnTo>
                  <a:pt x="3023" y="1210"/>
                </a:lnTo>
                <a:lnTo>
                  <a:pt x="3019" y="1209"/>
                </a:lnTo>
                <a:lnTo>
                  <a:pt x="3015" y="1207"/>
                </a:lnTo>
                <a:lnTo>
                  <a:pt x="3012" y="1204"/>
                </a:lnTo>
                <a:lnTo>
                  <a:pt x="3009" y="1201"/>
                </a:lnTo>
                <a:lnTo>
                  <a:pt x="3006" y="1198"/>
                </a:lnTo>
                <a:lnTo>
                  <a:pt x="3004" y="1194"/>
                </a:lnTo>
                <a:lnTo>
                  <a:pt x="3003" y="1190"/>
                </a:lnTo>
                <a:lnTo>
                  <a:pt x="2985" y="1087"/>
                </a:lnTo>
                <a:lnTo>
                  <a:pt x="2779" y="1087"/>
                </a:lnTo>
                <a:lnTo>
                  <a:pt x="2759" y="1190"/>
                </a:lnTo>
                <a:lnTo>
                  <a:pt x="2758" y="1194"/>
                </a:lnTo>
                <a:lnTo>
                  <a:pt x="2756" y="1198"/>
                </a:lnTo>
                <a:lnTo>
                  <a:pt x="2753" y="1201"/>
                </a:lnTo>
                <a:lnTo>
                  <a:pt x="2750" y="1204"/>
                </a:lnTo>
                <a:lnTo>
                  <a:pt x="2747" y="1207"/>
                </a:lnTo>
                <a:lnTo>
                  <a:pt x="2743" y="1209"/>
                </a:lnTo>
                <a:lnTo>
                  <a:pt x="2739" y="1210"/>
                </a:lnTo>
                <a:lnTo>
                  <a:pt x="2735" y="1210"/>
                </a:lnTo>
                <a:lnTo>
                  <a:pt x="2551" y="1210"/>
                </a:lnTo>
                <a:lnTo>
                  <a:pt x="2547" y="1210"/>
                </a:lnTo>
                <a:lnTo>
                  <a:pt x="2543" y="1208"/>
                </a:lnTo>
                <a:lnTo>
                  <a:pt x="2540" y="1206"/>
                </a:lnTo>
                <a:lnTo>
                  <a:pt x="2537" y="1204"/>
                </a:lnTo>
                <a:lnTo>
                  <a:pt x="2535" y="1200"/>
                </a:lnTo>
                <a:lnTo>
                  <a:pt x="2534" y="1197"/>
                </a:lnTo>
                <a:lnTo>
                  <a:pt x="2533" y="1193"/>
                </a:lnTo>
                <a:lnTo>
                  <a:pt x="2533" y="1189"/>
                </a:lnTo>
                <a:lnTo>
                  <a:pt x="2637" y="612"/>
                </a:lnTo>
                <a:lnTo>
                  <a:pt x="2741" y="34"/>
                </a:lnTo>
                <a:lnTo>
                  <a:pt x="2742" y="29"/>
                </a:lnTo>
                <a:lnTo>
                  <a:pt x="2744" y="26"/>
                </a:lnTo>
                <a:lnTo>
                  <a:pt x="2747" y="22"/>
                </a:lnTo>
                <a:lnTo>
                  <a:pt x="2750" y="19"/>
                </a:lnTo>
                <a:lnTo>
                  <a:pt x="2753" y="16"/>
                </a:lnTo>
                <a:lnTo>
                  <a:pt x="2757" y="15"/>
                </a:lnTo>
                <a:lnTo>
                  <a:pt x="2761" y="13"/>
                </a:lnTo>
                <a:lnTo>
                  <a:pt x="2765" y="13"/>
                </a:lnTo>
                <a:lnTo>
                  <a:pt x="2890" y="13"/>
                </a:lnTo>
                <a:lnTo>
                  <a:pt x="2998" y="13"/>
                </a:lnTo>
                <a:lnTo>
                  <a:pt x="3003" y="13"/>
                </a:lnTo>
                <a:lnTo>
                  <a:pt x="3007" y="15"/>
                </a:lnTo>
                <a:lnTo>
                  <a:pt x="3011" y="17"/>
                </a:lnTo>
                <a:lnTo>
                  <a:pt x="3014" y="19"/>
                </a:lnTo>
                <a:lnTo>
                  <a:pt x="3017" y="22"/>
                </a:lnTo>
                <a:lnTo>
                  <a:pt x="3020" y="26"/>
                </a:lnTo>
                <a:lnTo>
                  <a:pt x="3021" y="29"/>
                </a:lnTo>
                <a:lnTo>
                  <a:pt x="3023" y="34"/>
                </a:lnTo>
                <a:lnTo>
                  <a:pt x="3137" y="612"/>
                </a:lnTo>
                <a:lnTo>
                  <a:pt x="3252" y="1189"/>
                </a:lnTo>
                <a:close/>
                <a:moveTo>
                  <a:pt x="2821" y="868"/>
                </a:moveTo>
                <a:lnTo>
                  <a:pt x="2947" y="868"/>
                </a:lnTo>
                <a:lnTo>
                  <a:pt x="2888" y="526"/>
                </a:lnTo>
                <a:lnTo>
                  <a:pt x="2821" y="868"/>
                </a:lnTo>
                <a:close/>
                <a:moveTo>
                  <a:pt x="4648" y="1189"/>
                </a:moveTo>
                <a:lnTo>
                  <a:pt x="4649" y="1193"/>
                </a:lnTo>
                <a:lnTo>
                  <a:pt x="4648" y="1197"/>
                </a:lnTo>
                <a:lnTo>
                  <a:pt x="4646" y="1200"/>
                </a:lnTo>
                <a:lnTo>
                  <a:pt x="4644" y="1204"/>
                </a:lnTo>
                <a:lnTo>
                  <a:pt x="4641" y="1206"/>
                </a:lnTo>
                <a:lnTo>
                  <a:pt x="4638" y="1208"/>
                </a:lnTo>
                <a:lnTo>
                  <a:pt x="4634" y="1210"/>
                </a:lnTo>
                <a:lnTo>
                  <a:pt x="4630" y="1210"/>
                </a:lnTo>
                <a:lnTo>
                  <a:pt x="4424" y="1210"/>
                </a:lnTo>
                <a:lnTo>
                  <a:pt x="4420" y="1210"/>
                </a:lnTo>
                <a:lnTo>
                  <a:pt x="4416" y="1209"/>
                </a:lnTo>
                <a:lnTo>
                  <a:pt x="4412" y="1207"/>
                </a:lnTo>
                <a:lnTo>
                  <a:pt x="4408" y="1204"/>
                </a:lnTo>
                <a:lnTo>
                  <a:pt x="4405" y="1201"/>
                </a:lnTo>
                <a:lnTo>
                  <a:pt x="4403" y="1198"/>
                </a:lnTo>
                <a:lnTo>
                  <a:pt x="4401" y="1194"/>
                </a:lnTo>
                <a:lnTo>
                  <a:pt x="4400" y="1190"/>
                </a:lnTo>
                <a:lnTo>
                  <a:pt x="4382" y="1087"/>
                </a:lnTo>
                <a:lnTo>
                  <a:pt x="4175" y="1087"/>
                </a:lnTo>
                <a:lnTo>
                  <a:pt x="4155" y="1190"/>
                </a:lnTo>
                <a:lnTo>
                  <a:pt x="4154" y="1194"/>
                </a:lnTo>
                <a:lnTo>
                  <a:pt x="4152" y="1198"/>
                </a:lnTo>
                <a:lnTo>
                  <a:pt x="4150" y="1201"/>
                </a:lnTo>
                <a:lnTo>
                  <a:pt x="4147" y="1204"/>
                </a:lnTo>
                <a:lnTo>
                  <a:pt x="4143" y="1207"/>
                </a:lnTo>
                <a:lnTo>
                  <a:pt x="4140" y="1209"/>
                </a:lnTo>
                <a:lnTo>
                  <a:pt x="4135" y="1210"/>
                </a:lnTo>
                <a:lnTo>
                  <a:pt x="4131" y="1210"/>
                </a:lnTo>
                <a:lnTo>
                  <a:pt x="3950" y="1210"/>
                </a:lnTo>
                <a:lnTo>
                  <a:pt x="3946" y="1210"/>
                </a:lnTo>
                <a:lnTo>
                  <a:pt x="3942" y="1208"/>
                </a:lnTo>
                <a:lnTo>
                  <a:pt x="3938" y="1206"/>
                </a:lnTo>
                <a:lnTo>
                  <a:pt x="3935" y="1204"/>
                </a:lnTo>
                <a:lnTo>
                  <a:pt x="3932" y="1200"/>
                </a:lnTo>
                <a:lnTo>
                  <a:pt x="3931" y="1197"/>
                </a:lnTo>
                <a:lnTo>
                  <a:pt x="3930" y="1195"/>
                </a:lnTo>
                <a:lnTo>
                  <a:pt x="3930" y="1193"/>
                </a:lnTo>
                <a:lnTo>
                  <a:pt x="3930" y="1189"/>
                </a:lnTo>
                <a:lnTo>
                  <a:pt x="4034" y="612"/>
                </a:lnTo>
                <a:lnTo>
                  <a:pt x="4138" y="34"/>
                </a:lnTo>
                <a:lnTo>
                  <a:pt x="4139" y="29"/>
                </a:lnTo>
                <a:lnTo>
                  <a:pt x="4141" y="26"/>
                </a:lnTo>
                <a:lnTo>
                  <a:pt x="4143" y="22"/>
                </a:lnTo>
                <a:lnTo>
                  <a:pt x="4146" y="19"/>
                </a:lnTo>
                <a:lnTo>
                  <a:pt x="4150" y="16"/>
                </a:lnTo>
                <a:lnTo>
                  <a:pt x="4154" y="15"/>
                </a:lnTo>
                <a:lnTo>
                  <a:pt x="4158" y="13"/>
                </a:lnTo>
                <a:lnTo>
                  <a:pt x="4162" y="13"/>
                </a:lnTo>
                <a:lnTo>
                  <a:pt x="4363" y="13"/>
                </a:lnTo>
                <a:lnTo>
                  <a:pt x="4395" y="13"/>
                </a:lnTo>
                <a:lnTo>
                  <a:pt x="4399" y="13"/>
                </a:lnTo>
                <a:lnTo>
                  <a:pt x="4403" y="15"/>
                </a:lnTo>
                <a:lnTo>
                  <a:pt x="4407" y="17"/>
                </a:lnTo>
                <a:lnTo>
                  <a:pt x="4411" y="19"/>
                </a:lnTo>
                <a:lnTo>
                  <a:pt x="4414" y="22"/>
                </a:lnTo>
                <a:lnTo>
                  <a:pt x="4416" y="26"/>
                </a:lnTo>
                <a:lnTo>
                  <a:pt x="4418" y="29"/>
                </a:lnTo>
                <a:lnTo>
                  <a:pt x="4419" y="34"/>
                </a:lnTo>
                <a:lnTo>
                  <a:pt x="4533" y="612"/>
                </a:lnTo>
                <a:lnTo>
                  <a:pt x="4648" y="1189"/>
                </a:lnTo>
                <a:close/>
                <a:moveTo>
                  <a:pt x="4218" y="868"/>
                </a:moveTo>
                <a:lnTo>
                  <a:pt x="4344" y="868"/>
                </a:lnTo>
                <a:lnTo>
                  <a:pt x="4284" y="526"/>
                </a:lnTo>
                <a:lnTo>
                  <a:pt x="4218" y="868"/>
                </a:lnTo>
                <a:close/>
                <a:moveTo>
                  <a:pt x="1755" y="1190"/>
                </a:moveTo>
                <a:lnTo>
                  <a:pt x="1754" y="1194"/>
                </a:lnTo>
                <a:lnTo>
                  <a:pt x="1753" y="1198"/>
                </a:lnTo>
                <a:lnTo>
                  <a:pt x="1751" y="1201"/>
                </a:lnTo>
                <a:lnTo>
                  <a:pt x="1748" y="1204"/>
                </a:lnTo>
                <a:lnTo>
                  <a:pt x="1745" y="1207"/>
                </a:lnTo>
                <a:lnTo>
                  <a:pt x="1742" y="1209"/>
                </a:lnTo>
                <a:lnTo>
                  <a:pt x="1738" y="1210"/>
                </a:lnTo>
                <a:lnTo>
                  <a:pt x="1733" y="1210"/>
                </a:lnTo>
                <a:lnTo>
                  <a:pt x="1521" y="1210"/>
                </a:lnTo>
                <a:lnTo>
                  <a:pt x="1517" y="1210"/>
                </a:lnTo>
                <a:lnTo>
                  <a:pt x="1513" y="1209"/>
                </a:lnTo>
                <a:lnTo>
                  <a:pt x="1509" y="1207"/>
                </a:lnTo>
                <a:lnTo>
                  <a:pt x="1506" y="1204"/>
                </a:lnTo>
                <a:lnTo>
                  <a:pt x="1503" y="1201"/>
                </a:lnTo>
                <a:lnTo>
                  <a:pt x="1501" y="1198"/>
                </a:lnTo>
                <a:lnTo>
                  <a:pt x="1500" y="1194"/>
                </a:lnTo>
                <a:lnTo>
                  <a:pt x="1500" y="1190"/>
                </a:lnTo>
                <a:lnTo>
                  <a:pt x="1500" y="612"/>
                </a:lnTo>
                <a:lnTo>
                  <a:pt x="1500" y="34"/>
                </a:lnTo>
                <a:lnTo>
                  <a:pt x="1500" y="29"/>
                </a:lnTo>
                <a:lnTo>
                  <a:pt x="1501" y="26"/>
                </a:lnTo>
                <a:lnTo>
                  <a:pt x="1503" y="22"/>
                </a:lnTo>
                <a:lnTo>
                  <a:pt x="1506" y="19"/>
                </a:lnTo>
                <a:lnTo>
                  <a:pt x="1509" y="16"/>
                </a:lnTo>
                <a:lnTo>
                  <a:pt x="1513" y="15"/>
                </a:lnTo>
                <a:lnTo>
                  <a:pt x="1517" y="13"/>
                </a:lnTo>
                <a:lnTo>
                  <a:pt x="1521" y="13"/>
                </a:lnTo>
                <a:lnTo>
                  <a:pt x="1733" y="13"/>
                </a:lnTo>
                <a:lnTo>
                  <a:pt x="1738" y="13"/>
                </a:lnTo>
                <a:lnTo>
                  <a:pt x="1742" y="15"/>
                </a:lnTo>
                <a:lnTo>
                  <a:pt x="1745" y="16"/>
                </a:lnTo>
                <a:lnTo>
                  <a:pt x="1748" y="19"/>
                </a:lnTo>
                <a:lnTo>
                  <a:pt x="1751" y="22"/>
                </a:lnTo>
                <a:lnTo>
                  <a:pt x="1753" y="26"/>
                </a:lnTo>
                <a:lnTo>
                  <a:pt x="1754" y="29"/>
                </a:lnTo>
                <a:lnTo>
                  <a:pt x="1755" y="34"/>
                </a:lnTo>
                <a:lnTo>
                  <a:pt x="1755" y="612"/>
                </a:lnTo>
                <a:lnTo>
                  <a:pt x="1755" y="1190"/>
                </a:lnTo>
                <a:close/>
                <a:moveTo>
                  <a:pt x="3835" y="955"/>
                </a:moveTo>
                <a:lnTo>
                  <a:pt x="3839" y="956"/>
                </a:lnTo>
                <a:lnTo>
                  <a:pt x="3843" y="957"/>
                </a:lnTo>
                <a:lnTo>
                  <a:pt x="3847" y="959"/>
                </a:lnTo>
                <a:lnTo>
                  <a:pt x="3850" y="961"/>
                </a:lnTo>
                <a:lnTo>
                  <a:pt x="3852" y="964"/>
                </a:lnTo>
                <a:lnTo>
                  <a:pt x="3854" y="967"/>
                </a:lnTo>
                <a:lnTo>
                  <a:pt x="3855" y="971"/>
                </a:lnTo>
                <a:lnTo>
                  <a:pt x="3856" y="975"/>
                </a:lnTo>
                <a:lnTo>
                  <a:pt x="3856" y="1191"/>
                </a:lnTo>
                <a:lnTo>
                  <a:pt x="3855" y="1195"/>
                </a:lnTo>
                <a:lnTo>
                  <a:pt x="3854" y="1198"/>
                </a:lnTo>
                <a:lnTo>
                  <a:pt x="3852" y="1201"/>
                </a:lnTo>
                <a:lnTo>
                  <a:pt x="3850" y="1204"/>
                </a:lnTo>
                <a:lnTo>
                  <a:pt x="3847" y="1207"/>
                </a:lnTo>
                <a:lnTo>
                  <a:pt x="3843" y="1209"/>
                </a:lnTo>
                <a:lnTo>
                  <a:pt x="3839" y="1210"/>
                </a:lnTo>
                <a:lnTo>
                  <a:pt x="3835" y="1210"/>
                </a:lnTo>
                <a:lnTo>
                  <a:pt x="3572" y="1210"/>
                </a:lnTo>
                <a:lnTo>
                  <a:pt x="3570" y="1210"/>
                </a:lnTo>
                <a:lnTo>
                  <a:pt x="3366" y="1210"/>
                </a:lnTo>
                <a:lnTo>
                  <a:pt x="3361" y="1210"/>
                </a:lnTo>
                <a:lnTo>
                  <a:pt x="3358" y="1209"/>
                </a:lnTo>
                <a:lnTo>
                  <a:pt x="3354" y="1207"/>
                </a:lnTo>
                <a:lnTo>
                  <a:pt x="3351" y="1204"/>
                </a:lnTo>
                <a:lnTo>
                  <a:pt x="3349" y="1201"/>
                </a:lnTo>
                <a:lnTo>
                  <a:pt x="3347" y="1198"/>
                </a:lnTo>
                <a:lnTo>
                  <a:pt x="3346" y="1194"/>
                </a:lnTo>
                <a:lnTo>
                  <a:pt x="3345" y="1190"/>
                </a:lnTo>
                <a:lnTo>
                  <a:pt x="3345" y="612"/>
                </a:lnTo>
                <a:lnTo>
                  <a:pt x="3345" y="33"/>
                </a:lnTo>
                <a:lnTo>
                  <a:pt x="3346" y="29"/>
                </a:lnTo>
                <a:lnTo>
                  <a:pt x="3347" y="25"/>
                </a:lnTo>
                <a:lnTo>
                  <a:pt x="3349" y="22"/>
                </a:lnTo>
                <a:lnTo>
                  <a:pt x="3351" y="19"/>
                </a:lnTo>
                <a:lnTo>
                  <a:pt x="3354" y="16"/>
                </a:lnTo>
                <a:lnTo>
                  <a:pt x="3358" y="15"/>
                </a:lnTo>
                <a:lnTo>
                  <a:pt x="3361" y="13"/>
                </a:lnTo>
                <a:lnTo>
                  <a:pt x="3366" y="13"/>
                </a:lnTo>
                <a:lnTo>
                  <a:pt x="3570" y="13"/>
                </a:lnTo>
                <a:lnTo>
                  <a:pt x="3574" y="13"/>
                </a:lnTo>
                <a:lnTo>
                  <a:pt x="3578" y="15"/>
                </a:lnTo>
                <a:lnTo>
                  <a:pt x="3581" y="16"/>
                </a:lnTo>
                <a:lnTo>
                  <a:pt x="3585" y="19"/>
                </a:lnTo>
                <a:lnTo>
                  <a:pt x="3587" y="22"/>
                </a:lnTo>
                <a:lnTo>
                  <a:pt x="3589" y="25"/>
                </a:lnTo>
                <a:lnTo>
                  <a:pt x="3590" y="29"/>
                </a:lnTo>
                <a:lnTo>
                  <a:pt x="3591" y="33"/>
                </a:lnTo>
                <a:lnTo>
                  <a:pt x="3591" y="494"/>
                </a:lnTo>
                <a:lnTo>
                  <a:pt x="3591" y="956"/>
                </a:lnTo>
                <a:lnTo>
                  <a:pt x="3835" y="955"/>
                </a:lnTo>
                <a:close/>
              </a:path>
            </a:pathLst>
          </a:custGeom>
          <a:solidFill>
            <a:srgbClr val="008FBE"/>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mn-cs"/>
            </a:endParaRPr>
          </a:p>
        </p:txBody>
      </p:sp>
      <p:sp>
        <p:nvSpPr>
          <p:cNvPr id="10" name="Title 6">
            <a:extLst>
              <a:ext uri="{FF2B5EF4-FFF2-40B4-BE49-F238E27FC236}">
                <a16:creationId xmlns:a16="http://schemas.microsoft.com/office/drawing/2014/main" id="{5C50B981-E992-4195-AEB0-6863788DB928}"/>
              </a:ext>
            </a:extLst>
          </p:cNvPr>
          <p:cNvSpPr txBox="1">
            <a:spLocks/>
          </p:cNvSpPr>
          <p:nvPr/>
        </p:nvSpPr>
        <p:spPr>
          <a:xfrm>
            <a:off x="1981200" y="3352800"/>
            <a:ext cx="8229600" cy="1143000"/>
          </a:xfrm>
          <a:prstGeom prst="rect">
            <a:avLst/>
          </a:prstGeom>
        </p:spPr>
        <p:txBody>
          <a:bodyPr vert="horz" anchor="b">
            <a:normAutofit/>
          </a:bodyPr>
          <a:lstStyle>
            <a:lvl1pPr algn="ctr" rtl="0" eaLnBrk="1" latinLnBrk="0" hangingPunct="1">
              <a:spcBef>
                <a:spcPct val="0"/>
              </a:spcBef>
              <a:buNone/>
              <a:defRPr kumimoji="0" sz="3000" b="0" kern="1200" cap="none" baseline="0">
                <a:solidFill>
                  <a:schemeClr val="accent4"/>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6600" b="0" i="0" u="none" strike="noStrike" kern="1200" cap="none" spc="0" normalizeH="0" baseline="0" noProof="0">
                <a:ln>
                  <a:noFill/>
                </a:ln>
                <a:solidFill>
                  <a:srgbClr val="008FD0"/>
                </a:solidFill>
                <a:effectLst/>
                <a:uLnTx/>
                <a:uFillTx/>
                <a:latin typeface="Arial"/>
                <a:ea typeface="+mj-ea"/>
                <a:cs typeface="+mj-cs"/>
              </a:rPr>
              <a:t>Thank You</a:t>
            </a:r>
            <a:endParaRPr kumimoji="0" lang="en-US" sz="6600" b="0" i="0" u="none" strike="noStrike" kern="1200" cap="none" spc="0" normalizeH="0" baseline="0" noProof="0" dirty="0">
              <a:ln>
                <a:noFill/>
              </a:ln>
              <a:solidFill>
                <a:srgbClr val="008FD0"/>
              </a:solidFill>
              <a:effectLst/>
              <a:uLnTx/>
              <a:uFillTx/>
              <a:latin typeface="Arial"/>
              <a:ea typeface="+mj-ea"/>
              <a:cs typeface="+mj-cs"/>
            </a:endParaRPr>
          </a:p>
        </p:txBody>
      </p:sp>
    </p:spTree>
    <p:extLst>
      <p:ext uri="{BB962C8B-B14F-4D97-AF65-F5344CB8AC3E}">
        <p14:creationId xmlns:p14="http://schemas.microsoft.com/office/powerpoint/2010/main" val="116658292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9" name="TextBox 7"/>
          <p:cNvSpPr txBox="1">
            <a:spLocks noChangeArrowheads="1"/>
          </p:cNvSpPr>
          <p:nvPr/>
        </p:nvSpPr>
        <p:spPr bwMode="auto">
          <a:xfrm>
            <a:off x="839989" y="3011940"/>
            <a:ext cx="7542011"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defRPr/>
            </a:pPr>
            <a:r>
              <a:rPr lang="en-US" altLang="en-US" sz="2000" dirty="0">
                <a:solidFill>
                  <a:prstClr val="black"/>
                </a:solidFill>
                <a:latin typeface="+mj-lt"/>
              </a:rPr>
              <a:t>Please submit any questions through the Question Window on your </a:t>
            </a:r>
            <a:r>
              <a:rPr lang="en-US" altLang="en-US" sz="2000" dirty="0" err="1">
                <a:solidFill>
                  <a:prstClr val="black"/>
                </a:solidFill>
                <a:latin typeface="+mj-lt"/>
              </a:rPr>
              <a:t>GoToWebinar</a:t>
            </a:r>
            <a:r>
              <a:rPr lang="en-US" altLang="en-US" sz="2000" dirty="0">
                <a:solidFill>
                  <a:prstClr val="black"/>
                </a:solidFill>
                <a:latin typeface="+mj-lt"/>
              </a:rPr>
              <a:t> interface, directing them to Compressed Air Best Practices Magazine. Our panelists will do their best to address your questions and will follow up with you on anything that goes unanswered during this session. </a:t>
            </a:r>
          </a:p>
          <a:p>
            <a:pPr fontAlgn="base">
              <a:spcBef>
                <a:spcPct val="0"/>
              </a:spcBef>
              <a:spcAft>
                <a:spcPct val="0"/>
              </a:spcAft>
              <a:defRPr/>
            </a:pPr>
            <a:r>
              <a:rPr lang="en-US" altLang="en-US" sz="2000" b="1" dirty="0">
                <a:solidFill>
                  <a:prstClr val="black"/>
                </a:solidFill>
                <a:latin typeface="+mj-lt"/>
              </a:rPr>
              <a:t>Thank you for attending!</a:t>
            </a:r>
          </a:p>
        </p:txBody>
      </p:sp>
      <p:sp>
        <p:nvSpPr>
          <p:cNvPr id="14" name="Subtitle 13">
            <a:extLst>
              <a:ext uri="{FF2B5EF4-FFF2-40B4-BE49-F238E27FC236}">
                <a16:creationId xmlns:a16="http://schemas.microsoft.com/office/drawing/2014/main" id="{FE5354C5-89D0-47DE-8C4A-BEE50BA88786}"/>
              </a:ext>
            </a:extLst>
          </p:cNvPr>
          <p:cNvSpPr txBox="1">
            <a:spLocks/>
          </p:cNvSpPr>
          <p:nvPr/>
        </p:nvSpPr>
        <p:spPr bwMode="auto">
          <a:xfrm>
            <a:off x="5086350" y="2312670"/>
            <a:ext cx="2019300" cy="649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ctr" rtl="0" fontAlgn="base">
              <a:lnSpc>
                <a:spcPct val="90000"/>
              </a:lnSpc>
              <a:spcBef>
                <a:spcPts val="1000"/>
              </a:spcBef>
              <a:spcAft>
                <a:spcPct val="0"/>
              </a:spcAft>
              <a:buFont typeface="Arial" panose="020B0604020202020204" pitchFamily="34" charset="0"/>
              <a:buNone/>
              <a:defRPr sz="2400" kern="1200">
                <a:solidFill>
                  <a:schemeClr val="tx1"/>
                </a:solidFill>
                <a:latin typeface="+mn-lt"/>
                <a:ea typeface="+mn-ea"/>
                <a:cs typeface="+mn-cs"/>
              </a:defRPr>
            </a:lvl1pPr>
            <a:lvl2pPr marL="457200" indent="0" algn="ctr" rtl="0" fontAlgn="base">
              <a:lnSpc>
                <a:spcPct val="90000"/>
              </a:lnSpc>
              <a:spcBef>
                <a:spcPts val="500"/>
              </a:spcBef>
              <a:spcAft>
                <a:spcPct val="0"/>
              </a:spcAft>
              <a:buFont typeface="Arial" panose="020B0604020202020204" pitchFamily="34" charset="0"/>
              <a:buNone/>
              <a:defRPr sz="2000" kern="1200">
                <a:solidFill>
                  <a:schemeClr val="tx1"/>
                </a:solidFill>
                <a:latin typeface="+mn-lt"/>
                <a:ea typeface="+mn-ea"/>
                <a:cs typeface="+mn-cs"/>
              </a:defRPr>
            </a:lvl2pPr>
            <a:lvl3pPr marL="914400" indent="0" algn="ctr" rtl="0" fontAlgn="base">
              <a:lnSpc>
                <a:spcPct val="90000"/>
              </a:lnSpc>
              <a:spcBef>
                <a:spcPts val="500"/>
              </a:spcBef>
              <a:spcAft>
                <a:spcPct val="0"/>
              </a:spcAft>
              <a:buFont typeface="Arial" panose="020B0604020202020204" pitchFamily="34" charset="0"/>
              <a:buNone/>
              <a:defRPr sz="1800" kern="1200">
                <a:solidFill>
                  <a:schemeClr val="tx1"/>
                </a:solidFill>
                <a:latin typeface="+mn-lt"/>
                <a:ea typeface="+mn-ea"/>
                <a:cs typeface="+mn-cs"/>
              </a:defRPr>
            </a:lvl3pPr>
            <a:lvl4pPr marL="1371600" indent="0" algn="ctr" rtl="0" fontAlgn="base">
              <a:lnSpc>
                <a:spcPct val="90000"/>
              </a:lnSpc>
              <a:spcBef>
                <a:spcPts val="500"/>
              </a:spcBef>
              <a:spcAft>
                <a:spcPct val="0"/>
              </a:spcAft>
              <a:buFont typeface="Arial" panose="020B0604020202020204" pitchFamily="34" charset="0"/>
              <a:buNone/>
              <a:defRPr sz="1600" kern="1200">
                <a:solidFill>
                  <a:schemeClr val="tx1"/>
                </a:solidFill>
                <a:latin typeface="+mn-lt"/>
                <a:ea typeface="+mn-ea"/>
                <a:cs typeface="+mn-cs"/>
              </a:defRPr>
            </a:lvl4pPr>
            <a:lvl5pPr marL="1828800" indent="0" algn="ctr" rtl="0" fontAlgn="base">
              <a:lnSpc>
                <a:spcPct val="90000"/>
              </a:lnSpc>
              <a:spcBef>
                <a:spcPts val="500"/>
              </a:spcBef>
              <a:spcAft>
                <a:spcPct val="0"/>
              </a:spcAft>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defRPr/>
            </a:pPr>
            <a:r>
              <a:rPr lang="en-US" altLang="en-US" sz="2800" b="1" dirty="0">
                <a:solidFill>
                  <a:sysClr val="windowText" lastClr="000000"/>
                </a:solidFill>
                <a:latin typeface="Calibri" panose="020F0502020204030204"/>
              </a:rPr>
              <a:t>Q&amp;A</a:t>
            </a:r>
          </a:p>
          <a:p>
            <a:pPr>
              <a:defRPr/>
            </a:pPr>
            <a:endParaRPr lang="en-US" altLang="en-US" dirty="0">
              <a:solidFill>
                <a:sysClr val="windowText" lastClr="000000"/>
              </a:solidFill>
              <a:latin typeface="Calibri" panose="020F0502020204030204"/>
            </a:endParaRPr>
          </a:p>
        </p:txBody>
      </p:sp>
      <p:sp>
        <p:nvSpPr>
          <p:cNvPr id="7" name="Title 1">
            <a:extLst>
              <a:ext uri="{FF2B5EF4-FFF2-40B4-BE49-F238E27FC236}">
                <a16:creationId xmlns:a16="http://schemas.microsoft.com/office/drawing/2014/main" id="{8C558374-4FA9-41D8-9CF6-303C693E1729}"/>
              </a:ext>
            </a:extLst>
          </p:cNvPr>
          <p:cNvSpPr txBox="1">
            <a:spLocks/>
          </p:cNvSpPr>
          <p:nvPr/>
        </p:nvSpPr>
        <p:spPr bwMode="auto">
          <a:xfrm>
            <a:off x="1219200" y="1291516"/>
            <a:ext cx="10058400" cy="6155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b" anchorCtr="0" compatLnSpc="1">
            <a:prstTxWarp prst="textNoShape">
              <a:avLst/>
            </a:prstTxWarp>
            <a:noAutofit/>
          </a:bodyPr>
          <a:lstStyle>
            <a:lvl1pPr algn="ctr" rtl="0" fontAlgn="base">
              <a:lnSpc>
                <a:spcPct val="90000"/>
              </a:lnSpc>
              <a:spcBef>
                <a:spcPct val="0"/>
              </a:spcBef>
              <a:spcAft>
                <a:spcPct val="0"/>
              </a:spcAft>
              <a:defRPr sz="60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Calibri Light" panose="020F0302020204030204" pitchFamily="34" charset="0"/>
              </a:defRPr>
            </a:lvl2pPr>
            <a:lvl3pPr algn="l" rtl="0" fontAlgn="base">
              <a:lnSpc>
                <a:spcPct val="90000"/>
              </a:lnSpc>
              <a:spcBef>
                <a:spcPct val="0"/>
              </a:spcBef>
              <a:spcAft>
                <a:spcPct val="0"/>
              </a:spcAft>
              <a:defRPr sz="4400">
                <a:solidFill>
                  <a:schemeClr val="tx1"/>
                </a:solidFill>
                <a:latin typeface="Calibri Light" panose="020F0302020204030204" pitchFamily="34" charset="0"/>
              </a:defRPr>
            </a:lvl3pPr>
            <a:lvl4pPr algn="l" rtl="0" fontAlgn="base">
              <a:lnSpc>
                <a:spcPct val="90000"/>
              </a:lnSpc>
              <a:spcBef>
                <a:spcPct val="0"/>
              </a:spcBef>
              <a:spcAft>
                <a:spcPct val="0"/>
              </a:spcAft>
              <a:defRPr sz="4400">
                <a:solidFill>
                  <a:schemeClr val="tx1"/>
                </a:solidFill>
                <a:latin typeface="Calibri Light" panose="020F0302020204030204" pitchFamily="34" charset="0"/>
              </a:defRPr>
            </a:lvl4pPr>
            <a:lvl5pPr algn="l" rtl="0" fontAlgn="base">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fontAlgn="auto">
              <a:spcAft>
                <a:spcPts val="0"/>
              </a:spcAft>
              <a:defRPr/>
            </a:pPr>
            <a:r>
              <a:rPr lang="en-US" sz="3200" b="1" dirty="0">
                <a:solidFill>
                  <a:schemeClr val="accent4"/>
                </a:solidFill>
              </a:rPr>
              <a:t>Measuring Dew Point for Process Safety, Quality and Efficiency</a:t>
            </a:r>
          </a:p>
        </p:txBody>
      </p:sp>
      <p:sp>
        <p:nvSpPr>
          <p:cNvPr id="2" name="TextBox 1">
            <a:extLst>
              <a:ext uri="{FF2B5EF4-FFF2-40B4-BE49-F238E27FC236}">
                <a16:creationId xmlns:a16="http://schemas.microsoft.com/office/drawing/2014/main" id="{D5B31B15-D9F9-4DD4-B1EA-82E3226842CF}"/>
              </a:ext>
            </a:extLst>
          </p:cNvPr>
          <p:cNvSpPr txBox="1">
            <a:spLocks noChangeArrowheads="1"/>
          </p:cNvSpPr>
          <p:nvPr/>
        </p:nvSpPr>
        <p:spPr bwMode="auto">
          <a:xfrm>
            <a:off x="10034939" y="3617064"/>
            <a:ext cx="131707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defRPr/>
            </a:pPr>
            <a:r>
              <a:rPr lang="en-US" altLang="en-US" sz="1600" dirty="0">
                <a:solidFill>
                  <a:prstClr val="black"/>
                </a:solidFill>
                <a:cs typeface="Arial" panose="020B0604020202020204" pitchFamily="34" charset="0"/>
              </a:rPr>
              <a:t>Sponsored by</a:t>
            </a:r>
          </a:p>
        </p:txBody>
      </p:sp>
      <p:pic>
        <p:nvPicPr>
          <p:cNvPr id="5" name="Picture 4" descr="Logo&#10;&#10;Description automatically generated">
            <a:extLst>
              <a:ext uri="{FF2B5EF4-FFF2-40B4-BE49-F238E27FC236}">
                <a16:creationId xmlns:a16="http://schemas.microsoft.com/office/drawing/2014/main" id="{3545B821-200C-41E8-93E0-1651D17AB82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448800" y="4114800"/>
            <a:ext cx="2405944" cy="631189"/>
          </a:xfrm>
          <a:prstGeom prst="rect">
            <a:avLst/>
          </a:prstGeom>
        </p:spPr>
      </p:pic>
    </p:spTree>
    <p:extLst>
      <p:ext uri="{BB962C8B-B14F-4D97-AF65-F5344CB8AC3E}">
        <p14:creationId xmlns:p14="http://schemas.microsoft.com/office/powerpoint/2010/main" val="33885166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9" name="TextBox 7"/>
          <p:cNvSpPr txBox="1">
            <a:spLocks noChangeArrowheads="1"/>
          </p:cNvSpPr>
          <p:nvPr/>
        </p:nvSpPr>
        <p:spPr bwMode="auto">
          <a:xfrm>
            <a:off x="1859684" y="1564129"/>
            <a:ext cx="8472632"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0" fontAlgn="base" hangingPunct="0">
              <a:spcBef>
                <a:spcPct val="0"/>
              </a:spcBef>
              <a:spcAft>
                <a:spcPct val="0"/>
              </a:spcAft>
              <a:defRPr/>
            </a:pPr>
            <a:r>
              <a:rPr lang="en-US" altLang="en-US" sz="2400" kern="0" dirty="0">
                <a:solidFill>
                  <a:prstClr val="black"/>
                </a:solidFill>
                <a:latin typeface="+mj-lt"/>
              </a:rPr>
              <a:t>The recording and slides of this webinar will be made available to attendees via email later today. </a:t>
            </a:r>
          </a:p>
          <a:p>
            <a:pPr algn="ctr" eaLnBrk="0" fontAlgn="base" hangingPunct="0">
              <a:spcBef>
                <a:spcPct val="0"/>
              </a:spcBef>
              <a:spcAft>
                <a:spcPct val="0"/>
              </a:spcAft>
              <a:defRPr/>
            </a:pPr>
            <a:endParaRPr lang="en-US" altLang="en-US" sz="2400" kern="0" dirty="0">
              <a:solidFill>
                <a:prstClr val="black"/>
              </a:solidFill>
              <a:latin typeface="+mj-lt"/>
            </a:endParaRPr>
          </a:p>
          <a:p>
            <a:pPr algn="ctr" eaLnBrk="0" fontAlgn="base" hangingPunct="0">
              <a:spcBef>
                <a:spcPct val="0"/>
              </a:spcBef>
              <a:spcAft>
                <a:spcPct val="0"/>
              </a:spcAft>
              <a:defRPr/>
            </a:pPr>
            <a:r>
              <a:rPr lang="en-US" altLang="en-US" sz="2400" kern="0" dirty="0">
                <a:solidFill>
                  <a:prstClr val="black"/>
                </a:solidFill>
                <a:latin typeface="+mj-lt"/>
              </a:rPr>
              <a:t>PDH Certificates will be e-mailed to Attendees within 2 days.</a:t>
            </a:r>
            <a:endParaRPr lang="en-US" altLang="en-US" sz="2400" b="1" kern="0" dirty="0">
              <a:solidFill>
                <a:prstClr val="black"/>
              </a:solidFill>
              <a:latin typeface="+mj-lt"/>
            </a:endParaRPr>
          </a:p>
        </p:txBody>
      </p:sp>
      <p:sp>
        <p:nvSpPr>
          <p:cNvPr id="12" name="Title 1">
            <a:extLst>
              <a:ext uri="{FF2B5EF4-FFF2-40B4-BE49-F238E27FC236}">
                <a16:creationId xmlns:a16="http://schemas.microsoft.com/office/drawing/2014/main" id="{60B226DA-101F-4830-B78E-81F720F44D4D}"/>
              </a:ext>
            </a:extLst>
          </p:cNvPr>
          <p:cNvSpPr>
            <a:spLocks noGrp="1"/>
          </p:cNvSpPr>
          <p:nvPr>
            <p:ph type="title"/>
          </p:nvPr>
        </p:nvSpPr>
        <p:spPr>
          <a:xfrm>
            <a:off x="1981200" y="152400"/>
            <a:ext cx="8305800" cy="563562"/>
          </a:xfrm>
        </p:spPr>
        <p:txBody>
          <a:bodyPr/>
          <a:lstStyle/>
          <a:p>
            <a:pPr algn="ctr"/>
            <a:r>
              <a:rPr lang="en-US" dirty="0"/>
              <a:t>Thank you for attending!</a:t>
            </a:r>
          </a:p>
        </p:txBody>
      </p:sp>
    </p:spTree>
    <p:extLst>
      <p:ext uri="{BB962C8B-B14F-4D97-AF65-F5344CB8AC3E}">
        <p14:creationId xmlns:p14="http://schemas.microsoft.com/office/powerpoint/2010/main" val="10463222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51926C33-8650-4869-85E8-3400B3EBAF0A}"/>
              </a:ext>
            </a:extLst>
          </p:cNvPr>
          <p:cNvSpPr txBox="1"/>
          <p:nvPr/>
        </p:nvSpPr>
        <p:spPr>
          <a:xfrm>
            <a:off x="2667000" y="5029200"/>
            <a:ext cx="6629399" cy="1107996"/>
          </a:xfrm>
          <a:prstGeom prst="rect">
            <a:avLst/>
          </a:prstGeom>
          <a:noFill/>
        </p:spPr>
        <p:txBody>
          <a:bodyPr wrap="square">
            <a:spAutoFit/>
          </a:bodyPr>
          <a:lstStyle/>
          <a:p>
            <a:pPr algn="ctr">
              <a:defRPr/>
            </a:pPr>
            <a:r>
              <a:rPr lang="en-US" sz="1600" b="1" kern="0" dirty="0">
                <a:solidFill>
                  <a:sysClr val="windowText" lastClr="000000"/>
                </a:solidFill>
                <a:latin typeface="Calibri" panose="020F0502020204030204"/>
              </a:rPr>
              <a:t>Thursday, November 12, 2020 – 2:00 PM EST</a:t>
            </a:r>
          </a:p>
          <a:p>
            <a:pPr algn="ctr">
              <a:defRPr/>
            </a:pPr>
            <a:r>
              <a:rPr lang="en-US" sz="1600" kern="0" dirty="0">
                <a:solidFill>
                  <a:sysClr val="windowText" lastClr="000000"/>
                </a:solidFill>
                <a:latin typeface="Calibri" panose="020F0502020204030204"/>
              </a:rPr>
              <a:t>Register for free at</a:t>
            </a:r>
          </a:p>
          <a:p>
            <a:pPr algn="ctr">
              <a:defRPr/>
            </a:pPr>
            <a:r>
              <a:rPr lang="en-US" sz="1600" kern="0" dirty="0">
                <a:solidFill>
                  <a:sysClr val="windowText" lastClr="000000"/>
                </a:solidFill>
                <a:latin typeface="Calibri" panose="020F0502020204030204"/>
                <a:hlinkClick r:id="rId2"/>
              </a:rPr>
              <a:t>www.airbestpractices.com/magazine/webinars</a:t>
            </a:r>
            <a:endParaRPr lang="en-US" sz="1600" kern="0" dirty="0">
              <a:solidFill>
                <a:sysClr val="windowText" lastClr="000000"/>
              </a:solidFill>
              <a:latin typeface="Calibri" panose="020F0502020204030204"/>
              <a:hlinkClick r:id="rId3"/>
            </a:endParaRPr>
          </a:p>
          <a:p>
            <a:pPr algn="ctr">
              <a:defRPr/>
            </a:pPr>
            <a:endParaRPr lang="en-US" kern="0" dirty="0">
              <a:solidFill>
                <a:sysClr val="windowText" lastClr="000000"/>
              </a:solidFill>
              <a:latin typeface="Calibri" panose="020F0502020204030204"/>
            </a:endParaRPr>
          </a:p>
        </p:txBody>
      </p:sp>
      <p:sp>
        <p:nvSpPr>
          <p:cNvPr id="10" name="Title 1">
            <a:extLst>
              <a:ext uri="{FF2B5EF4-FFF2-40B4-BE49-F238E27FC236}">
                <a16:creationId xmlns:a16="http://schemas.microsoft.com/office/drawing/2014/main" id="{EE7111DF-B3FD-46B5-980C-08DAA98737AF}"/>
              </a:ext>
            </a:extLst>
          </p:cNvPr>
          <p:cNvSpPr txBox="1">
            <a:spLocks/>
          </p:cNvSpPr>
          <p:nvPr/>
        </p:nvSpPr>
        <p:spPr>
          <a:xfrm>
            <a:off x="1219200" y="1541105"/>
            <a:ext cx="9982200" cy="738664"/>
          </a:xfrm>
          <a:prstGeom prst="rect">
            <a:avLst/>
          </a:prstGeom>
        </p:spPr>
        <p:txBody>
          <a:bodyPr vert="horz" rtlCol="0" anchor="b">
            <a:normAutofit fontScale="97500" lnSpcReduction="10000"/>
          </a:bodyPr>
          <a:lstStyle>
            <a:lvl1pPr algn="l" rtl="0" eaLnBrk="1" latinLnBrk="0" hangingPunct="1">
              <a:spcBef>
                <a:spcPct val="0"/>
              </a:spcBef>
              <a:buNone/>
              <a:defRPr kumimoji="0" sz="3000" b="0" kern="1200" cap="none" baseline="0">
                <a:solidFill>
                  <a:schemeClr val="accent4"/>
                </a:solidFill>
                <a:latin typeface="+mj-lt"/>
                <a:ea typeface="+mj-ea"/>
                <a:cs typeface="+mj-cs"/>
              </a:defRPr>
            </a:lvl1pPr>
          </a:lstStyle>
          <a:p>
            <a:pPr algn="ctr"/>
            <a:r>
              <a:rPr lang="en-US" sz="2100" b="1" dirty="0">
                <a:cs typeface="Arial"/>
              </a:rPr>
              <a:t>November Webinar</a:t>
            </a:r>
            <a:br>
              <a:rPr lang="en-US" sz="2400" b="1" dirty="0">
                <a:solidFill>
                  <a:srgbClr val="85214B"/>
                </a:solidFill>
                <a:cs typeface="Arial"/>
              </a:rPr>
            </a:br>
            <a:r>
              <a:rPr lang="en-US" sz="2400" b="1" dirty="0">
                <a:solidFill>
                  <a:srgbClr val="008944"/>
                </a:solidFill>
                <a:latin typeface="Arial" panose="020B0604020202020204" pitchFamily="34" charset="0"/>
              </a:rPr>
              <a:t>Measuring KPI’s: kW, Flow, Pressure, Dew Point</a:t>
            </a:r>
          </a:p>
          <a:p>
            <a:pPr algn="ctr">
              <a:defRPr/>
            </a:pPr>
            <a:endParaRPr lang="en-US" sz="2400" b="1" dirty="0">
              <a:solidFill>
                <a:srgbClr val="85214B"/>
              </a:solidFill>
              <a:cs typeface="Arial"/>
            </a:endParaRPr>
          </a:p>
        </p:txBody>
      </p:sp>
      <p:sp>
        <p:nvSpPr>
          <p:cNvPr id="14" name="Rectangle 13">
            <a:extLst>
              <a:ext uri="{FF2B5EF4-FFF2-40B4-BE49-F238E27FC236}">
                <a16:creationId xmlns:a16="http://schemas.microsoft.com/office/drawing/2014/main" id="{A7A1E4D1-2D07-4D10-86A4-549044B0807A}"/>
              </a:ext>
            </a:extLst>
          </p:cNvPr>
          <p:cNvSpPr/>
          <p:nvPr/>
        </p:nvSpPr>
        <p:spPr>
          <a:xfrm>
            <a:off x="4660436" y="2099509"/>
            <a:ext cx="2871127" cy="2022367"/>
          </a:xfrm>
          <a:prstGeom prst="rect">
            <a:avLst/>
          </a:prstGeom>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15" name="TextBox 14">
            <a:extLst>
              <a:ext uri="{FF2B5EF4-FFF2-40B4-BE49-F238E27FC236}">
                <a16:creationId xmlns:a16="http://schemas.microsoft.com/office/drawing/2014/main" id="{B966D064-561B-420B-A8D4-EDF9DDB90598}"/>
              </a:ext>
            </a:extLst>
          </p:cNvPr>
          <p:cNvSpPr txBox="1"/>
          <p:nvPr/>
        </p:nvSpPr>
        <p:spPr>
          <a:xfrm>
            <a:off x="9353764" y="3001918"/>
            <a:ext cx="6095144" cy="369332"/>
          </a:xfrm>
          <a:prstGeom prst="rect">
            <a:avLst/>
          </a:prstGeom>
          <a:noFill/>
        </p:spPr>
        <p:txBody>
          <a:bodyPr wrap="square">
            <a:spAutoFit/>
          </a:bodyPr>
          <a:lstStyle/>
          <a:p>
            <a:r>
              <a:rPr lang="en-US" dirty="0"/>
              <a:t>Sponsored by</a:t>
            </a:r>
          </a:p>
        </p:txBody>
      </p:sp>
      <p:pic>
        <p:nvPicPr>
          <p:cNvPr id="5" name="Picture 4" descr="Logo&#10;&#10;Description automatically generated">
            <a:extLst>
              <a:ext uri="{FF2B5EF4-FFF2-40B4-BE49-F238E27FC236}">
                <a16:creationId xmlns:a16="http://schemas.microsoft.com/office/drawing/2014/main" id="{61DCF490-00A5-4109-B7DA-4639BD755C1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763000" y="3572496"/>
            <a:ext cx="1755324" cy="668695"/>
          </a:xfrm>
          <a:prstGeom prst="rect">
            <a:avLst/>
          </a:prstGeom>
        </p:spPr>
      </p:pic>
      <p:pic>
        <p:nvPicPr>
          <p:cNvPr id="8" name="Picture 7" descr="A picture containing logo&#10;&#10;Description automatically generated">
            <a:extLst>
              <a:ext uri="{FF2B5EF4-FFF2-40B4-BE49-F238E27FC236}">
                <a16:creationId xmlns:a16="http://schemas.microsoft.com/office/drawing/2014/main" id="{9F8AFA22-AFD6-405D-9333-15E929A2BA3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439400" y="3562350"/>
            <a:ext cx="1352550" cy="800100"/>
          </a:xfrm>
          <a:prstGeom prst="rect">
            <a:avLst/>
          </a:prstGeom>
        </p:spPr>
      </p:pic>
      <p:pic>
        <p:nvPicPr>
          <p:cNvPr id="11" name="Picture 10" descr="A person smiling for the camera&#10;&#10;Description automatically generated">
            <a:extLst>
              <a:ext uri="{FF2B5EF4-FFF2-40B4-BE49-F238E27FC236}">
                <a16:creationId xmlns:a16="http://schemas.microsoft.com/office/drawing/2014/main" id="{D52C8048-C426-4431-8B5B-AFD21C90D5B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397282" y="2228102"/>
            <a:ext cx="1668376" cy="1807961"/>
          </a:xfrm>
          <a:prstGeom prst="rect">
            <a:avLst/>
          </a:prstGeom>
        </p:spPr>
      </p:pic>
      <p:grpSp>
        <p:nvGrpSpPr>
          <p:cNvPr id="16" name="Group 15">
            <a:extLst>
              <a:ext uri="{FF2B5EF4-FFF2-40B4-BE49-F238E27FC236}">
                <a16:creationId xmlns:a16="http://schemas.microsoft.com/office/drawing/2014/main" id="{725EC321-2281-4D85-810E-52814EE137C3}"/>
              </a:ext>
            </a:extLst>
          </p:cNvPr>
          <p:cNvGrpSpPr/>
          <p:nvPr/>
        </p:nvGrpSpPr>
        <p:grpSpPr>
          <a:xfrm>
            <a:off x="4660436" y="3962400"/>
            <a:ext cx="2871127" cy="888486"/>
            <a:chOff x="1249394" y="1756545"/>
            <a:chExt cx="3080761" cy="794482"/>
          </a:xfrm>
        </p:grpSpPr>
        <p:sp>
          <p:nvSpPr>
            <p:cNvPr id="17" name="Speech Bubble: Rectangle 16">
              <a:extLst>
                <a:ext uri="{FF2B5EF4-FFF2-40B4-BE49-F238E27FC236}">
                  <a16:creationId xmlns:a16="http://schemas.microsoft.com/office/drawing/2014/main" id="{09947C91-E8D7-47CF-9DA6-61648441713C}"/>
                </a:ext>
              </a:extLst>
            </p:cNvPr>
            <p:cNvSpPr/>
            <p:nvPr/>
          </p:nvSpPr>
          <p:spPr>
            <a:xfrm>
              <a:off x="1249394" y="1756545"/>
              <a:ext cx="3080761" cy="794482"/>
            </a:xfrm>
            <a:prstGeom prst="wedgeRectCallout">
              <a:avLst>
                <a:gd name="adj1" fmla="val 20250"/>
                <a:gd name="adj2" fmla="val -607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8" name="Speech Bubble: Rectangle 4">
              <a:extLst>
                <a:ext uri="{FF2B5EF4-FFF2-40B4-BE49-F238E27FC236}">
                  <a16:creationId xmlns:a16="http://schemas.microsoft.com/office/drawing/2014/main" id="{4C260CA1-E900-4400-9D30-B98BC8C21E28}"/>
                </a:ext>
              </a:extLst>
            </p:cNvPr>
            <p:cNvSpPr txBox="1"/>
            <p:nvPr/>
          </p:nvSpPr>
          <p:spPr>
            <a:xfrm>
              <a:off x="1249394" y="1756545"/>
              <a:ext cx="3080761" cy="79448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8580" tIns="68580" rIns="68580" bIns="68580" numCol="1" spcCol="1270" anchor="ctr" anchorCtr="0">
              <a:noAutofit/>
            </a:bodyPr>
            <a:lstStyle/>
            <a:p>
              <a:pPr algn="ctr" defTabSz="800100">
                <a:spcBef>
                  <a:spcPct val="0"/>
                </a:spcBef>
              </a:pPr>
              <a:r>
                <a:rPr lang="en-US" b="1" dirty="0"/>
                <a:t>Tim Dugan</a:t>
              </a:r>
            </a:p>
            <a:p>
              <a:pPr algn="ctr" defTabSz="800100">
                <a:spcBef>
                  <a:spcPct val="0"/>
                </a:spcBef>
              </a:pPr>
              <a:r>
                <a:rPr lang="en-US" sz="1300" dirty="0"/>
                <a:t>Keynote Speaker</a:t>
              </a:r>
            </a:p>
            <a:p>
              <a:pPr algn="ctr" defTabSz="800100">
                <a:spcBef>
                  <a:spcPct val="0"/>
                </a:spcBef>
              </a:pPr>
              <a:r>
                <a:rPr lang="en-US" sz="1300" i="1" dirty="0"/>
                <a:t>Compression Engineering Corporation</a:t>
              </a:r>
            </a:p>
          </p:txBody>
        </p:sp>
      </p:grpSp>
    </p:spTree>
    <p:extLst>
      <p:ext uri="{BB962C8B-B14F-4D97-AF65-F5344CB8AC3E}">
        <p14:creationId xmlns:p14="http://schemas.microsoft.com/office/powerpoint/2010/main" val="4129804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Subtitle 2">
            <a:extLst>
              <a:ext uri="{FF2B5EF4-FFF2-40B4-BE49-F238E27FC236}">
                <a16:creationId xmlns:a16="http://schemas.microsoft.com/office/drawing/2014/main" id="{13167465-23B3-4BF3-ACCD-1C9B91A4B820}"/>
              </a:ext>
            </a:extLst>
          </p:cNvPr>
          <p:cNvSpPr txBox="1">
            <a:spLocks/>
          </p:cNvSpPr>
          <p:nvPr/>
        </p:nvSpPr>
        <p:spPr bwMode="auto">
          <a:xfrm>
            <a:off x="2279437" y="2133600"/>
            <a:ext cx="7633126" cy="9263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ctr" rtl="0" fontAlgn="base">
              <a:lnSpc>
                <a:spcPct val="90000"/>
              </a:lnSpc>
              <a:spcBef>
                <a:spcPts val="1000"/>
              </a:spcBef>
              <a:spcAft>
                <a:spcPct val="0"/>
              </a:spcAft>
              <a:buFont typeface="Arial" panose="020B0604020202020204" pitchFamily="34" charset="0"/>
              <a:buNone/>
              <a:defRPr sz="2400" kern="1200">
                <a:solidFill>
                  <a:schemeClr val="tx1"/>
                </a:solidFill>
                <a:latin typeface="+mn-lt"/>
                <a:ea typeface="+mn-ea"/>
                <a:cs typeface="+mn-cs"/>
              </a:defRPr>
            </a:lvl1pPr>
            <a:lvl2pPr marL="457200" indent="0" algn="ctr" rtl="0" fontAlgn="base">
              <a:lnSpc>
                <a:spcPct val="90000"/>
              </a:lnSpc>
              <a:spcBef>
                <a:spcPts val="500"/>
              </a:spcBef>
              <a:spcAft>
                <a:spcPct val="0"/>
              </a:spcAft>
              <a:buFont typeface="Arial" panose="020B0604020202020204" pitchFamily="34" charset="0"/>
              <a:buNone/>
              <a:defRPr sz="2000" kern="1200">
                <a:solidFill>
                  <a:schemeClr val="tx1"/>
                </a:solidFill>
                <a:latin typeface="+mn-lt"/>
                <a:ea typeface="+mn-ea"/>
                <a:cs typeface="+mn-cs"/>
              </a:defRPr>
            </a:lvl2pPr>
            <a:lvl3pPr marL="914400" indent="0" algn="ctr" rtl="0" fontAlgn="base">
              <a:lnSpc>
                <a:spcPct val="90000"/>
              </a:lnSpc>
              <a:spcBef>
                <a:spcPts val="500"/>
              </a:spcBef>
              <a:spcAft>
                <a:spcPct val="0"/>
              </a:spcAft>
              <a:buFont typeface="Arial" panose="020B0604020202020204" pitchFamily="34" charset="0"/>
              <a:buNone/>
              <a:defRPr sz="1800" kern="1200">
                <a:solidFill>
                  <a:schemeClr val="tx1"/>
                </a:solidFill>
                <a:latin typeface="+mn-lt"/>
                <a:ea typeface="+mn-ea"/>
                <a:cs typeface="+mn-cs"/>
              </a:defRPr>
            </a:lvl3pPr>
            <a:lvl4pPr marL="1371600" indent="0" algn="ctr" rtl="0" fontAlgn="base">
              <a:lnSpc>
                <a:spcPct val="90000"/>
              </a:lnSpc>
              <a:spcBef>
                <a:spcPts val="500"/>
              </a:spcBef>
              <a:spcAft>
                <a:spcPct val="0"/>
              </a:spcAft>
              <a:buFont typeface="Arial" panose="020B0604020202020204" pitchFamily="34" charset="0"/>
              <a:buNone/>
              <a:defRPr sz="1600" kern="1200">
                <a:solidFill>
                  <a:schemeClr val="tx1"/>
                </a:solidFill>
                <a:latin typeface="+mn-lt"/>
                <a:ea typeface="+mn-ea"/>
                <a:cs typeface="+mn-cs"/>
              </a:defRPr>
            </a:lvl4pPr>
            <a:lvl5pPr marL="1828800" indent="0" algn="ctr" rtl="0" fontAlgn="base">
              <a:lnSpc>
                <a:spcPct val="90000"/>
              </a:lnSpc>
              <a:spcBef>
                <a:spcPts val="500"/>
              </a:spcBef>
              <a:spcAft>
                <a:spcPct val="0"/>
              </a:spcAft>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altLang="en-US" dirty="0">
                <a:cs typeface="Arial" panose="020B0604020202020204" pitchFamily="34" charset="0"/>
              </a:rPr>
              <a:t>Introduction</a:t>
            </a:r>
          </a:p>
          <a:p>
            <a:r>
              <a:rPr lang="en-US" altLang="en-US" sz="2800" dirty="0">
                <a:cs typeface="Arial" panose="020B0604020202020204" pitchFamily="34" charset="0"/>
              </a:rPr>
              <a:t>Compressed Air Best Practices® Magazine</a:t>
            </a:r>
          </a:p>
          <a:p>
            <a:endParaRPr lang="en-US" altLang="en-US" sz="2800" dirty="0">
              <a:cs typeface="Arial" panose="020B0604020202020204" pitchFamily="34" charset="0"/>
            </a:endParaRPr>
          </a:p>
        </p:txBody>
      </p:sp>
      <p:sp>
        <p:nvSpPr>
          <p:cNvPr id="9" name="Title 1">
            <a:extLst>
              <a:ext uri="{FF2B5EF4-FFF2-40B4-BE49-F238E27FC236}">
                <a16:creationId xmlns:a16="http://schemas.microsoft.com/office/drawing/2014/main" id="{09C5703D-BF8E-4B32-AB16-8917DF0ECB88}"/>
              </a:ext>
            </a:extLst>
          </p:cNvPr>
          <p:cNvSpPr txBox="1">
            <a:spLocks/>
          </p:cNvSpPr>
          <p:nvPr/>
        </p:nvSpPr>
        <p:spPr bwMode="auto">
          <a:xfrm>
            <a:off x="1066800" y="1295806"/>
            <a:ext cx="10134600" cy="6155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b" anchorCtr="0" compatLnSpc="1">
            <a:prstTxWarp prst="textNoShape">
              <a:avLst/>
            </a:prstTxWarp>
            <a:noAutofit/>
          </a:bodyPr>
          <a:lstStyle>
            <a:lvl1pPr algn="ctr" rtl="0" fontAlgn="base">
              <a:lnSpc>
                <a:spcPct val="90000"/>
              </a:lnSpc>
              <a:spcBef>
                <a:spcPct val="0"/>
              </a:spcBef>
              <a:spcAft>
                <a:spcPct val="0"/>
              </a:spcAft>
              <a:defRPr sz="60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Calibri Light" panose="020F0302020204030204" pitchFamily="34" charset="0"/>
              </a:defRPr>
            </a:lvl2pPr>
            <a:lvl3pPr algn="l" rtl="0" fontAlgn="base">
              <a:lnSpc>
                <a:spcPct val="90000"/>
              </a:lnSpc>
              <a:spcBef>
                <a:spcPct val="0"/>
              </a:spcBef>
              <a:spcAft>
                <a:spcPct val="0"/>
              </a:spcAft>
              <a:defRPr sz="4400">
                <a:solidFill>
                  <a:schemeClr val="tx1"/>
                </a:solidFill>
                <a:latin typeface="Calibri Light" panose="020F0302020204030204" pitchFamily="34" charset="0"/>
              </a:defRPr>
            </a:lvl3pPr>
            <a:lvl4pPr algn="l" rtl="0" fontAlgn="base">
              <a:lnSpc>
                <a:spcPct val="90000"/>
              </a:lnSpc>
              <a:spcBef>
                <a:spcPct val="0"/>
              </a:spcBef>
              <a:spcAft>
                <a:spcPct val="0"/>
              </a:spcAft>
              <a:defRPr sz="4400">
                <a:solidFill>
                  <a:schemeClr val="tx1"/>
                </a:solidFill>
                <a:latin typeface="Calibri Light" panose="020F0302020204030204" pitchFamily="34" charset="0"/>
              </a:defRPr>
            </a:lvl4pPr>
            <a:lvl5pPr algn="l" rtl="0" fontAlgn="base">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fontAlgn="auto">
              <a:spcAft>
                <a:spcPts val="0"/>
              </a:spcAft>
              <a:defRPr/>
            </a:pPr>
            <a:r>
              <a:rPr lang="en-US" sz="3200" b="1" dirty="0">
                <a:solidFill>
                  <a:schemeClr val="accent4"/>
                </a:solidFill>
              </a:rPr>
              <a:t>Measuring Dew Point for Process Safety, Quality and Efficiency</a:t>
            </a:r>
          </a:p>
        </p:txBody>
      </p:sp>
      <p:sp>
        <p:nvSpPr>
          <p:cNvPr id="2" name="TextBox 1">
            <a:extLst>
              <a:ext uri="{FF2B5EF4-FFF2-40B4-BE49-F238E27FC236}">
                <a16:creationId xmlns:a16="http://schemas.microsoft.com/office/drawing/2014/main" id="{92381C32-EF84-473F-AED5-31A55FA68691}"/>
              </a:ext>
            </a:extLst>
          </p:cNvPr>
          <p:cNvSpPr txBox="1">
            <a:spLocks noChangeArrowheads="1"/>
          </p:cNvSpPr>
          <p:nvPr/>
        </p:nvSpPr>
        <p:spPr bwMode="auto">
          <a:xfrm>
            <a:off x="10034939" y="3617064"/>
            <a:ext cx="131707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defRPr/>
            </a:pPr>
            <a:r>
              <a:rPr lang="en-US" altLang="en-US" sz="1600" dirty="0">
                <a:solidFill>
                  <a:prstClr val="black"/>
                </a:solidFill>
                <a:cs typeface="Arial" panose="020B0604020202020204" pitchFamily="34" charset="0"/>
              </a:rPr>
              <a:t>Sponsored by</a:t>
            </a:r>
          </a:p>
        </p:txBody>
      </p:sp>
      <p:pic>
        <p:nvPicPr>
          <p:cNvPr id="4" name="Picture 3" descr="Logo&#10;&#10;Description automatically generated">
            <a:extLst>
              <a:ext uri="{FF2B5EF4-FFF2-40B4-BE49-F238E27FC236}">
                <a16:creationId xmlns:a16="http://schemas.microsoft.com/office/drawing/2014/main" id="{41628633-1F3F-4A55-B155-B91BC46CD50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448800" y="4114800"/>
            <a:ext cx="2405944" cy="631189"/>
          </a:xfrm>
          <a:prstGeom prst="rect">
            <a:avLst/>
          </a:prstGeom>
        </p:spPr>
      </p:pic>
    </p:spTree>
    <p:extLst>
      <p:ext uri="{BB962C8B-B14F-4D97-AF65-F5344CB8AC3E}">
        <p14:creationId xmlns:p14="http://schemas.microsoft.com/office/powerpoint/2010/main" val="12557630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20" name="TextBox 15"/>
          <p:cNvSpPr txBox="1">
            <a:spLocks noChangeArrowheads="1"/>
          </p:cNvSpPr>
          <p:nvPr/>
        </p:nvSpPr>
        <p:spPr bwMode="auto">
          <a:xfrm>
            <a:off x="1142952" y="3370345"/>
            <a:ext cx="3348037"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defRPr/>
            </a:pPr>
            <a:endParaRPr lang="en-US" altLang="en-US" sz="1000" dirty="0">
              <a:solidFill>
                <a:prstClr val="black"/>
              </a:solidFill>
            </a:endParaRPr>
          </a:p>
          <a:p>
            <a:pPr fontAlgn="base">
              <a:spcBef>
                <a:spcPct val="0"/>
              </a:spcBef>
              <a:spcAft>
                <a:spcPct val="0"/>
              </a:spcAft>
              <a:defRPr/>
            </a:pPr>
            <a:endParaRPr lang="en-US" altLang="en-US" sz="1000" dirty="0">
              <a:solidFill>
                <a:prstClr val="black"/>
              </a:solidFill>
            </a:endParaRPr>
          </a:p>
        </p:txBody>
      </p:sp>
      <p:sp>
        <p:nvSpPr>
          <p:cNvPr id="9228" name="TextBox 19"/>
          <p:cNvSpPr txBox="1">
            <a:spLocks noChangeArrowheads="1"/>
          </p:cNvSpPr>
          <p:nvPr/>
        </p:nvSpPr>
        <p:spPr bwMode="auto">
          <a:xfrm>
            <a:off x="4123455" y="1066801"/>
            <a:ext cx="6696945" cy="34317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274320" marR="0" lvl="0" indent="-274320" algn="l" defTabSz="914400" rtl="0" eaLnBrk="1" fontAlgn="auto" latinLnBrk="0" hangingPunct="1">
              <a:lnSpc>
                <a:spcPct val="100000"/>
              </a:lnSpc>
              <a:spcBef>
                <a:spcPts val="600"/>
              </a:spcBef>
              <a:spcAft>
                <a:spcPts val="0"/>
              </a:spcAft>
              <a:buClr>
                <a:srgbClr val="872F52"/>
              </a:buClr>
              <a:buSzPct val="70000"/>
              <a:buFont typeface="Arial"/>
              <a:buChar char="•"/>
              <a:tabLst/>
              <a:defRPr/>
            </a:pPr>
            <a:r>
              <a:rPr kumimoji="0" lang="en-US" sz="2800" b="0" i="0" u="none" strike="noStrike" kern="1200" cap="none" spc="0" normalizeH="0" baseline="0" noProof="0" dirty="0">
                <a:ln>
                  <a:noFill/>
                </a:ln>
                <a:solidFill>
                  <a:srgbClr val="000000"/>
                </a:solidFill>
                <a:effectLst/>
                <a:uLnTx/>
                <a:uFillTx/>
                <a:latin typeface="Arial"/>
                <a:ea typeface="+mn-ea"/>
                <a:cs typeface="+mn-cs"/>
              </a:rPr>
              <a:t>Consultant MCAC</a:t>
            </a:r>
          </a:p>
          <a:p>
            <a:pPr marL="274320" marR="0" lvl="0" indent="-274320" algn="l" defTabSz="914400" rtl="0" eaLnBrk="1" fontAlgn="auto" latinLnBrk="0" hangingPunct="1">
              <a:lnSpc>
                <a:spcPct val="100000"/>
              </a:lnSpc>
              <a:spcBef>
                <a:spcPts val="600"/>
              </a:spcBef>
              <a:spcAft>
                <a:spcPts val="0"/>
              </a:spcAft>
              <a:buClr>
                <a:srgbClr val="872F52"/>
              </a:buClr>
              <a:buSzPct val="70000"/>
              <a:buFont typeface="Arial"/>
              <a:buChar char="•"/>
              <a:tabLst/>
              <a:defRPr/>
            </a:pPr>
            <a:r>
              <a:rPr kumimoji="0" lang="en-US" sz="2800" b="0" i="0" u="none" strike="noStrike" kern="1200" cap="none" spc="0" normalizeH="0" baseline="0" noProof="0" dirty="0">
                <a:ln>
                  <a:noFill/>
                </a:ln>
                <a:solidFill>
                  <a:srgbClr val="000000"/>
                </a:solidFill>
                <a:effectLst/>
                <a:uLnTx/>
                <a:uFillTx/>
                <a:latin typeface="Arial"/>
                <a:ea typeface="+mn-ea"/>
                <a:cs typeface="+mn-cs"/>
              </a:rPr>
              <a:t>38 years with Power Utility</a:t>
            </a:r>
          </a:p>
          <a:p>
            <a:pPr marL="274320" marR="0" lvl="0" indent="-274320" algn="l" defTabSz="914400" rtl="0" eaLnBrk="1" fontAlgn="auto" latinLnBrk="0" hangingPunct="1">
              <a:lnSpc>
                <a:spcPct val="100000"/>
              </a:lnSpc>
              <a:spcBef>
                <a:spcPts val="600"/>
              </a:spcBef>
              <a:spcAft>
                <a:spcPts val="0"/>
              </a:spcAft>
              <a:buClr>
                <a:srgbClr val="872F52"/>
              </a:buClr>
              <a:buSzPct val="70000"/>
              <a:buFont typeface="Arial"/>
              <a:buChar char="•"/>
              <a:tabLst/>
              <a:defRPr/>
            </a:pPr>
            <a:r>
              <a:rPr kumimoji="0" lang="en-US" sz="2800" b="0" i="0" u="none" strike="noStrike" kern="1200" cap="none" spc="0" normalizeH="0" baseline="0" noProof="0" dirty="0">
                <a:ln>
                  <a:noFill/>
                </a:ln>
                <a:solidFill>
                  <a:srgbClr val="000000"/>
                </a:solidFill>
                <a:effectLst/>
                <a:uLnTx/>
                <a:uFillTx/>
                <a:latin typeface="Arial"/>
                <a:ea typeface="+mn-ea"/>
                <a:cs typeface="+mn-cs"/>
              </a:rPr>
              <a:t>24 years Technical CA Support</a:t>
            </a:r>
          </a:p>
          <a:p>
            <a:pPr marL="274320" marR="0" lvl="0" indent="-274320" algn="l" defTabSz="914400" rtl="0" eaLnBrk="1" fontAlgn="auto" latinLnBrk="0" hangingPunct="1">
              <a:lnSpc>
                <a:spcPct val="100000"/>
              </a:lnSpc>
              <a:spcBef>
                <a:spcPts val="600"/>
              </a:spcBef>
              <a:spcAft>
                <a:spcPts val="0"/>
              </a:spcAft>
              <a:buClr>
                <a:srgbClr val="872F52"/>
              </a:buClr>
              <a:buSzPct val="70000"/>
              <a:buFont typeface="Arial"/>
              <a:buChar char="•"/>
              <a:tabLst/>
              <a:defRPr/>
            </a:pPr>
            <a:r>
              <a:rPr kumimoji="0" lang="en-US" sz="2800" b="0" i="0" u="none" strike="noStrike" kern="1200" cap="none" spc="0" normalizeH="0" baseline="0" noProof="0" dirty="0">
                <a:ln>
                  <a:noFill/>
                </a:ln>
                <a:solidFill>
                  <a:srgbClr val="000000"/>
                </a:solidFill>
                <a:effectLst/>
                <a:uLnTx/>
                <a:uFillTx/>
                <a:latin typeface="Arial"/>
                <a:ea typeface="+mn-ea"/>
                <a:cs typeface="+mn-cs"/>
              </a:rPr>
              <a:t>CAC Level 2 Instructor</a:t>
            </a:r>
          </a:p>
          <a:p>
            <a:pPr marL="274320" marR="0" lvl="0" indent="-274320" algn="l" defTabSz="914400" rtl="0" eaLnBrk="1" fontAlgn="auto" latinLnBrk="0" hangingPunct="1">
              <a:lnSpc>
                <a:spcPct val="100000"/>
              </a:lnSpc>
              <a:spcBef>
                <a:spcPts val="600"/>
              </a:spcBef>
              <a:spcAft>
                <a:spcPts val="0"/>
              </a:spcAft>
              <a:buClr>
                <a:srgbClr val="872F52"/>
              </a:buClr>
              <a:buSzPct val="70000"/>
              <a:buFont typeface="Arial"/>
              <a:buChar char="•"/>
              <a:tabLst/>
              <a:defRPr/>
            </a:pPr>
            <a:r>
              <a:rPr kumimoji="0" lang="en-US" sz="2800" b="0" i="0" u="none" strike="noStrike" kern="1200" cap="none" spc="0" normalizeH="0" baseline="0" noProof="0" dirty="0">
                <a:ln>
                  <a:noFill/>
                </a:ln>
                <a:solidFill>
                  <a:srgbClr val="000000"/>
                </a:solidFill>
                <a:effectLst/>
                <a:uLnTx/>
                <a:uFillTx/>
                <a:latin typeface="Arial"/>
                <a:ea typeface="+mn-ea"/>
                <a:cs typeface="+mn-cs"/>
              </a:rPr>
              <a:t>International Trainer UNIDO</a:t>
            </a:r>
          </a:p>
          <a:p>
            <a:pPr marL="274320" marR="0" lvl="0" indent="-274320" algn="l" defTabSz="914400" rtl="0" eaLnBrk="1" fontAlgn="auto" latinLnBrk="0" hangingPunct="1">
              <a:lnSpc>
                <a:spcPct val="100000"/>
              </a:lnSpc>
              <a:spcBef>
                <a:spcPts val="600"/>
              </a:spcBef>
              <a:spcAft>
                <a:spcPts val="0"/>
              </a:spcAft>
              <a:buClr>
                <a:srgbClr val="872F52"/>
              </a:buClr>
              <a:buSzPct val="70000"/>
              <a:buFont typeface="Arial"/>
              <a:buChar char="•"/>
              <a:tabLst/>
              <a:defRPr/>
            </a:pPr>
            <a:r>
              <a:rPr kumimoji="0" lang="en-US" sz="2800" b="0" i="0" u="none" strike="noStrike" kern="1200" cap="none" spc="0" normalizeH="0" baseline="0" noProof="0" dirty="0">
                <a:ln>
                  <a:noFill/>
                </a:ln>
                <a:solidFill>
                  <a:srgbClr val="000000"/>
                </a:solidFill>
                <a:effectLst/>
                <a:uLnTx/>
                <a:uFillTx/>
                <a:latin typeface="Arial"/>
                <a:ea typeface="+mn-ea"/>
                <a:cs typeface="+mn-cs"/>
              </a:rPr>
              <a:t>600+ projects completed</a:t>
            </a:r>
          </a:p>
          <a:p>
            <a:pPr>
              <a:buFont typeface="Arial" panose="020B0604020202020204" pitchFamily="34" charset="0"/>
              <a:buChar char="•"/>
              <a:defRPr/>
            </a:pPr>
            <a:endParaRPr lang="en-US" altLang="en-US" sz="2400" dirty="0">
              <a:solidFill>
                <a:prstClr val="black"/>
              </a:solidFill>
              <a:latin typeface="Arial" panose="020B0604020202020204" pitchFamily="34" charset="0"/>
              <a:cs typeface="Arial" panose="020B0604020202020204" pitchFamily="34" charset="0"/>
            </a:endParaRPr>
          </a:p>
        </p:txBody>
      </p:sp>
      <p:sp>
        <p:nvSpPr>
          <p:cNvPr id="14" name="Title 1">
            <a:extLst>
              <a:ext uri="{FF2B5EF4-FFF2-40B4-BE49-F238E27FC236}">
                <a16:creationId xmlns:a16="http://schemas.microsoft.com/office/drawing/2014/main" id="{F2CBD3E3-8AD4-4543-A803-FE2688D1FD99}"/>
              </a:ext>
            </a:extLst>
          </p:cNvPr>
          <p:cNvSpPr>
            <a:spLocks noGrp="1"/>
          </p:cNvSpPr>
          <p:nvPr>
            <p:ph type="title"/>
          </p:nvPr>
        </p:nvSpPr>
        <p:spPr>
          <a:xfrm>
            <a:off x="1981200" y="152400"/>
            <a:ext cx="8305800" cy="563562"/>
          </a:xfrm>
        </p:spPr>
        <p:txBody>
          <a:bodyPr/>
          <a:lstStyle/>
          <a:p>
            <a:pPr algn="ctr"/>
            <a:r>
              <a:rPr lang="en-US" dirty="0"/>
              <a:t>About the Speaker</a:t>
            </a:r>
          </a:p>
        </p:txBody>
      </p:sp>
      <p:sp>
        <p:nvSpPr>
          <p:cNvPr id="23" name="Rectangle 22">
            <a:extLst>
              <a:ext uri="{FF2B5EF4-FFF2-40B4-BE49-F238E27FC236}">
                <a16:creationId xmlns:a16="http://schemas.microsoft.com/office/drawing/2014/main" id="{0F2CB317-197B-4F21-A67C-BE4378867D09}"/>
              </a:ext>
            </a:extLst>
          </p:cNvPr>
          <p:cNvSpPr/>
          <p:nvPr/>
        </p:nvSpPr>
        <p:spPr>
          <a:xfrm>
            <a:off x="591729" y="1402718"/>
            <a:ext cx="3276600" cy="2965131"/>
          </a:xfrm>
          <a:prstGeom prst="rect">
            <a:avLst/>
          </a:prstGeom>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5" name="TextBox 4">
            <a:extLst>
              <a:ext uri="{FF2B5EF4-FFF2-40B4-BE49-F238E27FC236}">
                <a16:creationId xmlns:a16="http://schemas.microsoft.com/office/drawing/2014/main" id="{C684C370-D1B2-4236-A817-27AFAF331426}"/>
              </a:ext>
            </a:extLst>
          </p:cNvPr>
          <p:cNvSpPr txBox="1">
            <a:spLocks noChangeArrowheads="1"/>
          </p:cNvSpPr>
          <p:nvPr/>
        </p:nvSpPr>
        <p:spPr bwMode="auto">
          <a:xfrm>
            <a:off x="10034939" y="3617064"/>
            <a:ext cx="131707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defRPr/>
            </a:pPr>
            <a:r>
              <a:rPr lang="en-US" altLang="en-US" sz="1600" dirty="0">
                <a:solidFill>
                  <a:prstClr val="black"/>
                </a:solidFill>
                <a:cs typeface="Arial" panose="020B0604020202020204" pitchFamily="34" charset="0"/>
              </a:rPr>
              <a:t>Sponsored by</a:t>
            </a:r>
          </a:p>
        </p:txBody>
      </p:sp>
      <p:pic>
        <p:nvPicPr>
          <p:cNvPr id="2" name="Picture 1" descr="Logo&#10;&#10;Description automatically generated">
            <a:extLst>
              <a:ext uri="{FF2B5EF4-FFF2-40B4-BE49-F238E27FC236}">
                <a16:creationId xmlns:a16="http://schemas.microsoft.com/office/drawing/2014/main" id="{03A4778E-061D-4352-BFF0-759B8E93BBE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448800" y="4114800"/>
            <a:ext cx="2405944" cy="631189"/>
          </a:xfrm>
          <a:prstGeom prst="rect">
            <a:avLst/>
          </a:prstGeom>
        </p:spPr>
      </p:pic>
      <p:pic>
        <p:nvPicPr>
          <p:cNvPr id="6" name="Picture 5" descr="A person standing in front of a curtain&#10;&#10;Description automatically generated">
            <a:extLst>
              <a:ext uri="{FF2B5EF4-FFF2-40B4-BE49-F238E27FC236}">
                <a16:creationId xmlns:a16="http://schemas.microsoft.com/office/drawing/2014/main" id="{CA62AFFF-25DE-4768-958D-58AF97E048A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40623" y="1600066"/>
            <a:ext cx="2955456" cy="1970304"/>
          </a:xfrm>
          <a:prstGeom prst="rect">
            <a:avLst/>
          </a:prstGeom>
        </p:spPr>
      </p:pic>
      <p:grpSp>
        <p:nvGrpSpPr>
          <p:cNvPr id="25" name="Group 24">
            <a:extLst>
              <a:ext uri="{FF2B5EF4-FFF2-40B4-BE49-F238E27FC236}">
                <a16:creationId xmlns:a16="http://schemas.microsoft.com/office/drawing/2014/main" id="{F8472E8A-B840-4E85-B817-FB57C539C835}"/>
              </a:ext>
            </a:extLst>
          </p:cNvPr>
          <p:cNvGrpSpPr/>
          <p:nvPr/>
        </p:nvGrpSpPr>
        <p:grpSpPr>
          <a:xfrm>
            <a:off x="328214" y="3309286"/>
            <a:ext cx="3735399" cy="1142378"/>
            <a:chOff x="1021284" y="1700342"/>
            <a:chExt cx="3491398" cy="936321"/>
          </a:xfrm>
        </p:grpSpPr>
        <p:sp>
          <p:nvSpPr>
            <p:cNvPr id="26" name="Speech Bubble: Rectangle 25">
              <a:extLst>
                <a:ext uri="{FF2B5EF4-FFF2-40B4-BE49-F238E27FC236}">
                  <a16:creationId xmlns:a16="http://schemas.microsoft.com/office/drawing/2014/main" id="{C331D923-0127-43CF-A68D-5CFBF67D49A2}"/>
                </a:ext>
              </a:extLst>
            </p:cNvPr>
            <p:cNvSpPr/>
            <p:nvPr/>
          </p:nvSpPr>
          <p:spPr>
            <a:xfrm>
              <a:off x="1249394" y="1756545"/>
              <a:ext cx="3080761" cy="794482"/>
            </a:xfrm>
            <a:prstGeom prst="wedgeRectCallout">
              <a:avLst>
                <a:gd name="adj1" fmla="val 20250"/>
                <a:gd name="adj2" fmla="val -607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7" name="Speech Bubble: Rectangle 4">
              <a:extLst>
                <a:ext uri="{FF2B5EF4-FFF2-40B4-BE49-F238E27FC236}">
                  <a16:creationId xmlns:a16="http://schemas.microsoft.com/office/drawing/2014/main" id="{47050A68-7F44-4931-9883-72D8E757DC5F}"/>
                </a:ext>
              </a:extLst>
            </p:cNvPr>
            <p:cNvSpPr txBox="1"/>
            <p:nvPr/>
          </p:nvSpPr>
          <p:spPr>
            <a:xfrm>
              <a:off x="1021284" y="1700342"/>
              <a:ext cx="3491398" cy="93632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8580" tIns="68580" rIns="68580" bIns="68580" numCol="1" spcCol="1270" anchor="ctr" anchorCtr="0">
              <a:noAutofit/>
            </a:bodyPr>
            <a:lstStyle/>
            <a:p>
              <a:pPr algn="ctr" defTabSz="800100">
                <a:spcBef>
                  <a:spcPct val="0"/>
                </a:spcBef>
              </a:pPr>
              <a:r>
                <a:rPr lang="en-US" sz="2000" b="1" dirty="0"/>
                <a:t>Ron Marshall</a:t>
              </a:r>
            </a:p>
            <a:p>
              <a:pPr algn="ctr" defTabSz="800100">
                <a:spcBef>
                  <a:spcPct val="0"/>
                </a:spcBef>
              </a:pPr>
              <a:r>
                <a:rPr lang="en-US" sz="1400" dirty="0"/>
                <a:t>Marshall Compressed Air Consulting</a:t>
              </a:r>
            </a:p>
          </p:txBody>
        </p:sp>
      </p:grpSp>
      <p:pic>
        <p:nvPicPr>
          <p:cNvPr id="3" name="Picture 2">
            <a:extLst>
              <a:ext uri="{FF2B5EF4-FFF2-40B4-BE49-F238E27FC236}">
                <a16:creationId xmlns:a16="http://schemas.microsoft.com/office/drawing/2014/main" id="{28A9B67E-96A2-4B2D-802B-B7129729C98D}"/>
              </a:ext>
            </a:extLst>
          </p:cNvPr>
          <p:cNvPicPr>
            <a:picLocks noChangeAspect="1"/>
          </p:cNvPicPr>
          <p:nvPr/>
        </p:nvPicPr>
        <p:blipFill>
          <a:blip r:embed="rId4"/>
          <a:stretch>
            <a:fillRect/>
          </a:stretch>
        </p:blipFill>
        <p:spPr>
          <a:xfrm>
            <a:off x="3274712" y="4451830"/>
            <a:ext cx="1225415" cy="1482969"/>
          </a:xfrm>
          <a:prstGeom prst="rect">
            <a:avLst/>
          </a:prstGeom>
        </p:spPr>
      </p:pic>
      <p:pic>
        <p:nvPicPr>
          <p:cNvPr id="4" name="Picture 3">
            <a:extLst>
              <a:ext uri="{FF2B5EF4-FFF2-40B4-BE49-F238E27FC236}">
                <a16:creationId xmlns:a16="http://schemas.microsoft.com/office/drawing/2014/main" id="{B526C5D1-940E-48D9-8A67-CCBAE49585AC}"/>
              </a:ext>
            </a:extLst>
          </p:cNvPr>
          <p:cNvPicPr>
            <a:picLocks noChangeAspect="1"/>
          </p:cNvPicPr>
          <p:nvPr/>
        </p:nvPicPr>
        <p:blipFill>
          <a:blip r:embed="rId5"/>
          <a:stretch>
            <a:fillRect/>
          </a:stretch>
        </p:blipFill>
        <p:spPr>
          <a:xfrm>
            <a:off x="7620000" y="4605925"/>
            <a:ext cx="1011771" cy="1011771"/>
          </a:xfrm>
          <a:prstGeom prst="rect">
            <a:avLst/>
          </a:prstGeom>
        </p:spPr>
      </p:pic>
      <p:pic>
        <p:nvPicPr>
          <p:cNvPr id="15" name="Picture 14">
            <a:extLst>
              <a:ext uri="{FF2B5EF4-FFF2-40B4-BE49-F238E27FC236}">
                <a16:creationId xmlns:a16="http://schemas.microsoft.com/office/drawing/2014/main" id="{2FBAB461-4944-4000-9F7F-938AC0BAAB88}"/>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4500127" y="4243179"/>
            <a:ext cx="2971800" cy="868632"/>
          </a:xfrm>
          <a:prstGeom prst="rect">
            <a:avLst/>
          </a:prstGeom>
        </p:spPr>
      </p:pic>
    </p:spTree>
    <p:extLst>
      <p:ext uri="{BB962C8B-B14F-4D97-AF65-F5344CB8AC3E}">
        <p14:creationId xmlns:p14="http://schemas.microsoft.com/office/powerpoint/2010/main" val="26986660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55CEBC-3211-4B39-9DB9-DA1210FD5830}"/>
              </a:ext>
            </a:extLst>
          </p:cNvPr>
          <p:cNvSpPr>
            <a:spLocks noGrp="1"/>
          </p:cNvSpPr>
          <p:nvPr>
            <p:ph type="title"/>
          </p:nvPr>
        </p:nvSpPr>
        <p:spPr/>
        <p:txBody>
          <a:bodyPr/>
          <a:lstStyle/>
          <a:p>
            <a:r>
              <a:rPr lang="en-US"/>
              <a:t>Wanted Energy Wasters</a:t>
            </a:r>
            <a:endParaRPr lang="en-US" dirty="0"/>
          </a:p>
        </p:txBody>
      </p:sp>
      <p:pic>
        <p:nvPicPr>
          <p:cNvPr id="10" name="Picture 9">
            <a:extLst>
              <a:ext uri="{FF2B5EF4-FFF2-40B4-BE49-F238E27FC236}">
                <a16:creationId xmlns:a16="http://schemas.microsoft.com/office/drawing/2014/main" id="{33E78C48-05C0-44C9-8665-552687BF3F32}"/>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667000" y="978939"/>
            <a:ext cx="3200401" cy="4505006"/>
          </a:xfrm>
          <a:prstGeom prst="rect">
            <a:avLst/>
          </a:prstGeom>
        </p:spPr>
      </p:pic>
      <p:pic>
        <p:nvPicPr>
          <p:cNvPr id="11" name="Picture 10">
            <a:extLst>
              <a:ext uri="{FF2B5EF4-FFF2-40B4-BE49-F238E27FC236}">
                <a16:creationId xmlns:a16="http://schemas.microsoft.com/office/drawing/2014/main" id="{03F0F7B9-9FDE-41E5-931D-93101F61E4C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324601" y="978938"/>
            <a:ext cx="3189428" cy="4505007"/>
          </a:xfrm>
          <a:prstGeom prst="rect">
            <a:avLst/>
          </a:prstGeom>
        </p:spPr>
      </p:pic>
    </p:spTree>
    <p:extLst>
      <p:ext uri="{BB962C8B-B14F-4D97-AF65-F5344CB8AC3E}">
        <p14:creationId xmlns:p14="http://schemas.microsoft.com/office/powerpoint/2010/main" val="38878616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F10CA9-7FAE-4E2C-BC2B-C6DCC0D7A98F}"/>
              </a:ext>
            </a:extLst>
          </p:cNvPr>
          <p:cNvSpPr>
            <a:spLocks noGrp="1"/>
          </p:cNvSpPr>
          <p:nvPr>
            <p:ph type="title"/>
          </p:nvPr>
        </p:nvSpPr>
        <p:spPr/>
        <p:txBody>
          <a:bodyPr/>
          <a:lstStyle/>
          <a:p>
            <a:r>
              <a:rPr lang="en-US" dirty="0"/>
              <a:t>Coming Up</a:t>
            </a:r>
          </a:p>
        </p:txBody>
      </p:sp>
      <p:sp>
        <p:nvSpPr>
          <p:cNvPr id="3" name="Content Placeholder 2">
            <a:extLst>
              <a:ext uri="{FF2B5EF4-FFF2-40B4-BE49-F238E27FC236}">
                <a16:creationId xmlns:a16="http://schemas.microsoft.com/office/drawing/2014/main" id="{E326BFF1-1E21-45CF-84BB-17553EDD7F1D}"/>
              </a:ext>
            </a:extLst>
          </p:cNvPr>
          <p:cNvSpPr>
            <a:spLocks noGrp="1"/>
          </p:cNvSpPr>
          <p:nvPr>
            <p:ph sz="quarter" idx="1"/>
          </p:nvPr>
        </p:nvSpPr>
        <p:spPr/>
        <p:txBody>
          <a:bodyPr/>
          <a:lstStyle/>
          <a:p>
            <a:r>
              <a:rPr lang="en-US" dirty="0"/>
              <a:t>What is dew point?</a:t>
            </a:r>
          </a:p>
          <a:p>
            <a:r>
              <a:rPr lang="en-US" dirty="0"/>
              <a:t>Needs in CA – Air Quality</a:t>
            </a:r>
          </a:p>
          <a:p>
            <a:r>
              <a:rPr lang="en-US" dirty="0"/>
              <a:t>What happens if quality not maintained</a:t>
            </a:r>
          </a:p>
          <a:p>
            <a:r>
              <a:rPr lang="en-US" dirty="0"/>
              <a:t>Why measurement is important</a:t>
            </a:r>
          </a:p>
          <a:p>
            <a:r>
              <a:rPr lang="en-US" dirty="0"/>
              <a:t>Dryer controls – EE concerns</a:t>
            </a:r>
          </a:p>
          <a:p>
            <a:r>
              <a:rPr lang="en-US" dirty="0"/>
              <a:t>Problem examples regarding dew point</a:t>
            </a:r>
          </a:p>
        </p:txBody>
      </p:sp>
      <p:pic>
        <p:nvPicPr>
          <p:cNvPr id="5" name="Picture 1">
            <a:extLst>
              <a:ext uri="{FF2B5EF4-FFF2-40B4-BE49-F238E27FC236}">
                <a16:creationId xmlns:a16="http://schemas.microsoft.com/office/drawing/2014/main" id="{03F07CB0-1CCE-494D-9908-B09D56E75074}"/>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7848600" y="1752600"/>
            <a:ext cx="2383892" cy="2051958"/>
          </a:xfrm>
          <a:prstGeom prst="rect">
            <a:avLst/>
          </a:prstGeom>
          <a:noFill/>
          <a:ln w="9525">
            <a:noFill/>
            <a:miter lim="800000"/>
            <a:headEnd/>
            <a:tailEnd/>
          </a:ln>
        </p:spPr>
      </p:pic>
    </p:spTree>
    <p:extLst>
      <p:ext uri="{BB962C8B-B14F-4D97-AF65-F5344CB8AC3E}">
        <p14:creationId xmlns:p14="http://schemas.microsoft.com/office/powerpoint/2010/main" val="9358683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6A0B53-9D51-445E-89E7-CD7C9467AB07}"/>
              </a:ext>
            </a:extLst>
          </p:cNvPr>
          <p:cNvSpPr>
            <a:spLocks noGrp="1"/>
          </p:cNvSpPr>
          <p:nvPr>
            <p:ph type="title"/>
          </p:nvPr>
        </p:nvSpPr>
        <p:spPr/>
        <p:txBody>
          <a:bodyPr/>
          <a:lstStyle/>
          <a:p>
            <a:r>
              <a:rPr lang="en-US" dirty="0"/>
              <a:t>Why is dew point important in compressed air?</a:t>
            </a:r>
          </a:p>
        </p:txBody>
      </p:sp>
      <p:sp>
        <p:nvSpPr>
          <p:cNvPr id="3" name="Content Placeholder 2">
            <a:extLst>
              <a:ext uri="{FF2B5EF4-FFF2-40B4-BE49-F238E27FC236}">
                <a16:creationId xmlns:a16="http://schemas.microsoft.com/office/drawing/2014/main" id="{439882F7-669E-4435-9E70-5CD0C97C2892}"/>
              </a:ext>
            </a:extLst>
          </p:cNvPr>
          <p:cNvSpPr>
            <a:spLocks noGrp="1"/>
          </p:cNvSpPr>
          <p:nvPr>
            <p:ph sz="quarter" idx="1"/>
          </p:nvPr>
        </p:nvSpPr>
        <p:spPr>
          <a:xfrm>
            <a:off x="609600" y="1600200"/>
            <a:ext cx="7315200" cy="3886200"/>
          </a:xfrm>
        </p:spPr>
        <p:txBody>
          <a:bodyPr/>
          <a:lstStyle/>
          <a:p>
            <a:r>
              <a:rPr lang="en-US" b="0" i="0" dirty="0">
                <a:solidFill>
                  <a:srgbClr val="4D5156"/>
                </a:solidFill>
                <a:effectLst/>
                <a:latin typeface="arial" panose="020B0604020202020204" pitchFamily="34" charset="0"/>
              </a:rPr>
              <a:t>The dew point is the temperature to which air must be cooled to become saturated with water vapor</a:t>
            </a:r>
          </a:p>
          <a:p>
            <a:endParaRPr lang="en-US" b="0" i="0" dirty="0">
              <a:solidFill>
                <a:srgbClr val="4D5156"/>
              </a:solidFill>
              <a:effectLst/>
              <a:latin typeface="arial" panose="020B0604020202020204" pitchFamily="34" charset="0"/>
            </a:endParaRPr>
          </a:p>
          <a:p>
            <a:r>
              <a:rPr lang="en-US" b="0" i="0" dirty="0">
                <a:solidFill>
                  <a:srgbClr val="4D5156"/>
                </a:solidFill>
                <a:effectLst/>
                <a:latin typeface="arial" panose="020B0604020202020204" pitchFamily="34" charset="0"/>
              </a:rPr>
              <a:t>When cooled further, the airborne water vapor will condense to form liquid water</a:t>
            </a:r>
          </a:p>
          <a:p>
            <a:endParaRPr lang="en-US" b="0" i="0" dirty="0">
              <a:solidFill>
                <a:srgbClr val="4D5156"/>
              </a:solidFill>
              <a:effectLst/>
              <a:latin typeface="arial" panose="020B0604020202020204" pitchFamily="34" charset="0"/>
            </a:endParaRPr>
          </a:p>
          <a:p>
            <a:r>
              <a:rPr lang="en-US" b="0" i="0" dirty="0">
                <a:solidFill>
                  <a:srgbClr val="4D5156"/>
                </a:solidFill>
                <a:effectLst/>
                <a:latin typeface="arial" panose="020B0604020202020204" pitchFamily="34" charset="0"/>
              </a:rPr>
              <a:t>When air cools to its dew point through contact with a surface that is colder than the air, water will condense on the surface</a:t>
            </a:r>
            <a:endParaRPr lang="en-US" dirty="0"/>
          </a:p>
        </p:txBody>
      </p:sp>
      <p:pic>
        <p:nvPicPr>
          <p:cNvPr id="1026" name="Picture 2" descr="Get Paid $12,000 to Travel and Drink Beer | Condé Nast Traveler">
            <a:extLst>
              <a:ext uri="{FF2B5EF4-FFF2-40B4-BE49-F238E27FC236}">
                <a16:creationId xmlns:a16="http://schemas.microsoft.com/office/drawing/2014/main" id="{ECE71612-0CCA-4AF5-A8AA-15C982543204}"/>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7975746" y="2209800"/>
            <a:ext cx="3987654" cy="22479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7745859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BP Expo PowerPoint Template">
  <a:themeElements>
    <a:clrScheme name="BP Expo">
      <a:dk1>
        <a:srgbClr val="000000"/>
      </a:dk1>
      <a:lt1>
        <a:sysClr val="window" lastClr="FFFFFF"/>
      </a:lt1>
      <a:dk2>
        <a:srgbClr val="006CA2"/>
      </a:dk2>
      <a:lt2>
        <a:srgbClr val="F7FBF4"/>
      </a:lt2>
      <a:accent1>
        <a:srgbClr val="872F52"/>
      </a:accent1>
      <a:accent2>
        <a:srgbClr val="008944"/>
      </a:accent2>
      <a:accent3>
        <a:srgbClr val="006BA0"/>
      </a:accent3>
      <a:accent4>
        <a:srgbClr val="008FD0"/>
      </a:accent4>
      <a:accent5>
        <a:srgbClr val="808080"/>
      </a:accent5>
      <a:accent6>
        <a:srgbClr val="A6CA73"/>
      </a:accent6>
      <a:hlink>
        <a:srgbClr val="000000"/>
      </a:hlink>
      <a:folHlink>
        <a:srgbClr val="00000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Modul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7500"/>
                <a:satMod val="137000"/>
              </a:schemeClr>
            </a:gs>
            <a:gs pos="55000">
              <a:schemeClr val="phClr">
                <a:shade val="69000"/>
                <a:satMod val="137000"/>
              </a:schemeClr>
            </a:gs>
            <a:gs pos="100000">
              <a:schemeClr val="phClr">
                <a:shade val="98000"/>
                <a:satMod val="137000"/>
              </a:schemeClr>
            </a:gs>
          </a:gsLst>
          <a:lin ang="16200000" scaled="0"/>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fov="0">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1_BP Expo PowerPoint Template">
  <a:themeElements>
    <a:clrScheme name="BP Expo">
      <a:dk1>
        <a:srgbClr val="000000"/>
      </a:dk1>
      <a:lt1>
        <a:sysClr val="window" lastClr="FFFFFF"/>
      </a:lt1>
      <a:dk2>
        <a:srgbClr val="006CA2"/>
      </a:dk2>
      <a:lt2>
        <a:srgbClr val="F7FBF4"/>
      </a:lt2>
      <a:accent1>
        <a:srgbClr val="872F52"/>
      </a:accent1>
      <a:accent2>
        <a:srgbClr val="008944"/>
      </a:accent2>
      <a:accent3>
        <a:srgbClr val="006BA0"/>
      </a:accent3>
      <a:accent4>
        <a:srgbClr val="008FD0"/>
      </a:accent4>
      <a:accent5>
        <a:srgbClr val="808080"/>
      </a:accent5>
      <a:accent6>
        <a:srgbClr val="A6CA73"/>
      </a:accent6>
      <a:hlink>
        <a:srgbClr val="000000"/>
      </a:hlink>
      <a:folHlink>
        <a:srgbClr val="00000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Modul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7500"/>
                <a:satMod val="137000"/>
              </a:schemeClr>
            </a:gs>
            <a:gs pos="55000">
              <a:schemeClr val="phClr">
                <a:shade val="69000"/>
                <a:satMod val="137000"/>
              </a:schemeClr>
            </a:gs>
            <a:gs pos="100000">
              <a:schemeClr val="phClr">
                <a:shade val="98000"/>
                <a:satMod val="137000"/>
              </a:schemeClr>
            </a:gs>
          </a:gsLst>
          <a:lin ang="16200000" scaled="0"/>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fov="0">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224</TotalTime>
  <Words>1589</Words>
  <Application>Microsoft Office PowerPoint</Application>
  <PresentationFormat>Widescreen</PresentationFormat>
  <Paragraphs>248</Paragraphs>
  <Slides>43</Slides>
  <Notes>1</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43</vt:i4>
      </vt:variant>
    </vt:vector>
  </HeadingPairs>
  <TitlesOfParts>
    <vt:vector size="49" baseType="lpstr">
      <vt:lpstr>arial</vt:lpstr>
      <vt:lpstr>arial</vt:lpstr>
      <vt:lpstr>Calibri</vt:lpstr>
      <vt:lpstr>Wingdings</vt:lpstr>
      <vt:lpstr>BP Expo PowerPoint Template</vt:lpstr>
      <vt:lpstr>1_BP Expo PowerPoint Template</vt:lpstr>
      <vt:lpstr>PowerPoint Presentation</vt:lpstr>
      <vt:lpstr>Q&amp;A Format</vt:lpstr>
      <vt:lpstr>Handouts</vt:lpstr>
      <vt:lpstr>Disclaimer</vt:lpstr>
      <vt:lpstr>PowerPoint Presentation</vt:lpstr>
      <vt:lpstr>About the Speaker</vt:lpstr>
      <vt:lpstr>Wanted Energy Wasters</vt:lpstr>
      <vt:lpstr>Coming Up</vt:lpstr>
      <vt:lpstr>Why is dew point important in compressed air?</vt:lpstr>
      <vt:lpstr>What is pressure dew point?</vt:lpstr>
      <vt:lpstr>Dew point compression and drying</vt:lpstr>
      <vt:lpstr>Dew point compression and drying</vt:lpstr>
      <vt:lpstr>Dew point classes ISO 8573-1</vt:lpstr>
      <vt:lpstr>Negative effects of moisture in compressed air</vt:lpstr>
      <vt:lpstr>Growth of microorganisms</vt:lpstr>
      <vt:lpstr>Things are not always the way they appear</vt:lpstr>
      <vt:lpstr>Question: What is the actual dew point of this plant?</vt:lpstr>
      <vt:lpstr>Panel displays temperature not dew point</vt:lpstr>
      <vt:lpstr>Desiccant air dryers consume costly compressed air</vt:lpstr>
      <vt:lpstr>Dew point issues</vt:lpstr>
      <vt:lpstr>Example dew point problems –  Refrigerated Dryer</vt:lpstr>
      <vt:lpstr>Example dew point problems –  Heated Dryer</vt:lpstr>
      <vt:lpstr>Example dew point problems –  Heated Blower Dryer</vt:lpstr>
      <vt:lpstr>Example dew point problems –  Dual dryers</vt:lpstr>
      <vt:lpstr>Summary</vt:lpstr>
      <vt:lpstr>About the Speaker</vt:lpstr>
      <vt:lpstr>Topics</vt:lpstr>
      <vt:lpstr>Vaisala</vt:lpstr>
      <vt:lpstr>Compressed Dry Air Energy Demand</vt:lpstr>
      <vt:lpstr>Increased Efficiency with Dew Point Demand Switching</vt:lpstr>
      <vt:lpstr>Dew Point Sensing Technologies</vt:lpstr>
      <vt:lpstr>Polymer Sensors</vt:lpstr>
      <vt:lpstr>Polymer Sensor Versatility</vt:lpstr>
      <vt:lpstr>Sensor Response Times</vt:lpstr>
      <vt:lpstr>Selecting the Right Instrument - Conditions</vt:lpstr>
      <vt:lpstr>Selecting the Right Instrument - Installation</vt:lpstr>
      <vt:lpstr>Selecting the Right Instrument - Communication</vt:lpstr>
      <vt:lpstr>Calibration &amp; Maintenance</vt:lpstr>
      <vt:lpstr>Field Calibration Resources</vt:lpstr>
      <vt:lpstr>…it’s more important than ever  to base decisions on accurate and reliable data.</vt:lpstr>
      <vt:lpstr>PowerPoint Presentation</vt:lpstr>
      <vt:lpstr>Thank you for attending!</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kimberly vickman</dc:creator>
  <cp:lastModifiedBy>kimberly vickman</cp:lastModifiedBy>
  <cp:revision>51</cp:revision>
  <dcterms:created xsi:type="dcterms:W3CDTF">2020-08-18T15:55:36Z</dcterms:created>
  <dcterms:modified xsi:type="dcterms:W3CDTF">2020-11-05T14:01:39Z</dcterms:modified>
</cp:coreProperties>
</file>