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35"/>
  </p:notesMasterIdLst>
  <p:handoutMasterIdLst>
    <p:handoutMasterId r:id="rId36"/>
  </p:handoutMasterIdLst>
  <p:sldIdLst>
    <p:sldId id="258" r:id="rId2"/>
    <p:sldId id="328" r:id="rId3"/>
    <p:sldId id="329" r:id="rId4"/>
    <p:sldId id="259" r:id="rId5"/>
    <p:sldId id="260" r:id="rId6"/>
    <p:sldId id="330" r:id="rId7"/>
    <p:sldId id="261" r:id="rId8"/>
    <p:sldId id="256" r:id="rId9"/>
    <p:sldId id="257" r:id="rId10"/>
    <p:sldId id="345" r:id="rId11"/>
    <p:sldId id="346" r:id="rId12"/>
    <p:sldId id="347" r:id="rId13"/>
    <p:sldId id="348"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99" r:id="rId31"/>
    <p:sldId id="300" r:id="rId32"/>
    <p:sldId id="332" r:id="rId33"/>
    <p:sldId id="34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19" autoAdjust="0"/>
    <p:restoredTop sz="94620" autoAdjust="0"/>
  </p:normalViewPr>
  <p:slideViewPr>
    <p:cSldViewPr>
      <p:cViewPr varScale="1">
        <p:scale>
          <a:sx n="114" d="100"/>
          <a:sy n="114" d="100"/>
        </p:scale>
        <p:origin x="126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1/24/2019</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1/24/2019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4c8bfbb605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4c8bfbb605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4c8bfbb605_0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c6573022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4c6573022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g4c6573022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4ae3720cdb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4ae3720cdb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4ae3720cdb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bb252bffd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4bb252bffd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4bb252bffd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4c65730229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4c65730229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4c65730229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c65730229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4c65730229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4c65730229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4ae3720cdb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4ae3720cdb_0_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4ae3720cdb_0_5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4ae3720cdb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4ae3720cdb_0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g4ae3720cdb_0_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4c65730229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4c65730229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4c65730229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4bb252bffd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4bb252bffd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g4bb252bffd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a:t>
            </a:r>
            <a:endParaRPr/>
          </a:p>
        </p:txBody>
      </p:sp>
      <p:sp>
        <p:nvSpPr>
          <p:cNvPr id="60" name="Google Shape;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ae3720cdb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4ae3720cdb_0_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g4ae3720cdb_0_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4c65730229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4c65730229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g4c65730229_0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ae3720cdb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4ae3720cdb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4ca4ebf3d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4ca4ebf3d8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4ca4ebf3d8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4bb252bffd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g4bb252bff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4bb252bffd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g4bb252bffd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4ae3720cdb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4ae3720cdb_0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g4ae3720cdb_0_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4c8bfbb605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4c8bfbb605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g4c8bfbb605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4c8bfbb605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4c8bfbb605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g4c8bfbb605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3c1426b7c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3c1426b7c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33c1426b7c_0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4c8bfbb605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4c8bfbb605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4c8bfbb605_0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1600200" y="2286000"/>
            <a:ext cx="6172200" cy="1894362"/>
          </a:xfrm>
        </p:spPr>
        <p:txBody>
          <a:bodyPr/>
          <a:lstStyle>
            <a:lvl1pPr>
              <a:defRPr b="1"/>
            </a:lvl1pPr>
          </a:lstStyle>
          <a:p>
            <a:r>
              <a:rPr kumimoji="0" lang="en-US" dirty="0"/>
              <a:t>Click to edit Master title style</a:t>
            </a:r>
          </a:p>
        </p:txBody>
      </p:sp>
      <p:sp>
        <p:nvSpPr>
          <p:cNvPr id="9" name="Subtitle 8"/>
          <p:cNvSpPr>
            <a:spLocks noGrp="1"/>
          </p:cNvSpPr>
          <p:nvPr>
            <p:ph type="subTitle" idx="1"/>
          </p:nvPr>
        </p:nvSpPr>
        <p:spPr>
          <a:xfrm>
            <a:off x="1600200" y="4165122"/>
            <a:ext cx="6172200" cy="1371600"/>
          </a:xfrm>
        </p:spPr>
        <p:txBody>
          <a:bodyPr/>
          <a:lstStyle>
            <a:lvl1pPr marL="0" indent="0" algn="l">
              <a:buNone/>
              <a:defRPr sz="1800" b="1">
                <a:solidFill>
                  <a:schemeClr val="accen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pic>
        <p:nvPicPr>
          <p:cNvPr id="5" name="Picture 4">
            <a:extLst>
              <a:ext uri="{FF2B5EF4-FFF2-40B4-BE49-F238E27FC236}">
                <a16:creationId xmlns:a16="http://schemas.microsoft.com/office/drawing/2014/main" id="{0CFB124B-E344-4C87-AB68-12CB6E907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6" name="Picture 5">
            <a:extLst>
              <a:ext uri="{FF2B5EF4-FFF2-40B4-BE49-F238E27FC236}">
                <a16:creationId xmlns:a16="http://schemas.microsoft.com/office/drawing/2014/main" id="{EF32EF83-ADE0-4865-8D0A-D22FADD8CD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8229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8154924" y="531876"/>
            <a:ext cx="1447800" cy="384048"/>
          </a:xfrm>
          <a:prstGeom prst="rect">
            <a:avLst/>
          </a:prstGeom>
        </p:spPr>
        <p:txBody>
          <a:bodyPr rtlCol="0"/>
          <a:lstStyle/>
          <a:p>
            <a:fld id="{2736994D-1C0E-4F38-8305-B404FD786FF8}" type="datetimeFigureOut">
              <a:rPr lang="en-US" smtClean="0"/>
              <a:pPr/>
              <a:t>1/24/2019</a:t>
            </a:fld>
            <a:endParaRPr lang="en-US"/>
          </a:p>
        </p:txBody>
      </p:sp>
      <p:sp>
        <p:nvSpPr>
          <p:cNvPr id="9" name="Slide Number Placeholder 8"/>
          <p:cNvSpPr>
            <a:spLocks noGrp="1"/>
          </p:cNvSpPr>
          <p:nvPr>
            <p:ph type="sldNum" sz="quarter" idx="15"/>
          </p:nvPr>
        </p:nvSpPr>
        <p:spPr>
          <a:xfrm>
            <a:off x="8534400" y="6336792"/>
            <a:ext cx="6096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6590607" y="3700563"/>
            <a:ext cx="4566485" cy="365760"/>
          </a:xfrm>
          <a:prstGeom prst="rect">
            <a:avLst/>
          </a:prstGeom>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1/24/2019</a:t>
            </a:fld>
            <a:endParaRPr lang="en-US"/>
          </a:p>
        </p:txBody>
      </p:sp>
      <p:sp>
        <p:nvSpPr>
          <p:cNvPr id="6" name="Footer Placeholder 5"/>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9" name="Content Placeholder 8"/>
          <p:cNvSpPr>
            <a:spLocks noGrp="1"/>
          </p:cNvSpPr>
          <p:nvPr>
            <p:ph sz="quarter" idx="1"/>
          </p:nvPr>
        </p:nvSpPr>
        <p:spPr>
          <a:xfrm>
            <a:off x="457200" y="1600200"/>
            <a:ext cx="3657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1/24/2019</a:t>
            </a:fld>
            <a:endParaRPr lang="en-US"/>
          </a:p>
        </p:txBody>
      </p:sp>
      <p:sp>
        <p:nvSpPr>
          <p:cNvPr id="8" name="Footer Placeholder 7"/>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11" name="Content Placeholder 10"/>
          <p:cNvSpPr>
            <a:spLocks noGrp="1"/>
          </p:cNvSpPr>
          <p:nvPr>
            <p:ph sz="quarter" idx="2"/>
          </p:nvPr>
        </p:nvSpPr>
        <p:spPr>
          <a:xfrm>
            <a:off x="457200"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8151876" y="531876"/>
            <a:ext cx="1447800" cy="384048"/>
          </a:xfrm>
          <a:prstGeom prst="rect">
            <a:avLst/>
          </a:prstGeom>
        </p:spPr>
        <p:txBody>
          <a:bodyPr rtlCol="0"/>
          <a:lstStyle/>
          <a:p>
            <a:fld id="{2736994D-1C0E-4F38-8305-B404FD786FF8}" type="datetimeFigureOut">
              <a:rPr lang="en-US" smtClean="0"/>
              <a:pPr/>
              <a:t>1/24/2019</a:t>
            </a:fld>
            <a:endParaRPr lang="en-US"/>
          </a:p>
        </p:txBody>
      </p:sp>
      <p:sp>
        <p:nvSpPr>
          <p:cNvPr id="8" name="Footer Placeholder 7"/>
          <p:cNvSpPr>
            <a:spLocks noGrp="1"/>
          </p:cNvSpPr>
          <p:nvPr>
            <p:ph type="ftr" sz="quarter" idx="12"/>
          </p:nvPr>
        </p:nvSpPr>
        <p:spPr>
          <a:xfrm rot="5400000">
            <a:off x="6584802" y="3703320"/>
            <a:ext cx="4572000" cy="365760"/>
          </a:xfrm>
          <a:prstGeom prst="rect">
            <a:avLst/>
          </a:prstGeom>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1/24/2019</a:t>
            </a:fld>
            <a:endParaRPr lang="en-US"/>
          </a:p>
        </p:txBody>
      </p:sp>
      <p:sp>
        <p:nvSpPr>
          <p:cNvPr id="3" name="Footer Placeholder 2"/>
          <p:cNvSpPr>
            <a:spLocks noGrp="1"/>
          </p:cNvSpPr>
          <p:nvPr>
            <p:ph type="ftr" sz="quarter" idx="11"/>
          </p:nvPr>
        </p:nvSpPr>
        <p:spPr>
          <a:xfrm rot="5400000">
            <a:off x="6584802" y="3703320"/>
            <a:ext cx="4572000" cy="36576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p:cSld name="1_Title Slide">
    <p:bg>
      <p:bgPr>
        <a:solidFill>
          <a:schemeClr val="lt1"/>
        </a:solidFill>
        <a:effectLst/>
      </p:bgPr>
    </p:bg>
    <p:spTree>
      <p:nvGrpSpPr>
        <p:cNvPr id="1" name="Shape 16"/>
        <p:cNvGrpSpPr/>
        <p:nvPr/>
      </p:nvGrpSpPr>
      <p:grpSpPr>
        <a:xfrm>
          <a:off x="0" y="0"/>
          <a:ext cx="0" cy="0"/>
          <a:chOff x="0" y="0"/>
          <a:chExt cx="0" cy="0"/>
        </a:xfrm>
      </p:grpSpPr>
      <p:pic>
        <p:nvPicPr>
          <p:cNvPr id="17" name="Google Shape;17;p2"/>
          <p:cNvPicPr preferRelativeResize="0"/>
          <p:nvPr/>
        </p:nvPicPr>
        <p:blipFill rotWithShape="1">
          <a:blip r:embed="rId2">
            <a:alphaModFix/>
          </a:blip>
          <a:srcRect/>
          <a:stretch/>
        </p:blipFill>
        <p:spPr>
          <a:xfrm>
            <a:off x="6705600" y="6005362"/>
            <a:ext cx="2224178" cy="758952"/>
          </a:xfrm>
          <a:prstGeom prst="rect">
            <a:avLst/>
          </a:prstGeom>
          <a:noFill/>
          <a:ln>
            <a:noFill/>
          </a:ln>
        </p:spPr>
      </p:pic>
      <p:pic>
        <p:nvPicPr>
          <p:cNvPr id="18" name="Google Shape;18;p2"/>
          <p:cNvPicPr preferRelativeResize="0"/>
          <p:nvPr/>
        </p:nvPicPr>
        <p:blipFill rotWithShape="1">
          <a:blip r:embed="rId3">
            <a:alphaModFix/>
          </a:blip>
          <a:srcRect/>
          <a:stretch/>
        </p:blipFill>
        <p:spPr>
          <a:xfrm>
            <a:off x="381000" y="6005362"/>
            <a:ext cx="2231136" cy="501907"/>
          </a:xfrm>
          <a:prstGeom prst="rect">
            <a:avLst/>
          </a:prstGeom>
          <a:noFill/>
          <a:ln>
            <a:noFill/>
          </a:ln>
        </p:spPr>
      </p:pic>
      <p:sp>
        <p:nvSpPr>
          <p:cNvPr id="19" name="Google Shape;19;p2"/>
          <p:cNvSpPr txBox="1">
            <a:spLocks noGrp="1"/>
          </p:cNvSpPr>
          <p:nvPr>
            <p:ph type="ctrTitle"/>
          </p:nvPr>
        </p:nvSpPr>
        <p:spPr>
          <a:xfrm>
            <a:off x="1524000" y="1610838"/>
            <a:ext cx="6172200" cy="1143000"/>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accent4"/>
              </a:buClr>
              <a:buSzPts val="3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 name="Google Shape;20;p2" descr="CABP_EXPO_lines.png"/>
          <p:cNvPicPr preferRelativeResize="0"/>
          <p:nvPr/>
        </p:nvPicPr>
        <p:blipFill rotWithShape="1">
          <a:blip r:embed="rId4">
            <a:alphaModFix/>
          </a:blip>
          <a:srcRect/>
          <a:stretch/>
        </p:blipFill>
        <p:spPr>
          <a:xfrm>
            <a:off x="1485900" y="2932039"/>
            <a:ext cx="6248400" cy="202799"/>
          </a:xfrm>
          <a:prstGeom prst="rect">
            <a:avLst/>
          </a:prstGeom>
          <a:noFill/>
          <a:ln>
            <a:noFill/>
          </a:ln>
        </p:spPr>
      </p:pic>
      <p:sp>
        <p:nvSpPr>
          <p:cNvPr id="21" name="Google Shape;21;p2"/>
          <p:cNvSpPr txBox="1"/>
          <p:nvPr/>
        </p:nvSpPr>
        <p:spPr>
          <a:xfrm>
            <a:off x="1524000" y="3134838"/>
            <a:ext cx="6172200" cy="1208562"/>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accent5"/>
              </a:buClr>
              <a:buSzPts val="2145"/>
              <a:buFont typeface="Arial"/>
              <a:buNone/>
            </a:pPr>
            <a:r>
              <a:rPr lang="en-US" sz="2145" b="0" i="0" u="none" strike="noStrike" cap="none">
                <a:solidFill>
                  <a:schemeClr val="accent5"/>
                </a:solidFill>
                <a:latin typeface="Arial"/>
                <a:ea typeface="Arial"/>
                <a:cs typeface="Arial"/>
                <a:sym typeface="Arial"/>
              </a:rPr>
              <a:t>Date</a:t>
            </a:r>
            <a:br>
              <a:rPr lang="en-US" sz="2145" b="1" i="0" u="none" strike="noStrike" cap="none">
                <a:solidFill>
                  <a:schemeClr val="accent5"/>
                </a:solidFill>
                <a:latin typeface="Arial"/>
                <a:ea typeface="Arial"/>
                <a:cs typeface="Arial"/>
                <a:sym typeface="Arial"/>
              </a:rPr>
            </a:br>
            <a:r>
              <a:rPr lang="en-US" sz="2145" b="1" i="0" u="none" strike="noStrike" cap="none">
                <a:solidFill>
                  <a:schemeClr val="accent5"/>
                </a:solidFill>
                <a:latin typeface="Arial"/>
                <a:ea typeface="Arial"/>
                <a:cs typeface="Arial"/>
                <a:sym typeface="Arial"/>
              </a:rPr>
              <a:t>Speaker Name/Info</a:t>
            </a:r>
            <a:br>
              <a:rPr lang="en-US" sz="2145" b="1" i="0" u="none" strike="noStrike" cap="none">
                <a:solidFill>
                  <a:schemeClr val="accent5"/>
                </a:solidFill>
                <a:latin typeface="Arial"/>
                <a:ea typeface="Arial"/>
                <a:cs typeface="Arial"/>
                <a:sym typeface="Arial"/>
              </a:rPr>
            </a:br>
            <a:endParaRPr sz="2145" b="1" i="0" u="none" strike="noStrike" cap="none">
              <a:solidFill>
                <a:schemeClr val="accent5"/>
              </a:solidFill>
              <a:latin typeface="Arial"/>
              <a:ea typeface="Arial"/>
              <a:cs typeface="Arial"/>
              <a:sym typeface="Arial"/>
            </a:endParaRPr>
          </a:p>
        </p:txBody>
      </p:sp>
      <p:sp>
        <p:nvSpPr>
          <p:cNvPr id="22" name="Google Shape;22;p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1683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www.airbestpractices.com/"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hyperlink" Target="http://www.cabpexpo.com/" TargetMode="Externa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3058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57200" y="1143000"/>
            <a:ext cx="83058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200" y="718553"/>
            <a:ext cx="8382000" cy="272047"/>
          </a:xfrm>
          <a:prstGeom prst="rect">
            <a:avLst/>
          </a:prstGeom>
        </p:spPr>
      </p:pic>
      <p:pic>
        <p:nvPicPr>
          <p:cNvPr id="5" name="Picture 4">
            <a:hlinkClick r:id="rId10"/>
            <a:extLst>
              <a:ext uri="{FF2B5EF4-FFF2-40B4-BE49-F238E27FC236}">
                <a16:creationId xmlns:a16="http://schemas.microsoft.com/office/drawing/2014/main" id="{CB014A05-9C1D-434E-85A4-5A0B2F4B81C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0" name="Picture 9">
            <a:hlinkClick r:id="rId12"/>
            <a:extLst>
              <a:ext uri="{FF2B5EF4-FFF2-40B4-BE49-F238E27FC236}">
                <a16:creationId xmlns:a16="http://schemas.microsoft.com/office/drawing/2014/main" id="{58D621D8-CCE4-4090-9A9B-FC40F12BBE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 id="2147483678" r:id="rId7"/>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1.bin"/><Relationship Id="rId10" Type="http://schemas.openxmlformats.org/officeDocument/2006/relationships/image" Target="../media/image10.jpg"/><Relationship Id="rId4" Type="http://schemas.openxmlformats.org/officeDocument/2006/relationships/hyperlink" Target="http://www.cabpexpo.com/" TargetMode="External"/><Relationship Id="rId9" Type="http://schemas.openxmlformats.org/officeDocument/2006/relationships/image" Target="../media/image8.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hyperlink" Target="http://www.coolingbestpractices.com/magazine/webinars"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2866317" y="2988694"/>
            <a:ext cx="3653653" cy="138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ts val="1680"/>
              </a:lnSpc>
              <a:spcBef>
                <a:spcPct val="0"/>
              </a:spcBef>
              <a:spcAft>
                <a:spcPct val="0"/>
              </a:spcAft>
              <a:buClrTx/>
              <a:buSzTx/>
              <a:buFontTx/>
              <a:buNone/>
              <a:tabLst/>
              <a:defRPr/>
            </a:pPr>
            <a:r>
              <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rPr>
              <a:t>The recording and slides of this webinar will be made available to attendees via email later today.</a:t>
            </a:r>
          </a:p>
          <a:p>
            <a:pPr marL="0" marR="0" lvl="0" indent="0" algn="ctr" defTabSz="914400" rtl="0" eaLnBrk="0" fontAlgn="base" latinLnBrk="0" hangingPunct="0">
              <a:lnSpc>
                <a:spcPts val="1680"/>
              </a:lnSpc>
              <a:spcBef>
                <a:spcPct val="0"/>
              </a:spcBef>
              <a:spcAft>
                <a:spcPct val="0"/>
              </a:spcAft>
              <a:buClrTx/>
              <a:buSzTx/>
              <a:buFontTx/>
              <a:buNone/>
              <a:tabLst/>
              <a:defRPr/>
            </a:pPr>
            <a:endPar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endParaRPr>
          </a:p>
          <a:p>
            <a:pPr marL="0" marR="0" lvl="0" indent="0" algn="ctr" defTabSz="914400" rtl="0" eaLnBrk="0" fontAlgn="base" latinLnBrk="0" hangingPunct="0">
              <a:lnSpc>
                <a:spcPts val="1680"/>
              </a:lnSpc>
              <a:spcBef>
                <a:spcPct val="0"/>
              </a:spcBef>
              <a:spcAft>
                <a:spcPct val="0"/>
              </a:spcAft>
              <a:buClrTx/>
              <a:buSzTx/>
              <a:buFontTx/>
              <a:buNone/>
              <a:tabLst/>
              <a:defRPr/>
            </a:pPr>
            <a:r>
              <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rPr>
              <a:t>PDH Certificates will be e-mailed to attendees within two days.</a:t>
            </a:r>
            <a:endParaRPr kumimoji="0" lang="en-US" altLang="en-US" sz="1300" b="1" i="0" u="none" strike="noStrike" kern="0" cap="none" spc="0" normalizeH="0" baseline="0" noProof="0" dirty="0">
              <a:ln>
                <a:noFill/>
              </a:ln>
              <a:solidFill>
                <a:prstClr val="black"/>
              </a:solidFill>
              <a:effectLst/>
              <a:uLnTx/>
              <a:uFillTx/>
              <a:latin typeface="+mj-lt"/>
              <a:cs typeface="Calibri" panose="020F0502020204030204" pitchFamily="34" charset="0"/>
            </a:endParaRPr>
          </a:p>
        </p:txBody>
      </p:sp>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1104900" y="1387937"/>
            <a:ext cx="69342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Proper Installation &amp; Sizing of VSD Air Compressors</a:t>
            </a:r>
          </a:p>
        </p:txBody>
      </p:sp>
      <p:sp>
        <p:nvSpPr>
          <p:cNvPr id="23" name="object 3">
            <a:extLst>
              <a:ext uri="{FF2B5EF4-FFF2-40B4-BE49-F238E27FC236}">
                <a16:creationId xmlns:a16="http://schemas.microsoft.com/office/drawing/2014/main" id="{DD6E8466-892C-4836-B71C-1D12F3F42E0F}"/>
              </a:ext>
            </a:extLst>
          </p:cNvPr>
          <p:cNvSpPr txBox="1"/>
          <p:nvPr/>
        </p:nvSpPr>
        <p:spPr>
          <a:xfrm>
            <a:off x="1926733" y="2133600"/>
            <a:ext cx="5290534" cy="615553"/>
          </a:xfrm>
          <a:prstGeom prst="rect">
            <a:avLst/>
          </a:prstGeom>
        </p:spPr>
        <p:txBody>
          <a:bodyPr vert="horz" wrap="square" lIns="0" tIns="0" rIns="0" bIns="0" rtlCol="0">
            <a:spAutoFit/>
          </a:body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15" normalizeH="0" baseline="0" noProof="0" dirty="0">
                <a:ln>
                  <a:noFill/>
                </a:ln>
                <a:solidFill>
                  <a:prstClr val="black"/>
                </a:solidFill>
                <a:effectLst/>
                <a:uLnTx/>
                <a:uFillTx/>
                <a:latin typeface="+mj-lt"/>
                <a:ea typeface="+mn-ea"/>
                <a:cs typeface="Calibri"/>
              </a:rPr>
              <a:t>Ross Orr, </a:t>
            </a:r>
            <a:r>
              <a:rPr kumimoji="0" lang="en-US" sz="2000" b="0" i="1" u="none" strike="noStrike" kern="1200" cap="none" spc="-15" normalizeH="0" baseline="0" noProof="0" dirty="0">
                <a:ln>
                  <a:noFill/>
                </a:ln>
                <a:solidFill>
                  <a:prstClr val="black"/>
                </a:solidFill>
                <a:effectLst/>
                <a:uLnTx/>
                <a:uFillTx/>
                <a:latin typeface="+mj-lt"/>
                <a:ea typeface="+mn-ea"/>
                <a:cs typeface="Calibri"/>
              </a:rPr>
              <a:t>Compressor Energy Services</a:t>
            </a:r>
          </a:p>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15" normalizeH="0" baseline="0" noProof="0" dirty="0">
                <a:ln>
                  <a:noFill/>
                </a:ln>
                <a:solidFill>
                  <a:prstClr val="black"/>
                </a:solidFill>
                <a:effectLst/>
                <a:uLnTx/>
                <a:uFillTx/>
                <a:latin typeface="+mj-lt"/>
                <a:ea typeface="+mn-ea"/>
                <a:cs typeface="Calibri"/>
              </a:rPr>
              <a:t>Keynote Speaker</a:t>
            </a:r>
            <a:endParaRPr kumimoji="0" sz="2000" b="0" i="1" u="none" strike="noStrike" kern="1200" cap="none" spc="0" normalizeH="0" baseline="0" noProof="0" dirty="0">
              <a:ln>
                <a:noFill/>
              </a:ln>
              <a:solidFill>
                <a:prstClr val="black"/>
              </a:solidFill>
              <a:effectLst/>
              <a:uLnTx/>
              <a:uFillTx/>
              <a:latin typeface="+mj-lt"/>
              <a:ea typeface="+mn-ea"/>
              <a:cs typeface="Calibri"/>
            </a:endParaRPr>
          </a:p>
        </p:txBody>
      </p:sp>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457200" y="152400"/>
            <a:ext cx="8305800" cy="563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accent4"/>
              </a:buClr>
              <a:buSzPts val="3000"/>
              <a:buFont typeface="Arial"/>
              <a:buNone/>
            </a:pPr>
            <a:r>
              <a:rPr lang="en-US"/>
              <a:t>“Knowledge is Power”  --  Collecting Data</a:t>
            </a:r>
            <a:endParaRPr/>
          </a:p>
        </p:txBody>
      </p:sp>
      <p:sp>
        <p:nvSpPr>
          <p:cNvPr id="75" name="Google Shape;75;p11"/>
          <p:cNvSpPr txBox="1">
            <a:spLocks noGrp="1"/>
          </p:cNvSpPr>
          <p:nvPr>
            <p:ph type="body" idx="1"/>
          </p:nvPr>
        </p:nvSpPr>
        <p:spPr>
          <a:xfrm>
            <a:off x="457200" y="917625"/>
            <a:ext cx="8229600" cy="5232000"/>
          </a:xfrm>
          <a:prstGeom prst="rect">
            <a:avLst/>
          </a:prstGeom>
          <a:noFill/>
          <a:ln>
            <a:noFill/>
          </a:ln>
        </p:spPr>
        <p:txBody>
          <a:bodyPr spcFirstLastPara="1" wrap="square" lIns="91425" tIns="45700" rIns="91425" bIns="45700" anchor="t" anchorCtr="0">
            <a:noAutofit/>
          </a:bodyPr>
          <a:lstStyle/>
          <a:p>
            <a:pPr marL="0" lvl="0" indent="0" algn="l" rtl="0">
              <a:lnSpc>
                <a:spcPct val="138000"/>
              </a:lnSpc>
              <a:spcBef>
                <a:spcPts val="0"/>
              </a:spcBef>
              <a:spcAft>
                <a:spcPts val="0"/>
              </a:spcAft>
              <a:buClr>
                <a:schemeClr val="dk1"/>
              </a:buClr>
              <a:buSzPts val="1100"/>
              <a:buFont typeface="Arial"/>
              <a:buNone/>
            </a:pPr>
            <a:r>
              <a:rPr lang="en-US">
                <a:solidFill>
                  <a:schemeClr val="dk2"/>
                </a:solidFill>
              </a:rPr>
              <a:t>System metering and monitoring.</a:t>
            </a:r>
            <a:endParaRPr>
              <a:solidFill>
                <a:schemeClr val="dk2"/>
              </a:solidFill>
            </a:endParaRPr>
          </a:p>
          <a:p>
            <a:pPr marL="0" lvl="0" indent="0" algn="l" rtl="0">
              <a:lnSpc>
                <a:spcPct val="138000"/>
              </a:lnSpc>
              <a:spcBef>
                <a:spcPts val="0"/>
              </a:spcBef>
              <a:spcAft>
                <a:spcPts val="0"/>
              </a:spcAft>
              <a:buClr>
                <a:schemeClr val="dk1"/>
              </a:buClr>
              <a:buSzPts val="1100"/>
              <a:buFont typeface="Arial"/>
              <a:buNone/>
            </a:pPr>
            <a:endParaRPr sz="1800"/>
          </a:p>
          <a:p>
            <a:pPr marL="1828800" lvl="0" indent="-355600" algn="l" rtl="0">
              <a:lnSpc>
                <a:spcPct val="115000"/>
              </a:lnSpc>
              <a:spcBef>
                <a:spcPts val="0"/>
              </a:spcBef>
              <a:spcAft>
                <a:spcPts val="0"/>
              </a:spcAft>
              <a:buClr>
                <a:schemeClr val="dk2"/>
              </a:buClr>
              <a:buSzPts val="2000"/>
              <a:buChar char="❖"/>
            </a:pPr>
            <a:r>
              <a:rPr lang="en-US" sz="2000">
                <a:solidFill>
                  <a:schemeClr val="dk2"/>
                </a:solidFill>
              </a:rPr>
              <a:t>Flow Meters -  </a:t>
            </a:r>
            <a:endParaRPr sz="2000">
              <a:solidFill>
                <a:schemeClr val="dk2"/>
              </a:solidFill>
            </a:endParaRPr>
          </a:p>
          <a:p>
            <a:pPr marL="0" lvl="0" indent="0" algn="l" rtl="0">
              <a:lnSpc>
                <a:spcPct val="115000"/>
              </a:lnSpc>
              <a:spcBef>
                <a:spcPts val="0"/>
              </a:spcBef>
              <a:spcAft>
                <a:spcPts val="0"/>
              </a:spcAft>
              <a:buClr>
                <a:schemeClr val="dk1"/>
              </a:buClr>
              <a:buSzPts val="1100"/>
              <a:buFont typeface="Arial"/>
              <a:buNone/>
            </a:pPr>
            <a:endParaRPr sz="2000">
              <a:solidFill>
                <a:schemeClr val="dk2"/>
              </a:solidFill>
            </a:endParaRPr>
          </a:p>
          <a:p>
            <a:pPr marL="0" lvl="0" indent="0" algn="l" rtl="0">
              <a:lnSpc>
                <a:spcPct val="115000"/>
              </a:lnSpc>
              <a:spcBef>
                <a:spcPts val="0"/>
              </a:spcBef>
              <a:spcAft>
                <a:spcPts val="0"/>
              </a:spcAft>
              <a:buClr>
                <a:schemeClr val="dk1"/>
              </a:buClr>
              <a:buSzPts val="1100"/>
              <a:buFont typeface="Arial"/>
              <a:buNone/>
            </a:pPr>
            <a:endParaRPr sz="2000">
              <a:solidFill>
                <a:schemeClr val="dk2"/>
              </a:solidFill>
            </a:endParaRPr>
          </a:p>
          <a:p>
            <a:pPr marL="457200" lvl="0" indent="-355600" algn="l" rtl="0">
              <a:lnSpc>
                <a:spcPct val="115000"/>
              </a:lnSpc>
              <a:spcBef>
                <a:spcPts val="0"/>
              </a:spcBef>
              <a:spcAft>
                <a:spcPts val="0"/>
              </a:spcAft>
              <a:buClr>
                <a:schemeClr val="dk2"/>
              </a:buClr>
              <a:buSzPts val="2000"/>
              <a:buChar char="❖"/>
            </a:pPr>
            <a:r>
              <a:rPr lang="en-US" sz="2000">
                <a:solidFill>
                  <a:schemeClr val="dk2"/>
                </a:solidFill>
              </a:rPr>
              <a:t>kW meters - amp loggers - </a:t>
            </a:r>
            <a:endParaRPr sz="2000">
              <a:solidFill>
                <a:schemeClr val="dk2"/>
              </a:solidFill>
            </a:endParaRPr>
          </a:p>
          <a:p>
            <a:pPr marL="457200" lvl="0" indent="0" algn="l" rtl="0">
              <a:lnSpc>
                <a:spcPct val="115000"/>
              </a:lnSpc>
              <a:spcBef>
                <a:spcPts val="0"/>
              </a:spcBef>
              <a:spcAft>
                <a:spcPts val="0"/>
              </a:spcAft>
              <a:buNone/>
            </a:pPr>
            <a:endParaRPr sz="2000">
              <a:solidFill>
                <a:schemeClr val="dk2"/>
              </a:solidFill>
            </a:endParaRPr>
          </a:p>
          <a:p>
            <a:pPr marL="457200" lvl="0" indent="-355600" algn="l" rtl="0">
              <a:lnSpc>
                <a:spcPct val="115000"/>
              </a:lnSpc>
              <a:spcBef>
                <a:spcPts val="0"/>
              </a:spcBef>
              <a:spcAft>
                <a:spcPts val="0"/>
              </a:spcAft>
              <a:buClr>
                <a:schemeClr val="dk2"/>
              </a:buClr>
              <a:buSzPts val="2000"/>
              <a:buChar char="❖"/>
            </a:pPr>
            <a:r>
              <a:rPr lang="en-US" sz="2000">
                <a:solidFill>
                  <a:schemeClr val="dk2"/>
                </a:solidFill>
              </a:rPr>
              <a:t>Pressure transducers</a:t>
            </a:r>
            <a:endParaRPr sz="2000">
              <a:solidFill>
                <a:schemeClr val="dk2"/>
              </a:solidFill>
            </a:endParaRPr>
          </a:p>
          <a:p>
            <a:pPr marL="0" lvl="0" indent="0" algn="l" rtl="0">
              <a:lnSpc>
                <a:spcPct val="115000"/>
              </a:lnSpc>
              <a:spcBef>
                <a:spcPts val="0"/>
              </a:spcBef>
              <a:spcAft>
                <a:spcPts val="0"/>
              </a:spcAft>
              <a:buNone/>
            </a:pPr>
            <a:endParaRPr sz="2000">
              <a:solidFill>
                <a:schemeClr val="dk2"/>
              </a:solidFill>
            </a:endParaRPr>
          </a:p>
          <a:p>
            <a:pPr marL="457200" lvl="0" indent="-355600" algn="l" rtl="0">
              <a:lnSpc>
                <a:spcPct val="115000"/>
              </a:lnSpc>
              <a:spcBef>
                <a:spcPts val="0"/>
              </a:spcBef>
              <a:spcAft>
                <a:spcPts val="0"/>
              </a:spcAft>
              <a:buClr>
                <a:schemeClr val="dk2"/>
              </a:buClr>
              <a:buSzPts val="2000"/>
              <a:buChar char="❖"/>
            </a:pPr>
            <a:r>
              <a:rPr lang="en-US" sz="2000">
                <a:solidFill>
                  <a:schemeClr val="dk2"/>
                </a:solidFill>
              </a:rPr>
              <a:t>Data logging - data collection   </a:t>
            </a:r>
            <a:endParaRPr sz="2000">
              <a:solidFill>
                <a:schemeClr val="dk2"/>
              </a:solidFill>
            </a:endParaRPr>
          </a:p>
          <a:p>
            <a:pPr marL="457200" lvl="0" indent="0" algn="l" rtl="0">
              <a:lnSpc>
                <a:spcPct val="115000"/>
              </a:lnSpc>
              <a:spcBef>
                <a:spcPts val="0"/>
              </a:spcBef>
              <a:spcAft>
                <a:spcPts val="0"/>
              </a:spcAft>
              <a:buNone/>
            </a:pPr>
            <a:endParaRPr sz="1800"/>
          </a:p>
          <a:p>
            <a:pPr marL="0" lvl="0" indent="0" algn="l" rtl="0">
              <a:spcBef>
                <a:spcPts val="0"/>
              </a:spcBef>
              <a:spcAft>
                <a:spcPts val="0"/>
              </a:spcAft>
              <a:buSzPts val="1680"/>
              <a:buNone/>
            </a:pPr>
            <a:endParaRPr sz="1800"/>
          </a:p>
          <a:p>
            <a:pPr marL="0" lvl="0" indent="0" algn="l" rtl="0">
              <a:spcBef>
                <a:spcPts val="0"/>
              </a:spcBef>
              <a:spcAft>
                <a:spcPts val="0"/>
              </a:spcAft>
              <a:buSzPts val="1680"/>
              <a:buNone/>
            </a:pPr>
            <a:r>
              <a:rPr lang="en-US" sz="3000"/>
              <a:t>“You Can’t Manage What You Don’t Measure”</a:t>
            </a:r>
            <a:endParaRPr sz="3000"/>
          </a:p>
        </p:txBody>
      </p:sp>
      <p:pic>
        <p:nvPicPr>
          <p:cNvPr id="76" name="Google Shape;76;p11"/>
          <p:cNvPicPr preferRelativeResize="0"/>
          <p:nvPr/>
        </p:nvPicPr>
        <p:blipFill>
          <a:blip r:embed="rId3">
            <a:alphaModFix/>
          </a:blip>
          <a:stretch>
            <a:fillRect/>
          </a:stretch>
        </p:blipFill>
        <p:spPr>
          <a:xfrm>
            <a:off x="4255775" y="1503050"/>
            <a:ext cx="3149573" cy="2096565"/>
          </a:xfrm>
          <a:prstGeom prst="rect">
            <a:avLst/>
          </a:prstGeom>
          <a:noFill/>
          <a:ln>
            <a:noFill/>
          </a:ln>
        </p:spPr>
      </p:pic>
      <p:pic>
        <p:nvPicPr>
          <p:cNvPr id="77" name="Google Shape;77;p11"/>
          <p:cNvPicPr preferRelativeResize="0"/>
          <p:nvPr/>
        </p:nvPicPr>
        <p:blipFill rotWithShape="1">
          <a:blip r:embed="rId4">
            <a:alphaModFix/>
          </a:blip>
          <a:srcRect l="8712" r="8464" b="59361"/>
          <a:stretch/>
        </p:blipFill>
        <p:spPr>
          <a:xfrm>
            <a:off x="4964125" y="4386575"/>
            <a:ext cx="3149571" cy="8693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2"/>
          <p:cNvPicPr preferRelativeResize="0"/>
          <p:nvPr/>
        </p:nvPicPr>
        <p:blipFill>
          <a:blip r:embed="rId3">
            <a:alphaModFix/>
          </a:blip>
          <a:stretch>
            <a:fillRect/>
          </a:stretch>
        </p:blipFill>
        <p:spPr>
          <a:xfrm>
            <a:off x="531250" y="998125"/>
            <a:ext cx="4819450" cy="3325874"/>
          </a:xfrm>
          <a:prstGeom prst="rect">
            <a:avLst/>
          </a:prstGeom>
          <a:noFill/>
          <a:ln>
            <a:noFill/>
          </a:ln>
        </p:spPr>
      </p:pic>
      <p:sp>
        <p:nvSpPr>
          <p:cNvPr id="84" name="Google Shape;84;p12"/>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Interpreting Data  --  Drilling Down</a:t>
            </a:r>
            <a:endParaRPr/>
          </a:p>
        </p:txBody>
      </p:sp>
      <p:sp>
        <p:nvSpPr>
          <p:cNvPr id="85" name="Google Shape;85;p12"/>
          <p:cNvSpPr txBox="1">
            <a:spLocks noGrp="1"/>
          </p:cNvSpPr>
          <p:nvPr>
            <p:ph type="body" idx="1"/>
          </p:nvPr>
        </p:nvSpPr>
        <p:spPr>
          <a:xfrm>
            <a:off x="531250" y="998125"/>
            <a:ext cx="8155500" cy="47811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endParaRPr sz="1800"/>
          </a:p>
          <a:p>
            <a:pPr marL="0" lvl="0" indent="0" algn="l" rtl="0">
              <a:spcBef>
                <a:spcPts val="600"/>
              </a:spcBef>
              <a:spcAft>
                <a:spcPts val="0"/>
              </a:spcAft>
              <a:buNone/>
            </a:pPr>
            <a:endParaRPr/>
          </a:p>
        </p:txBody>
      </p:sp>
      <p:pic>
        <p:nvPicPr>
          <p:cNvPr id="86" name="Google Shape;86;p12"/>
          <p:cNvPicPr preferRelativeResize="0"/>
          <p:nvPr/>
        </p:nvPicPr>
        <p:blipFill>
          <a:blip r:embed="rId4">
            <a:alphaModFix/>
          </a:blip>
          <a:stretch>
            <a:fillRect/>
          </a:stretch>
        </p:blipFill>
        <p:spPr>
          <a:xfrm>
            <a:off x="4347624" y="2919996"/>
            <a:ext cx="4339126" cy="30686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body" idx="1"/>
          </p:nvPr>
        </p:nvSpPr>
        <p:spPr>
          <a:xfrm>
            <a:off x="457200" y="1122225"/>
            <a:ext cx="8229600" cy="46968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endParaRPr sz="1800"/>
          </a:p>
          <a:p>
            <a:pPr marL="0" lvl="0" indent="0" algn="l" rtl="0">
              <a:spcBef>
                <a:spcPts val="600"/>
              </a:spcBef>
              <a:spcAft>
                <a:spcPts val="0"/>
              </a:spcAft>
              <a:buNone/>
            </a:pPr>
            <a:endParaRPr sz="1800"/>
          </a:p>
          <a:p>
            <a:pPr marL="0" lvl="0" indent="0" algn="l" rtl="0">
              <a:spcBef>
                <a:spcPts val="600"/>
              </a:spcBef>
              <a:spcAft>
                <a:spcPts val="0"/>
              </a:spcAft>
              <a:buNone/>
            </a:pPr>
            <a:endParaRPr sz="1800"/>
          </a:p>
          <a:p>
            <a:pPr marL="0" lvl="0" indent="0" algn="l" rtl="0">
              <a:spcBef>
                <a:spcPts val="600"/>
              </a:spcBef>
              <a:spcAft>
                <a:spcPts val="0"/>
              </a:spcAft>
              <a:buNone/>
            </a:pPr>
            <a:endParaRPr sz="1800"/>
          </a:p>
          <a:p>
            <a:pPr marL="0" lvl="0" indent="0" algn="l" rtl="0">
              <a:spcBef>
                <a:spcPts val="600"/>
              </a:spcBef>
              <a:spcAft>
                <a:spcPts val="0"/>
              </a:spcAft>
              <a:buNone/>
            </a:pPr>
            <a:endParaRPr sz="1800"/>
          </a:p>
          <a:p>
            <a:pPr marL="0" lvl="0" indent="0" algn="l" rtl="0">
              <a:spcBef>
                <a:spcPts val="600"/>
              </a:spcBef>
              <a:spcAft>
                <a:spcPts val="0"/>
              </a:spcAft>
              <a:buNone/>
            </a:pPr>
            <a:endParaRPr sz="1800"/>
          </a:p>
          <a:p>
            <a:pPr marL="0" lvl="0" indent="0" algn="l" rtl="0">
              <a:spcBef>
                <a:spcPts val="600"/>
              </a:spcBef>
              <a:spcAft>
                <a:spcPts val="0"/>
              </a:spcAft>
              <a:buNone/>
            </a:pPr>
            <a:endParaRPr sz="1800"/>
          </a:p>
          <a:p>
            <a:pPr marL="0" lvl="0" indent="0" algn="l" rtl="0">
              <a:spcBef>
                <a:spcPts val="600"/>
              </a:spcBef>
              <a:spcAft>
                <a:spcPts val="0"/>
              </a:spcAft>
              <a:buNone/>
            </a:pPr>
            <a:endParaRPr sz="1800"/>
          </a:p>
          <a:p>
            <a:pPr marL="0" lvl="0" indent="0" algn="l" rtl="0">
              <a:spcBef>
                <a:spcPts val="600"/>
              </a:spcBef>
              <a:spcAft>
                <a:spcPts val="0"/>
              </a:spcAft>
              <a:buNone/>
            </a:pPr>
            <a:endParaRPr/>
          </a:p>
        </p:txBody>
      </p:sp>
      <p:sp>
        <p:nvSpPr>
          <p:cNvPr id="93" name="Google Shape;93;p13"/>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Interpreting Data  --  KPI’s</a:t>
            </a:r>
            <a:endParaRPr/>
          </a:p>
        </p:txBody>
      </p:sp>
      <p:pic>
        <p:nvPicPr>
          <p:cNvPr id="94" name="Google Shape;94;p13"/>
          <p:cNvPicPr preferRelativeResize="0"/>
          <p:nvPr/>
        </p:nvPicPr>
        <p:blipFill>
          <a:blip r:embed="rId3">
            <a:alphaModFix/>
          </a:blip>
          <a:stretch>
            <a:fillRect/>
          </a:stretch>
        </p:blipFill>
        <p:spPr>
          <a:xfrm>
            <a:off x="655887" y="1266200"/>
            <a:ext cx="7908563" cy="4676925"/>
          </a:xfrm>
          <a:prstGeom prst="rect">
            <a:avLst/>
          </a:prstGeom>
          <a:noFill/>
          <a:ln>
            <a:noFill/>
          </a:ln>
        </p:spPr>
      </p:pic>
      <p:sp>
        <p:nvSpPr>
          <p:cNvPr id="95" name="Google Shape;95;p13"/>
          <p:cNvSpPr txBox="1"/>
          <p:nvPr/>
        </p:nvSpPr>
        <p:spPr>
          <a:xfrm>
            <a:off x="708350" y="998125"/>
            <a:ext cx="7856100" cy="636900"/>
          </a:xfrm>
          <a:prstGeom prst="rect">
            <a:avLst/>
          </a:prstGeom>
          <a:solidFill>
            <a:srgbClr val="F3F3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2"/>
                </a:solidFill>
              </a:rPr>
              <a:t>Nice relationship between demand and kW input.</a:t>
            </a:r>
            <a:endParaRPr sz="1800">
              <a:solidFill>
                <a:schemeClr val="dk2"/>
              </a:solidFill>
            </a:endParaRPr>
          </a:p>
          <a:p>
            <a:pPr marL="0" lvl="0" indent="0" algn="l" rtl="0">
              <a:spcBef>
                <a:spcPts val="0"/>
              </a:spcBef>
              <a:spcAft>
                <a:spcPts val="0"/>
              </a:spcAft>
              <a:buNone/>
            </a:pPr>
            <a:r>
              <a:rPr lang="en-US" sz="1800">
                <a:solidFill>
                  <a:schemeClr val="dk2"/>
                </a:solidFill>
              </a:rPr>
              <a:t>However……….the kW/100 or CFM/kW showed us this was still inefficient.</a:t>
            </a:r>
            <a:endParaRPr sz="18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4"/>
          <p:cNvPicPr preferRelativeResize="0"/>
          <p:nvPr/>
        </p:nvPicPr>
        <p:blipFill>
          <a:blip r:embed="rId3">
            <a:alphaModFix/>
          </a:blip>
          <a:stretch>
            <a:fillRect/>
          </a:stretch>
        </p:blipFill>
        <p:spPr>
          <a:xfrm>
            <a:off x="2253150" y="939975"/>
            <a:ext cx="6509850" cy="4978050"/>
          </a:xfrm>
          <a:prstGeom prst="rect">
            <a:avLst/>
          </a:prstGeom>
          <a:noFill/>
          <a:ln>
            <a:noFill/>
          </a:ln>
        </p:spPr>
      </p:pic>
      <p:sp>
        <p:nvSpPr>
          <p:cNvPr id="102" name="Google Shape;102;p14"/>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100"/>
              <a:buFont typeface="Arial"/>
              <a:buNone/>
            </a:pPr>
            <a:r>
              <a:rPr lang="en-US"/>
              <a:t>Interpreting Data  --  What to Look For</a:t>
            </a:r>
            <a:endParaRPr/>
          </a:p>
        </p:txBody>
      </p:sp>
      <p:sp>
        <p:nvSpPr>
          <p:cNvPr id="103" name="Google Shape;103;p14"/>
          <p:cNvSpPr txBox="1"/>
          <p:nvPr/>
        </p:nvSpPr>
        <p:spPr>
          <a:xfrm>
            <a:off x="381000" y="1285875"/>
            <a:ext cx="2905200" cy="563700"/>
          </a:xfrm>
          <a:prstGeom prst="rect">
            <a:avLst/>
          </a:prstGeom>
          <a:solidFill>
            <a:srgbClr val="EFEFE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2"/>
                </a:solidFill>
              </a:rPr>
              <a:t>Notice the peaks</a:t>
            </a:r>
            <a:endParaRPr sz="2000">
              <a:solidFill>
                <a:schemeClr val="dk2"/>
              </a:solidFill>
            </a:endParaRPr>
          </a:p>
        </p:txBody>
      </p:sp>
      <p:sp>
        <p:nvSpPr>
          <p:cNvPr id="104" name="Google Shape;104;p14"/>
          <p:cNvSpPr txBox="1"/>
          <p:nvPr/>
        </p:nvSpPr>
        <p:spPr>
          <a:xfrm>
            <a:off x="381000" y="2111375"/>
            <a:ext cx="3095700" cy="563700"/>
          </a:xfrm>
          <a:prstGeom prst="rect">
            <a:avLst/>
          </a:prstGeom>
          <a:solidFill>
            <a:srgbClr val="EFEFE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2"/>
                </a:solidFill>
              </a:rPr>
              <a:t>Look for sustained highs.</a:t>
            </a:r>
            <a:endParaRPr sz="2000">
              <a:solidFill>
                <a:schemeClr val="dk2"/>
              </a:solidFill>
            </a:endParaRPr>
          </a:p>
        </p:txBody>
      </p:sp>
      <p:sp>
        <p:nvSpPr>
          <p:cNvPr id="105" name="Google Shape;105;p14"/>
          <p:cNvSpPr txBox="1"/>
          <p:nvPr/>
        </p:nvSpPr>
        <p:spPr>
          <a:xfrm>
            <a:off x="381000" y="2936875"/>
            <a:ext cx="3095700" cy="563700"/>
          </a:xfrm>
          <a:prstGeom prst="rect">
            <a:avLst/>
          </a:prstGeom>
          <a:solidFill>
            <a:srgbClr val="EFEFE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2"/>
                </a:solidFill>
              </a:rPr>
              <a:t>Weekend and night lows</a:t>
            </a:r>
            <a:endParaRPr sz="2000">
              <a:solidFill>
                <a:schemeClr val="dk2"/>
              </a:solidFill>
            </a:endParaRPr>
          </a:p>
        </p:txBody>
      </p:sp>
      <p:sp>
        <p:nvSpPr>
          <p:cNvPr id="106" name="Google Shape;106;p14"/>
          <p:cNvSpPr txBox="1"/>
          <p:nvPr/>
        </p:nvSpPr>
        <p:spPr>
          <a:xfrm>
            <a:off x="381000" y="4918025"/>
            <a:ext cx="4222800" cy="873000"/>
          </a:xfrm>
          <a:prstGeom prst="rect">
            <a:avLst/>
          </a:prstGeom>
          <a:solidFill>
            <a:srgbClr val="EFEFE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2"/>
                </a:solidFill>
              </a:rPr>
              <a:t>Is there an average demand where you spend most of the time?</a:t>
            </a:r>
            <a:endParaRPr sz="20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Interpreting Data  --  Pressure</a:t>
            </a:r>
            <a:endParaRPr/>
          </a:p>
        </p:txBody>
      </p:sp>
      <p:pic>
        <p:nvPicPr>
          <p:cNvPr id="113" name="Google Shape;113;p15"/>
          <p:cNvPicPr preferRelativeResize="0"/>
          <p:nvPr/>
        </p:nvPicPr>
        <p:blipFill>
          <a:blip r:embed="rId3">
            <a:alphaModFix/>
          </a:blip>
          <a:stretch>
            <a:fillRect/>
          </a:stretch>
        </p:blipFill>
        <p:spPr>
          <a:xfrm>
            <a:off x="1236663" y="1008525"/>
            <a:ext cx="6670674" cy="4840950"/>
          </a:xfrm>
          <a:prstGeom prst="rect">
            <a:avLst/>
          </a:prstGeom>
          <a:noFill/>
          <a:ln>
            <a:noFill/>
          </a:ln>
        </p:spPr>
      </p:pic>
      <p:pic>
        <p:nvPicPr>
          <p:cNvPr id="114" name="Google Shape;114;p15"/>
          <p:cNvPicPr preferRelativeResize="0"/>
          <p:nvPr/>
        </p:nvPicPr>
        <p:blipFill rotWithShape="1">
          <a:blip r:embed="rId4">
            <a:alphaModFix/>
          </a:blip>
          <a:srcRect l="63600" b="80038"/>
          <a:stretch/>
        </p:blipFill>
        <p:spPr>
          <a:xfrm>
            <a:off x="5843575" y="152400"/>
            <a:ext cx="2508250" cy="11113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6"/>
          <p:cNvPicPr preferRelativeResize="0"/>
          <p:nvPr/>
        </p:nvPicPr>
        <p:blipFill>
          <a:blip r:embed="rId3">
            <a:alphaModFix/>
          </a:blip>
          <a:stretch>
            <a:fillRect/>
          </a:stretch>
        </p:blipFill>
        <p:spPr>
          <a:xfrm>
            <a:off x="3783175" y="2430550"/>
            <a:ext cx="4903625" cy="3466673"/>
          </a:xfrm>
          <a:prstGeom prst="rect">
            <a:avLst/>
          </a:prstGeom>
          <a:noFill/>
          <a:ln>
            <a:noFill/>
          </a:ln>
        </p:spPr>
      </p:pic>
      <p:sp>
        <p:nvSpPr>
          <p:cNvPr id="121" name="Google Shape;121;p16"/>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Interpreting Data  --  Weekends</a:t>
            </a:r>
            <a:endParaRPr/>
          </a:p>
        </p:txBody>
      </p:sp>
      <p:sp>
        <p:nvSpPr>
          <p:cNvPr id="122" name="Google Shape;122;p16"/>
          <p:cNvSpPr txBox="1">
            <a:spLocks noGrp="1"/>
          </p:cNvSpPr>
          <p:nvPr>
            <p:ph type="body" idx="1"/>
          </p:nvPr>
        </p:nvSpPr>
        <p:spPr>
          <a:xfrm>
            <a:off x="457200" y="1600200"/>
            <a:ext cx="8229600" cy="38862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pic>
        <p:nvPicPr>
          <p:cNvPr id="123" name="Google Shape;123;p16"/>
          <p:cNvPicPr preferRelativeResize="0"/>
          <p:nvPr/>
        </p:nvPicPr>
        <p:blipFill>
          <a:blip r:embed="rId4">
            <a:alphaModFix/>
          </a:blip>
          <a:stretch>
            <a:fillRect/>
          </a:stretch>
        </p:blipFill>
        <p:spPr>
          <a:xfrm>
            <a:off x="346776" y="960777"/>
            <a:ext cx="4357122" cy="3100054"/>
          </a:xfrm>
          <a:prstGeom prst="rect">
            <a:avLst/>
          </a:prstGeom>
          <a:noFill/>
          <a:ln>
            <a:noFill/>
          </a:ln>
        </p:spPr>
      </p:pic>
      <p:sp>
        <p:nvSpPr>
          <p:cNvPr id="124" name="Google Shape;124;p16"/>
          <p:cNvSpPr txBox="1"/>
          <p:nvPr/>
        </p:nvSpPr>
        <p:spPr>
          <a:xfrm>
            <a:off x="2622100" y="263412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7"/>
          <p:cNvPicPr preferRelativeResize="0"/>
          <p:nvPr/>
        </p:nvPicPr>
        <p:blipFill>
          <a:blip r:embed="rId3">
            <a:alphaModFix/>
          </a:blip>
          <a:stretch>
            <a:fillRect/>
          </a:stretch>
        </p:blipFill>
        <p:spPr>
          <a:xfrm>
            <a:off x="553750" y="1046401"/>
            <a:ext cx="2467576" cy="1491300"/>
          </a:xfrm>
          <a:prstGeom prst="rect">
            <a:avLst/>
          </a:prstGeom>
          <a:noFill/>
          <a:ln>
            <a:noFill/>
          </a:ln>
        </p:spPr>
      </p:pic>
      <p:sp>
        <p:nvSpPr>
          <p:cNvPr id="131" name="Google Shape;131;p17"/>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Hunting for Gold in the Data</a:t>
            </a:r>
            <a:endParaRPr/>
          </a:p>
        </p:txBody>
      </p:sp>
      <p:sp>
        <p:nvSpPr>
          <p:cNvPr id="132" name="Google Shape;132;p17"/>
          <p:cNvSpPr txBox="1">
            <a:spLocks noGrp="1"/>
          </p:cNvSpPr>
          <p:nvPr>
            <p:ph type="body" idx="1"/>
          </p:nvPr>
        </p:nvSpPr>
        <p:spPr>
          <a:xfrm>
            <a:off x="457200" y="716100"/>
            <a:ext cx="8229600" cy="52404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US" sz="1800"/>
              <a:t>                                            </a:t>
            </a:r>
            <a:endParaRPr sz="1800"/>
          </a:p>
          <a:p>
            <a:pPr marL="0" lvl="0" indent="0" algn="l" rtl="0">
              <a:spcBef>
                <a:spcPts val="600"/>
              </a:spcBef>
              <a:spcAft>
                <a:spcPts val="0"/>
              </a:spcAft>
              <a:buNone/>
            </a:pPr>
            <a:r>
              <a:rPr lang="en-US" sz="1800"/>
              <a:t>                                           </a:t>
            </a:r>
            <a:r>
              <a:rPr lang="en-US"/>
              <a:t>  </a:t>
            </a:r>
            <a:r>
              <a:rPr lang="en-US">
                <a:solidFill>
                  <a:schemeClr val="dk2"/>
                </a:solidFill>
              </a:rPr>
              <a:t> Inappropriate uses</a:t>
            </a:r>
            <a:endParaRPr>
              <a:solidFill>
                <a:schemeClr val="dk2"/>
              </a:solidFill>
            </a:endParaRPr>
          </a:p>
          <a:p>
            <a:pPr marL="0" lvl="0" indent="0" algn="l" rtl="0">
              <a:spcBef>
                <a:spcPts val="600"/>
              </a:spcBef>
              <a:spcAft>
                <a:spcPts val="0"/>
              </a:spcAft>
              <a:buNone/>
            </a:pPr>
            <a:endParaRPr sz="1800">
              <a:solidFill>
                <a:schemeClr val="dk2"/>
              </a:solidFill>
            </a:endParaRPr>
          </a:p>
          <a:p>
            <a:pPr marL="0" lvl="0" indent="0" algn="l" rtl="0">
              <a:spcBef>
                <a:spcPts val="600"/>
              </a:spcBef>
              <a:spcAft>
                <a:spcPts val="0"/>
              </a:spcAft>
              <a:buNone/>
            </a:pPr>
            <a:endParaRPr sz="1800">
              <a:solidFill>
                <a:schemeClr val="dk2"/>
              </a:solidFill>
            </a:endParaRPr>
          </a:p>
          <a:p>
            <a:pPr marL="457200" lvl="0" indent="-355600" algn="l" rtl="0">
              <a:spcBef>
                <a:spcPts val="600"/>
              </a:spcBef>
              <a:spcAft>
                <a:spcPts val="0"/>
              </a:spcAft>
              <a:buClr>
                <a:schemeClr val="dk2"/>
              </a:buClr>
              <a:buSzPts val="2000"/>
              <a:buChar char="❖"/>
            </a:pPr>
            <a:r>
              <a:rPr lang="en-US" sz="2000">
                <a:solidFill>
                  <a:schemeClr val="dk2"/>
                </a:solidFill>
              </a:rPr>
              <a:t>Draw a simple (but complete) Block Diagram of your compressor room.  You may be surprised.</a:t>
            </a:r>
            <a:endParaRPr sz="2000">
              <a:solidFill>
                <a:schemeClr val="dk2"/>
              </a:solidFill>
            </a:endParaRPr>
          </a:p>
          <a:p>
            <a:pPr marL="457200" lvl="0" indent="0" algn="l" rtl="0">
              <a:spcBef>
                <a:spcPts val="600"/>
              </a:spcBef>
              <a:spcAft>
                <a:spcPts val="0"/>
              </a:spcAft>
              <a:buNone/>
            </a:pPr>
            <a:endParaRPr sz="2000">
              <a:solidFill>
                <a:schemeClr val="dk2"/>
              </a:solidFill>
            </a:endParaRPr>
          </a:p>
          <a:p>
            <a:pPr marL="457200" lvl="0" indent="-355600" algn="l" rtl="0">
              <a:spcBef>
                <a:spcPts val="600"/>
              </a:spcBef>
              <a:spcAft>
                <a:spcPts val="0"/>
              </a:spcAft>
              <a:buClr>
                <a:schemeClr val="dk2"/>
              </a:buClr>
              <a:buSzPts val="2000"/>
              <a:buChar char="❖"/>
            </a:pPr>
            <a:r>
              <a:rPr lang="en-US" sz="2000">
                <a:solidFill>
                  <a:schemeClr val="dk2"/>
                </a:solidFill>
              </a:rPr>
              <a:t>POU --  point of use receivers with                                        designed storage?</a:t>
            </a:r>
            <a:endParaRPr sz="2000">
              <a:solidFill>
                <a:schemeClr val="dk2"/>
              </a:solidFill>
            </a:endParaRPr>
          </a:p>
          <a:p>
            <a:pPr marL="0" lvl="0" indent="0" algn="l" rtl="0">
              <a:spcBef>
                <a:spcPts val="600"/>
              </a:spcBef>
              <a:spcAft>
                <a:spcPts val="0"/>
              </a:spcAft>
              <a:buNone/>
            </a:pPr>
            <a:r>
              <a:rPr lang="en-US" sz="2000">
                <a:solidFill>
                  <a:schemeClr val="dk2"/>
                </a:solidFill>
              </a:rPr>
              <a:t> </a:t>
            </a:r>
            <a:endParaRPr sz="2000">
              <a:solidFill>
                <a:schemeClr val="dk2"/>
              </a:solidFill>
            </a:endParaRPr>
          </a:p>
          <a:p>
            <a:pPr marL="457200" lvl="0" indent="-355600" algn="l" rtl="0">
              <a:spcBef>
                <a:spcPts val="600"/>
              </a:spcBef>
              <a:spcAft>
                <a:spcPts val="0"/>
              </a:spcAft>
              <a:buClr>
                <a:schemeClr val="dk2"/>
              </a:buClr>
              <a:buSzPts val="2000"/>
              <a:buChar char="❖"/>
            </a:pPr>
            <a:r>
              <a:rPr lang="en-US" sz="2000">
                <a:solidFill>
                  <a:schemeClr val="dk2"/>
                </a:solidFill>
              </a:rPr>
              <a:t>Leaks  </a:t>
            </a:r>
            <a:endParaRPr sz="2000">
              <a:solidFill>
                <a:schemeClr val="dk2"/>
              </a:solidFill>
            </a:endParaRPr>
          </a:p>
          <a:p>
            <a:pPr marL="0" lvl="0" indent="0" algn="l" rtl="0">
              <a:spcBef>
                <a:spcPts val="600"/>
              </a:spcBef>
              <a:spcAft>
                <a:spcPts val="0"/>
              </a:spcAft>
              <a:buNone/>
            </a:pPr>
            <a:endParaRPr sz="2000">
              <a:solidFill>
                <a:schemeClr val="dk2"/>
              </a:solidFill>
            </a:endParaRPr>
          </a:p>
          <a:p>
            <a:pPr marL="457200" lvl="0" indent="-355600" algn="l" rtl="0">
              <a:spcBef>
                <a:spcPts val="600"/>
              </a:spcBef>
              <a:spcAft>
                <a:spcPts val="0"/>
              </a:spcAft>
              <a:buClr>
                <a:schemeClr val="dk2"/>
              </a:buClr>
              <a:buSzPts val="2000"/>
              <a:buChar char="❖"/>
            </a:pPr>
            <a:r>
              <a:rPr lang="en-US" sz="2000">
                <a:solidFill>
                  <a:schemeClr val="dk2"/>
                </a:solidFill>
              </a:rPr>
              <a:t>DO NOT FOOL YOURSELF  --  Reality Check……….Will you really check for and repair leaks on a quarterly basis?      </a:t>
            </a:r>
            <a:endParaRPr sz="2000">
              <a:solidFill>
                <a:schemeClr val="dk2"/>
              </a:solidFill>
            </a:endParaRPr>
          </a:p>
        </p:txBody>
      </p:sp>
      <p:pic>
        <p:nvPicPr>
          <p:cNvPr id="133" name="Google Shape;133;p17"/>
          <p:cNvPicPr preferRelativeResize="0"/>
          <p:nvPr/>
        </p:nvPicPr>
        <p:blipFill rotWithShape="1">
          <a:blip r:embed="rId4">
            <a:alphaModFix/>
          </a:blip>
          <a:srcRect/>
          <a:stretch/>
        </p:blipFill>
        <p:spPr>
          <a:xfrm>
            <a:off x="4956947" y="2817806"/>
            <a:ext cx="4019599" cy="2356875"/>
          </a:xfrm>
          <a:prstGeom prst="rect">
            <a:avLst/>
          </a:prstGeom>
          <a:noFill/>
          <a:ln>
            <a:noFill/>
          </a:ln>
        </p:spPr>
      </p:pic>
      <p:pic>
        <p:nvPicPr>
          <p:cNvPr id="134" name="Google Shape;134;p17" descr="See the source image"/>
          <p:cNvPicPr preferRelativeResize="0"/>
          <p:nvPr/>
        </p:nvPicPr>
        <p:blipFill>
          <a:blip r:embed="rId5">
            <a:alphaModFix/>
          </a:blip>
          <a:stretch>
            <a:fillRect/>
          </a:stretch>
        </p:blipFill>
        <p:spPr>
          <a:xfrm>
            <a:off x="3999600" y="6157950"/>
            <a:ext cx="1538050" cy="651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18"/>
          <p:cNvPicPr preferRelativeResize="0"/>
          <p:nvPr/>
        </p:nvPicPr>
        <p:blipFill>
          <a:blip r:embed="rId3">
            <a:alphaModFix/>
          </a:blip>
          <a:stretch>
            <a:fillRect/>
          </a:stretch>
        </p:blipFill>
        <p:spPr>
          <a:xfrm>
            <a:off x="5118900" y="1558650"/>
            <a:ext cx="3445099" cy="1593775"/>
          </a:xfrm>
          <a:prstGeom prst="rect">
            <a:avLst/>
          </a:prstGeom>
          <a:noFill/>
          <a:ln>
            <a:noFill/>
          </a:ln>
        </p:spPr>
      </p:pic>
      <p:sp>
        <p:nvSpPr>
          <p:cNvPr id="141" name="Google Shape;141;p18"/>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Why all this effort and fuss ??</a:t>
            </a:r>
            <a:endParaRPr/>
          </a:p>
        </p:txBody>
      </p:sp>
      <p:pic>
        <p:nvPicPr>
          <p:cNvPr id="142" name="Google Shape;142;p18"/>
          <p:cNvPicPr preferRelativeResize="0"/>
          <p:nvPr/>
        </p:nvPicPr>
        <p:blipFill>
          <a:blip r:embed="rId4">
            <a:alphaModFix/>
          </a:blip>
          <a:stretch>
            <a:fillRect/>
          </a:stretch>
        </p:blipFill>
        <p:spPr>
          <a:xfrm>
            <a:off x="457200" y="3039525"/>
            <a:ext cx="2282725" cy="2187973"/>
          </a:xfrm>
          <a:prstGeom prst="rect">
            <a:avLst/>
          </a:prstGeom>
          <a:noFill/>
          <a:ln>
            <a:noFill/>
          </a:ln>
        </p:spPr>
      </p:pic>
      <p:sp>
        <p:nvSpPr>
          <p:cNvPr id="143" name="Google Shape;143;p18"/>
          <p:cNvSpPr txBox="1">
            <a:spLocks noGrp="1"/>
          </p:cNvSpPr>
          <p:nvPr>
            <p:ph type="body" idx="1"/>
          </p:nvPr>
        </p:nvSpPr>
        <p:spPr>
          <a:xfrm>
            <a:off x="457200" y="1078600"/>
            <a:ext cx="8229600" cy="50067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US" sz="2000">
                <a:solidFill>
                  <a:schemeClr val="dk2"/>
                </a:solidFill>
              </a:rPr>
              <a:t>Today, a VFD controlled air compressor is commonly considered the best thing since sliced bread.</a:t>
            </a: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r>
              <a:rPr lang="en-US" sz="2000">
                <a:solidFill>
                  <a:schemeClr val="dk2"/>
                </a:solidFill>
              </a:rPr>
              <a:t>Possibly it will end world hunger and maybe make you                                      </a:t>
            </a:r>
            <a:endParaRPr sz="2000">
              <a:solidFill>
                <a:schemeClr val="dk2"/>
              </a:solidFill>
            </a:endParaRPr>
          </a:p>
          <a:p>
            <a:pPr marL="0" lvl="0" indent="0" algn="l" rtl="0">
              <a:spcBef>
                <a:spcPts val="600"/>
              </a:spcBef>
              <a:spcAft>
                <a:spcPts val="0"/>
              </a:spcAft>
              <a:buNone/>
            </a:pPr>
            <a:r>
              <a:rPr lang="en-US" sz="2000">
                <a:solidFill>
                  <a:schemeClr val="dk2"/>
                </a:solidFill>
              </a:rPr>
              <a:t>                          coffee every morning !!!</a:t>
            </a: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r>
              <a:rPr lang="en-US" sz="2000">
                <a:solidFill>
                  <a:schemeClr val="dk2"/>
                </a:solidFill>
              </a:rPr>
              <a:t>                          </a:t>
            </a: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r>
              <a:rPr lang="en-US" sz="2000">
                <a:solidFill>
                  <a:schemeClr val="dk2"/>
                </a:solidFill>
              </a:rPr>
              <a:t>Well……..it can make it easier to be more efficient and seems to make experts out of many of us, but there are limitations.</a:t>
            </a:r>
            <a:endParaRPr sz="2000">
              <a:solidFill>
                <a:schemeClr val="dk2"/>
              </a:solidFill>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9"/>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What does a VFD do?</a:t>
            </a:r>
            <a:endParaRPr/>
          </a:p>
        </p:txBody>
      </p:sp>
      <p:sp>
        <p:nvSpPr>
          <p:cNvPr id="150" name="Google Shape;150;p19"/>
          <p:cNvSpPr txBox="1">
            <a:spLocks noGrp="1"/>
          </p:cNvSpPr>
          <p:nvPr>
            <p:ph type="body" idx="1"/>
          </p:nvPr>
        </p:nvSpPr>
        <p:spPr>
          <a:xfrm>
            <a:off x="457200" y="965925"/>
            <a:ext cx="8229600" cy="51837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US" sz="2000">
                <a:solidFill>
                  <a:schemeClr val="dk2"/>
                </a:solidFill>
              </a:rPr>
              <a:t>Very simply…..A VFD is a trim machine that varies the compressor air end speed thereby reducing flow.  By doing that we minimize the efficiency loss we see with other methods of control while at </a:t>
            </a:r>
            <a:r>
              <a:rPr lang="en-US" sz="2000" u="sng">
                <a:solidFill>
                  <a:schemeClr val="dk2"/>
                </a:solidFill>
              </a:rPr>
              <a:t>partial loads.</a:t>
            </a:r>
            <a:endParaRPr sz="2000" u="sng">
              <a:solidFill>
                <a:schemeClr val="dk2"/>
              </a:solidFill>
            </a:endParaRPr>
          </a:p>
          <a:p>
            <a:pPr marL="0" lvl="0" indent="0" algn="l" rtl="0">
              <a:spcBef>
                <a:spcPts val="600"/>
              </a:spcBef>
              <a:spcAft>
                <a:spcPts val="0"/>
              </a:spcAft>
              <a:buNone/>
            </a:pPr>
            <a:endParaRPr sz="2000">
              <a:solidFill>
                <a:schemeClr val="dk2"/>
              </a:solidFill>
            </a:endParaRPr>
          </a:p>
          <a:p>
            <a:pPr marL="457200" lvl="0" indent="-355600" algn="l" rtl="0">
              <a:spcBef>
                <a:spcPts val="600"/>
              </a:spcBef>
              <a:spcAft>
                <a:spcPts val="0"/>
              </a:spcAft>
              <a:buClr>
                <a:schemeClr val="dk2"/>
              </a:buClr>
              <a:buSzPts val="2000"/>
              <a:buChar char="❖"/>
            </a:pPr>
            <a:r>
              <a:rPr lang="en-US" sz="2000">
                <a:solidFill>
                  <a:schemeClr val="dk2"/>
                </a:solidFill>
              </a:rPr>
              <a:t>Fixed speed Modulation Control</a:t>
            </a:r>
            <a:endParaRPr sz="2000">
              <a:solidFill>
                <a:schemeClr val="dk2"/>
              </a:solidFill>
            </a:endParaRPr>
          </a:p>
          <a:p>
            <a:pPr marL="457200" lvl="0" indent="-355600" algn="l" rtl="0">
              <a:spcBef>
                <a:spcPts val="0"/>
              </a:spcBef>
              <a:spcAft>
                <a:spcPts val="0"/>
              </a:spcAft>
              <a:buClr>
                <a:schemeClr val="dk2"/>
              </a:buClr>
              <a:buSzPts val="2000"/>
              <a:buChar char="❖"/>
            </a:pPr>
            <a:r>
              <a:rPr lang="en-US" sz="2000">
                <a:solidFill>
                  <a:schemeClr val="dk2"/>
                </a:solidFill>
              </a:rPr>
              <a:t>Fixed speed Load/No load control</a:t>
            </a:r>
            <a:endParaRPr sz="2000">
              <a:solidFill>
                <a:schemeClr val="dk2"/>
              </a:solidFill>
            </a:endParaRPr>
          </a:p>
          <a:p>
            <a:pPr marL="457200" lvl="0" indent="-355600" algn="l" rtl="0">
              <a:spcBef>
                <a:spcPts val="0"/>
              </a:spcBef>
              <a:spcAft>
                <a:spcPts val="0"/>
              </a:spcAft>
              <a:buClr>
                <a:schemeClr val="dk2"/>
              </a:buClr>
              <a:buSzPts val="2000"/>
              <a:buChar char="❖"/>
            </a:pPr>
            <a:r>
              <a:rPr lang="en-US" sz="2000">
                <a:solidFill>
                  <a:schemeClr val="dk2"/>
                </a:solidFill>
              </a:rPr>
              <a:t>Fixed speed Variable Capacity</a:t>
            </a: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r>
              <a:rPr lang="en-US" sz="2000">
                <a:solidFill>
                  <a:schemeClr val="dk2"/>
                </a:solidFill>
              </a:rPr>
              <a:t>A VFD controlled compressor is typically less efficient at full load. </a:t>
            </a: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r>
              <a:rPr lang="en-US" sz="2000">
                <a:solidFill>
                  <a:schemeClr val="dk2"/>
                </a:solidFill>
              </a:rPr>
              <a:t> Despite that, a VFD controlled air compressor is still quite often the most efficient and versatile option available.</a:t>
            </a:r>
            <a:endParaRPr sz="2000">
              <a:solidFill>
                <a:schemeClr val="dk2"/>
              </a:solidFill>
            </a:endParaRPr>
          </a:p>
          <a:p>
            <a:pPr marL="0" lvl="0" indent="0" algn="l" rtl="0">
              <a:spcBef>
                <a:spcPts val="600"/>
              </a:spcBef>
              <a:spcAft>
                <a:spcPts val="0"/>
              </a:spcAft>
              <a:buNone/>
            </a:pPr>
            <a:endParaRPr sz="1400"/>
          </a:p>
          <a:p>
            <a:pPr marL="0" lvl="0" indent="0" algn="l" rtl="0">
              <a:spcBef>
                <a:spcPts val="600"/>
              </a:spcBef>
              <a:spcAft>
                <a:spcPts val="0"/>
              </a:spcAft>
              <a:buNone/>
            </a:pPr>
            <a:r>
              <a:rPr lang="en-US" sz="1400"/>
              <a:t> </a:t>
            </a:r>
            <a:endParaRPr sz="1400"/>
          </a:p>
          <a:p>
            <a:pPr marL="0" lvl="0" indent="0" algn="l" rtl="0">
              <a:spcBef>
                <a:spcPts val="600"/>
              </a:spcBef>
              <a:spcAft>
                <a:spcPts val="0"/>
              </a:spcAft>
              <a:buNone/>
            </a:pPr>
            <a:endParaRPr sz="1400"/>
          </a:p>
          <a:p>
            <a:pPr marL="0" lvl="0" indent="0" algn="l" rtl="0">
              <a:spcBef>
                <a:spcPts val="600"/>
              </a:spcBef>
              <a:spcAft>
                <a:spcPts val="0"/>
              </a:spcAft>
              <a:buNone/>
            </a:pP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0"/>
          <p:cNvPicPr preferRelativeResize="0"/>
          <p:nvPr/>
        </p:nvPicPr>
        <p:blipFill>
          <a:blip r:embed="rId3">
            <a:alphaModFix/>
          </a:blip>
          <a:stretch>
            <a:fillRect/>
          </a:stretch>
        </p:blipFill>
        <p:spPr>
          <a:xfrm>
            <a:off x="4191000" y="963745"/>
            <a:ext cx="4572000" cy="3471405"/>
          </a:xfrm>
          <a:prstGeom prst="rect">
            <a:avLst/>
          </a:prstGeom>
          <a:noFill/>
          <a:ln>
            <a:noFill/>
          </a:ln>
        </p:spPr>
      </p:pic>
      <p:sp>
        <p:nvSpPr>
          <p:cNvPr id="157" name="Google Shape;157;p20"/>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Sizing Considerations - </a:t>
            </a:r>
            <a:r>
              <a:rPr lang="en-US" sz="2400"/>
              <a:t>Single Compressor</a:t>
            </a:r>
            <a:endParaRPr sz="2400"/>
          </a:p>
        </p:txBody>
      </p:sp>
      <p:sp>
        <p:nvSpPr>
          <p:cNvPr id="158" name="Google Shape;158;p20"/>
          <p:cNvSpPr txBox="1">
            <a:spLocks noGrp="1"/>
          </p:cNvSpPr>
          <p:nvPr>
            <p:ph type="body" idx="1"/>
          </p:nvPr>
        </p:nvSpPr>
        <p:spPr>
          <a:xfrm>
            <a:off x="457200" y="1078600"/>
            <a:ext cx="8229600" cy="49746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US" sz="2000">
                <a:solidFill>
                  <a:schemeClr val="dk2"/>
                </a:solidFill>
              </a:rPr>
              <a:t>Meet the demand highs  -- </a:t>
            </a: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r>
              <a:rPr lang="en-US" sz="2000">
                <a:solidFill>
                  <a:schemeClr val="dk2"/>
                </a:solidFill>
              </a:rPr>
              <a:t>Include some measure of </a:t>
            </a:r>
            <a:endParaRPr sz="2000">
              <a:solidFill>
                <a:schemeClr val="dk2"/>
              </a:solidFill>
            </a:endParaRPr>
          </a:p>
          <a:p>
            <a:pPr marL="0" lvl="0" indent="0" algn="l" rtl="0">
              <a:spcBef>
                <a:spcPts val="600"/>
              </a:spcBef>
              <a:spcAft>
                <a:spcPts val="0"/>
              </a:spcAft>
              <a:buNone/>
            </a:pPr>
            <a:r>
              <a:rPr lang="en-US" sz="2000">
                <a:solidFill>
                  <a:schemeClr val="dk2"/>
                </a:solidFill>
              </a:rPr>
              <a:t>growth, not too much however</a:t>
            </a: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r>
              <a:rPr lang="en-US" sz="2000">
                <a:solidFill>
                  <a:schemeClr val="dk2"/>
                </a:solidFill>
              </a:rPr>
              <a:t>Minimize run-time at less </a:t>
            </a:r>
            <a:endParaRPr sz="2000">
              <a:solidFill>
                <a:schemeClr val="dk2"/>
              </a:solidFill>
            </a:endParaRPr>
          </a:p>
          <a:p>
            <a:pPr marL="0" lvl="0" indent="0" algn="l" rtl="0">
              <a:spcBef>
                <a:spcPts val="600"/>
              </a:spcBef>
              <a:spcAft>
                <a:spcPts val="0"/>
              </a:spcAft>
              <a:buNone/>
            </a:pPr>
            <a:r>
              <a:rPr lang="en-US" sz="2000">
                <a:solidFill>
                  <a:schemeClr val="dk2"/>
                </a:solidFill>
              </a:rPr>
              <a:t>efficient flows.</a:t>
            </a: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r>
              <a:rPr lang="en-US" sz="2000">
                <a:solidFill>
                  <a:schemeClr val="dk2"/>
                </a:solidFill>
              </a:rPr>
              <a:t>Minimize time operating below the maximum turndown of your compressor.</a:t>
            </a:r>
            <a:endParaRPr sz="2000">
              <a:solidFill>
                <a:schemeClr val="dk2"/>
              </a:solidFill>
            </a:endParaRPr>
          </a:p>
          <a:p>
            <a:pPr marL="0" lvl="0" indent="0" algn="l" rtl="0">
              <a:spcBef>
                <a:spcPts val="600"/>
              </a:spcBef>
              <a:spcAft>
                <a:spcPts val="0"/>
              </a:spcAft>
              <a:buNone/>
            </a:pPr>
            <a:r>
              <a:rPr lang="en-US" sz="2000">
                <a:solidFill>
                  <a:schemeClr val="dk2"/>
                </a:solidFill>
              </a:rPr>
              <a:t>This is where your comparison of CAGI data sheets comes into play.</a:t>
            </a:r>
            <a:endParaRPr sz="2000">
              <a:solidFill>
                <a:schemeClr val="dk2"/>
              </a:solidFill>
            </a:endParaRPr>
          </a:p>
          <a:p>
            <a:pPr marL="0" lvl="0" indent="0" algn="l" rtl="0">
              <a:spcBef>
                <a:spcPts val="600"/>
              </a:spcBef>
              <a:spcAft>
                <a:spcPts val="0"/>
              </a:spcAft>
              <a:buNone/>
            </a:pPr>
            <a:endParaRPr sz="1800"/>
          </a:p>
          <a:p>
            <a:pPr marL="0" lvl="0" indent="0" algn="l" rtl="0">
              <a:spcBef>
                <a:spcPts val="600"/>
              </a:spcBef>
              <a:spcAft>
                <a:spcPts val="0"/>
              </a:spcAft>
              <a:buNone/>
            </a:pPr>
            <a:endParaRPr sz="1800"/>
          </a:p>
          <a:p>
            <a:pPr marL="0" lvl="0" indent="0" algn="l" rtl="0">
              <a:spcBef>
                <a:spcPts val="600"/>
              </a:spcBef>
              <a:spcAft>
                <a:spcPts val="0"/>
              </a:spcAft>
              <a:buNone/>
            </a:pPr>
            <a:endParaRPr sz="1400"/>
          </a:p>
          <a:p>
            <a:pPr marL="0" lvl="0" indent="0" algn="l" rtl="0">
              <a:spcBef>
                <a:spcPts val="600"/>
              </a:spcBef>
              <a:spcAft>
                <a:spcPts val="0"/>
              </a:spcAft>
              <a:buNone/>
            </a:pPr>
            <a:endParaRPr sz="1400"/>
          </a:p>
          <a:p>
            <a:pPr marL="0" lvl="0" indent="0" algn="l" rtl="0">
              <a:spcBef>
                <a:spcPts val="600"/>
              </a:spcBef>
              <a:spcAft>
                <a:spcPts val="0"/>
              </a:spcAft>
              <a:buNone/>
            </a:pPr>
            <a:endParaRPr sz="1400"/>
          </a:p>
          <a:p>
            <a:pPr marL="0" lvl="0" indent="0" algn="l" rtl="0">
              <a:spcBef>
                <a:spcPts val="600"/>
              </a:spcBef>
              <a:spcAft>
                <a:spcPts val="0"/>
              </a:spcAft>
              <a:buNone/>
            </a:pP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671" y="1413209"/>
            <a:ext cx="2373312"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1"/>
          <p:cNvSpPr txBox="1">
            <a:spLocks noChangeArrowheads="1"/>
          </p:cNvSpPr>
          <p:nvPr/>
        </p:nvSpPr>
        <p:spPr bwMode="auto">
          <a:xfrm>
            <a:off x="3381162" y="1676400"/>
            <a:ext cx="3255947"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Panelists will answer your questions during the Q&amp;A session at the end of the Webinar.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Please post your questions in the Questions Window in your GoToWebinar interface.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mj-lt"/>
              <a:ea typeface="+mn-ea"/>
              <a:cs typeface="+mn-cs"/>
            </a:endParaRPr>
          </a:p>
          <a:p>
            <a:pPr lvl="0" defTabSz="914400">
              <a:buFont typeface="Arial" panose="020B0604020202020204" pitchFamily="34" charset="0"/>
              <a:buChar char="•"/>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Direct all questions to Compressed Air Best Practices</a:t>
            </a:r>
            <a:r>
              <a:rPr lang="en-US" altLang="en-US" sz="1600" dirty="0">
                <a:latin typeface="+mj-lt"/>
                <a:cs typeface="Arial" panose="020B0604020202020204" pitchFamily="34" charset="0"/>
              </a:rPr>
              <a:t>®</a:t>
            </a:r>
            <a:r>
              <a:rPr kumimoji="0" lang="en-US" altLang="en-US" sz="1600" b="0" i="0" u="none" strike="noStrike" kern="0" cap="none" spc="0" normalizeH="0" baseline="0" noProof="0" dirty="0">
                <a:ln>
                  <a:noFill/>
                </a:ln>
                <a:solidFill>
                  <a:prstClr val="black"/>
                </a:solidFill>
                <a:effectLst/>
                <a:uLnTx/>
                <a:uFillTx/>
                <a:latin typeface="+mj-lt"/>
                <a:ea typeface="+mn-ea"/>
                <a:cs typeface="+mn-cs"/>
              </a:rPr>
              <a:t> Magazine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Sizing Considerations - </a:t>
            </a:r>
            <a:r>
              <a:rPr lang="en-US" sz="2400"/>
              <a:t>Single Compressor</a:t>
            </a:r>
            <a:endParaRPr sz="2400"/>
          </a:p>
        </p:txBody>
      </p:sp>
      <p:sp>
        <p:nvSpPr>
          <p:cNvPr id="165" name="Google Shape;165;p21"/>
          <p:cNvSpPr txBox="1">
            <a:spLocks noGrp="1"/>
          </p:cNvSpPr>
          <p:nvPr>
            <p:ph type="body" idx="1"/>
          </p:nvPr>
        </p:nvSpPr>
        <p:spPr>
          <a:xfrm>
            <a:off x="241474" y="809625"/>
            <a:ext cx="8521525" cy="5182802"/>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Clr>
                <a:schemeClr val="dk1"/>
              </a:buClr>
              <a:buSzPts val="1100"/>
              <a:buFont typeface="Arial"/>
              <a:buNone/>
            </a:pPr>
            <a:r>
              <a:rPr lang="en-US" sz="1900" dirty="0">
                <a:solidFill>
                  <a:schemeClr val="dk2"/>
                </a:solidFill>
              </a:rPr>
              <a:t>Unlimited Start/stop operation is advertised as possible but not desirable.</a:t>
            </a:r>
            <a:endParaRPr sz="1900" dirty="0">
              <a:solidFill>
                <a:schemeClr val="dk2"/>
              </a:solidFill>
            </a:endParaRPr>
          </a:p>
          <a:p>
            <a:pPr marL="0" lvl="0" indent="0" algn="l" rtl="0">
              <a:spcBef>
                <a:spcPts val="600"/>
              </a:spcBef>
              <a:spcAft>
                <a:spcPts val="0"/>
              </a:spcAft>
              <a:buClr>
                <a:schemeClr val="dk1"/>
              </a:buClr>
              <a:buSzPts val="1100"/>
              <a:buFont typeface="Arial"/>
              <a:buNone/>
            </a:pPr>
            <a:r>
              <a:rPr lang="en-US" sz="1900" dirty="0">
                <a:solidFill>
                  <a:schemeClr val="dk2"/>
                </a:solidFill>
              </a:rPr>
              <a:t>Why?</a:t>
            </a:r>
            <a:endParaRPr sz="1900" dirty="0">
              <a:solidFill>
                <a:schemeClr val="dk2"/>
              </a:solidFill>
            </a:endParaRPr>
          </a:p>
          <a:p>
            <a:pPr marL="0" lvl="0" indent="0" algn="l" rtl="0">
              <a:spcBef>
                <a:spcPts val="600"/>
              </a:spcBef>
              <a:spcAft>
                <a:spcPts val="0"/>
              </a:spcAft>
              <a:buNone/>
            </a:pPr>
            <a:r>
              <a:rPr lang="en-US" sz="1900" dirty="0">
                <a:solidFill>
                  <a:schemeClr val="dk2"/>
                </a:solidFill>
              </a:rPr>
              <a:t>At these low loads, it is possible that moisture will build up in the oil instead of being carried downstream…..causing oil carryover and bearing damage.</a:t>
            </a:r>
            <a:endParaRPr sz="1900" dirty="0">
              <a:solidFill>
                <a:schemeClr val="dk2"/>
              </a:solidFill>
            </a:endParaRPr>
          </a:p>
          <a:p>
            <a:pPr marL="0" lvl="0" indent="0" algn="l" rtl="0">
              <a:spcBef>
                <a:spcPts val="600"/>
              </a:spcBef>
              <a:spcAft>
                <a:spcPts val="0"/>
              </a:spcAft>
              <a:buNone/>
            </a:pPr>
            <a:endParaRPr lang="en-US" sz="1900" dirty="0">
              <a:solidFill>
                <a:schemeClr val="dk2"/>
              </a:solidFill>
            </a:endParaRPr>
          </a:p>
          <a:p>
            <a:pPr marL="0" lvl="0" indent="0" algn="l" rtl="0">
              <a:spcBef>
                <a:spcPts val="600"/>
              </a:spcBef>
              <a:spcAft>
                <a:spcPts val="0"/>
              </a:spcAft>
              <a:buNone/>
            </a:pPr>
            <a:r>
              <a:rPr lang="en-US" sz="1900" dirty="0">
                <a:solidFill>
                  <a:schemeClr val="dk2"/>
                </a:solidFill>
              </a:rPr>
              <a:t>Some newer designs are</a:t>
            </a:r>
            <a:endParaRPr sz="1900" dirty="0">
              <a:solidFill>
                <a:schemeClr val="dk2"/>
              </a:solidFill>
            </a:endParaRPr>
          </a:p>
          <a:p>
            <a:pPr marL="0" lvl="0" indent="0" algn="l" rtl="0">
              <a:spcBef>
                <a:spcPts val="600"/>
              </a:spcBef>
              <a:spcAft>
                <a:spcPts val="0"/>
              </a:spcAft>
              <a:buNone/>
            </a:pPr>
            <a:r>
              <a:rPr lang="en-US" sz="1900" dirty="0">
                <a:solidFill>
                  <a:schemeClr val="dk2"/>
                </a:solidFill>
              </a:rPr>
              <a:t> re-introducing minimum</a:t>
            </a:r>
            <a:endParaRPr sz="1900" dirty="0">
              <a:solidFill>
                <a:schemeClr val="dk2"/>
              </a:solidFill>
            </a:endParaRPr>
          </a:p>
          <a:p>
            <a:pPr marL="0" lvl="0" indent="0" algn="l" rtl="0">
              <a:spcBef>
                <a:spcPts val="600"/>
              </a:spcBef>
              <a:spcAft>
                <a:spcPts val="0"/>
              </a:spcAft>
              <a:buNone/>
            </a:pPr>
            <a:r>
              <a:rPr lang="en-US" sz="1900" dirty="0">
                <a:solidFill>
                  <a:schemeClr val="dk2"/>
                </a:solidFill>
              </a:rPr>
              <a:t> run times, some based</a:t>
            </a:r>
            <a:endParaRPr sz="1900" dirty="0">
              <a:solidFill>
                <a:schemeClr val="dk2"/>
              </a:solidFill>
            </a:endParaRPr>
          </a:p>
          <a:p>
            <a:pPr marL="0" lvl="0" indent="0" algn="l" rtl="0">
              <a:spcBef>
                <a:spcPts val="600"/>
              </a:spcBef>
              <a:spcAft>
                <a:spcPts val="0"/>
              </a:spcAft>
              <a:buNone/>
            </a:pPr>
            <a:r>
              <a:rPr lang="en-US" sz="1900" dirty="0">
                <a:solidFill>
                  <a:schemeClr val="dk2"/>
                </a:solidFill>
              </a:rPr>
              <a:t> on oil temperature,</a:t>
            </a:r>
            <a:endParaRPr sz="1900" dirty="0">
              <a:solidFill>
                <a:schemeClr val="dk2"/>
              </a:solidFill>
            </a:endParaRPr>
          </a:p>
          <a:p>
            <a:pPr marL="0" lvl="0" indent="0" algn="l" rtl="0">
              <a:spcBef>
                <a:spcPts val="600"/>
              </a:spcBef>
              <a:spcAft>
                <a:spcPts val="0"/>
              </a:spcAft>
              <a:buNone/>
            </a:pPr>
            <a:r>
              <a:rPr lang="en-US" sz="1900" dirty="0">
                <a:solidFill>
                  <a:schemeClr val="dk2"/>
                </a:solidFill>
              </a:rPr>
              <a:t>to reduce the negative</a:t>
            </a:r>
            <a:endParaRPr sz="1900" dirty="0">
              <a:solidFill>
                <a:schemeClr val="dk2"/>
              </a:solidFill>
            </a:endParaRPr>
          </a:p>
          <a:p>
            <a:pPr marL="0" lvl="0" indent="0" algn="l" rtl="0">
              <a:spcBef>
                <a:spcPts val="600"/>
              </a:spcBef>
              <a:spcAft>
                <a:spcPts val="0"/>
              </a:spcAft>
              <a:buNone/>
            </a:pPr>
            <a:r>
              <a:rPr lang="en-US" sz="1900" dirty="0">
                <a:solidFill>
                  <a:schemeClr val="dk2"/>
                </a:solidFill>
              </a:rPr>
              <a:t> effect of operating at</a:t>
            </a:r>
            <a:endParaRPr sz="1900" dirty="0">
              <a:solidFill>
                <a:schemeClr val="dk2"/>
              </a:solidFill>
            </a:endParaRPr>
          </a:p>
          <a:p>
            <a:pPr marL="0" lvl="0" indent="0" algn="l" rtl="0">
              <a:spcBef>
                <a:spcPts val="600"/>
              </a:spcBef>
              <a:spcAft>
                <a:spcPts val="0"/>
              </a:spcAft>
              <a:buNone/>
            </a:pPr>
            <a:r>
              <a:rPr lang="en-US" sz="1900" dirty="0">
                <a:solidFill>
                  <a:schemeClr val="dk2"/>
                </a:solidFill>
              </a:rPr>
              <a:t> low loads for long </a:t>
            </a:r>
            <a:endParaRPr sz="1900" dirty="0">
              <a:solidFill>
                <a:schemeClr val="dk2"/>
              </a:solidFill>
            </a:endParaRPr>
          </a:p>
          <a:p>
            <a:pPr marL="0" lvl="0" indent="0" algn="l" rtl="0">
              <a:spcBef>
                <a:spcPts val="600"/>
              </a:spcBef>
              <a:spcAft>
                <a:spcPts val="0"/>
              </a:spcAft>
              <a:buNone/>
            </a:pPr>
            <a:r>
              <a:rPr lang="en-US" sz="1900" dirty="0">
                <a:solidFill>
                  <a:schemeClr val="dk2"/>
                </a:solidFill>
              </a:rPr>
              <a:t>periods of time.</a:t>
            </a:r>
            <a:endParaRPr sz="1900" dirty="0">
              <a:solidFill>
                <a:schemeClr val="dk2"/>
              </a:solidFill>
            </a:endParaRPr>
          </a:p>
          <a:p>
            <a:pPr marL="0" lvl="0" indent="0" algn="l" rtl="0">
              <a:spcBef>
                <a:spcPts val="600"/>
              </a:spcBef>
              <a:spcAft>
                <a:spcPts val="0"/>
              </a:spcAft>
              <a:buNone/>
            </a:pPr>
            <a:endParaRPr sz="1800" dirty="0"/>
          </a:p>
          <a:p>
            <a:pPr marL="0" lvl="0" indent="0" algn="l" rtl="0">
              <a:spcBef>
                <a:spcPts val="600"/>
              </a:spcBef>
              <a:spcAft>
                <a:spcPts val="0"/>
              </a:spcAft>
              <a:buNone/>
            </a:pPr>
            <a:endParaRPr sz="1400" dirty="0"/>
          </a:p>
          <a:p>
            <a:pPr marL="0" lvl="0" indent="0" algn="l" rtl="0">
              <a:spcBef>
                <a:spcPts val="600"/>
              </a:spcBef>
              <a:spcAft>
                <a:spcPts val="0"/>
              </a:spcAft>
              <a:buNone/>
            </a:pPr>
            <a:endParaRPr sz="1400" dirty="0"/>
          </a:p>
          <a:p>
            <a:pPr marL="0" lvl="0" indent="0" algn="l" rtl="0">
              <a:spcBef>
                <a:spcPts val="600"/>
              </a:spcBef>
              <a:spcAft>
                <a:spcPts val="0"/>
              </a:spcAft>
              <a:buNone/>
            </a:pPr>
            <a:endParaRPr sz="1400" dirty="0"/>
          </a:p>
          <a:p>
            <a:pPr marL="0" lvl="0" indent="0" algn="l" rtl="0">
              <a:spcBef>
                <a:spcPts val="600"/>
              </a:spcBef>
              <a:spcAft>
                <a:spcPts val="0"/>
              </a:spcAft>
              <a:buNone/>
            </a:pPr>
            <a:endParaRPr sz="1400" dirty="0"/>
          </a:p>
        </p:txBody>
      </p:sp>
      <p:pic>
        <p:nvPicPr>
          <p:cNvPr id="166" name="Google Shape;166;p21"/>
          <p:cNvPicPr preferRelativeResize="0"/>
          <p:nvPr/>
        </p:nvPicPr>
        <p:blipFill>
          <a:blip r:embed="rId3">
            <a:alphaModFix/>
          </a:blip>
          <a:stretch>
            <a:fillRect/>
          </a:stretch>
        </p:blipFill>
        <p:spPr>
          <a:xfrm>
            <a:off x="3430660" y="2301572"/>
            <a:ext cx="4949860" cy="3690855"/>
          </a:xfrm>
          <a:prstGeom prst="rect">
            <a:avLst/>
          </a:prstGeom>
          <a:noFill/>
          <a:ln>
            <a:noFill/>
          </a:ln>
        </p:spPr>
      </p:pic>
      <p:sp>
        <p:nvSpPr>
          <p:cNvPr id="167" name="Google Shape;167;p21"/>
          <p:cNvSpPr txBox="1"/>
          <p:nvPr/>
        </p:nvSpPr>
        <p:spPr>
          <a:xfrm>
            <a:off x="3430660" y="2589119"/>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2"/>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Sizing Considerations - </a:t>
            </a:r>
            <a:r>
              <a:rPr lang="en-US" sz="2400"/>
              <a:t>Single Compressor </a:t>
            </a:r>
            <a:endParaRPr sz="2400"/>
          </a:p>
        </p:txBody>
      </p:sp>
      <p:sp>
        <p:nvSpPr>
          <p:cNvPr id="174" name="Google Shape;174;p22"/>
          <p:cNvSpPr txBox="1">
            <a:spLocks noGrp="1"/>
          </p:cNvSpPr>
          <p:nvPr>
            <p:ph type="body" idx="1"/>
          </p:nvPr>
        </p:nvSpPr>
        <p:spPr>
          <a:xfrm>
            <a:off x="457200" y="917625"/>
            <a:ext cx="8305800" cy="51357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US" sz="2000" dirty="0">
                <a:solidFill>
                  <a:schemeClr val="dk2"/>
                </a:solidFill>
              </a:rPr>
              <a:t>Quite often, even in a small system an argument can be made to install a two compressor system……….A base load compressor with a VFD as trim.</a:t>
            </a:r>
            <a:endParaRPr sz="2000" dirty="0">
              <a:solidFill>
                <a:schemeClr val="dk2"/>
              </a:solidFill>
            </a:endParaRPr>
          </a:p>
          <a:p>
            <a:pPr marL="0" lvl="0" indent="0" algn="l" rtl="0">
              <a:spcBef>
                <a:spcPts val="600"/>
              </a:spcBef>
              <a:spcAft>
                <a:spcPts val="0"/>
              </a:spcAft>
              <a:buNone/>
            </a:pPr>
            <a:endParaRPr sz="2000" dirty="0">
              <a:solidFill>
                <a:schemeClr val="dk2"/>
              </a:solidFill>
            </a:endParaRPr>
          </a:p>
          <a:p>
            <a:pPr marL="0" lvl="0" indent="0" algn="l" rtl="0">
              <a:spcBef>
                <a:spcPts val="600"/>
              </a:spcBef>
              <a:spcAft>
                <a:spcPts val="0"/>
              </a:spcAft>
              <a:buNone/>
            </a:pPr>
            <a:r>
              <a:rPr lang="en-US" sz="2000" dirty="0">
                <a:solidFill>
                  <a:schemeClr val="dk2"/>
                </a:solidFill>
              </a:rPr>
              <a:t>However,  in the Real World we know that space is limited capital budget is limited, and sometimes the appetite for a not-so-simple installation is just not there.</a:t>
            </a:r>
            <a:endParaRPr sz="2000" dirty="0">
              <a:solidFill>
                <a:schemeClr val="dk2"/>
              </a:solidFill>
            </a:endParaRPr>
          </a:p>
          <a:p>
            <a:pPr marL="0" lvl="0" indent="0" algn="l" rtl="0">
              <a:spcBef>
                <a:spcPts val="600"/>
              </a:spcBef>
              <a:spcAft>
                <a:spcPts val="0"/>
              </a:spcAft>
              <a:buNone/>
            </a:pPr>
            <a:r>
              <a:rPr lang="en-US" sz="2000" dirty="0">
                <a:solidFill>
                  <a:schemeClr val="dk2"/>
                </a:solidFill>
              </a:rPr>
              <a:t>How will these two machines control?  Complicates piping...adds other equipment.</a:t>
            </a:r>
            <a:endParaRPr sz="2000" dirty="0">
              <a:solidFill>
                <a:schemeClr val="dk2"/>
              </a:solidFill>
            </a:endParaRPr>
          </a:p>
          <a:p>
            <a:pPr marL="0" lvl="0" indent="0" algn="l" rtl="0">
              <a:spcBef>
                <a:spcPts val="600"/>
              </a:spcBef>
              <a:spcAft>
                <a:spcPts val="0"/>
              </a:spcAft>
              <a:buNone/>
            </a:pPr>
            <a:endParaRPr sz="2000" dirty="0">
              <a:solidFill>
                <a:schemeClr val="dk2"/>
              </a:solidFill>
            </a:endParaRPr>
          </a:p>
          <a:p>
            <a:pPr marL="0" lvl="0" indent="0" algn="l" rtl="0">
              <a:spcBef>
                <a:spcPts val="600"/>
              </a:spcBef>
              <a:spcAft>
                <a:spcPts val="0"/>
              </a:spcAft>
              <a:buNone/>
            </a:pPr>
            <a:r>
              <a:rPr lang="en-US" sz="2000" dirty="0">
                <a:solidFill>
                  <a:schemeClr val="dk2"/>
                </a:solidFill>
              </a:rPr>
              <a:t>At times like this your knowledge will help you to minimize the pitfalls of over-sizing a VFD system.</a:t>
            </a:r>
            <a:endParaRPr sz="2000" dirty="0">
              <a:solidFill>
                <a:schemeClr val="dk2"/>
              </a:solidFill>
            </a:endParaRPr>
          </a:p>
          <a:p>
            <a:pPr marL="0" lvl="0" indent="0" algn="l" rtl="0">
              <a:spcBef>
                <a:spcPts val="600"/>
              </a:spcBef>
              <a:spcAft>
                <a:spcPts val="0"/>
              </a:spcAft>
              <a:buNone/>
            </a:pPr>
            <a:endParaRPr sz="2000" dirty="0">
              <a:solidFill>
                <a:schemeClr val="dk2"/>
              </a:solidFill>
            </a:endParaRPr>
          </a:p>
          <a:p>
            <a:pPr marL="0" lvl="0" indent="0" algn="l" rtl="0">
              <a:spcBef>
                <a:spcPts val="600"/>
              </a:spcBef>
              <a:spcAft>
                <a:spcPts val="0"/>
              </a:spcAft>
              <a:buNone/>
            </a:pPr>
            <a:r>
              <a:rPr lang="en-US" sz="2000" dirty="0">
                <a:solidFill>
                  <a:schemeClr val="dk2"/>
                </a:solidFill>
              </a:rPr>
              <a:t>Minimize the potential for problems.</a:t>
            </a:r>
            <a:endParaRPr sz="2000" dirty="0">
              <a:solidFill>
                <a:schemeClr val="dk2"/>
              </a:solidFill>
            </a:endParaRPr>
          </a:p>
          <a:p>
            <a:pPr marL="0" lvl="0" indent="0" algn="l" rtl="0">
              <a:spcBef>
                <a:spcPts val="600"/>
              </a:spcBef>
              <a:spcAft>
                <a:spcPts val="0"/>
              </a:spcAft>
              <a:buNone/>
            </a:pPr>
            <a:endParaRPr sz="1400" dirty="0"/>
          </a:p>
          <a:p>
            <a:pPr marL="0" lvl="0" indent="0" algn="l" rtl="0">
              <a:spcBef>
                <a:spcPts val="600"/>
              </a:spcBef>
              <a:spcAft>
                <a:spcPts val="0"/>
              </a:spcAft>
              <a:buNone/>
            </a:pPr>
            <a:endParaRPr sz="1400" dirty="0"/>
          </a:p>
          <a:p>
            <a:pPr marL="0" lvl="0" indent="0" algn="l" rtl="0">
              <a:spcBef>
                <a:spcPts val="600"/>
              </a:spcBef>
              <a:spcAft>
                <a:spcPts val="0"/>
              </a:spcAft>
              <a:buNone/>
            </a:pPr>
            <a:endParaRPr sz="1400" dirty="0"/>
          </a:p>
          <a:p>
            <a:pPr marL="0" lvl="0" indent="0" algn="l" rtl="0">
              <a:spcBef>
                <a:spcPts val="600"/>
              </a:spcBef>
              <a:spcAft>
                <a:spcPts val="0"/>
              </a:spcAft>
              <a:buNone/>
            </a:pPr>
            <a:endParaRPr sz="1400" dirty="0"/>
          </a:p>
          <a:p>
            <a:pPr marL="0" lvl="0" indent="0" algn="l" rtl="0">
              <a:spcBef>
                <a:spcPts val="600"/>
              </a:spcBef>
              <a:spcAft>
                <a:spcPts val="0"/>
              </a:spcAft>
              <a:buNone/>
            </a:pPr>
            <a:endParaRPr sz="1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3"/>
          <p:cNvSpPr txBox="1">
            <a:spLocks noGrp="1"/>
          </p:cNvSpPr>
          <p:nvPr>
            <p:ph type="body" idx="1"/>
          </p:nvPr>
        </p:nvSpPr>
        <p:spPr>
          <a:xfrm>
            <a:off x="255975" y="783750"/>
            <a:ext cx="8602200" cy="52905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US" sz="2000">
                <a:solidFill>
                  <a:schemeClr val="dk2"/>
                </a:solidFill>
              </a:rPr>
              <a:t>CAGI…..Compressed Air and Gas Institute.</a:t>
            </a:r>
            <a:endParaRPr sz="2000">
              <a:solidFill>
                <a:schemeClr val="dk2"/>
              </a:solidFill>
            </a:endParaRPr>
          </a:p>
          <a:p>
            <a:pPr marL="0" lvl="0" indent="0" algn="l" rtl="0">
              <a:spcBef>
                <a:spcPts val="600"/>
              </a:spcBef>
              <a:spcAft>
                <a:spcPts val="0"/>
              </a:spcAft>
              <a:buNone/>
            </a:pPr>
            <a:r>
              <a:rPr lang="en-US" sz="2000">
                <a:solidFill>
                  <a:schemeClr val="dk2"/>
                </a:solidFill>
              </a:rPr>
              <a:t>Not all VFD driven air compressors are the same.  In fact, NONE of them are the same.</a:t>
            </a: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endParaRPr sz="1800"/>
          </a:p>
          <a:p>
            <a:pPr marL="0" lvl="0" indent="0" algn="l" rtl="0">
              <a:spcBef>
                <a:spcPts val="600"/>
              </a:spcBef>
              <a:spcAft>
                <a:spcPts val="0"/>
              </a:spcAft>
              <a:buNone/>
            </a:pPr>
            <a:endParaRPr sz="1800"/>
          </a:p>
          <a:p>
            <a:pPr marL="0" lvl="0" indent="0" algn="l" rtl="0">
              <a:spcBef>
                <a:spcPts val="600"/>
              </a:spcBef>
              <a:spcAft>
                <a:spcPts val="0"/>
              </a:spcAft>
              <a:buNone/>
            </a:pPr>
            <a:endParaRPr sz="1800"/>
          </a:p>
          <a:p>
            <a:pPr marL="0" lvl="0" indent="0" algn="l" rtl="0">
              <a:spcBef>
                <a:spcPts val="600"/>
              </a:spcBef>
              <a:spcAft>
                <a:spcPts val="0"/>
              </a:spcAft>
              <a:buNone/>
            </a:pPr>
            <a:endParaRPr sz="1800"/>
          </a:p>
          <a:p>
            <a:pPr marL="0" lvl="0" indent="0" algn="l" rtl="0">
              <a:spcBef>
                <a:spcPts val="600"/>
              </a:spcBef>
              <a:spcAft>
                <a:spcPts val="0"/>
              </a:spcAft>
              <a:buNone/>
            </a:pPr>
            <a:endParaRPr sz="1800"/>
          </a:p>
          <a:p>
            <a:pPr marL="0" lvl="0" indent="0" algn="l" rtl="0">
              <a:spcBef>
                <a:spcPts val="600"/>
              </a:spcBef>
              <a:spcAft>
                <a:spcPts val="0"/>
              </a:spcAft>
              <a:buNone/>
            </a:pPr>
            <a:endParaRPr sz="1800"/>
          </a:p>
          <a:p>
            <a:pPr marL="0" lvl="0" indent="0" algn="l" rtl="0">
              <a:spcBef>
                <a:spcPts val="600"/>
              </a:spcBef>
              <a:spcAft>
                <a:spcPts val="0"/>
              </a:spcAft>
              <a:buNone/>
            </a:pPr>
            <a:endParaRPr sz="1800"/>
          </a:p>
          <a:p>
            <a:pPr marL="0" lvl="0" indent="0" algn="l" rtl="0">
              <a:spcBef>
                <a:spcPts val="600"/>
              </a:spcBef>
              <a:spcAft>
                <a:spcPts val="0"/>
              </a:spcAft>
              <a:buNone/>
            </a:pPr>
            <a:r>
              <a:rPr lang="en-US" sz="2000">
                <a:solidFill>
                  <a:schemeClr val="dk2"/>
                </a:solidFill>
              </a:rPr>
              <a:t>These curves can be hard to compare but the Specific Power chart gives us a great picture of the efficiency range of the models we may select.</a:t>
            </a:r>
            <a:endParaRPr sz="2000">
              <a:solidFill>
                <a:schemeClr val="dk2"/>
              </a:solidFill>
            </a:endParaRPr>
          </a:p>
        </p:txBody>
      </p:sp>
      <p:pic>
        <p:nvPicPr>
          <p:cNvPr id="181" name="Google Shape;181;p23"/>
          <p:cNvPicPr preferRelativeResize="0"/>
          <p:nvPr/>
        </p:nvPicPr>
        <p:blipFill>
          <a:blip r:embed="rId3">
            <a:alphaModFix/>
          </a:blip>
          <a:stretch>
            <a:fillRect/>
          </a:stretch>
        </p:blipFill>
        <p:spPr>
          <a:xfrm>
            <a:off x="3785625" y="3394885"/>
            <a:ext cx="4842149" cy="1647116"/>
          </a:xfrm>
          <a:prstGeom prst="rect">
            <a:avLst/>
          </a:prstGeom>
          <a:noFill/>
          <a:ln>
            <a:noFill/>
          </a:ln>
        </p:spPr>
      </p:pic>
      <p:sp>
        <p:nvSpPr>
          <p:cNvPr id="182" name="Google Shape;182;p23"/>
          <p:cNvSpPr txBox="1"/>
          <p:nvPr/>
        </p:nvSpPr>
        <p:spPr>
          <a:xfrm>
            <a:off x="4425669" y="3672345"/>
            <a:ext cx="1621800" cy="172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3" name="Google Shape;183;p23"/>
          <p:cNvPicPr preferRelativeResize="0"/>
          <p:nvPr/>
        </p:nvPicPr>
        <p:blipFill>
          <a:blip r:embed="rId4">
            <a:alphaModFix/>
          </a:blip>
          <a:stretch>
            <a:fillRect/>
          </a:stretch>
        </p:blipFill>
        <p:spPr>
          <a:xfrm>
            <a:off x="2312050" y="1618900"/>
            <a:ext cx="6278976" cy="1847051"/>
          </a:xfrm>
          <a:prstGeom prst="rect">
            <a:avLst/>
          </a:prstGeom>
          <a:noFill/>
          <a:ln>
            <a:noFill/>
          </a:ln>
        </p:spPr>
      </p:pic>
      <p:sp>
        <p:nvSpPr>
          <p:cNvPr id="184" name="Google Shape;184;p23"/>
          <p:cNvSpPr txBox="1"/>
          <p:nvPr/>
        </p:nvSpPr>
        <p:spPr>
          <a:xfrm>
            <a:off x="2432800" y="1842203"/>
            <a:ext cx="2376900" cy="20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3"/>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Compressor curves  --  CAGI</a:t>
            </a:r>
            <a:endParaRPr/>
          </a:p>
        </p:txBody>
      </p:sp>
      <p:pic>
        <p:nvPicPr>
          <p:cNvPr id="186" name="Google Shape;186;p23"/>
          <p:cNvPicPr preferRelativeResize="0"/>
          <p:nvPr/>
        </p:nvPicPr>
        <p:blipFill>
          <a:blip r:embed="rId5">
            <a:alphaModFix/>
          </a:blip>
          <a:stretch>
            <a:fillRect/>
          </a:stretch>
        </p:blipFill>
        <p:spPr>
          <a:xfrm>
            <a:off x="1881225" y="2920000"/>
            <a:ext cx="4796450" cy="2185700"/>
          </a:xfrm>
          <a:prstGeom prst="rect">
            <a:avLst/>
          </a:prstGeom>
          <a:noFill/>
          <a:ln>
            <a:noFill/>
          </a:ln>
        </p:spPr>
      </p:pic>
      <p:sp>
        <p:nvSpPr>
          <p:cNvPr id="187" name="Google Shape;187;p23"/>
          <p:cNvSpPr txBox="1"/>
          <p:nvPr/>
        </p:nvSpPr>
        <p:spPr>
          <a:xfrm>
            <a:off x="3785614" y="1689974"/>
            <a:ext cx="1815600" cy="17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 name="Google Shape;188;p23"/>
          <p:cNvPicPr preferRelativeResize="0"/>
          <p:nvPr/>
        </p:nvPicPr>
        <p:blipFill>
          <a:blip r:embed="rId6">
            <a:alphaModFix/>
          </a:blip>
          <a:stretch>
            <a:fillRect/>
          </a:stretch>
        </p:blipFill>
        <p:spPr>
          <a:xfrm>
            <a:off x="92050" y="2998224"/>
            <a:ext cx="3404626" cy="2165266"/>
          </a:xfrm>
          <a:prstGeom prst="rect">
            <a:avLst/>
          </a:prstGeom>
          <a:noFill/>
          <a:ln>
            <a:noFill/>
          </a:ln>
        </p:spPr>
      </p:pic>
      <p:sp>
        <p:nvSpPr>
          <p:cNvPr id="189" name="Google Shape;189;p23"/>
          <p:cNvSpPr txBox="1"/>
          <p:nvPr/>
        </p:nvSpPr>
        <p:spPr>
          <a:xfrm>
            <a:off x="936845" y="2775478"/>
            <a:ext cx="1375200" cy="151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p23"/>
          <p:cNvPicPr preferRelativeResize="0"/>
          <p:nvPr/>
        </p:nvPicPr>
        <p:blipFill>
          <a:blip r:embed="rId7">
            <a:alphaModFix/>
          </a:blip>
          <a:stretch>
            <a:fillRect/>
          </a:stretch>
        </p:blipFill>
        <p:spPr>
          <a:xfrm>
            <a:off x="457200" y="1934350"/>
            <a:ext cx="4103174" cy="1876400"/>
          </a:xfrm>
          <a:prstGeom prst="rect">
            <a:avLst/>
          </a:prstGeom>
          <a:noFill/>
          <a:ln>
            <a:noFill/>
          </a:ln>
        </p:spPr>
      </p:pic>
      <p:sp>
        <p:nvSpPr>
          <p:cNvPr id="191" name="Google Shape;191;p23"/>
          <p:cNvSpPr txBox="1"/>
          <p:nvPr/>
        </p:nvSpPr>
        <p:spPr>
          <a:xfrm>
            <a:off x="3143432" y="3908890"/>
            <a:ext cx="1553100" cy="125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2" name="Google Shape;192;p23"/>
          <p:cNvPicPr preferRelativeResize="0"/>
          <p:nvPr/>
        </p:nvPicPr>
        <p:blipFill>
          <a:blip r:embed="rId8">
            <a:alphaModFix/>
          </a:blip>
          <a:stretch>
            <a:fillRect/>
          </a:stretch>
        </p:blipFill>
        <p:spPr>
          <a:xfrm>
            <a:off x="3453650" y="5892225"/>
            <a:ext cx="2236701" cy="738425"/>
          </a:xfrm>
          <a:prstGeom prst="rect">
            <a:avLst/>
          </a:prstGeom>
          <a:noFill/>
          <a:ln>
            <a:noFill/>
          </a:ln>
        </p:spPr>
      </p:pic>
      <p:sp>
        <p:nvSpPr>
          <p:cNvPr id="193" name="Google Shape;193;p23"/>
          <p:cNvSpPr txBox="1"/>
          <p:nvPr/>
        </p:nvSpPr>
        <p:spPr>
          <a:xfrm>
            <a:off x="3496663" y="5919077"/>
            <a:ext cx="846600" cy="5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4"/>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Sizing Considerations - </a:t>
            </a:r>
            <a:r>
              <a:rPr lang="en-US" sz="2400"/>
              <a:t>Multiple Compressor</a:t>
            </a:r>
            <a:endParaRPr sz="2400"/>
          </a:p>
        </p:txBody>
      </p:sp>
      <p:sp>
        <p:nvSpPr>
          <p:cNvPr id="200" name="Google Shape;200;p24"/>
          <p:cNvSpPr txBox="1">
            <a:spLocks noGrp="1"/>
          </p:cNvSpPr>
          <p:nvPr>
            <p:ph type="body" idx="1"/>
          </p:nvPr>
        </p:nvSpPr>
        <p:spPr>
          <a:xfrm>
            <a:off x="383975" y="821250"/>
            <a:ext cx="8489700" cy="5006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000" dirty="0">
                <a:solidFill>
                  <a:schemeClr val="dk2"/>
                </a:solidFill>
              </a:rPr>
              <a:t>With a multiple compressor system, you may find that you will want to keep an existing unit or two.  </a:t>
            </a:r>
            <a:endParaRPr sz="2000" dirty="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en-US" sz="2000" dirty="0">
                <a:solidFill>
                  <a:schemeClr val="dk2"/>
                </a:solidFill>
              </a:rPr>
              <a:t>To do this, you should try to understand the performance characteristics of each existing air compressor to properly evaluate its value.</a:t>
            </a:r>
            <a:endParaRPr sz="2000" dirty="0">
              <a:solidFill>
                <a:schemeClr val="dk2"/>
              </a:solidFill>
            </a:endParaRPr>
          </a:p>
          <a:p>
            <a:pPr marL="0" lvl="0" indent="0" algn="l" rtl="0">
              <a:spcBef>
                <a:spcPts val="600"/>
              </a:spcBef>
              <a:spcAft>
                <a:spcPts val="0"/>
              </a:spcAft>
              <a:buNone/>
            </a:pPr>
            <a:r>
              <a:rPr lang="en-US" sz="2000" dirty="0">
                <a:solidFill>
                  <a:schemeClr val="dk2"/>
                </a:solidFill>
              </a:rPr>
              <a:t>Formulate a list of your existing equipment to help you to understand it all and how it may fit in.</a:t>
            </a:r>
            <a:endParaRPr sz="2000" dirty="0">
              <a:solidFill>
                <a:schemeClr val="dk2"/>
              </a:solidFill>
            </a:endParaRPr>
          </a:p>
          <a:p>
            <a:pPr marL="0" lvl="0" indent="0" algn="l" rtl="0">
              <a:spcBef>
                <a:spcPts val="600"/>
              </a:spcBef>
              <a:spcAft>
                <a:spcPts val="0"/>
              </a:spcAft>
              <a:buNone/>
            </a:pPr>
            <a:r>
              <a:rPr lang="en-US" sz="2000" dirty="0">
                <a:solidFill>
                  <a:schemeClr val="dk2"/>
                </a:solidFill>
              </a:rPr>
              <a:t>You will want to collect all available manufacturers information, any CAGI data sheets, and then check to see if your compressor is running off-design - usually because of pressure settings.</a:t>
            </a:r>
            <a:endParaRPr sz="2000" dirty="0">
              <a:solidFill>
                <a:schemeClr val="dk2"/>
              </a:solidFill>
            </a:endParaRPr>
          </a:p>
          <a:p>
            <a:pPr marL="0" lvl="0" indent="0" algn="l" rtl="0">
              <a:spcBef>
                <a:spcPts val="600"/>
              </a:spcBef>
              <a:spcAft>
                <a:spcPts val="0"/>
              </a:spcAft>
              <a:buNone/>
            </a:pPr>
            <a:endParaRPr sz="1800" dirty="0"/>
          </a:p>
          <a:p>
            <a:pPr marL="0" lvl="0" indent="0" algn="l" rtl="0">
              <a:spcBef>
                <a:spcPts val="600"/>
              </a:spcBef>
              <a:spcAft>
                <a:spcPts val="0"/>
              </a:spcAft>
              <a:buNone/>
            </a:pPr>
            <a:endParaRPr sz="1800" dirty="0"/>
          </a:p>
        </p:txBody>
      </p:sp>
      <p:pic>
        <p:nvPicPr>
          <p:cNvPr id="5" name="Picture 4">
            <a:extLst>
              <a:ext uri="{FF2B5EF4-FFF2-40B4-BE49-F238E27FC236}">
                <a16:creationId xmlns:a16="http://schemas.microsoft.com/office/drawing/2014/main" id="{D55D9948-C279-4FFA-BF17-F8C73007B478}"/>
              </a:ext>
            </a:extLst>
          </p:cNvPr>
          <p:cNvPicPr>
            <a:picLocks noChangeAspect="1"/>
          </p:cNvPicPr>
          <p:nvPr/>
        </p:nvPicPr>
        <p:blipFill>
          <a:blip r:embed="rId3"/>
          <a:stretch>
            <a:fillRect/>
          </a:stretch>
        </p:blipFill>
        <p:spPr>
          <a:xfrm>
            <a:off x="457200" y="4367195"/>
            <a:ext cx="8225605" cy="87660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5"/>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Sizing Considerations - </a:t>
            </a:r>
            <a:r>
              <a:rPr lang="en-US" sz="2400"/>
              <a:t>Multiple Compressor</a:t>
            </a:r>
            <a:endParaRPr sz="2400"/>
          </a:p>
        </p:txBody>
      </p:sp>
      <p:sp>
        <p:nvSpPr>
          <p:cNvPr id="208" name="Google Shape;208;p25"/>
          <p:cNvSpPr txBox="1">
            <a:spLocks noGrp="1"/>
          </p:cNvSpPr>
          <p:nvPr>
            <p:ph type="body" idx="1"/>
          </p:nvPr>
        </p:nvSpPr>
        <p:spPr>
          <a:xfrm>
            <a:off x="457200" y="1046400"/>
            <a:ext cx="8229600" cy="47811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endParaRPr sz="1800" dirty="0"/>
          </a:p>
          <a:p>
            <a:pPr marL="0" lvl="0" indent="0" algn="l" rtl="0">
              <a:spcBef>
                <a:spcPts val="600"/>
              </a:spcBef>
              <a:spcAft>
                <a:spcPts val="0"/>
              </a:spcAft>
              <a:buNone/>
            </a:pPr>
            <a:r>
              <a:rPr lang="en-US" sz="2000" dirty="0">
                <a:solidFill>
                  <a:schemeClr val="dk2"/>
                </a:solidFill>
              </a:rPr>
              <a:t>What is going to remain? (because of budget)</a:t>
            </a:r>
            <a:endParaRPr sz="2000" dirty="0">
              <a:solidFill>
                <a:schemeClr val="dk2"/>
              </a:solidFill>
            </a:endParaRPr>
          </a:p>
          <a:p>
            <a:pPr marL="0" lvl="0" indent="0" algn="l" rtl="0">
              <a:spcBef>
                <a:spcPts val="600"/>
              </a:spcBef>
              <a:spcAft>
                <a:spcPts val="0"/>
              </a:spcAft>
              <a:buNone/>
            </a:pPr>
            <a:endParaRPr sz="2000" dirty="0">
              <a:solidFill>
                <a:schemeClr val="dk2"/>
              </a:solidFill>
            </a:endParaRPr>
          </a:p>
          <a:p>
            <a:pPr marL="0" lvl="0" indent="0" algn="l" rtl="0">
              <a:spcBef>
                <a:spcPts val="600"/>
              </a:spcBef>
              <a:spcAft>
                <a:spcPts val="0"/>
              </a:spcAft>
              <a:buClr>
                <a:schemeClr val="dk1"/>
              </a:buClr>
              <a:buSzPts val="1100"/>
              <a:buFont typeface="Arial"/>
              <a:buNone/>
            </a:pPr>
            <a:r>
              <a:rPr lang="en-US" sz="2000" dirty="0">
                <a:solidFill>
                  <a:schemeClr val="dk2"/>
                </a:solidFill>
              </a:rPr>
              <a:t>How will it be integrated into the future system?</a:t>
            </a:r>
            <a:endParaRPr sz="2000" dirty="0">
              <a:solidFill>
                <a:schemeClr val="dk2"/>
              </a:solidFill>
            </a:endParaRPr>
          </a:p>
          <a:p>
            <a:pPr marL="0" lvl="0" indent="0" algn="l" rtl="0">
              <a:spcBef>
                <a:spcPts val="600"/>
              </a:spcBef>
              <a:spcAft>
                <a:spcPts val="0"/>
              </a:spcAft>
              <a:buClr>
                <a:schemeClr val="dk1"/>
              </a:buClr>
              <a:buSzPts val="1100"/>
              <a:buFont typeface="Arial"/>
              <a:buNone/>
            </a:pPr>
            <a:endParaRPr sz="2000" dirty="0">
              <a:solidFill>
                <a:schemeClr val="dk2"/>
              </a:solidFill>
            </a:endParaRPr>
          </a:p>
          <a:p>
            <a:pPr marL="0" lvl="0" indent="0" algn="l" rtl="0">
              <a:spcBef>
                <a:spcPts val="600"/>
              </a:spcBef>
              <a:spcAft>
                <a:spcPts val="0"/>
              </a:spcAft>
              <a:buNone/>
            </a:pPr>
            <a:r>
              <a:rPr lang="en-US" sz="2000" dirty="0">
                <a:solidFill>
                  <a:schemeClr val="dk2"/>
                </a:solidFill>
              </a:rPr>
              <a:t>What sequencing or Master Control package is needed?</a:t>
            </a:r>
            <a:endParaRPr sz="2000" dirty="0">
              <a:solidFill>
                <a:schemeClr val="dk2"/>
              </a:solidFill>
            </a:endParaRPr>
          </a:p>
          <a:p>
            <a:pPr marL="0" lvl="0" indent="0" algn="l" rtl="0">
              <a:spcBef>
                <a:spcPts val="600"/>
              </a:spcBef>
              <a:spcAft>
                <a:spcPts val="0"/>
              </a:spcAft>
              <a:buNone/>
            </a:pPr>
            <a:r>
              <a:rPr lang="en-US" sz="2000" dirty="0">
                <a:solidFill>
                  <a:schemeClr val="dk2"/>
                </a:solidFill>
              </a:rPr>
              <a:t> </a:t>
            </a:r>
            <a:endParaRPr sz="2000" dirty="0">
              <a:solidFill>
                <a:schemeClr val="dk2"/>
              </a:solidFill>
            </a:endParaRPr>
          </a:p>
          <a:p>
            <a:pPr marL="0" lvl="0" indent="0" algn="l" rtl="0">
              <a:spcBef>
                <a:spcPts val="600"/>
              </a:spcBef>
              <a:spcAft>
                <a:spcPts val="0"/>
              </a:spcAft>
              <a:buNone/>
            </a:pPr>
            <a:r>
              <a:rPr lang="en-US" sz="2000" dirty="0">
                <a:solidFill>
                  <a:schemeClr val="dk2"/>
                </a:solidFill>
              </a:rPr>
              <a:t>As always with a compressed air system, decisions based on first cost can be costly !!</a:t>
            </a:r>
            <a:endParaRPr sz="2000" dirty="0">
              <a:solidFill>
                <a:schemeClr val="dk2"/>
              </a:solidFill>
            </a:endParaRPr>
          </a:p>
          <a:p>
            <a:pPr marL="0" lvl="0" indent="0" algn="l" rtl="0">
              <a:spcBef>
                <a:spcPts val="600"/>
              </a:spcBef>
              <a:spcAft>
                <a:spcPts val="0"/>
              </a:spcAft>
              <a:buNone/>
            </a:pPr>
            <a:endParaRPr sz="1800" dirty="0"/>
          </a:p>
          <a:p>
            <a:pPr marL="0" lvl="0" indent="0" algn="l" rtl="0">
              <a:spcBef>
                <a:spcPts val="600"/>
              </a:spcBef>
              <a:spcAft>
                <a:spcPts val="0"/>
              </a:spcAft>
              <a:buNone/>
            </a:pPr>
            <a:endParaRPr sz="1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6"/>
          <p:cNvSpPr txBox="1">
            <a:spLocks noGrp="1"/>
          </p:cNvSpPr>
          <p:nvPr>
            <p:ph type="body" idx="1"/>
          </p:nvPr>
        </p:nvSpPr>
        <p:spPr>
          <a:xfrm>
            <a:off x="381000" y="885250"/>
            <a:ext cx="8540700" cy="5147100"/>
          </a:xfrm>
          <a:prstGeom prst="rect">
            <a:avLst/>
          </a:prstGeom>
        </p:spPr>
        <p:txBody>
          <a:bodyPr spcFirstLastPara="1" wrap="square" lIns="91425" tIns="45700" rIns="91425" bIns="45700" anchor="t" anchorCtr="0">
            <a:noAutofit/>
          </a:bodyPr>
          <a:lstStyle/>
          <a:p>
            <a:pPr marL="0" lvl="0" indent="0" algn="l" rtl="0">
              <a:lnSpc>
                <a:spcPct val="138000"/>
              </a:lnSpc>
              <a:spcBef>
                <a:spcPts val="0"/>
              </a:spcBef>
              <a:spcAft>
                <a:spcPts val="0"/>
              </a:spcAft>
              <a:buClr>
                <a:schemeClr val="dk1"/>
              </a:buClr>
              <a:buSzPts val="1100"/>
              <a:buFont typeface="Arial"/>
              <a:buNone/>
            </a:pPr>
            <a:r>
              <a:rPr lang="en-US" sz="2000">
                <a:solidFill>
                  <a:schemeClr val="dk2"/>
                </a:solidFill>
              </a:rPr>
              <a:t>This term is batted around quite a bit but is not always understood, nor is it easily explained.</a:t>
            </a:r>
            <a:endParaRPr sz="2000">
              <a:solidFill>
                <a:schemeClr val="dk2"/>
              </a:solidFill>
            </a:endParaRPr>
          </a:p>
          <a:p>
            <a:pPr marL="0" lvl="0" indent="0" algn="l" rtl="0">
              <a:lnSpc>
                <a:spcPct val="138000"/>
              </a:lnSpc>
              <a:spcBef>
                <a:spcPts val="0"/>
              </a:spcBef>
              <a:spcAft>
                <a:spcPts val="0"/>
              </a:spcAft>
              <a:buClr>
                <a:schemeClr val="dk1"/>
              </a:buClr>
              <a:buSzPts val="1100"/>
              <a:buFont typeface="Arial"/>
              <a:buNone/>
            </a:pPr>
            <a:r>
              <a:rPr lang="en-US" sz="2000">
                <a:solidFill>
                  <a:schemeClr val="dk2"/>
                </a:solidFill>
              </a:rPr>
              <a:t>Simply, in a two-compressor system the lead unit is maxed out, pressure drops so the trim unit (VFD) comes</a:t>
            </a:r>
            <a:endParaRPr sz="2000">
              <a:solidFill>
                <a:schemeClr val="dk2"/>
              </a:solidFill>
            </a:endParaRPr>
          </a:p>
          <a:p>
            <a:pPr marL="0" lvl="0" indent="0" algn="l" rtl="0">
              <a:lnSpc>
                <a:spcPct val="138000"/>
              </a:lnSpc>
              <a:spcBef>
                <a:spcPts val="0"/>
              </a:spcBef>
              <a:spcAft>
                <a:spcPts val="0"/>
              </a:spcAft>
              <a:buClr>
                <a:schemeClr val="dk1"/>
              </a:buClr>
              <a:buSzPts val="1100"/>
              <a:buFont typeface="Arial"/>
              <a:buNone/>
            </a:pPr>
            <a:r>
              <a:rPr lang="en-US" sz="2000">
                <a:solidFill>
                  <a:schemeClr val="dk2"/>
                </a:solidFill>
              </a:rPr>
              <a:t>on but the remaining load is below</a:t>
            </a:r>
            <a:endParaRPr sz="2000">
              <a:solidFill>
                <a:schemeClr val="dk2"/>
              </a:solidFill>
            </a:endParaRPr>
          </a:p>
          <a:p>
            <a:pPr marL="0" lvl="0" indent="0" algn="l" rtl="0">
              <a:lnSpc>
                <a:spcPct val="138000"/>
              </a:lnSpc>
              <a:spcBef>
                <a:spcPts val="0"/>
              </a:spcBef>
              <a:spcAft>
                <a:spcPts val="0"/>
              </a:spcAft>
              <a:buClr>
                <a:schemeClr val="dk1"/>
              </a:buClr>
              <a:buSzPts val="1100"/>
              <a:buFont typeface="Arial"/>
              <a:buNone/>
            </a:pPr>
            <a:r>
              <a:rPr lang="en-US" sz="2000">
                <a:solidFill>
                  <a:schemeClr val="dk2"/>
                </a:solidFill>
              </a:rPr>
              <a:t>the maximum turndown.  </a:t>
            </a:r>
            <a:endParaRPr sz="2000">
              <a:solidFill>
                <a:schemeClr val="dk2"/>
              </a:solidFill>
            </a:endParaRPr>
          </a:p>
          <a:p>
            <a:pPr marL="0" lvl="0" indent="0" algn="l" rtl="0">
              <a:lnSpc>
                <a:spcPct val="138000"/>
              </a:lnSpc>
              <a:spcBef>
                <a:spcPts val="0"/>
              </a:spcBef>
              <a:spcAft>
                <a:spcPts val="0"/>
              </a:spcAft>
              <a:buClr>
                <a:schemeClr val="dk1"/>
              </a:buClr>
              <a:buSzPts val="1100"/>
              <a:buFont typeface="Arial"/>
              <a:buNone/>
            </a:pPr>
            <a:r>
              <a:rPr lang="en-US" sz="2000">
                <a:solidFill>
                  <a:schemeClr val="dk2"/>
                </a:solidFill>
              </a:rPr>
              <a:t>This causes the compressor to </a:t>
            </a:r>
            <a:endParaRPr sz="2000">
              <a:solidFill>
                <a:schemeClr val="dk2"/>
              </a:solidFill>
            </a:endParaRPr>
          </a:p>
          <a:p>
            <a:pPr marL="0" lvl="0" indent="0" algn="l" rtl="0">
              <a:lnSpc>
                <a:spcPct val="138000"/>
              </a:lnSpc>
              <a:spcBef>
                <a:spcPts val="0"/>
              </a:spcBef>
              <a:spcAft>
                <a:spcPts val="0"/>
              </a:spcAft>
              <a:buClr>
                <a:schemeClr val="dk1"/>
              </a:buClr>
              <a:buSzPts val="1100"/>
              <a:buFont typeface="Arial"/>
              <a:buNone/>
            </a:pPr>
            <a:r>
              <a:rPr lang="en-US" sz="2000">
                <a:solidFill>
                  <a:schemeClr val="dk2"/>
                </a:solidFill>
              </a:rPr>
              <a:t>start/stop rapidly, with potentially</a:t>
            </a:r>
            <a:endParaRPr sz="2000">
              <a:solidFill>
                <a:schemeClr val="dk2"/>
              </a:solidFill>
            </a:endParaRPr>
          </a:p>
          <a:p>
            <a:pPr marL="0" lvl="0" indent="0" algn="l" rtl="0">
              <a:lnSpc>
                <a:spcPct val="138000"/>
              </a:lnSpc>
              <a:spcBef>
                <a:spcPts val="0"/>
              </a:spcBef>
              <a:spcAft>
                <a:spcPts val="0"/>
              </a:spcAft>
              <a:buClr>
                <a:schemeClr val="dk1"/>
              </a:buClr>
              <a:buSzPts val="1100"/>
              <a:buFont typeface="Arial"/>
              <a:buNone/>
            </a:pPr>
            <a:r>
              <a:rPr lang="en-US" sz="2000">
                <a:solidFill>
                  <a:schemeClr val="dk2"/>
                </a:solidFill>
              </a:rPr>
              <a:t>adverse effects to the compressor</a:t>
            </a:r>
            <a:endParaRPr sz="2000">
              <a:solidFill>
                <a:schemeClr val="dk2"/>
              </a:solidFill>
            </a:endParaRPr>
          </a:p>
          <a:p>
            <a:pPr marL="0" lvl="0" indent="0" algn="l" rtl="0">
              <a:lnSpc>
                <a:spcPct val="138000"/>
              </a:lnSpc>
              <a:spcBef>
                <a:spcPts val="0"/>
              </a:spcBef>
              <a:spcAft>
                <a:spcPts val="0"/>
              </a:spcAft>
              <a:buClr>
                <a:schemeClr val="dk1"/>
              </a:buClr>
              <a:buSzPts val="1100"/>
              <a:buFont typeface="Arial"/>
              <a:buNone/>
            </a:pPr>
            <a:r>
              <a:rPr lang="en-US" sz="2000">
                <a:solidFill>
                  <a:schemeClr val="dk2"/>
                </a:solidFill>
              </a:rPr>
              <a:t>and a fluctuating system pressure.</a:t>
            </a:r>
            <a:endParaRPr sz="2000">
              <a:solidFill>
                <a:schemeClr val="dk2"/>
              </a:solidFill>
            </a:endParaRPr>
          </a:p>
          <a:p>
            <a:pPr marL="0" lvl="0" indent="0" algn="l" rtl="0">
              <a:lnSpc>
                <a:spcPct val="138000"/>
              </a:lnSpc>
              <a:spcBef>
                <a:spcPts val="0"/>
              </a:spcBef>
              <a:spcAft>
                <a:spcPts val="0"/>
              </a:spcAft>
              <a:buClr>
                <a:schemeClr val="dk1"/>
              </a:buClr>
              <a:buSzPts val="1100"/>
              <a:buFont typeface="Arial"/>
              <a:buNone/>
            </a:pPr>
            <a:endParaRPr sz="2000">
              <a:solidFill>
                <a:schemeClr val="dk2"/>
              </a:solidFill>
            </a:endParaRPr>
          </a:p>
          <a:p>
            <a:pPr marL="0" lvl="0" indent="0" algn="l" rtl="0">
              <a:lnSpc>
                <a:spcPct val="138000"/>
              </a:lnSpc>
              <a:spcBef>
                <a:spcPts val="0"/>
              </a:spcBef>
              <a:spcAft>
                <a:spcPts val="0"/>
              </a:spcAft>
              <a:buClr>
                <a:schemeClr val="dk1"/>
              </a:buClr>
              <a:buSzPts val="1100"/>
              <a:buFont typeface="Arial"/>
              <a:buNone/>
            </a:pPr>
            <a:r>
              <a:rPr lang="en-US" sz="2000">
                <a:solidFill>
                  <a:schemeClr val="dk2"/>
                </a:solidFill>
              </a:rPr>
              <a:t>This also causes two compressors to fight for control, as seen here.</a:t>
            </a:r>
            <a:endParaRPr sz="2000">
              <a:solidFill>
                <a:schemeClr val="dk2"/>
              </a:solidFill>
            </a:endParaRPr>
          </a:p>
          <a:p>
            <a:pPr marL="0" lvl="0" indent="0" algn="l" rtl="0">
              <a:lnSpc>
                <a:spcPct val="138000"/>
              </a:lnSpc>
              <a:spcBef>
                <a:spcPts val="0"/>
              </a:spcBef>
              <a:spcAft>
                <a:spcPts val="0"/>
              </a:spcAft>
              <a:buClr>
                <a:schemeClr val="dk1"/>
              </a:buClr>
              <a:buSzPts val="1100"/>
              <a:buFont typeface="Arial"/>
              <a:buNone/>
            </a:pPr>
            <a:endParaRPr sz="1800"/>
          </a:p>
        </p:txBody>
      </p:sp>
      <p:pic>
        <p:nvPicPr>
          <p:cNvPr id="215" name="Google Shape;215;p26"/>
          <p:cNvPicPr preferRelativeResize="0"/>
          <p:nvPr/>
        </p:nvPicPr>
        <p:blipFill>
          <a:blip r:embed="rId3">
            <a:alphaModFix/>
          </a:blip>
          <a:stretch>
            <a:fillRect/>
          </a:stretch>
        </p:blipFill>
        <p:spPr>
          <a:xfrm>
            <a:off x="4455758" y="2135980"/>
            <a:ext cx="4611200" cy="3443449"/>
          </a:xfrm>
          <a:prstGeom prst="rect">
            <a:avLst/>
          </a:prstGeom>
          <a:noFill/>
          <a:ln>
            <a:noFill/>
          </a:ln>
        </p:spPr>
      </p:pic>
      <p:sp>
        <p:nvSpPr>
          <p:cNvPr id="216" name="Google Shape;216;p26"/>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Sizing Considerations - </a:t>
            </a:r>
            <a:r>
              <a:rPr lang="en-US" sz="2400"/>
              <a:t>Control Gap</a:t>
            </a:r>
            <a:endParaRPr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7"/>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Installation considerations</a:t>
            </a:r>
            <a:endParaRPr/>
          </a:p>
        </p:txBody>
      </p:sp>
      <p:sp>
        <p:nvSpPr>
          <p:cNvPr id="223" name="Google Shape;223;p27"/>
          <p:cNvSpPr txBox="1">
            <a:spLocks noGrp="1"/>
          </p:cNvSpPr>
          <p:nvPr>
            <p:ph type="body" idx="1"/>
          </p:nvPr>
        </p:nvSpPr>
        <p:spPr>
          <a:xfrm>
            <a:off x="457200" y="949825"/>
            <a:ext cx="8229600" cy="50388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US" sz="2000">
                <a:solidFill>
                  <a:schemeClr val="dk2"/>
                </a:solidFill>
              </a:rPr>
              <a:t>Wiring to NEC and local codes.  </a:t>
            </a:r>
            <a:endParaRPr sz="2000">
              <a:solidFill>
                <a:schemeClr val="dk2"/>
              </a:solidFill>
            </a:endParaRPr>
          </a:p>
          <a:p>
            <a:pPr marL="0" lvl="0" indent="0" algn="l" rtl="0">
              <a:spcBef>
                <a:spcPts val="600"/>
              </a:spcBef>
              <a:spcAft>
                <a:spcPts val="0"/>
              </a:spcAft>
              <a:buNone/>
            </a:pPr>
            <a:r>
              <a:rPr lang="en-US" sz="2000">
                <a:solidFill>
                  <a:schemeClr val="dk2"/>
                </a:solidFill>
              </a:rPr>
              <a:t>	VFD require special wiring considerations</a:t>
            </a: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endParaRPr sz="2000">
              <a:solidFill>
                <a:schemeClr val="dk2"/>
              </a:solidFill>
            </a:endParaRPr>
          </a:p>
          <a:p>
            <a:pPr marL="0" lvl="0" indent="0" algn="l" rtl="0">
              <a:spcBef>
                <a:spcPts val="600"/>
              </a:spcBef>
              <a:spcAft>
                <a:spcPts val="0"/>
              </a:spcAft>
              <a:buNone/>
            </a:pPr>
            <a:r>
              <a:rPr lang="en-US" sz="2000">
                <a:solidFill>
                  <a:schemeClr val="dk2"/>
                </a:solidFill>
              </a:rPr>
              <a:t>Cooling - </a:t>
            </a:r>
            <a:endParaRPr sz="2000">
              <a:solidFill>
                <a:schemeClr val="dk2"/>
              </a:solidFill>
            </a:endParaRPr>
          </a:p>
          <a:p>
            <a:pPr marL="0" lvl="0" indent="457200" algn="l" rtl="0">
              <a:spcBef>
                <a:spcPts val="600"/>
              </a:spcBef>
              <a:spcAft>
                <a:spcPts val="0"/>
              </a:spcAft>
              <a:buNone/>
            </a:pPr>
            <a:r>
              <a:rPr lang="en-US" sz="2000">
                <a:solidFill>
                  <a:schemeClr val="dk2"/>
                </a:solidFill>
              </a:rPr>
              <a:t>PROPER Ventilation      </a:t>
            </a:r>
            <a:endParaRPr sz="2000">
              <a:solidFill>
                <a:schemeClr val="dk2"/>
              </a:solidFill>
            </a:endParaRPr>
          </a:p>
          <a:p>
            <a:pPr marL="0" lvl="0" indent="0" algn="l" rtl="0">
              <a:spcBef>
                <a:spcPts val="600"/>
              </a:spcBef>
              <a:spcAft>
                <a:spcPts val="0"/>
              </a:spcAft>
              <a:buNone/>
            </a:pPr>
            <a:r>
              <a:rPr lang="en-US" sz="2000">
                <a:solidFill>
                  <a:schemeClr val="dk2"/>
                </a:solidFill>
              </a:rPr>
              <a:t>Avoid putting a common duct on the VFD discharge and the compressor hot air discharge.   </a:t>
            </a:r>
            <a:endParaRPr sz="2000">
              <a:solidFill>
                <a:schemeClr val="dk2"/>
              </a:solidFill>
            </a:endParaRPr>
          </a:p>
          <a:p>
            <a:pPr marL="0" lvl="0" indent="0" algn="l" rtl="0">
              <a:spcBef>
                <a:spcPts val="600"/>
              </a:spcBef>
              <a:spcAft>
                <a:spcPts val="0"/>
              </a:spcAft>
              <a:buNone/>
            </a:pPr>
            <a:r>
              <a:rPr lang="en-US" sz="2000">
                <a:solidFill>
                  <a:schemeClr val="dk2"/>
                </a:solidFill>
              </a:rPr>
              <a:t>	</a:t>
            </a:r>
            <a:endParaRPr sz="2000">
              <a:solidFill>
                <a:schemeClr val="dk2"/>
              </a:solidFill>
            </a:endParaRPr>
          </a:p>
          <a:p>
            <a:pPr marL="0" lvl="0" indent="0" algn="l" rtl="0">
              <a:spcBef>
                <a:spcPts val="600"/>
              </a:spcBef>
              <a:spcAft>
                <a:spcPts val="0"/>
              </a:spcAft>
              <a:buNone/>
            </a:pPr>
            <a:r>
              <a:rPr lang="en-US" sz="2000">
                <a:solidFill>
                  <a:schemeClr val="dk2"/>
                </a:solidFill>
              </a:rPr>
              <a:t>Ambient conditions-dust - Extra filtration may</a:t>
            </a:r>
            <a:endParaRPr sz="2000">
              <a:solidFill>
                <a:schemeClr val="dk2"/>
              </a:solidFill>
            </a:endParaRPr>
          </a:p>
          <a:p>
            <a:pPr marL="0" lvl="0" indent="0" algn="l" rtl="0">
              <a:spcBef>
                <a:spcPts val="600"/>
              </a:spcBef>
              <a:spcAft>
                <a:spcPts val="0"/>
              </a:spcAft>
              <a:buNone/>
            </a:pPr>
            <a:r>
              <a:rPr lang="en-US" sz="2000">
                <a:solidFill>
                  <a:schemeClr val="dk2"/>
                </a:solidFill>
              </a:rPr>
              <a:t>be appropriate but can reduce cooling flow, </a:t>
            </a:r>
            <a:endParaRPr sz="2000">
              <a:solidFill>
                <a:schemeClr val="dk2"/>
              </a:solidFill>
            </a:endParaRPr>
          </a:p>
          <a:p>
            <a:pPr marL="0" lvl="0" indent="0" algn="l" rtl="0">
              <a:spcBef>
                <a:spcPts val="600"/>
              </a:spcBef>
              <a:spcAft>
                <a:spcPts val="0"/>
              </a:spcAft>
              <a:buNone/>
            </a:pPr>
            <a:r>
              <a:rPr lang="en-US" sz="2000">
                <a:solidFill>
                  <a:schemeClr val="dk2"/>
                </a:solidFill>
              </a:rPr>
              <a:t>raising temperatures.  Not a good situation.  </a:t>
            </a:r>
            <a:endParaRPr sz="2000">
              <a:solidFill>
                <a:schemeClr val="dk2"/>
              </a:solidFill>
            </a:endParaRPr>
          </a:p>
          <a:p>
            <a:pPr marL="0" lvl="0" indent="0" algn="l" rtl="0">
              <a:spcBef>
                <a:spcPts val="600"/>
              </a:spcBef>
              <a:spcAft>
                <a:spcPts val="0"/>
              </a:spcAft>
              <a:buNone/>
            </a:pPr>
            <a:endParaRPr sz="1800"/>
          </a:p>
          <a:p>
            <a:pPr marL="0" lvl="0" indent="0" algn="l" rtl="0">
              <a:spcBef>
                <a:spcPts val="600"/>
              </a:spcBef>
              <a:spcAft>
                <a:spcPts val="0"/>
              </a:spcAft>
              <a:buNone/>
            </a:pPr>
            <a:endParaRPr sz="1800"/>
          </a:p>
          <a:p>
            <a:pPr marL="0" lvl="0" indent="0" algn="l" rtl="0">
              <a:spcBef>
                <a:spcPts val="600"/>
              </a:spcBef>
              <a:spcAft>
                <a:spcPts val="0"/>
              </a:spcAft>
              <a:buNone/>
            </a:pPr>
            <a:endParaRPr/>
          </a:p>
          <a:p>
            <a:pPr marL="0" lvl="0" indent="0" algn="l" rtl="0">
              <a:spcBef>
                <a:spcPts val="600"/>
              </a:spcBef>
              <a:spcAft>
                <a:spcPts val="0"/>
              </a:spcAft>
              <a:buNone/>
            </a:pPr>
            <a:endParaRPr/>
          </a:p>
        </p:txBody>
      </p:sp>
      <p:pic>
        <p:nvPicPr>
          <p:cNvPr id="224" name="Google Shape;224;p27"/>
          <p:cNvPicPr preferRelativeResize="0"/>
          <p:nvPr/>
        </p:nvPicPr>
        <p:blipFill>
          <a:blip r:embed="rId3">
            <a:alphaModFix/>
          </a:blip>
          <a:stretch>
            <a:fillRect/>
          </a:stretch>
        </p:blipFill>
        <p:spPr>
          <a:xfrm>
            <a:off x="6167887" y="949825"/>
            <a:ext cx="2246251" cy="2097675"/>
          </a:xfrm>
          <a:prstGeom prst="rect">
            <a:avLst/>
          </a:prstGeom>
          <a:noFill/>
          <a:ln>
            <a:noFill/>
          </a:ln>
        </p:spPr>
      </p:pic>
      <p:pic>
        <p:nvPicPr>
          <p:cNvPr id="225" name="Google Shape;225;p27"/>
          <p:cNvPicPr preferRelativeResize="0"/>
          <p:nvPr/>
        </p:nvPicPr>
        <p:blipFill>
          <a:blip r:embed="rId4">
            <a:alphaModFix/>
          </a:blip>
          <a:stretch>
            <a:fillRect/>
          </a:stretch>
        </p:blipFill>
        <p:spPr>
          <a:xfrm>
            <a:off x="5772222" y="4140750"/>
            <a:ext cx="3037575" cy="1847875"/>
          </a:xfrm>
          <a:prstGeom prst="rect">
            <a:avLst/>
          </a:prstGeom>
          <a:noFill/>
          <a:ln>
            <a:noFill/>
          </a:ln>
        </p:spPr>
      </p:pic>
      <p:pic>
        <p:nvPicPr>
          <p:cNvPr id="226" name="Google Shape;226;p27"/>
          <p:cNvPicPr preferRelativeResize="0"/>
          <p:nvPr/>
        </p:nvPicPr>
        <p:blipFill rotWithShape="1">
          <a:blip r:embed="rId5">
            <a:alphaModFix/>
          </a:blip>
          <a:srcRect l="25705"/>
          <a:stretch/>
        </p:blipFill>
        <p:spPr>
          <a:xfrm>
            <a:off x="3530000" y="2023100"/>
            <a:ext cx="2083999" cy="1577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8"/>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Installation considerations</a:t>
            </a:r>
            <a:endParaRPr/>
          </a:p>
        </p:txBody>
      </p:sp>
      <p:sp>
        <p:nvSpPr>
          <p:cNvPr id="233" name="Google Shape;233;p28"/>
          <p:cNvSpPr txBox="1">
            <a:spLocks noGrp="1"/>
          </p:cNvSpPr>
          <p:nvPr>
            <p:ph type="body" idx="1"/>
          </p:nvPr>
        </p:nvSpPr>
        <p:spPr>
          <a:xfrm>
            <a:off x="457200" y="831925"/>
            <a:ext cx="8527002" cy="4956316"/>
          </a:xfrm>
          <a:prstGeom prst="rect">
            <a:avLst/>
          </a:prstGeom>
        </p:spPr>
        <p:txBody>
          <a:bodyPr spcFirstLastPara="1" wrap="square" lIns="91425" tIns="45700" rIns="91425" bIns="45700" anchor="t" anchorCtr="0">
            <a:noAutofit/>
          </a:bodyPr>
          <a:lstStyle/>
          <a:p>
            <a:pPr marL="457200" lvl="0" indent="-355600" algn="l" rtl="0">
              <a:spcBef>
                <a:spcPts val="600"/>
              </a:spcBef>
              <a:spcAft>
                <a:spcPts val="0"/>
              </a:spcAft>
              <a:buClr>
                <a:schemeClr val="dk2"/>
              </a:buClr>
              <a:buSzPts val="2000"/>
              <a:buChar char="❖"/>
            </a:pPr>
            <a:r>
              <a:rPr lang="en-US" sz="2000" dirty="0">
                <a:solidFill>
                  <a:schemeClr val="dk2"/>
                </a:solidFill>
              </a:rPr>
              <a:t>Discharge piping -   Basically it is best to avoid piping a VFD to a common header to other control methods,  L/NL especially.  Here is where a receiver is useful.</a:t>
            </a:r>
            <a:endParaRPr sz="2000" dirty="0">
              <a:solidFill>
                <a:schemeClr val="dk2"/>
              </a:solidFill>
            </a:endParaRPr>
          </a:p>
          <a:p>
            <a:pPr marL="457200" lvl="0" indent="0" algn="l" rtl="0">
              <a:spcBef>
                <a:spcPts val="600"/>
              </a:spcBef>
              <a:spcAft>
                <a:spcPts val="0"/>
              </a:spcAft>
              <a:buNone/>
            </a:pPr>
            <a:endParaRPr sz="2000" dirty="0">
              <a:solidFill>
                <a:schemeClr val="dk2"/>
              </a:solidFill>
            </a:endParaRPr>
          </a:p>
          <a:p>
            <a:pPr marL="457200" lvl="0" indent="-355600" algn="l" rtl="0">
              <a:spcBef>
                <a:spcPts val="600"/>
              </a:spcBef>
              <a:spcAft>
                <a:spcPts val="0"/>
              </a:spcAft>
              <a:buClr>
                <a:schemeClr val="dk2"/>
              </a:buClr>
              <a:buSzPts val="2000"/>
              <a:buChar char="❖"/>
            </a:pPr>
            <a:r>
              <a:rPr lang="en-US" sz="2000" dirty="0">
                <a:solidFill>
                  <a:schemeClr val="dk2"/>
                </a:solidFill>
              </a:rPr>
              <a:t>?A Receiver is not required with a VFD…..???  Not so.  storage adds capacitance and helps smooth the effect of sudden downstream demands.  Smooths out the reaction of the VFD controls.</a:t>
            </a:r>
            <a:endParaRPr sz="2000" dirty="0">
              <a:solidFill>
                <a:schemeClr val="dk2"/>
              </a:solidFill>
            </a:endParaRPr>
          </a:p>
          <a:p>
            <a:pPr marL="457200" lvl="0" indent="0" algn="l" rtl="0">
              <a:spcBef>
                <a:spcPts val="600"/>
              </a:spcBef>
              <a:spcAft>
                <a:spcPts val="0"/>
              </a:spcAft>
              <a:buNone/>
            </a:pPr>
            <a:endParaRPr sz="2000" dirty="0">
              <a:solidFill>
                <a:schemeClr val="dk2"/>
              </a:solidFill>
            </a:endParaRPr>
          </a:p>
          <a:p>
            <a:pPr marL="457200" lvl="0" indent="-355600" algn="l" rtl="0">
              <a:spcBef>
                <a:spcPts val="600"/>
              </a:spcBef>
              <a:spcAft>
                <a:spcPts val="0"/>
              </a:spcAft>
              <a:buClr>
                <a:schemeClr val="dk2"/>
              </a:buClr>
              <a:buSzPts val="2000"/>
              <a:buChar char="❖"/>
            </a:pPr>
            <a:r>
              <a:rPr lang="en-US" sz="2000" dirty="0">
                <a:solidFill>
                  <a:schemeClr val="dk2"/>
                </a:solidFill>
              </a:rPr>
              <a:t>Flow controller should not be needed in a typical VFD system as they are better able to control to a very tight pressure band on their own.</a:t>
            </a:r>
            <a:endParaRPr sz="2000" dirty="0">
              <a:solidFill>
                <a:schemeClr val="dk2"/>
              </a:solidFill>
            </a:endParaRPr>
          </a:p>
          <a:p>
            <a:pPr marL="457200" lvl="0" indent="0" algn="l" rtl="0">
              <a:spcBef>
                <a:spcPts val="600"/>
              </a:spcBef>
              <a:spcAft>
                <a:spcPts val="0"/>
              </a:spcAft>
              <a:buNone/>
            </a:pPr>
            <a:endParaRPr sz="2000" dirty="0">
              <a:solidFill>
                <a:schemeClr val="dk2"/>
              </a:solidFill>
            </a:endParaRPr>
          </a:p>
          <a:p>
            <a:pPr marL="457200" lvl="0" indent="-355600" algn="l" rtl="0">
              <a:spcBef>
                <a:spcPts val="600"/>
              </a:spcBef>
              <a:spcAft>
                <a:spcPts val="0"/>
              </a:spcAft>
              <a:buClr>
                <a:schemeClr val="dk2"/>
              </a:buClr>
              <a:buSzPts val="2000"/>
              <a:buChar char="❖"/>
            </a:pPr>
            <a:r>
              <a:rPr lang="en-US" sz="2000" dirty="0">
                <a:solidFill>
                  <a:schemeClr val="dk2"/>
                </a:solidFill>
              </a:rPr>
              <a:t>Control panel - sequencer - totally dependent on the capabilities of the individual compressor model and brand.  </a:t>
            </a:r>
            <a:endParaRPr sz="2000" dirty="0">
              <a:solidFill>
                <a:schemeClr val="dk2"/>
              </a:solidFill>
            </a:endParaRPr>
          </a:p>
          <a:p>
            <a:pPr marL="0" lvl="0" indent="0" algn="l" rtl="0">
              <a:spcBef>
                <a:spcPts val="600"/>
              </a:spcBef>
              <a:spcAft>
                <a:spcPts val="0"/>
              </a:spcAft>
              <a:buNone/>
            </a:pPr>
            <a:endParaRPr sz="2000" dirty="0">
              <a:solidFill>
                <a:schemeClr val="dk2"/>
              </a:solidFill>
            </a:endParaRPr>
          </a:p>
          <a:p>
            <a:pPr marL="0" lvl="0" indent="0" algn="l" rtl="0">
              <a:spcBef>
                <a:spcPts val="600"/>
              </a:spcBef>
              <a:spcAft>
                <a:spcPts val="0"/>
              </a:spcAft>
              <a:buNone/>
            </a:pPr>
            <a:endParaRPr sz="2000" dirty="0">
              <a:solidFill>
                <a:schemeClr val="dk2"/>
              </a:solidFill>
            </a:endParaRPr>
          </a:p>
          <a:p>
            <a:pPr marL="0" lvl="0" indent="0" algn="l" rtl="0">
              <a:spcBef>
                <a:spcPts val="600"/>
              </a:spcBef>
              <a:spcAft>
                <a:spcPts val="0"/>
              </a:spcAft>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9"/>
          <p:cNvSpPr txBox="1">
            <a:spLocks noGrp="1"/>
          </p:cNvSpPr>
          <p:nvPr>
            <p:ph type="title"/>
          </p:nvPr>
        </p:nvSpPr>
        <p:spPr>
          <a:xfrm>
            <a:off x="457200" y="152400"/>
            <a:ext cx="8305800" cy="563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accent4"/>
              </a:buClr>
              <a:buSzPts val="3000"/>
              <a:buFont typeface="Arial"/>
              <a:buNone/>
            </a:pPr>
            <a:r>
              <a:rPr lang="en-US"/>
              <a:t>The  Basics</a:t>
            </a:r>
            <a:endParaRPr/>
          </a:p>
        </p:txBody>
      </p:sp>
      <p:sp>
        <p:nvSpPr>
          <p:cNvPr id="239" name="Google Shape;239;p29"/>
          <p:cNvSpPr txBox="1">
            <a:spLocks noGrp="1"/>
          </p:cNvSpPr>
          <p:nvPr>
            <p:ph type="body" idx="1"/>
          </p:nvPr>
        </p:nvSpPr>
        <p:spPr>
          <a:xfrm>
            <a:off x="457200" y="871245"/>
            <a:ext cx="8305800" cy="3922697"/>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Clr>
                <a:schemeClr val="dk2"/>
              </a:buClr>
              <a:buSzPts val="2000"/>
              <a:buChar char="❖"/>
            </a:pPr>
            <a:r>
              <a:rPr lang="en-US" sz="2000" dirty="0">
                <a:solidFill>
                  <a:schemeClr val="dk2"/>
                </a:solidFill>
              </a:rPr>
              <a:t>Try to make a choice that avoids too much time at or below minimum speed</a:t>
            </a:r>
            <a:endParaRPr sz="2000" dirty="0">
              <a:solidFill>
                <a:schemeClr val="dk2"/>
              </a:solidFill>
            </a:endParaRPr>
          </a:p>
          <a:p>
            <a:pPr marL="274320" lvl="0" indent="-167640" algn="l" rtl="0">
              <a:spcBef>
                <a:spcPts val="0"/>
              </a:spcBef>
              <a:spcAft>
                <a:spcPts val="0"/>
              </a:spcAft>
              <a:buSzPts val="1680"/>
              <a:buNone/>
            </a:pPr>
            <a:endParaRPr sz="2000" dirty="0">
              <a:solidFill>
                <a:schemeClr val="dk2"/>
              </a:solidFill>
            </a:endParaRPr>
          </a:p>
          <a:p>
            <a:pPr marL="457200" lvl="0" indent="-355600" algn="l" rtl="0">
              <a:spcBef>
                <a:spcPts val="0"/>
              </a:spcBef>
              <a:spcAft>
                <a:spcPts val="0"/>
              </a:spcAft>
              <a:buClr>
                <a:schemeClr val="dk2"/>
              </a:buClr>
              <a:buSzPts val="2000"/>
              <a:buChar char="❖"/>
            </a:pPr>
            <a:r>
              <a:rPr lang="en-US" sz="2000" dirty="0">
                <a:solidFill>
                  <a:schemeClr val="dk2"/>
                </a:solidFill>
              </a:rPr>
              <a:t>Avoid a choice that operates too much of the time at or close to full load.</a:t>
            </a:r>
            <a:endParaRPr sz="2000" dirty="0">
              <a:solidFill>
                <a:schemeClr val="dk2"/>
              </a:solidFill>
            </a:endParaRPr>
          </a:p>
          <a:p>
            <a:pPr marL="274320" lvl="0" indent="-167640" algn="l" rtl="0">
              <a:spcBef>
                <a:spcPts val="0"/>
              </a:spcBef>
              <a:spcAft>
                <a:spcPts val="0"/>
              </a:spcAft>
              <a:buSzPts val="1680"/>
              <a:buNone/>
            </a:pPr>
            <a:endParaRPr sz="2000" dirty="0">
              <a:solidFill>
                <a:schemeClr val="dk2"/>
              </a:solidFill>
            </a:endParaRPr>
          </a:p>
          <a:p>
            <a:pPr marL="457200" lvl="0" indent="-355600" algn="l" rtl="0">
              <a:spcBef>
                <a:spcPts val="0"/>
              </a:spcBef>
              <a:spcAft>
                <a:spcPts val="0"/>
              </a:spcAft>
              <a:buClr>
                <a:schemeClr val="dk2"/>
              </a:buClr>
              <a:buSzPts val="2000"/>
              <a:buChar char="❖"/>
            </a:pPr>
            <a:r>
              <a:rPr lang="en-US" sz="2000" dirty="0">
                <a:solidFill>
                  <a:schemeClr val="dk2"/>
                </a:solidFill>
              </a:rPr>
              <a:t>Understand your demand profile and how your compressor choice will operate at your facility.</a:t>
            </a:r>
            <a:endParaRPr sz="2000" dirty="0">
              <a:solidFill>
                <a:schemeClr val="dk2"/>
              </a:solidFill>
            </a:endParaRPr>
          </a:p>
          <a:p>
            <a:pPr marL="274320" lvl="0" indent="-167640" algn="l" rtl="0">
              <a:spcBef>
                <a:spcPts val="0"/>
              </a:spcBef>
              <a:spcAft>
                <a:spcPts val="0"/>
              </a:spcAft>
              <a:buSzPts val="1680"/>
              <a:buNone/>
            </a:pPr>
            <a:endParaRPr sz="2000" dirty="0">
              <a:solidFill>
                <a:schemeClr val="dk2"/>
              </a:solidFill>
            </a:endParaRPr>
          </a:p>
          <a:p>
            <a:pPr marL="457200" lvl="0" indent="-355600" algn="l" rtl="0">
              <a:spcBef>
                <a:spcPts val="0"/>
              </a:spcBef>
              <a:spcAft>
                <a:spcPts val="0"/>
              </a:spcAft>
              <a:buClr>
                <a:schemeClr val="dk2"/>
              </a:buClr>
              <a:buSzPts val="2000"/>
              <a:buChar char="❖"/>
            </a:pPr>
            <a:r>
              <a:rPr lang="en-US" sz="2000" dirty="0">
                <a:solidFill>
                  <a:schemeClr val="dk2"/>
                </a:solidFill>
              </a:rPr>
              <a:t>Spend time on the installation - wiring - piping - ventilation - environment.</a:t>
            </a:r>
            <a:endParaRPr sz="2000" dirty="0">
              <a:solidFill>
                <a:schemeClr val="dk2"/>
              </a:solidFill>
            </a:endParaRPr>
          </a:p>
          <a:p>
            <a:pPr marL="274320" lvl="0" indent="-167640" algn="l" rtl="0">
              <a:spcBef>
                <a:spcPts val="0"/>
              </a:spcBef>
              <a:spcAft>
                <a:spcPts val="0"/>
              </a:spcAft>
              <a:buSzPts val="1680"/>
              <a:buNone/>
            </a:pPr>
            <a:endParaRPr sz="1800" dirty="0"/>
          </a:p>
          <a:p>
            <a:pPr marL="274320" lvl="0" indent="-167640" algn="l" rtl="0">
              <a:spcBef>
                <a:spcPts val="0"/>
              </a:spcBef>
              <a:spcAft>
                <a:spcPts val="0"/>
              </a:spcAft>
              <a:buSzPts val="1680"/>
              <a:buNone/>
            </a:pPr>
            <a:r>
              <a:rPr lang="en-US" sz="2200" dirty="0"/>
              <a:t>Lastly, review your system and the way it is operating on a regular basis.  Make changes and adjustments as necessary to maintain the peak of efficiency.   </a:t>
            </a:r>
            <a:endParaRPr sz="2200" dirty="0"/>
          </a:p>
          <a:p>
            <a:pPr marL="274320" lvl="0" indent="-167640" algn="l" rtl="0">
              <a:spcBef>
                <a:spcPts val="0"/>
              </a:spcBef>
              <a:spcAft>
                <a:spcPts val="0"/>
              </a:spcAft>
              <a:buSzPts val="1680"/>
              <a:buNone/>
            </a:pPr>
            <a:r>
              <a:rPr lang="en-US" sz="2200" dirty="0"/>
              <a:t>Otherwise, you are only “Wasting Air More Efficiently”</a:t>
            </a:r>
            <a:endParaRPr sz="22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0"/>
          <p:cNvSpPr txBox="1">
            <a:spLocks noGrp="1"/>
          </p:cNvSpPr>
          <p:nvPr>
            <p:ph type="title"/>
          </p:nvPr>
        </p:nvSpPr>
        <p:spPr>
          <a:xfrm>
            <a:off x="457200" y="152400"/>
            <a:ext cx="8305800" cy="56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Thank You</a:t>
            </a:r>
            <a:endParaRPr/>
          </a:p>
        </p:txBody>
      </p:sp>
      <p:sp>
        <p:nvSpPr>
          <p:cNvPr id="246" name="Google Shape;246;p30"/>
          <p:cNvSpPr txBox="1">
            <a:spLocks noGrp="1"/>
          </p:cNvSpPr>
          <p:nvPr>
            <p:ph type="body" idx="1"/>
          </p:nvPr>
        </p:nvSpPr>
        <p:spPr>
          <a:xfrm>
            <a:off x="457200" y="1600200"/>
            <a:ext cx="8229600" cy="38862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endParaRPr/>
          </a:p>
          <a:p>
            <a:pPr marL="0" lvl="0" indent="0" algn="ctr" rtl="0">
              <a:spcBef>
                <a:spcPts val="0"/>
              </a:spcBef>
              <a:spcAft>
                <a:spcPts val="0"/>
              </a:spcAft>
              <a:buNone/>
            </a:pPr>
            <a:r>
              <a:rPr lang="en-US">
                <a:solidFill>
                  <a:srgbClr val="0B5394"/>
                </a:solidFill>
              </a:rPr>
              <a:t>Ross Orr</a:t>
            </a:r>
            <a:endParaRPr>
              <a:solidFill>
                <a:srgbClr val="0B5394"/>
              </a:solidFill>
            </a:endParaRPr>
          </a:p>
          <a:p>
            <a:pPr marL="0" lvl="0" indent="0" algn="ctr" rtl="0">
              <a:spcBef>
                <a:spcPts val="0"/>
              </a:spcBef>
              <a:spcAft>
                <a:spcPts val="0"/>
              </a:spcAft>
              <a:buClr>
                <a:schemeClr val="dk1"/>
              </a:buClr>
              <a:buSzPts val="1100"/>
              <a:buFont typeface="Arial"/>
              <a:buNone/>
            </a:pPr>
            <a:endParaRPr>
              <a:solidFill>
                <a:srgbClr val="0B5394"/>
              </a:solidFill>
            </a:endParaRPr>
          </a:p>
          <a:p>
            <a:pPr marL="0" lvl="0" indent="0" algn="ctr" rtl="0">
              <a:spcBef>
                <a:spcPts val="0"/>
              </a:spcBef>
              <a:spcAft>
                <a:spcPts val="0"/>
              </a:spcAft>
              <a:buClr>
                <a:schemeClr val="dk1"/>
              </a:buClr>
              <a:buSzPts val="1100"/>
              <a:buFont typeface="Arial"/>
              <a:buNone/>
            </a:pPr>
            <a:r>
              <a:rPr lang="en-US">
                <a:solidFill>
                  <a:srgbClr val="0B5394"/>
                </a:solidFill>
              </a:rPr>
              <a:t>Systems Engineer</a:t>
            </a:r>
            <a:endParaRPr>
              <a:solidFill>
                <a:srgbClr val="0B5394"/>
              </a:solidFill>
            </a:endParaRPr>
          </a:p>
          <a:p>
            <a:pPr marL="0" lvl="0" indent="0" algn="ctr" rtl="0">
              <a:spcBef>
                <a:spcPts val="0"/>
              </a:spcBef>
              <a:spcAft>
                <a:spcPts val="0"/>
              </a:spcAft>
              <a:buClr>
                <a:schemeClr val="dk1"/>
              </a:buClr>
              <a:buSzPts val="1100"/>
              <a:buFont typeface="Arial"/>
              <a:buNone/>
            </a:pPr>
            <a:r>
              <a:rPr lang="en-US">
                <a:solidFill>
                  <a:srgbClr val="0B5394"/>
                </a:solidFill>
              </a:rPr>
              <a:t>Compressor Energy Services</a:t>
            </a:r>
            <a:endParaRPr>
              <a:solidFill>
                <a:srgbClr val="0B5394"/>
              </a:solidFill>
            </a:endParaRPr>
          </a:p>
          <a:p>
            <a:pPr marL="0" lvl="0" indent="0" algn="ctr" rtl="0">
              <a:spcBef>
                <a:spcPts val="0"/>
              </a:spcBef>
              <a:spcAft>
                <a:spcPts val="0"/>
              </a:spcAft>
              <a:buNone/>
            </a:pPr>
            <a:endParaRPr>
              <a:solidFill>
                <a:srgbClr val="0B5394"/>
              </a:solidFill>
            </a:endParaRPr>
          </a:p>
          <a:p>
            <a:pPr marL="0" lvl="0" indent="0" algn="ctr" rtl="0">
              <a:spcBef>
                <a:spcPts val="0"/>
              </a:spcBef>
              <a:spcAft>
                <a:spcPts val="0"/>
              </a:spcAft>
              <a:buClr>
                <a:schemeClr val="dk1"/>
              </a:buClr>
              <a:buSzPts val="1100"/>
              <a:buFont typeface="Arial"/>
              <a:buNone/>
            </a:pPr>
            <a:r>
              <a:rPr lang="en-US">
                <a:solidFill>
                  <a:srgbClr val="0B5394"/>
                </a:solidFill>
              </a:rPr>
              <a:t>CAC Instructor</a:t>
            </a:r>
            <a:endParaRPr>
              <a:solidFill>
                <a:srgbClr val="0B5394"/>
              </a:solidFill>
            </a:endParaRPr>
          </a:p>
          <a:p>
            <a:pPr marL="0" lvl="0" indent="0" algn="ctr" rtl="0">
              <a:spcBef>
                <a:spcPts val="0"/>
              </a:spcBef>
              <a:spcAft>
                <a:spcPts val="0"/>
              </a:spcAft>
              <a:buClr>
                <a:schemeClr val="dk1"/>
              </a:buClr>
              <a:buSzPts val="1100"/>
              <a:buFont typeface="Arial"/>
              <a:buNone/>
            </a:pPr>
            <a:r>
              <a:rPr lang="en-US">
                <a:solidFill>
                  <a:srgbClr val="0B5394"/>
                </a:solidFill>
              </a:rPr>
              <a:t>AIRMaster+ Specialist</a:t>
            </a:r>
            <a:endParaRPr>
              <a:solidFill>
                <a:srgbClr val="0B5394"/>
              </a:solidFill>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hlinkClick r:id="rId4"/>
            <a:extLst>
              <a:ext uri="{FF2B5EF4-FFF2-40B4-BE49-F238E27FC236}">
                <a16:creationId xmlns:a16="http://schemas.microsoft.com/office/drawing/2014/main" id="{4EDEF8CA-6CEA-4D32-BAE8-BF5E8C2DC7A7}"/>
              </a:ext>
            </a:extLst>
          </p:cNvPr>
          <p:cNvGraphicFramePr>
            <a:graphicFrameLocks noChangeAspect="1"/>
          </p:cNvGraphicFramePr>
          <p:nvPr>
            <p:extLst>
              <p:ext uri="{D42A27DB-BD31-4B8C-83A1-F6EECF244321}">
                <p14:modId xmlns:p14="http://schemas.microsoft.com/office/powerpoint/2010/main" val="3346779383"/>
              </p:ext>
            </p:extLst>
          </p:nvPr>
        </p:nvGraphicFramePr>
        <p:xfrm>
          <a:off x="5782300" y="1150526"/>
          <a:ext cx="2904502" cy="3759113"/>
        </p:xfrm>
        <a:graphic>
          <a:graphicData uri="http://schemas.openxmlformats.org/presentationml/2006/ole">
            <mc:AlternateContent xmlns:mc="http://schemas.openxmlformats.org/markup-compatibility/2006">
              <mc:Choice xmlns:v="urn:schemas-microsoft-com:vml" Requires="v">
                <p:oleObj spid="_x0000_s1044" name="Acrobat Document" r:id="rId5" imgW="5829156" imgH="7543672" progId="AcroExch.Document.DC">
                  <p:embed/>
                </p:oleObj>
              </mc:Choice>
              <mc:Fallback>
                <p:oleObj name="Acrobat Document" r:id="rId5" imgW="5829156" imgH="7543672" progId="AcroExch.Document.DC">
                  <p:embed/>
                  <p:pic>
                    <p:nvPicPr>
                      <p:cNvPr id="0" name=""/>
                      <p:cNvPicPr/>
                      <p:nvPr/>
                    </p:nvPicPr>
                    <p:blipFill>
                      <a:blip r:embed="rId6"/>
                      <a:stretch>
                        <a:fillRect/>
                      </a:stretch>
                    </p:blipFill>
                    <p:spPr>
                      <a:xfrm>
                        <a:off x="5782300" y="1150526"/>
                        <a:ext cx="2904502" cy="3759113"/>
                      </a:xfrm>
                      <a:prstGeom prst="rect">
                        <a:avLst/>
                      </a:prstGeom>
                      <a:ln>
                        <a:solidFill>
                          <a:schemeClr val="tx1"/>
                        </a:solidFill>
                      </a:ln>
                    </p:spPr>
                  </p:pic>
                </p:oleObj>
              </mc:Fallback>
            </mc:AlternateContent>
          </a:graphicData>
        </a:graphic>
      </p:graphicFrame>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457200" y="152400"/>
            <a:ext cx="8305800" cy="563562"/>
          </a:xfrm>
        </p:spPr>
        <p:txBody>
          <a:bodyPr/>
          <a:lstStyle/>
          <a:p>
            <a:pPr algn="ctr"/>
            <a:r>
              <a:rPr lang="en-US" dirty="0"/>
              <a:t>Handouts</a:t>
            </a:r>
          </a:p>
        </p:txBody>
      </p:sp>
      <p:pic>
        <p:nvPicPr>
          <p:cNvPr id="1029" name="Picture 7">
            <a:extLst>
              <a:ext uri="{FF2B5EF4-FFF2-40B4-BE49-F238E27FC236}">
                <a16:creationId xmlns:a16="http://schemas.microsoft.com/office/drawing/2014/main" id="{3BEDCF5F-D837-4CE7-A999-117028542A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225" y="114300"/>
            <a:ext cx="28575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42F6314A-BEBC-411D-98DF-66F943DB6911}"/>
              </a:ext>
            </a:extLst>
          </p:cNvPr>
          <p:cNvGraphicFramePr>
            <a:graphicFrameLocks noChangeAspect="1"/>
          </p:cNvGraphicFramePr>
          <p:nvPr>
            <p:extLst>
              <p:ext uri="{D42A27DB-BD31-4B8C-83A1-F6EECF244321}">
                <p14:modId xmlns:p14="http://schemas.microsoft.com/office/powerpoint/2010/main" val="3547184125"/>
              </p:ext>
            </p:extLst>
          </p:nvPr>
        </p:nvGraphicFramePr>
        <p:xfrm>
          <a:off x="457200" y="1115670"/>
          <a:ext cx="2904502" cy="3759113"/>
        </p:xfrm>
        <a:graphic>
          <a:graphicData uri="http://schemas.openxmlformats.org/presentationml/2006/ole">
            <mc:AlternateContent xmlns:mc="http://schemas.openxmlformats.org/markup-compatibility/2006">
              <mc:Choice xmlns:v="urn:schemas-microsoft-com:vml" Requires="v">
                <p:oleObj spid="_x0000_s1045" name="Acrobat Document" r:id="rId8" imgW="5829156" imgH="7543672" progId="AcroExch.Document.DC">
                  <p:embed/>
                </p:oleObj>
              </mc:Choice>
              <mc:Fallback>
                <p:oleObj name="Acrobat Document" r:id="rId8" imgW="5829156" imgH="7543672" progId="AcroExch.Document.DC">
                  <p:embed/>
                  <p:pic>
                    <p:nvPicPr>
                      <p:cNvPr id="0" name=""/>
                      <p:cNvPicPr/>
                      <p:nvPr/>
                    </p:nvPicPr>
                    <p:blipFill>
                      <a:blip r:embed="rId9"/>
                      <a:stretch>
                        <a:fillRect/>
                      </a:stretch>
                    </p:blipFill>
                    <p:spPr>
                      <a:xfrm>
                        <a:off x="457200" y="1115670"/>
                        <a:ext cx="2904502" cy="3759113"/>
                      </a:xfrm>
                      <a:prstGeom prst="rect">
                        <a:avLst/>
                      </a:prstGeom>
                      <a:ln>
                        <a:solidFill>
                          <a:schemeClr val="tx1"/>
                        </a:solidFill>
                      </a:ln>
                    </p:spPr>
                  </p:pic>
                </p:oleObj>
              </mc:Fallback>
            </mc:AlternateContent>
          </a:graphicData>
        </a:graphic>
      </p:graphicFrame>
      <p:pic>
        <p:nvPicPr>
          <p:cNvPr id="5" name="Picture 4">
            <a:extLst>
              <a:ext uri="{FF2B5EF4-FFF2-40B4-BE49-F238E27FC236}">
                <a16:creationId xmlns:a16="http://schemas.microsoft.com/office/drawing/2014/main" id="{46EF3F39-3AC2-4964-8BA5-0BF9691ADF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81835" y="3962400"/>
            <a:ext cx="3980329" cy="1801906"/>
          </a:xfrm>
          <a:prstGeom prst="rect">
            <a:avLst/>
          </a:prstGeom>
          <a:ln>
            <a:solidFill>
              <a:schemeClr val="tx1"/>
            </a:solidFill>
          </a:ln>
        </p:spPr>
      </p:pic>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685800" y="2951164"/>
            <a:ext cx="55959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j-lt"/>
                <a:ea typeface="+mn-ea"/>
                <a:cs typeface="+mn-cs"/>
              </a:rPr>
              <a:t>Please submit any questions through the Question Window on your </a:t>
            </a:r>
            <a:r>
              <a:rPr kumimoji="0" lang="en-US" altLang="en-US" sz="1800" b="0" i="0" u="none" strike="noStrike" kern="1200" cap="none" spc="0" normalizeH="0" baseline="0" noProof="0" dirty="0" err="1">
                <a:ln>
                  <a:noFill/>
                </a:ln>
                <a:solidFill>
                  <a:prstClr val="black"/>
                </a:solidFill>
                <a:effectLst/>
                <a:uLnTx/>
                <a:uFillTx/>
                <a:latin typeface="+mj-lt"/>
                <a:ea typeface="+mn-ea"/>
                <a:cs typeface="+mn-cs"/>
              </a:rPr>
              <a:t>GoToWebinar</a:t>
            </a:r>
            <a:r>
              <a:rPr kumimoji="0" lang="en-US" altLang="en-US" sz="1800" b="0" i="0" u="none" strike="noStrike" kern="1200" cap="none" spc="0" normalizeH="0" baseline="0" noProof="0" dirty="0">
                <a:ln>
                  <a:noFill/>
                </a:ln>
                <a:solidFill>
                  <a:prstClr val="black"/>
                </a:solidFill>
                <a:effectLst/>
                <a:uLnTx/>
                <a:uFillTx/>
                <a:latin typeface="+mj-lt"/>
                <a:ea typeface="+mn-ea"/>
                <a:cs typeface="+mn-cs"/>
              </a:rPr>
              <a:t> interface, directing them to Compressed Air Best Practices Magazine. Our panelists will do their best to address your questions, and will follow up with you on anything that goes unanswered during this session.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3562350" y="2304427"/>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Q&amp;A</a:t>
            </a: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5C504A8C-8870-4993-9851-30D4A8B5BC51}"/>
              </a:ext>
            </a:extLst>
          </p:cNvPr>
          <p:cNvSpPr txBox="1">
            <a:spLocks/>
          </p:cNvSpPr>
          <p:nvPr/>
        </p:nvSpPr>
        <p:spPr bwMode="auto">
          <a:xfrm>
            <a:off x="1028700" y="1387937"/>
            <a:ext cx="7086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Proper Installation &amp; Sizing of VSD Air Compressors</a:t>
            </a:r>
          </a:p>
        </p:txBody>
      </p:sp>
    </p:spTree>
    <p:extLst>
      <p:ext uri="{BB962C8B-B14F-4D97-AF65-F5344CB8AC3E}">
        <p14:creationId xmlns:p14="http://schemas.microsoft.com/office/powerpoint/2010/main" val="102261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2157268" y="1981200"/>
            <a:ext cx="490566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mj-lt"/>
                <a:ea typeface="+mn-ea"/>
                <a:cs typeface="+mn-cs"/>
              </a:rPr>
              <a:t>The recording and slides of this webinar will be made available to attendees via email later today.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mj-l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mj-lt"/>
                <a:ea typeface="+mn-ea"/>
                <a:cs typeface="+mn-cs"/>
              </a:rPr>
              <a:t>PDH Certificates will be e-mailed to Attendees within two days.</a:t>
            </a:r>
            <a:endParaRPr kumimoji="0" lang="en-US" altLang="en-US" sz="1800" b="1" i="0" u="none" strike="noStrike" kern="0" cap="none" spc="0" normalizeH="0" baseline="0" noProof="0" dirty="0">
              <a:ln>
                <a:noFill/>
              </a:ln>
              <a:solidFill>
                <a:prstClr val="black"/>
              </a:solidFill>
              <a:effectLst/>
              <a:uLnTx/>
              <a:uFillTx/>
              <a:latin typeface="+mj-lt"/>
              <a:ea typeface="+mn-ea"/>
              <a:cs typeface="+mn-cs"/>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457200" y="152400"/>
            <a:ext cx="8305800" cy="563562"/>
          </a:xfrm>
        </p:spPr>
        <p:txBody>
          <a:bodyPr/>
          <a:lstStyle/>
          <a:p>
            <a:pPr algn="ctr"/>
            <a:r>
              <a:rPr lang="en-US" dirty="0"/>
              <a:t>Thank you for attending!</a:t>
            </a:r>
          </a:p>
        </p:txBody>
      </p:sp>
    </p:spTree>
    <p:extLst>
      <p:ext uri="{BB962C8B-B14F-4D97-AF65-F5344CB8AC3E}">
        <p14:creationId xmlns:p14="http://schemas.microsoft.com/office/powerpoint/2010/main" val="356905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2019 Best Practices EXPO &amp; Conference</a:t>
            </a:r>
          </a:p>
        </p:txBody>
      </p:sp>
      <p:pic>
        <p:nvPicPr>
          <p:cNvPr id="5" name="Picture 4">
            <a:extLst>
              <a:ext uri="{FF2B5EF4-FFF2-40B4-BE49-F238E27FC236}">
                <a16:creationId xmlns:a16="http://schemas.microsoft.com/office/drawing/2014/main" id="{CD6EEFDB-9EB7-4148-86F6-E89DDB6ED624}"/>
              </a:ext>
            </a:extLst>
          </p:cNvPr>
          <p:cNvPicPr>
            <a:picLocks noChangeAspect="1"/>
          </p:cNvPicPr>
          <p:nvPr/>
        </p:nvPicPr>
        <p:blipFill rotWithShape="1">
          <a:blip r:embed="rId2"/>
          <a:srcRect l="7500" r="7500"/>
          <a:stretch/>
        </p:blipFill>
        <p:spPr>
          <a:xfrm>
            <a:off x="1007059" y="1069848"/>
            <a:ext cx="7129882" cy="4718304"/>
          </a:xfrm>
          <a:prstGeom prst="rect">
            <a:avLst/>
          </a:prstGeom>
        </p:spPr>
      </p:pic>
    </p:spTree>
    <p:extLst>
      <p:ext uri="{BB962C8B-B14F-4D97-AF65-F5344CB8AC3E}">
        <p14:creationId xmlns:p14="http://schemas.microsoft.com/office/powerpoint/2010/main" val="419211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1539091" y="4818384"/>
            <a:ext cx="6200775" cy="110799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panose="020F0502020204030204"/>
                <a:ea typeface="+mn-ea"/>
                <a:cs typeface="+mn-cs"/>
              </a:rPr>
              <a:t>Thursday, February 28, 2019 – 2:00 PM 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rPr>
              <a:t>Register for free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2"/>
              </a:rPr>
              <a:t>www.airbestpractices.com/magazine/webinars</a:t>
            </a:r>
            <a:endPar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3"/>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DE92447-1CAC-4D9F-B514-2A22A273DFBA}"/>
              </a:ext>
            </a:extLst>
          </p:cNvPr>
          <p:cNvSpPr txBox="1"/>
          <p:nvPr/>
        </p:nvSpPr>
        <p:spPr>
          <a:xfrm>
            <a:off x="2708165" y="4116328"/>
            <a:ext cx="372767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Calibri" panose="020F0502020204030204"/>
                <a:ea typeface="+mn-ea"/>
                <a:cs typeface="+mn-cs"/>
              </a:rPr>
              <a:t>Ron Marshall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dirty="0">
                <a:solidFill>
                  <a:sysClr val="windowText" lastClr="000000"/>
                </a:solidFill>
                <a:latin typeface="Calibri" panose="020F0502020204030204"/>
              </a:rPr>
              <a:t>Marshall Compressed Air Consulting</a:t>
            </a:r>
            <a:endParaRPr kumimoji="0" lang="en-US" sz="1400" b="1"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ysClr val="windowText" lastClr="000000"/>
                </a:solidFill>
                <a:effectLst/>
                <a:uLnTx/>
                <a:uFillTx/>
                <a:latin typeface="Calibri" panose="020F0502020204030204"/>
                <a:ea typeface="+mn-ea"/>
                <a:cs typeface="+mn-cs"/>
              </a:rPr>
              <a:t>Keynote Speaker</a:t>
            </a: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755383" y="1111458"/>
            <a:ext cx="7633234" cy="1357483"/>
          </a:xfrm>
          <a:prstGeom prst="rect">
            <a:avLst/>
          </a:prstGeom>
        </p:spPr>
        <p:txBody>
          <a:bodyPr vert="horz" rtlCol="0" anchor="b">
            <a:normAutofit fontScale="975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defRPr/>
            </a:pPr>
            <a:r>
              <a:rPr lang="en-US" sz="2000" b="1" dirty="0">
                <a:cs typeface="Arial"/>
              </a:rPr>
              <a:t>February 2019 Webinar</a:t>
            </a:r>
            <a:br>
              <a:rPr lang="en-US" sz="2400" b="1" dirty="0">
                <a:solidFill>
                  <a:srgbClr val="85214B"/>
                </a:solidFill>
                <a:cs typeface="Arial"/>
              </a:rPr>
            </a:br>
            <a:r>
              <a:rPr lang="en-US" sz="2800" b="1" dirty="0">
                <a:solidFill>
                  <a:srgbClr val="008640"/>
                </a:solidFill>
                <a:latin typeface="+mn-lt"/>
                <a:cs typeface="Arial"/>
              </a:rPr>
              <a:t> </a:t>
            </a:r>
            <a:r>
              <a:rPr lang="en-US" sz="2800" b="1" dirty="0">
                <a:solidFill>
                  <a:srgbClr val="85214B"/>
                </a:solidFill>
                <a:latin typeface="+mn-lt"/>
                <a:cs typeface="Arial"/>
              </a:rPr>
              <a:t>Visualizing KPI’s: Specific Power, Flow, Pressure, Dewpoint</a:t>
            </a:r>
          </a:p>
        </p:txBody>
      </p:sp>
      <p:sp>
        <p:nvSpPr>
          <p:cNvPr id="11" name="TextBox 10">
            <a:extLst>
              <a:ext uri="{FF2B5EF4-FFF2-40B4-BE49-F238E27FC236}">
                <a16:creationId xmlns:a16="http://schemas.microsoft.com/office/drawing/2014/main" id="{64CB1291-1EF1-4A8A-9CE1-7D746F24B872}"/>
              </a:ext>
            </a:extLst>
          </p:cNvPr>
          <p:cNvSpPr txBox="1">
            <a:spLocks noChangeArrowheads="1"/>
          </p:cNvSpPr>
          <p:nvPr/>
        </p:nvSpPr>
        <p:spPr bwMode="auto">
          <a:xfrm>
            <a:off x="7022298" y="2757887"/>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4" name="Picture 13">
            <a:extLst>
              <a:ext uri="{FF2B5EF4-FFF2-40B4-BE49-F238E27FC236}">
                <a16:creationId xmlns:a16="http://schemas.microsoft.com/office/drawing/2014/main" id="{CFE6CDB2-F00D-4313-AE79-CE290A04C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559" y="3170997"/>
            <a:ext cx="1352550" cy="800100"/>
          </a:xfrm>
          <a:prstGeom prst="rect">
            <a:avLst/>
          </a:prstGeom>
        </p:spPr>
      </p:pic>
      <p:pic>
        <p:nvPicPr>
          <p:cNvPr id="16" name="Picture 15">
            <a:extLst>
              <a:ext uri="{FF2B5EF4-FFF2-40B4-BE49-F238E27FC236}">
                <a16:creationId xmlns:a16="http://schemas.microsoft.com/office/drawing/2014/main" id="{325AD07D-7216-4213-9913-A1FFA47DE0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6032" y="2703572"/>
            <a:ext cx="1191936" cy="1357483"/>
          </a:xfrm>
          <a:prstGeom prst="rect">
            <a:avLst/>
          </a:prstGeom>
        </p:spPr>
      </p:pic>
    </p:spTree>
    <p:extLst>
      <p:ext uri="{BB962C8B-B14F-4D97-AF65-F5344CB8AC3E}">
        <p14:creationId xmlns:p14="http://schemas.microsoft.com/office/powerpoint/2010/main" val="251845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642143" y="1350439"/>
            <a:ext cx="78597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457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1479335" y="2362200"/>
            <a:ext cx="61853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r>
              <a:rPr lang="en-US" altLang="en-US" dirty="0">
                <a:cs typeface="Arial" panose="020B0604020202020204" pitchFamily="34" charset="0"/>
              </a:rPr>
              <a:t>Introduction by </a:t>
            </a:r>
            <a:r>
              <a:rPr lang="en-US" altLang="en-US" i="1" dirty="0">
                <a:cs typeface="Arial" panose="020B0604020202020204" pitchFamily="34" charset="0"/>
              </a:rPr>
              <a:t>Rod Smith</a:t>
            </a:r>
            <a:r>
              <a:rPr lang="en-US" altLang="en-US" dirty="0">
                <a:cs typeface="Arial" panose="020B0604020202020204" pitchFamily="34" charset="0"/>
              </a:rPr>
              <a:t>, Publisher </a:t>
            </a:r>
          </a:p>
          <a:p>
            <a:pPr defTabSz="914400"/>
            <a:r>
              <a:rPr lang="en-US" altLang="en-US" sz="2000" dirty="0">
                <a:cs typeface="Arial" panose="020B0604020202020204" pitchFamily="34" charset="0"/>
              </a:rPr>
              <a:t>Compressed Air Best Practices® Magazine</a:t>
            </a:r>
          </a:p>
          <a:p>
            <a:pPr defTabSz="914400"/>
            <a:endParaRPr lang="en-US" altLang="en-US" sz="2800" dirty="0">
              <a:cs typeface="Arial" panose="020B0604020202020204" pitchFamily="34" charset="0"/>
            </a:endParaRPr>
          </a:p>
        </p:txBody>
      </p:sp>
      <p:pic>
        <p:nvPicPr>
          <p:cNvPr id="18" name="69753508-84B8-498F-9B08-6D5A769CBD20" descr="9A3E81F3-8EC0-44DC-AF99-7663B9FE2314@fios-router">
            <a:extLst>
              <a:ext uri="{FF2B5EF4-FFF2-40B4-BE49-F238E27FC236}">
                <a16:creationId xmlns:a16="http://schemas.microsoft.com/office/drawing/2014/main" id="{A10509AA-C249-43D2-B682-B65F25132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216" y="3701176"/>
            <a:ext cx="1647565" cy="2035601"/>
          </a:xfrm>
          <a:prstGeom prst="rect">
            <a:avLst/>
          </a:prstGeom>
          <a:solidFill>
            <a:srgbClr val="FFFFFF">
              <a:shade val="85000"/>
            </a:srgbClr>
          </a:solidFill>
          <a:ln w="762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9" name="Title 1">
            <a:extLst>
              <a:ext uri="{FF2B5EF4-FFF2-40B4-BE49-F238E27FC236}">
                <a16:creationId xmlns:a16="http://schemas.microsoft.com/office/drawing/2014/main" id="{9C652BFD-7582-462B-95BB-50AECE2A43F6}"/>
              </a:ext>
            </a:extLst>
          </p:cNvPr>
          <p:cNvSpPr txBox="1">
            <a:spLocks/>
          </p:cNvSpPr>
          <p:nvPr/>
        </p:nvSpPr>
        <p:spPr bwMode="auto">
          <a:xfrm>
            <a:off x="1104900" y="1387937"/>
            <a:ext cx="69342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Proper Installation &amp; Sizing of VSD Air Compressors</a:t>
            </a:r>
          </a:p>
        </p:txBody>
      </p:sp>
    </p:spTree>
    <p:extLst>
      <p:ext uri="{BB962C8B-B14F-4D97-AF65-F5344CB8AC3E}">
        <p14:creationId xmlns:p14="http://schemas.microsoft.com/office/powerpoint/2010/main" val="150074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2019 Best Practices EXPO &amp; Conference</a:t>
            </a:r>
          </a:p>
        </p:txBody>
      </p:sp>
      <p:pic>
        <p:nvPicPr>
          <p:cNvPr id="17" name="Picture 16">
            <a:extLst>
              <a:ext uri="{FF2B5EF4-FFF2-40B4-BE49-F238E27FC236}">
                <a16:creationId xmlns:a16="http://schemas.microsoft.com/office/drawing/2014/main" id="{71497D1A-9954-45A9-BDDA-05E9D7E2C8DD}"/>
              </a:ext>
            </a:extLst>
          </p:cNvPr>
          <p:cNvPicPr>
            <a:picLocks noChangeAspect="1"/>
          </p:cNvPicPr>
          <p:nvPr/>
        </p:nvPicPr>
        <p:blipFill rotWithShape="1">
          <a:blip r:embed="rId2"/>
          <a:srcRect l="7500" r="7500"/>
          <a:stretch/>
        </p:blipFill>
        <p:spPr>
          <a:xfrm>
            <a:off x="1007059" y="1069848"/>
            <a:ext cx="7129882" cy="4718304"/>
          </a:xfrm>
          <a:prstGeom prst="rect">
            <a:avLst/>
          </a:prstGeom>
        </p:spPr>
      </p:pic>
    </p:spTree>
    <p:extLst>
      <p:ext uri="{BB962C8B-B14F-4D97-AF65-F5344CB8AC3E}">
        <p14:creationId xmlns:p14="http://schemas.microsoft.com/office/powerpoint/2010/main" val="159254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8" name="TextBox 19"/>
          <p:cNvSpPr txBox="1">
            <a:spLocks noChangeArrowheads="1"/>
          </p:cNvSpPr>
          <p:nvPr/>
        </p:nvSpPr>
        <p:spPr bwMode="auto">
          <a:xfrm>
            <a:off x="4610100" y="2040143"/>
            <a:ext cx="301403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mn-cs"/>
              </a:rPr>
              <a:t> Systems Engineer, Compressor Energy Services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 name="Rectangle 18">
            <a:extLst>
              <a:ext uri="{FF2B5EF4-FFF2-40B4-BE49-F238E27FC236}">
                <a16:creationId xmlns:a16="http://schemas.microsoft.com/office/drawing/2014/main" id="{D58B20BE-B2FC-45C6-9A48-6364CC1BB347}"/>
              </a:ext>
            </a:extLst>
          </p:cNvPr>
          <p:cNvSpPr/>
          <p:nvPr/>
        </p:nvSpPr>
        <p:spPr>
          <a:xfrm>
            <a:off x="1561530" y="1474556"/>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0" name="Group 19">
            <a:extLst>
              <a:ext uri="{FF2B5EF4-FFF2-40B4-BE49-F238E27FC236}">
                <a16:creationId xmlns:a16="http://schemas.microsoft.com/office/drawing/2014/main" id="{2368B35B-EBD3-4C59-9741-C9FEF1EB1932}"/>
              </a:ext>
            </a:extLst>
          </p:cNvPr>
          <p:cNvGrpSpPr/>
          <p:nvPr/>
        </p:nvGrpSpPr>
        <p:grpSpPr>
          <a:xfrm>
            <a:off x="1561530" y="3519858"/>
            <a:ext cx="2825956" cy="726216"/>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spcBef>
                  <a:spcPct val="0"/>
                </a:spcBef>
                <a:buNone/>
              </a:pPr>
              <a:r>
                <a:rPr lang="en-US" sz="1800" b="1" kern="1200" dirty="0"/>
                <a:t>Ross Orr</a:t>
              </a:r>
            </a:p>
            <a:p>
              <a:pPr marL="0" lvl="0" indent="0" algn="ctr" defTabSz="800100">
                <a:spcBef>
                  <a:spcPct val="0"/>
                </a:spcBef>
                <a:buNone/>
              </a:pPr>
              <a:r>
                <a:rPr lang="en-US" sz="1600" kern="1200" dirty="0"/>
                <a:t>Compressor Energ</a:t>
              </a:r>
              <a:r>
                <a:rPr lang="en-US" sz="1600" dirty="0"/>
                <a:t>y Services</a:t>
              </a:r>
              <a:endParaRPr lang="en-US" sz="1600" kern="1200" dirty="0"/>
            </a:p>
          </p:txBody>
        </p:sp>
      </p:grpSp>
      <p:pic>
        <p:nvPicPr>
          <p:cNvPr id="8" name="Picture 7">
            <a:extLst>
              <a:ext uri="{FF2B5EF4-FFF2-40B4-BE49-F238E27FC236}">
                <a16:creationId xmlns:a16="http://schemas.microsoft.com/office/drawing/2014/main" id="{8903FD9D-4462-412E-A7D2-D5052D4DA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8708" y="1651841"/>
            <a:ext cx="1371600" cy="1692613"/>
          </a:xfrm>
          <a:prstGeom prst="rect">
            <a:avLst/>
          </a:prstGeom>
        </p:spPr>
      </p:pic>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457200" y="152400"/>
            <a:ext cx="8305800" cy="563562"/>
          </a:xfrm>
        </p:spPr>
        <p:txBody>
          <a:bodyPr/>
          <a:lstStyle/>
          <a:p>
            <a:pPr algn="ctr"/>
            <a:r>
              <a:rPr lang="en-US" dirty="0"/>
              <a:t>About the Speaker</a:t>
            </a:r>
          </a:p>
        </p:txBody>
      </p:sp>
    </p:spTree>
    <p:extLst>
      <p:ext uri="{BB962C8B-B14F-4D97-AF65-F5344CB8AC3E}">
        <p14:creationId xmlns:p14="http://schemas.microsoft.com/office/powerpoint/2010/main" val="77626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9"/>
          <p:cNvSpPr txBox="1">
            <a:spLocks noGrp="1"/>
          </p:cNvSpPr>
          <p:nvPr>
            <p:ph type="ctrTitle"/>
          </p:nvPr>
        </p:nvSpPr>
        <p:spPr>
          <a:xfrm>
            <a:off x="1524000" y="1610838"/>
            <a:ext cx="6172200" cy="11430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accent4"/>
              </a:buClr>
              <a:buSzPts val="3000"/>
              <a:buFont typeface="Arial"/>
              <a:buNone/>
            </a:pPr>
            <a:r>
              <a:rPr lang="en-US"/>
              <a:t>Proper Installation &amp; Sizing of VSD Air Compressors</a:t>
            </a:r>
            <a:endParaRPr/>
          </a:p>
        </p:txBody>
      </p:sp>
      <p:sp>
        <p:nvSpPr>
          <p:cNvPr id="63" name="Google Shape;63;p9"/>
          <p:cNvSpPr txBox="1"/>
          <p:nvPr/>
        </p:nvSpPr>
        <p:spPr>
          <a:xfrm>
            <a:off x="1915650" y="3348500"/>
            <a:ext cx="5312700" cy="23505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January 24, 2019</a:t>
            </a:r>
            <a:endParaRPr sz="1800"/>
          </a:p>
          <a:p>
            <a:pPr marL="0" lvl="0" indent="0" algn="ctr" rtl="0">
              <a:spcBef>
                <a:spcPts val="0"/>
              </a:spcBef>
              <a:spcAft>
                <a:spcPts val="0"/>
              </a:spcAft>
              <a:buNone/>
            </a:pPr>
            <a:r>
              <a:rPr lang="en-US" sz="2400">
                <a:solidFill>
                  <a:srgbClr val="0B5394"/>
                </a:solidFill>
              </a:rPr>
              <a:t>Ross Orr</a:t>
            </a:r>
            <a:endParaRPr sz="2400">
              <a:solidFill>
                <a:srgbClr val="0B5394"/>
              </a:solidFill>
            </a:endParaRPr>
          </a:p>
          <a:p>
            <a:pPr marL="0" lvl="0" indent="0" algn="ctr" rtl="0">
              <a:spcBef>
                <a:spcPts val="0"/>
              </a:spcBef>
              <a:spcAft>
                <a:spcPts val="0"/>
              </a:spcAft>
              <a:buNone/>
            </a:pPr>
            <a:r>
              <a:rPr lang="en-US" sz="2400">
                <a:solidFill>
                  <a:srgbClr val="0B5394"/>
                </a:solidFill>
              </a:rPr>
              <a:t>Systems Engineer</a:t>
            </a:r>
            <a:endParaRPr sz="2400">
              <a:solidFill>
                <a:srgbClr val="0B5394"/>
              </a:solidFill>
            </a:endParaRPr>
          </a:p>
          <a:p>
            <a:pPr marL="0" lvl="0" indent="0" algn="ctr" rtl="0">
              <a:spcBef>
                <a:spcPts val="0"/>
              </a:spcBef>
              <a:spcAft>
                <a:spcPts val="0"/>
              </a:spcAft>
              <a:buNone/>
            </a:pPr>
            <a:r>
              <a:rPr lang="en-US" sz="2400">
                <a:solidFill>
                  <a:srgbClr val="0B5394"/>
                </a:solidFill>
              </a:rPr>
              <a:t>Compressor Energy Services</a:t>
            </a:r>
            <a:endParaRPr sz="2400">
              <a:solidFill>
                <a:srgbClr val="0B5394"/>
              </a:solidFill>
            </a:endParaRPr>
          </a:p>
          <a:p>
            <a:pPr marL="0" lvl="0" indent="0" algn="ctr" rtl="0">
              <a:spcBef>
                <a:spcPts val="0"/>
              </a:spcBef>
              <a:spcAft>
                <a:spcPts val="0"/>
              </a:spcAft>
              <a:buNone/>
            </a:pPr>
            <a:r>
              <a:rPr lang="en-US" sz="2400">
                <a:solidFill>
                  <a:srgbClr val="0B5394"/>
                </a:solidFill>
              </a:rPr>
              <a:t>CAC Instructor</a:t>
            </a:r>
            <a:endParaRPr sz="2400">
              <a:solidFill>
                <a:srgbClr val="0B5394"/>
              </a:solidFill>
            </a:endParaRPr>
          </a:p>
          <a:p>
            <a:pPr marL="0" lvl="0" indent="0" algn="ctr" rtl="0">
              <a:spcBef>
                <a:spcPts val="0"/>
              </a:spcBef>
              <a:spcAft>
                <a:spcPts val="0"/>
              </a:spcAft>
              <a:buNone/>
            </a:pPr>
            <a:r>
              <a:rPr lang="en-US" sz="2400">
                <a:solidFill>
                  <a:srgbClr val="0B5394"/>
                </a:solidFill>
              </a:rPr>
              <a:t>AIRMaster+ Specialist</a:t>
            </a:r>
            <a:endParaRPr sz="2400">
              <a:solidFill>
                <a:srgbClr val="0B5394"/>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457200" y="152400"/>
            <a:ext cx="8305800" cy="563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accent4"/>
              </a:buClr>
              <a:buSzPts val="3000"/>
              <a:buFont typeface="Arial"/>
              <a:buNone/>
            </a:pPr>
            <a:r>
              <a:rPr lang="en-US"/>
              <a:t>Introduction</a:t>
            </a:r>
            <a:endParaRPr/>
          </a:p>
        </p:txBody>
      </p:sp>
      <p:sp>
        <p:nvSpPr>
          <p:cNvPr id="69" name="Google Shape;69;p10"/>
          <p:cNvSpPr txBox="1">
            <a:spLocks noGrp="1"/>
          </p:cNvSpPr>
          <p:nvPr>
            <p:ph type="body" idx="1"/>
          </p:nvPr>
        </p:nvSpPr>
        <p:spPr>
          <a:xfrm>
            <a:off x="457200" y="965925"/>
            <a:ext cx="8229600" cy="4974300"/>
          </a:xfrm>
          <a:prstGeom prst="rect">
            <a:avLst/>
          </a:prstGeom>
          <a:noFill/>
          <a:ln>
            <a:noFill/>
          </a:ln>
        </p:spPr>
        <p:txBody>
          <a:bodyPr spcFirstLastPara="1" wrap="square" lIns="91425" tIns="45700" rIns="91425" bIns="45700" anchor="t" anchorCtr="0">
            <a:noAutofit/>
          </a:bodyPr>
          <a:lstStyle/>
          <a:p>
            <a:pPr marL="0" lvl="0" indent="0" algn="l" rtl="0">
              <a:lnSpc>
                <a:spcPct val="138000"/>
              </a:lnSpc>
              <a:spcBef>
                <a:spcPts val="0"/>
              </a:spcBef>
              <a:spcAft>
                <a:spcPts val="0"/>
              </a:spcAft>
              <a:buClr>
                <a:schemeClr val="dk1"/>
              </a:buClr>
              <a:buSzPts val="1100"/>
              <a:buFont typeface="Arial"/>
              <a:buNone/>
            </a:pPr>
            <a:r>
              <a:rPr lang="en-US" dirty="0">
                <a:solidFill>
                  <a:schemeClr val="dk2"/>
                </a:solidFill>
              </a:rPr>
              <a:t>Compressed Air Best Practices Magazine - Resources</a:t>
            </a:r>
            <a:endParaRPr dirty="0">
              <a:solidFill>
                <a:schemeClr val="dk2"/>
              </a:solidFill>
            </a:endParaRPr>
          </a:p>
          <a:p>
            <a:pPr marL="457200" lvl="0" indent="0" algn="l" rtl="0">
              <a:lnSpc>
                <a:spcPct val="115000"/>
              </a:lnSpc>
              <a:spcBef>
                <a:spcPts val="0"/>
              </a:spcBef>
              <a:spcAft>
                <a:spcPts val="0"/>
              </a:spcAft>
              <a:buNone/>
            </a:pPr>
            <a:endParaRPr sz="2000" dirty="0">
              <a:solidFill>
                <a:schemeClr val="dk2"/>
              </a:solidFill>
            </a:endParaRPr>
          </a:p>
          <a:p>
            <a:pPr marL="457200" lvl="0" indent="-355600" algn="l" rtl="0">
              <a:lnSpc>
                <a:spcPct val="138000"/>
              </a:lnSpc>
              <a:spcBef>
                <a:spcPts val="0"/>
              </a:spcBef>
              <a:spcAft>
                <a:spcPts val="0"/>
              </a:spcAft>
              <a:buClr>
                <a:schemeClr val="dk2"/>
              </a:buClr>
              <a:buSzPts val="2000"/>
              <a:buChar char="❖"/>
            </a:pPr>
            <a:r>
              <a:rPr lang="en-US" sz="2000" dirty="0">
                <a:solidFill>
                  <a:schemeClr val="dk2"/>
                </a:solidFill>
              </a:rPr>
              <a:t>5 Tips on optimizing VFD air compressors</a:t>
            </a:r>
            <a:endParaRPr sz="2000" dirty="0">
              <a:solidFill>
                <a:schemeClr val="dk2"/>
              </a:solidFill>
            </a:endParaRPr>
          </a:p>
          <a:p>
            <a:pPr marL="457200" lvl="0" indent="-355600" algn="l" rtl="0">
              <a:lnSpc>
                <a:spcPct val="138000"/>
              </a:lnSpc>
              <a:spcBef>
                <a:spcPts val="0"/>
              </a:spcBef>
              <a:spcAft>
                <a:spcPts val="0"/>
              </a:spcAft>
              <a:buClr>
                <a:schemeClr val="dk2"/>
              </a:buClr>
              <a:buSzPts val="2000"/>
              <a:buChar char="❖"/>
            </a:pPr>
            <a:r>
              <a:rPr lang="en-US" sz="2000" dirty="0">
                <a:solidFill>
                  <a:schemeClr val="dk2"/>
                </a:solidFill>
              </a:rPr>
              <a:t>When to install a VFD compressor</a:t>
            </a:r>
            <a:endParaRPr sz="2000" dirty="0">
              <a:solidFill>
                <a:schemeClr val="dk2"/>
              </a:solidFill>
            </a:endParaRPr>
          </a:p>
          <a:p>
            <a:pPr marL="457200" lvl="0" indent="-355600" algn="l" rtl="0">
              <a:lnSpc>
                <a:spcPct val="138000"/>
              </a:lnSpc>
              <a:spcBef>
                <a:spcPts val="0"/>
              </a:spcBef>
              <a:spcAft>
                <a:spcPts val="0"/>
              </a:spcAft>
              <a:buClr>
                <a:schemeClr val="dk2"/>
              </a:buClr>
              <a:buSzPts val="2000"/>
              <a:buChar char="❖"/>
            </a:pPr>
            <a:r>
              <a:rPr lang="en-US" sz="2000" dirty="0">
                <a:solidFill>
                  <a:schemeClr val="dk2"/>
                </a:solidFill>
              </a:rPr>
              <a:t>How to size VFD air compressors</a:t>
            </a:r>
            <a:endParaRPr sz="2000" dirty="0">
              <a:solidFill>
                <a:schemeClr val="dk2"/>
              </a:solidFill>
            </a:endParaRPr>
          </a:p>
          <a:p>
            <a:pPr marL="457200" lvl="0" indent="0" algn="l" rtl="0">
              <a:lnSpc>
                <a:spcPct val="138000"/>
              </a:lnSpc>
              <a:spcBef>
                <a:spcPts val="0"/>
              </a:spcBef>
              <a:spcAft>
                <a:spcPts val="0"/>
              </a:spcAft>
              <a:buNone/>
            </a:pPr>
            <a:endParaRPr sz="2000" dirty="0">
              <a:solidFill>
                <a:schemeClr val="dk2"/>
              </a:solidFill>
            </a:endParaRPr>
          </a:p>
          <a:p>
            <a:pPr marL="457200" lvl="0" indent="-355600" algn="l" rtl="0">
              <a:lnSpc>
                <a:spcPct val="138000"/>
              </a:lnSpc>
              <a:spcBef>
                <a:spcPts val="0"/>
              </a:spcBef>
              <a:spcAft>
                <a:spcPts val="0"/>
              </a:spcAft>
              <a:buClr>
                <a:schemeClr val="dk2"/>
              </a:buClr>
              <a:buSzPts val="2000"/>
              <a:buChar char="❖"/>
            </a:pPr>
            <a:r>
              <a:rPr lang="en-US" sz="2000" dirty="0">
                <a:solidFill>
                  <a:schemeClr val="dk2"/>
                </a:solidFill>
              </a:rPr>
              <a:t>December 2018 article discussing Control Gap</a:t>
            </a:r>
            <a:endParaRPr sz="2000" dirty="0">
              <a:solidFill>
                <a:schemeClr val="dk2"/>
              </a:solidFill>
            </a:endParaRPr>
          </a:p>
          <a:p>
            <a:pPr marL="0" lvl="0" indent="0" algn="l" rtl="0">
              <a:lnSpc>
                <a:spcPct val="138000"/>
              </a:lnSpc>
              <a:spcBef>
                <a:spcPts val="0"/>
              </a:spcBef>
              <a:spcAft>
                <a:spcPts val="0"/>
              </a:spcAft>
              <a:buClr>
                <a:schemeClr val="dk1"/>
              </a:buClr>
              <a:buSzPts val="1100"/>
              <a:buFont typeface="Arial"/>
              <a:buNone/>
            </a:pPr>
            <a:endParaRPr sz="2000" dirty="0">
              <a:solidFill>
                <a:schemeClr val="dk2"/>
              </a:solidFill>
            </a:endParaRPr>
          </a:p>
          <a:p>
            <a:pPr marL="0" lvl="0" indent="0" algn="l" rtl="0">
              <a:lnSpc>
                <a:spcPct val="138000"/>
              </a:lnSpc>
              <a:spcBef>
                <a:spcPts val="0"/>
              </a:spcBef>
              <a:spcAft>
                <a:spcPts val="0"/>
              </a:spcAft>
              <a:buClr>
                <a:schemeClr val="dk1"/>
              </a:buClr>
              <a:buSzPts val="1100"/>
              <a:buFont typeface="Arial"/>
              <a:buNone/>
            </a:pPr>
            <a:r>
              <a:rPr lang="en-US" sz="2000" dirty="0">
                <a:solidFill>
                  <a:schemeClr val="dk2"/>
                </a:solidFill>
              </a:rPr>
              <a:t>Future Webinars are scheduled further discussing VFD compressor control strategies.</a:t>
            </a:r>
            <a:endParaRPr sz="2000" dirty="0">
              <a:solidFill>
                <a:schemeClr val="dk2"/>
              </a:solidFill>
            </a:endParaRPr>
          </a:p>
          <a:p>
            <a:pPr marL="0" lvl="0" indent="0" algn="l" rtl="0">
              <a:lnSpc>
                <a:spcPct val="138000"/>
              </a:lnSpc>
              <a:spcBef>
                <a:spcPts val="0"/>
              </a:spcBef>
              <a:spcAft>
                <a:spcPts val="0"/>
              </a:spcAft>
              <a:buClr>
                <a:schemeClr val="dk1"/>
              </a:buClr>
              <a:buSzPts val="1100"/>
              <a:buFont typeface="Arial"/>
              <a:buNone/>
            </a:pPr>
            <a:r>
              <a:rPr lang="en-US" sz="2000" b="1" dirty="0">
                <a:solidFill>
                  <a:srgbClr val="073763"/>
                </a:solidFill>
              </a:rPr>
              <a:t>Proper Installation &amp; Sizing of </a:t>
            </a:r>
            <a:r>
              <a:rPr lang="en-US" sz="2000" b="1" u="sng" dirty="0">
                <a:solidFill>
                  <a:srgbClr val="073763"/>
                </a:solidFill>
              </a:rPr>
              <a:t>Lubricated</a:t>
            </a:r>
            <a:r>
              <a:rPr lang="en-US" sz="2000" b="1" dirty="0">
                <a:solidFill>
                  <a:srgbClr val="073763"/>
                </a:solidFill>
              </a:rPr>
              <a:t> VSD Air Compressors</a:t>
            </a:r>
            <a:endParaRPr sz="2000" b="1" dirty="0">
              <a:solidFill>
                <a:srgbClr val="073763"/>
              </a:solidFill>
            </a:endParaRPr>
          </a:p>
          <a:p>
            <a:pPr marL="0" lvl="0" indent="0" algn="l" rtl="0">
              <a:lnSpc>
                <a:spcPct val="115000"/>
              </a:lnSpc>
              <a:spcBef>
                <a:spcPts val="0"/>
              </a:spcBef>
              <a:spcAft>
                <a:spcPts val="0"/>
              </a:spcAft>
              <a:buClr>
                <a:schemeClr val="dk1"/>
              </a:buClr>
              <a:buSzPts val="1100"/>
              <a:buFont typeface="Arial"/>
              <a:buNone/>
            </a:pPr>
            <a:endParaRPr sz="2000" dirty="0">
              <a:solidFill>
                <a:schemeClr val="dk2"/>
              </a:solidFill>
            </a:endParaRPr>
          </a:p>
          <a:p>
            <a:pPr marL="274320" lvl="0" indent="-167640" algn="l" rtl="0">
              <a:spcBef>
                <a:spcPts val="0"/>
              </a:spcBef>
              <a:spcAft>
                <a:spcPts val="0"/>
              </a:spcAft>
              <a:buSzPts val="1680"/>
              <a:buNone/>
            </a:pPr>
            <a:endParaRPr sz="20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BP Expo PowerPoint Template.thmx</Template>
  <TotalTime>8978</TotalTime>
  <Words>1597</Words>
  <Application>Microsoft Office PowerPoint</Application>
  <PresentationFormat>On-screen Show (4:3)</PresentationFormat>
  <Paragraphs>280</Paragraphs>
  <Slides>33</Slides>
  <Notes>23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8" baseType="lpstr">
      <vt:lpstr>Arial</vt:lpstr>
      <vt:lpstr>Calibri</vt:lpstr>
      <vt:lpstr>Wingdings</vt:lpstr>
      <vt:lpstr>BP Expo PowerPoint Template</vt:lpstr>
      <vt:lpstr>Acrobat Document</vt:lpstr>
      <vt:lpstr>PowerPoint Presentation</vt:lpstr>
      <vt:lpstr>Q&amp;A Format</vt:lpstr>
      <vt:lpstr>Handouts</vt:lpstr>
      <vt:lpstr>Disclaimer</vt:lpstr>
      <vt:lpstr>PowerPoint Presentation</vt:lpstr>
      <vt:lpstr>2019 Best Practices EXPO &amp; Conference</vt:lpstr>
      <vt:lpstr>About the Speaker</vt:lpstr>
      <vt:lpstr>Proper Installation &amp; Sizing of VSD Air Compressors</vt:lpstr>
      <vt:lpstr>Introduction</vt:lpstr>
      <vt:lpstr>“Knowledge is Power”  --  Collecting Data</vt:lpstr>
      <vt:lpstr>Interpreting Data  --  Drilling Down</vt:lpstr>
      <vt:lpstr>Interpreting Data  --  KPI’s</vt:lpstr>
      <vt:lpstr>Interpreting Data  --  What to Look For</vt:lpstr>
      <vt:lpstr>Interpreting Data  --  Pressure</vt:lpstr>
      <vt:lpstr>Interpreting Data  --  Weekends</vt:lpstr>
      <vt:lpstr>Hunting for Gold in the Data</vt:lpstr>
      <vt:lpstr>Why all this effort and fuss ??</vt:lpstr>
      <vt:lpstr>What does a VFD do?</vt:lpstr>
      <vt:lpstr>Sizing Considerations - Single Compressor</vt:lpstr>
      <vt:lpstr>Sizing Considerations - Single Compressor</vt:lpstr>
      <vt:lpstr>Sizing Considerations - Single Compressor </vt:lpstr>
      <vt:lpstr>Compressor curves  --  CAGI</vt:lpstr>
      <vt:lpstr>Sizing Considerations - Multiple Compressor</vt:lpstr>
      <vt:lpstr>Sizing Considerations - Multiple Compressor</vt:lpstr>
      <vt:lpstr>Sizing Considerations - Control Gap</vt:lpstr>
      <vt:lpstr>Installation considerations</vt:lpstr>
      <vt:lpstr>Installation considerations</vt:lpstr>
      <vt:lpstr>The  Basics</vt:lpstr>
      <vt:lpstr>Thank You</vt:lpstr>
      <vt:lpstr>PowerPoint Presentation</vt:lpstr>
      <vt:lpstr>Thank you for attending!</vt:lpstr>
      <vt:lpstr>2019 Best Practices EXPO &amp; Conference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Presentation Title Date Speaker Name/Info</dc:title>
  <dc:creator>mwhitlock</dc:creator>
  <cp:lastModifiedBy>Patricia</cp:lastModifiedBy>
  <cp:revision>57</cp:revision>
  <dcterms:created xsi:type="dcterms:W3CDTF">2013-07-31T15:38:58Z</dcterms:created>
  <dcterms:modified xsi:type="dcterms:W3CDTF">2019-01-24T20:05:36Z</dcterms:modified>
</cp:coreProperties>
</file>