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8" r:id="rId2"/>
    <p:sldMasterId id="2147483686" r:id="rId3"/>
    <p:sldMasterId id="2147483708" r:id="rId4"/>
  </p:sldMasterIdLst>
  <p:notesMasterIdLst>
    <p:notesMasterId r:id="rId61"/>
  </p:notesMasterIdLst>
  <p:handoutMasterIdLst>
    <p:handoutMasterId r:id="rId62"/>
  </p:handoutMasterIdLst>
  <p:sldIdLst>
    <p:sldId id="258" r:id="rId5"/>
    <p:sldId id="328" r:id="rId6"/>
    <p:sldId id="329" r:id="rId7"/>
    <p:sldId id="259" r:id="rId8"/>
    <p:sldId id="260" r:id="rId9"/>
    <p:sldId id="330" r:id="rId10"/>
    <p:sldId id="377" r:id="rId11"/>
    <p:sldId id="261" r:id="rId12"/>
    <p:sldId id="331" r:id="rId13"/>
    <p:sldId id="383" r:id="rId14"/>
    <p:sldId id="285" r:id="rId15"/>
    <p:sldId id="384" r:id="rId16"/>
    <p:sldId id="340" r:id="rId17"/>
    <p:sldId id="257" r:id="rId18"/>
    <p:sldId id="289" r:id="rId19"/>
    <p:sldId id="290" r:id="rId20"/>
    <p:sldId id="335" r:id="rId21"/>
    <p:sldId id="336" r:id="rId22"/>
    <p:sldId id="286" r:id="rId23"/>
    <p:sldId id="291" r:id="rId24"/>
    <p:sldId id="294" r:id="rId25"/>
    <p:sldId id="288" r:id="rId26"/>
    <p:sldId id="385" r:id="rId27"/>
    <p:sldId id="333" r:id="rId28"/>
    <p:sldId id="338" r:id="rId29"/>
    <p:sldId id="287" r:id="rId30"/>
    <p:sldId id="292" r:id="rId31"/>
    <p:sldId id="282" r:id="rId32"/>
    <p:sldId id="339" r:id="rId33"/>
    <p:sldId id="381" r:id="rId34"/>
    <p:sldId id="256" r:id="rId35"/>
    <p:sldId id="386" r:id="rId36"/>
    <p:sldId id="281" r:id="rId37"/>
    <p:sldId id="279" r:id="rId38"/>
    <p:sldId id="275" r:id="rId39"/>
    <p:sldId id="269" r:id="rId40"/>
    <p:sldId id="387" r:id="rId41"/>
    <p:sldId id="388" r:id="rId42"/>
    <p:sldId id="389" r:id="rId43"/>
    <p:sldId id="390" r:id="rId44"/>
    <p:sldId id="391" r:id="rId45"/>
    <p:sldId id="382" r:id="rId46"/>
    <p:sldId id="456" r:id="rId47"/>
    <p:sldId id="458" r:id="rId48"/>
    <p:sldId id="466" r:id="rId49"/>
    <p:sldId id="476" r:id="rId50"/>
    <p:sldId id="479" r:id="rId51"/>
    <p:sldId id="475" r:id="rId52"/>
    <p:sldId id="477" r:id="rId53"/>
    <p:sldId id="478" r:id="rId54"/>
    <p:sldId id="474" r:id="rId55"/>
    <p:sldId id="299" r:id="rId56"/>
    <p:sldId id="300" r:id="rId57"/>
    <p:sldId id="332" r:id="rId58"/>
    <p:sldId id="380" r:id="rId59"/>
    <p:sldId id="344"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2E54"/>
    <a:srgbClr val="0086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88" autoAdjust="0"/>
    <p:restoredTop sz="94620" autoAdjust="0"/>
  </p:normalViewPr>
  <p:slideViewPr>
    <p:cSldViewPr>
      <p:cViewPr varScale="1">
        <p:scale>
          <a:sx n="114" d="100"/>
          <a:sy n="114" d="100"/>
        </p:scale>
        <p:origin x="130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344"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F969A2-DEA7-4086-BE91-066CECDA9F5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3B9F2A3-D64E-4109-8E06-64988F5006AA}" type="pres">
      <dgm:prSet presAssocID="{68F969A2-DEA7-4086-BE91-066CECDA9F5B}" presName="Name0" presStyleCnt="0">
        <dgm:presLayoutVars>
          <dgm:dir/>
          <dgm:animLvl val="lvl"/>
          <dgm:resizeHandles val="exact"/>
        </dgm:presLayoutVars>
      </dgm:prSet>
      <dgm:spPr/>
    </dgm:pt>
  </dgm:ptLst>
  <dgm:cxnLst>
    <dgm:cxn modelId="{9942CCB2-4308-4B95-8F8D-646628C7D0D3}" type="presOf" srcId="{68F969A2-DEA7-4086-BE91-066CECDA9F5B}" destId="{43B9F2A3-D64E-4109-8E06-64988F5006AA}" srcOrd="0"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F969A2-DEA7-4086-BE91-066CECDA9F5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3B9F2A3-D64E-4109-8E06-64988F5006AA}" type="pres">
      <dgm:prSet presAssocID="{68F969A2-DEA7-4086-BE91-066CECDA9F5B}" presName="Name0" presStyleCnt="0">
        <dgm:presLayoutVars>
          <dgm:dir/>
          <dgm:animLvl val="lvl"/>
          <dgm:resizeHandles val="exact"/>
        </dgm:presLayoutVars>
      </dgm:prSet>
      <dgm:spPr/>
    </dgm:pt>
  </dgm:ptLst>
  <dgm:cxnLst>
    <dgm:cxn modelId="{9942CCB2-4308-4B95-8F8D-646628C7D0D3}" type="presOf" srcId="{68F969A2-DEA7-4086-BE91-066CECDA9F5B}" destId="{43B9F2A3-D64E-4109-8E06-64988F5006AA}" srcOrd="0"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01CCE5-BF8B-4699-9865-77AA47162E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19B300-4512-4E0F-8DFE-0CC69E73E6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C312CC-FF60-4B7B-83EE-14AE31C28F8F}" type="datetimeFigureOut">
              <a:rPr lang="en-US" smtClean="0"/>
              <a:t>4/4/2019</a:t>
            </a:fld>
            <a:endParaRPr lang="en-US"/>
          </a:p>
        </p:txBody>
      </p:sp>
      <p:sp>
        <p:nvSpPr>
          <p:cNvPr id="4" name="Footer Placeholder 3">
            <a:extLst>
              <a:ext uri="{FF2B5EF4-FFF2-40B4-BE49-F238E27FC236}">
                <a16:creationId xmlns:a16="http://schemas.microsoft.com/office/drawing/2014/main" id="{21736F6F-73A4-4BA8-8902-747533D16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8F3008-F973-41F4-8528-DBB127E52C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7F2ED6-2706-41DB-BBF3-3D05DCD3838B}" type="slidenum">
              <a:rPr lang="en-US" smtClean="0"/>
              <a:t>‹#›</a:t>
            </a:fld>
            <a:endParaRPr lang="en-US"/>
          </a:p>
        </p:txBody>
      </p:sp>
    </p:spTree>
    <p:extLst>
      <p:ext uri="{BB962C8B-B14F-4D97-AF65-F5344CB8AC3E}">
        <p14:creationId xmlns:p14="http://schemas.microsoft.com/office/powerpoint/2010/main" val="3448474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2005C-CF68-406C-BFD9-D66C7C5EDAF8}" type="datetimeFigureOut">
              <a:rPr lang="en-US" smtClean="0"/>
              <a:pPr/>
              <a:t>4/4/2019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6EB7B-38EB-4113-8938-7852F77C677C}" type="slidenum">
              <a:rPr lang="en-US" smtClean="0"/>
              <a:pPr/>
              <a:t>‹#›</a:t>
            </a:fld>
            <a:endParaRPr lang="en-US"/>
          </a:p>
        </p:txBody>
      </p:sp>
    </p:spTree>
    <p:extLst>
      <p:ext uri="{BB962C8B-B14F-4D97-AF65-F5344CB8AC3E}">
        <p14:creationId xmlns:p14="http://schemas.microsoft.com/office/powerpoint/2010/main" val="345162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a:t>
            </a:fld>
            <a:endParaRPr lang="en-US"/>
          </a:p>
        </p:txBody>
      </p:sp>
    </p:spTree>
    <p:extLst>
      <p:ext uri="{BB962C8B-B14F-4D97-AF65-F5344CB8AC3E}">
        <p14:creationId xmlns:p14="http://schemas.microsoft.com/office/powerpoint/2010/main" val="3767601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Inlet side of an Evaporator with no prefiltration and black pipe installed in the system. Proper condensate management equipment like the BEKOMAT or CLEARPOINT water separator and filters will  help you prevent rusty pipes and receiver tanks. Choosing the right material for the piping system before the dryer is vital to you system. Going with Aluminum, copper or galvanized in front of the dryer is always a good choice. It is also important to not mix materials like copper and steel because it will come to corrosion. This is called Galvanic corrosion and is an electrochemical process in which one metal corrodes preferentially when it is in electrical contact with another, in the presence of an electrolyte (Water).</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159457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Condensate management starts with properly sized drains. If we make the mistake to not take care of the drains in our system we will pay a large price in the long run. An exploding receiver tank can chausse large property damage and in the worst case human damage. By just installing and maintaining our drains we can save thousands in the long run.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47433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an pre and after filter of a desiccant dryer, after years without maintenance. This is a very good example of a lack of maintenance. The lack of maintenance destroyed also the pressure reduction valve who is in charge of the </a:t>
            </a:r>
            <a:r>
              <a:rPr lang="en-US" dirty="0" err="1"/>
              <a:t>controll</a:t>
            </a:r>
            <a:r>
              <a:rPr lang="en-US" dirty="0"/>
              <a:t> air on this dryer.</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88256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have acidity in the environment we will have this in a more aggressive form inside our compressed air system because we compress it mix it with water vapor and heat it up. We need to find out what the environment looks like and what is in the air the compressor sucks in before we install the equipment other wise we will see very expensive repairs in the future. Air coupons installed in the room can tell you what kind of air the compressor will suck in.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2974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Untrained Service Technicians make costly mistakes but not on purpose. If we do not train service technician's we will see issues like the piped together filters what is like a bypass around the dryer for water, because of the pressure drop between this two filters. But not only the basics are important also the specialist training like refrigeration certification is important because her is where we at BEKO see the most training deficits. Technicians don’t know how equipment works and make wrong assumptions and damage the equipment even more.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35836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BEKO Technologies offers a variety of trainings over the year to keep your technicians up to speed and always one step ahead when it comes to knowledge.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70664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35043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5458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707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78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FA12EB-622F-234E-A85C-9E589FBD2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60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FA12EB-622F-234E-A85C-9E589FBD2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953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FA12EB-622F-234E-A85C-9E589FBD2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888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FA12EB-622F-234E-A85C-9E589FBD2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149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a compressor takes in on the suction side will pass trough and goes into your system. Depending on the compressor type the compressor will also add oil what is used for lubrication. A very large impact on the contamination in the compressed air comes from the location the compressor is placed in because the compressor takes in the ambient air. What means if the compressor takes his air in from right next to a heavily used road or in a harbor the hydro carbon amount for example will go up significantly.</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880667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47.xm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1600200" y="2286000"/>
            <a:ext cx="6172200" cy="1894362"/>
          </a:xfrm>
        </p:spPr>
        <p:txBody>
          <a:bodyPr/>
          <a:lstStyle>
            <a:lvl1pPr>
              <a:defRPr b="1"/>
            </a:lvl1pPr>
          </a:lstStyle>
          <a:p>
            <a:r>
              <a:rPr kumimoji="0" lang="en-US" dirty="0"/>
              <a:t>Click to edit Master title style</a:t>
            </a:r>
          </a:p>
        </p:txBody>
      </p:sp>
      <p:sp>
        <p:nvSpPr>
          <p:cNvPr id="9" name="Subtitle 8"/>
          <p:cNvSpPr>
            <a:spLocks noGrp="1"/>
          </p:cNvSpPr>
          <p:nvPr>
            <p:ph type="subTitle" idx="1"/>
          </p:nvPr>
        </p:nvSpPr>
        <p:spPr>
          <a:xfrm>
            <a:off x="1600200" y="4165122"/>
            <a:ext cx="6172200" cy="1371600"/>
          </a:xfrm>
        </p:spPr>
        <p:txBody>
          <a:bodyPr/>
          <a:lstStyle>
            <a:lvl1pPr marL="0" indent="0" algn="l">
              <a:buNone/>
              <a:defRPr sz="1800" b="1">
                <a:solidFill>
                  <a:schemeClr val="accent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pic>
        <p:nvPicPr>
          <p:cNvPr id="5" name="Picture 4">
            <a:extLst>
              <a:ext uri="{FF2B5EF4-FFF2-40B4-BE49-F238E27FC236}">
                <a16:creationId xmlns:a16="http://schemas.microsoft.com/office/drawing/2014/main" id="{0CFB124B-E344-4C87-AB68-12CB6E907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6" name="Picture 5">
            <a:extLst>
              <a:ext uri="{FF2B5EF4-FFF2-40B4-BE49-F238E27FC236}">
                <a16:creationId xmlns:a16="http://schemas.microsoft.com/office/drawing/2014/main" id="{EF32EF83-ADE0-4865-8D0A-D22FADD8CD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4/4/2019</a:t>
            </a:fld>
            <a:endParaRPr lang="en-US"/>
          </a:p>
        </p:txBody>
      </p:sp>
      <p:sp>
        <p:nvSpPr>
          <p:cNvPr id="8" name="Footer Placeholder 7"/>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11" name="Content Placeholder 10"/>
          <p:cNvSpPr>
            <a:spLocks noGrp="1"/>
          </p:cNvSpPr>
          <p:nvPr>
            <p:ph sz="quarter" idx="2"/>
          </p:nvPr>
        </p:nvSpPr>
        <p:spPr>
          <a:xfrm>
            <a:off x="457200"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773636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8151876" y="531876"/>
            <a:ext cx="1447800" cy="384048"/>
          </a:xfrm>
          <a:prstGeom prst="rect">
            <a:avLst/>
          </a:prstGeom>
        </p:spPr>
        <p:txBody>
          <a:bodyPr rtlCol="0"/>
          <a:lstStyle/>
          <a:p>
            <a:fld id="{2736994D-1C0E-4F38-8305-B404FD786FF8}" type="datetimeFigureOut">
              <a:rPr lang="en-US" smtClean="0"/>
              <a:pPr/>
              <a:t>4/4/2019</a:t>
            </a:fld>
            <a:endParaRPr lang="en-US"/>
          </a:p>
        </p:txBody>
      </p:sp>
      <p:sp>
        <p:nvSpPr>
          <p:cNvPr id="8" name="Footer Placeholder 7"/>
          <p:cNvSpPr>
            <a:spLocks noGrp="1"/>
          </p:cNvSpPr>
          <p:nvPr>
            <p:ph type="ftr" sz="quarter" idx="12"/>
          </p:nvPr>
        </p:nvSpPr>
        <p:spPr>
          <a:xfrm rot="5400000">
            <a:off x="6584802" y="3703320"/>
            <a:ext cx="4572000" cy="365760"/>
          </a:xfrm>
          <a:prstGeom prst="rect">
            <a:avLst/>
          </a:prstGeom>
        </p:spPr>
        <p:txBody>
          <a:bodyPr rtlCol="0"/>
          <a:lstStyle/>
          <a:p>
            <a:endParaRPr lang="en-US"/>
          </a:p>
        </p:txBody>
      </p:sp>
    </p:spTree>
    <p:extLst>
      <p:ext uri="{BB962C8B-B14F-4D97-AF65-F5344CB8AC3E}">
        <p14:creationId xmlns:p14="http://schemas.microsoft.com/office/powerpoint/2010/main" val="3874493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4/4/2019</a:t>
            </a:fld>
            <a:endParaRPr lang="en-US"/>
          </a:p>
        </p:txBody>
      </p:sp>
      <p:sp>
        <p:nvSpPr>
          <p:cNvPr id="3" name="Footer Placeholder 2"/>
          <p:cNvSpPr>
            <a:spLocks noGrp="1"/>
          </p:cNvSpPr>
          <p:nvPr>
            <p:ph type="ftr" sz="quarter" idx="11"/>
          </p:nvPr>
        </p:nvSpPr>
        <p:spPr>
          <a:xfrm rot="5400000">
            <a:off x="6584802" y="3703320"/>
            <a:ext cx="4572000" cy="365760"/>
          </a:xfrm>
          <a:prstGeom prst="rect">
            <a:avLst/>
          </a:prstGeom>
        </p:spPr>
        <p:txBody>
          <a:bodyPr/>
          <a:lstStyle/>
          <a:p>
            <a:endParaRPr lang="en-US"/>
          </a:p>
        </p:txBody>
      </p:sp>
    </p:spTree>
    <p:extLst>
      <p:ext uri="{BB962C8B-B14F-4D97-AF65-F5344CB8AC3E}">
        <p14:creationId xmlns:p14="http://schemas.microsoft.com/office/powerpoint/2010/main" val="2138885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1600200" y="2286000"/>
            <a:ext cx="6172200" cy="1894362"/>
          </a:xfrm>
        </p:spPr>
        <p:txBody>
          <a:bodyPr/>
          <a:lstStyle>
            <a:lvl1pPr>
              <a:defRPr b="1"/>
            </a:lvl1pPr>
          </a:lstStyle>
          <a:p>
            <a:r>
              <a:rPr kumimoji="0" lang="en-US" dirty="0"/>
              <a:t>Click to edit Master title style</a:t>
            </a:r>
          </a:p>
        </p:txBody>
      </p:sp>
      <p:sp>
        <p:nvSpPr>
          <p:cNvPr id="9" name="Subtitle 8"/>
          <p:cNvSpPr>
            <a:spLocks noGrp="1"/>
          </p:cNvSpPr>
          <p:nvPr>
            <p:ph type="subTitle" idx="1"/>
          </p:nvPr>
        </p:nvSpPr>
        <p:spPr>
          <a:xfrm>
            <a:off x="1600200" y="4165122"/>
            <a:ext cx="6172200" cy="1371600"/>
          </a:xfrm>
        </p:spPr>
        <p:txBody>
          <a:bodyPr/>
          <a:lstStyle>
            <a:lvl1pPr marL="0" indent="0" algn="l">
              <a:buNone/>
              <a:defRPr sz="1800" b="1">
                <a:solidFill>
                  <a:schemeClr val="accent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pic>
        <p:nvPicPr>
          <p:cNvPr id="11" name="Picture 10" descr="CABP_EXPO_logo_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21605"/>
            <a:ext cx="2231366" cy="761404"/>
          </a:xfrm>
          <a:prstGeom prst="rect">
            <a:avLst/>
          </a:prstGeom>
        </p:spPr>
      </p:pic>
    </p:spTree>
    <p:extLst>
      <p:ext uri="{BB962C8B-B14F-4D97-AF65-F5344CB8AC3E}">
        <p14:creationId xmlns:p14="http://schemas.microsoft.com/office/powerpoint/2010/main" val="263619990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AEBEC"/>
        </a:solidFill>
        <a:effectLst/>
      </p:bgPr>
    </p:bg>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181D20"/>
          </a:solidFill>
          <a:ln>
            <a:noFill/>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31019" y="3284538"/>
            <a:ext cx="8104585" cy="1135660"/>
          </a:xfrm>
          <a:prstGeom prst="rect">
            <a:avLst/>
          </a:prstGeom>
        </p:spPr>
        <p:txBody>
          <a:bodyPr>
            <a:normAutofit/>
          </a:bodyPr>
          <a:lstStyle>
            <a:lvl1pPr>
              <a:defRPr sz="4500" b="0" i="0">
                <a:latin typeface="Akzidenz-Grotesk BQ Condensed" charset="0"/>
                <a:ea typeface="Akzidenz-Grotesk BQ Condensed" charset="0"/>
                <a:cs typeface="Akzidenz-Grotesk BQ Condensed" charset="0"/>
              </a:defRPr>
            </a:lvl1pPr>
          </a:lstStyle>
          <a:p>
            <a:r>
              <a:rPr lang="en-US"/>
              <a:t>Click to edit Master title style</a:t>
            </a:r>
            <a:endParaRPr lang="en-US" dirty="0"/>
          </a:p>
        </p:txBody>
      </p:sp>
      <p:sp>
        <p:nvSpPr>
          <p:cNvPr id="3" name="Subtitle 2"/>
          <p:cNvSpPr>
            <a:spLocks noGrp="1"/>
          </p:cNvSpPr>
          <p:nvPr>
            <p:ph type="subTitle" idx="1"/>
          </p:nvPr>
        </p:nvSpPr>
        <p:spPr>
          <a:xfrm>
            <a:off x="607501" y="5280847"/>
            <a:ext cx="7929000" cy="434974"/>
          </a:xfrm>
          <a:effectLst/>
        </p:spPr>
        <p:txBody>
          <a:bodyPr anchor="t">
            <a:noAutofit/>
          </a:bodyPr>
          <a:lstStyle>
            <a:lvl1pPr marL="0" indent="0" algn="ctr">
              <a:buNone/>
              <a:defRPr sz="2400" b="0" i="0">
                <a:solidFill>
                  <a:srgbClr val="022F4F"/>
                </a:solidFill>
                <a:effectLst/>
                <a:latin typeface="Akzidenz-Grotesk BQ Light Condensed" charset="0"/>
                <a:ea typeface="Akzidenz-Grotesk BQ Light Condensed" charset="0"/>
                <a:cs typeface="Akzidenz-Grotesk BQ Light Condensed"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lvl1pPr>
              <a:defRPr>
                <a:solidFill>
                  <a:srgbClr val="022F4F"/>
                </a:solidFill>
              </a:defRPr>
            </a:lvl1pPr>
          </a:lstStyle>
          <a:p>
            <a:r>
              <a:rPr lang="en-US"/>
              <a:t>TRACE ANALYTICS, LLC | RUBY OCHOA | RUBY@AIRCHECKLAB.COM | 1-800-247-1024 X 211</a:t>
            </a:r>
            <a:endParaRPr lang="en-US" dirty="0"/>
          </a:p>
        </p:txBody>
      </p:sp>
      <p:sp>
        <p:nvSpPr>
          <p:cNvPr id="6" name="Picture Placeholder 5"/>
          <p:cNvSpPr>
            <a:spLocks noGrp="1"/>
          </p:cNvSpPr>
          <p:nvPr>
            <p:ph type="pic" sz="quarter" idx="12" hasCustomPrompt="1"/>
          </p:nvPr>
        </p:nvSpPr>
        <p:spPr>
          <a:xfrm>
            <a:off x="531020" y="501650"/>
            <a:ext cx="8104585" cy="2782888"/>
          </a:xfrm>
        </p:spPr>
        <p:txBody>
          <a:bodyPr/>
          <a:lstStyle/>
          <a:p>
            <a:r>
              <a:rPr lang="en-US" dirty="0"/>
              <a:t>LOGO</a:t>
            </a:r>
          </a:p>
        </p:txBody>
      </p:sp>
      <p:sp>
        <p:nvSpPr>
          <p:cNvPr id="9" name="Rectangle 6"/>
          <p:cNvSpPr/>
          <p:nvPr userDrawn="1"/>
        </p:nvSpPr>
        <p:spPr>
          <a:xfrm rot="18900000">
            <a:off x="4144100" y="4131533"/>
            <a:ext cx="855803" cy="1069228"/>
          </a:xfrm>
          <a:custGeom>
            <a:avLst/>
            <a:gdLst>
              <a:gd name="connsiteX0" fmla="*/ 0 w 1057255"/>
              <a:gd name="connsiteY0" fmla="*/ 0 h 1057255"/>
              <a:gd name="connsiteX1" fmla="*/ 1057255 w 1057255"/>
              <a:gd name="connsiteY1" fmla="*/ 0 h 1057255"/>
              <a:gd name="connsiteX2" fmla="*/ 1057255 w 1057255"/>
              <a:gd name="connsiteY2" fmla="*/ 1057255 h 1057255"/>
              <a:gd name="connsiteX3" fmla="*/ 0 w 1057255"/>
              <a:gd name="connsiteY3" fmla="*/ 1057255 h 1057255"/>
              <a:gd name="connsiteX4" fmla="*/ 0 w 1057255"/>
              <a:gd name="connsiteY4" fmla="*/ 0 h 1057255"/>
              <a:gd name="connsiteX0" fmla="*/ 0 w 1057255"/>
              <a:gd name="connsiteY0" fmla="*/ 0 h 1230873"/>
              <a:gd name="connsiteX1" fmla="*/ 1057255 w 1057255"/>
              <a:gd name="connsiteY1" fmla="*/ 0 h 1230873"/>
              <a:gd name="connsiteX2" fmla="*/ 979426 w 1057255"/>
              <a:gd name="connsiteY2" fmla="*/ 1230873 h 1230873"/>
              <a:gd name="connsiteX3" fmla="*/ 0 w 1057255"/>
              <a:gd name="connsiteY3" fmla="*/ 1057255 h 1230873"/>
              <a:gd name="connsiteX4" fmla="*/ 0 w 1057255"/>
              <a:gd name="connsiteY4" fmla="*/ 0 h 1230873"/>
              <a:gd name="connsiteX0" fmla="*/ 0 w 1218900"/>
              <a:gd name="connsiteY0" fmla="*/ 161645 h 1230873"/>
              <a:gd name="connsiteX1" fmla="*/ 1218900 w 1218900"/>
              <a:gd name="connsiteY1" fmla="*/ 0 h 1230873"/>
              <a:gd name="connsiteX2" fmla="*/ 1141071 w 1218900"/>
              <a:gd name="connsiteY2" fmla="*/ 1230873 h 1230873"/>
              <a:gd name="connsiteX3" fmla="*/ 161645 w 1218900"/>
              <a:gd name="connsiteY3" fmla="*/ 1057255 h 1230873"/>
              <a:gd name="connsiteX4" fmla="*/ 0 w 1218900"/>
              <a:gd name="connsiteY4" fmla="*/ 161645 h 1230873"/>
              <a:gd name="connsiteX0" fmla="*/ 0 w 1141071"/>
              <a:gd name="connsiteY0" fmla="*/ 0 h 1069228"/>
              <a:gd name="connsiteX1" fmla="*/ 632190 w 1141071"/>
              <a:gd name="connsiteY1" fmla="*/ 425065 h 1069228"/>
              <a:gd name="connsiteX2" fmla="*/ 1141071 w 1141071"/>
              <a:gd name="connsiteY2" fmla="*/ 1069228 h 1069228"/>
              <a:gd name="connsiteX3" fmla="*/ 161645 w 1141071"/>
              <a:gd name="connsiteY3" fmla="*/ 895610 h 1069228"/>
              <a:gd name="connsiteX4" fmla="*/ 0 w 1141071"/>
              <a:gd name="connsiteY4" fmla="*/ 0 h 1069228"/>
              <a:gd name="connsiteX0" fmla="*/ 0 w 1141071"/>
              <a:gd name="connsiteY0" fmla="*/ 0 h 1069228"/>
              <a:gd name="connsiteX1" fmla="*/ 632190 w 1141071"/>
              <a:gd name="connsiteY1" fmla="*/ 425065 h 1069228"/>
              <a:gd name="connsiteX2" fmla="*/ 1141071 w 1141071"/>
              <a:gd name="connsiteY2" fmla="*/ 1069228 h 1069228"/>
              <a:gd name="connsiteX3" fmla="*/ 161645 w 1141071"/>
              <a:gd name="connsiteY3" fmla="*/ 895610 h 1069228"/>
              <a:gd name="connsiteX4" fmla="*/ 143301 w 1141071"/>
              <a:gd name="connsiteY4" fmla="*/ 770271 h 1069228"/>
              <a:gd name="connsiteX5" fmla="*/ 0 w 1141071"/>
              <a:gd name="connsiteY5" fmla="*/ 0 h 1069228"/>
              <a:gd name="connsiteX0" fmla="*/ 0 w 1141071"/>
              <a:gd name="connsiteY0" fmla="*/ 0 h 1069228"/>
              <a:gd name="connsiteX1" fmla="*/ 632190 w 1141071"/>
              <a:gd name="connsiteY1" fmla="*/ 425065 h 1069228"/>
              <a:gd name="connsiteX2" fmla="*/ 1141071 w 1141071"/>
              <a:gd name="connsiteY2" fmla="*/ 1069228 h 1069228"/>
              <a:gd name="connsiteX3" fmla="*/ 298959 w 1141071"/>
              <a:gd name="connsiteY3" fmla="*/ 937903 h 1069228"/>
              <a:gd name="connsiteX4" fmla="*/ 161645 w 1141071"/>
              <a:gd name="connsiteY4" fmla="*/ 895610 h 1069228"/>
              <a:gd name="connsiteX5" fmla="*/ 143301 w 1141071"/>
              <a:gd name="connsiteY5" fmla="*/ 770271 h 1069228"/>
              <a:gd name="connsiteX6" fmla="*/ 0 w 1141071"/>
              <a:gd name="connsiteY6" fmla="*/ 0 h 1069228"/>
              <a:gd name="connsiteX0" fmla="*/ 0 w 1141071"/>
              <a:gd name="connsiteY0" fmla="*/ 0 h 1069228"/>
              <a:gd name="connsiteX1" fmla="*/ 632190 w 1141071"/>
              <a:gd name="connsiteY1" fmla="*/ 425065 h 1069228"/>
              <a:gd name="connsiteX2" fmla="*/ 1141071 w 1141071"/>
              <a:gd name="connsiteY2" fmla="*/ 1069228 h 1069228"/>
              <a:gd name="connsiteX3" fmla="*/ 203169 w 1141071"/>
              <a:gd name="connsiteY3" fmla="*/ 925929 h 1069228"/>
              <a:gd name="connsiteX4" fmla="*/ 161645 w 1141071"/>
              <a:gd name="connsiteY4" fmla="*/ 895610 h 1069228"/>
              <a:gd name="connsiteX5" fmla="*/ 143301 w 1141071"/>
              <a:gd name="connsiteY5" fmla="*/ 770271 h 1069228"/>
              <a:gd name="connsiteX6" fmla="*/ 0 w 1141071"/>
              <a:gd name="connsiteY6" fmla="*/ 0 h 1069228"/>
              <a:gd name="connsiteX0" fmla="*/ 0 w 1141071"/>
              <a:gd name="connsiteY0" fmla="*/ 0 h 1069228"/>
              <a:gd name="connsiteX1" fmla="*/ 632190 w 1141071"/>
              <a:gd name="connsiteY1" fmla="*/ 425065 h 1069228"/>
              <a:gd name="connsiteX2" fmla="*/ 1141071 w 1141071"/>
              <a:gd name="connsiteY2" fmla="*/ 1069228 h 1069228"/>
              <a:gd name="connsiteX3" fmla="*/ 203169 w 1141071"/>
              <a:gd name="connsiteY3" fmla="*/ 925929 h 1069228"/>
              <a:gd name="connsiteX4" fmla="*/ 161645 w 1141071"/>
              <a:gd name="connsiteY4" fmla="*/ 895610 h 1069228"/>
              <a:gd name="connsiteX5" fmla="*/ 143301 w 1141071"/>
              <a:gd name="connsiteY5" fmla="*/ 830139 h 1069228"/>
              <a:gd name="connsiteX6" fmla="*/ 0 w 1141071"/>
              <a:gd name="connsiteY6" fmla="*/ 0 h 106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1071" h="1069228">
                <a:moveTo>
                  <a:pt x="0" y="0"/>
                </a:moveTo>
                <a:lnTo>
                  <a:pt x="632190" y="425065"/>
                </a:lnTo>
                <a:lnTo>
                  <a:pt x="1141071" y="1069228"/>
                </a:lnTo>
                <a:lnTo>
                  <a:pt x="203169" y="925929"/>
                </a:lnTo>
                <a:lnTo>
                  <a:pt x="161645" y="895610"/>
                </a:lnTo>
                <a:lnTo>
                  <a:pt x="143301" y="830139"/>
                </a:lnTo>
                <a:lnTo>
                  <a:pt x="0" y="0"/>
                </a:lnTo>
                <a:close/>
              </a:path>
            </a:pathLst>
          </a:custGeom>
          <a:solidFill>
            <a:srgbClr val="022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a:off x="1483520" y="4902203"/>
            <a:ext cx="676275" cy="301625"/>
          </a:xfrm>
          <a:prstGeom prst="rect">
            <a:avLst/>
          </a:prstGeom>
          <a:solidFill>
            <a:srgbClr val="E6E7E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74834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E6E7E7"/>
        </a:solidFill>
        <a:effectLst/>
      </p:bgPr>
    </p:bg>
    <p:spTree>
      <p:nvGrpSpPr>
        <p:cNvPr id="1" name=""/>
        <p:cNvGrpSpPr/>
        <p:nvPr/>
      </p:nvGrpSpPr>
      <p:grpSpPr>
        <a:xfrm>
          <a:off x="0" y="0"/>
          <a:ext cx="0" cy="0"/>
          <a:chOff x="0" y="0"/>
          <a:chExt cx="0" cy="0"/>
        </a:xfrm>
      </p:grpSpPr>
      <p:sp>
        <p:nvSpPr>
          <p:cNvPr id="11" name="Freeform 6"/>
          <p:cNvSpPr/>
          <p:nvPr/>
        </p:nvSpPr>
        <p:spPr bwMode="auto">
          <a:xfrm>
            <a:off x="0" y="3"/>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181D20"/>
          </a:solidFill>
          <a:ln>
            <a:noFill/>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31019" y="502418"/>
            <a:ext cx="8104585" cy="3917780"/>
          </a:xfrm>
          <a:prstGeom prst="rect">
            <a:avLst/>
          </a:prstGeom>
        </p:spPr>
        <p:txBody>
          <a:bodyPr>
            <a:normAutofit/>
          </a:bodyPr>
          <a:lstStyle>
            <a:lvl1pPr>
              <a:defRPr sz="3300" b="0" i="0">
                <a:latin typeface="Roboto Thin" charset="0"/>
                <a:ea typeface="Roboto Thin" charset="0"/>
                <a:cs typeface="Roboto Thin" charset="0"/>
              </a:defRPr>
            </a:lvl1pPr>
          </a:lstStyle>
          <a:p>
            <a:r>
              <a:rPr lang="en-US"/>
              <a:t>Click to edit Master title style</a:t>
            </a:r>
            <a:endParaRPr lang="en-US" dirty="0"/>
          </a:p>
        </p:txBody>
      </p:sp>
      <p:sp>
        <p:nvSpPr>
          <p:cNvPr id="3" name="Subtitle 2"/>
          <p:cNvSpPr>
            <a:spLocks noGrp="1"/>
          </p:cNvSpPr>
          <p:nvPr>
            <p:ph type="subTitle" idx="1"/>
          </p:nvPr>
        </p:nvSpPr>
        <p:spPr>
          <a:xfrm>
            <a:off x="607501" y="5280847"/>
            <a:ext cx="7929000" cy="434974"/>
          </a:xfrm>
          <a:effectLst/>
        </p:spPr>
        <p:txBody>
          <a:bodyPr anchor="t">
            <a:noAutofit/>
          </a:bodyPr>
          <a:lstStyle>
            <a:lvl1pPr marL="0" indent="0" algn="l">
              <a:buNone/>
              <a:defRPr sz="2400" b="0" i="0">
                <a:solidFill>
                  <a:srgbClr val="022F4F"/>
                </a:solidFill>
                <a:effectLst/>
                <a:latin typeface="Roboto Thin" charset="0"/>
                <a:ea typeface="Roboto Thin" charset="0"/>
                <a:cs typeface="Roboto Thin"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lvl1pPr>
              <a:defRPr>
                <a:solidFill>
                  <a:srgbClr val="022F4F"/>
                </a:solidFill>
              </a:defRPr>
            </a:lvl1pPr>
          </a:lstStyle>
          <a:p>
            <a:r>
              <a:rPr lang="en-US"/>
              <a:t>TRACE ANALYTICS, LLC | RUBY OCHOA | RUBY@AIRCHECKLAB.COM | 1-800-247-1024 X 211</a:t>
            </a:r>
            <a:endParaRPr lang="en-US" dirty="0"/>
          </a:p>
        </p:txBody>
      </p:sp>
    </p:spTree>
    <p:extLst>
      <p:ext uri="{BB962C8B-B14F-4D97-AF65-F5344CB8AC3E}">
        <p14:creationId xmlns:p14="http://schemas.microsoft.com/office/powerpoint/2010/main" val="1079565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181D20"/>
        </a:solidFill>
        <a:effectLst/>
      </p:bgPr>
    </p:bg>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EAEBEC"/>
          </a:solidFill>
          <a:ln>
            <a:noFill/>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1" y="447188"/>
            <a:ext cx="7928999" cy="970450"/>
          </a:xfrm>
          <a:prstGeom prst="rect">
            <a:avLst/>
          </a:prstGeom>
        </p:spPr>
        <p:txBody>
          <a:bodyPr/>
          <a:lstStyle>
            <a:lvl1pPr>
              <a:defRPr>
                <a:solidFill>
                  <a:srgbClr val="9FD4E0"/>
                </a:solidFill>
              </a:defRPr>
            </a:lvl1pPr>
          </a:lstStyle>
          <a:p>
            <a:r>
              <a:rPr lang="en-US"/>
              <a:t>Click to edit Master title style</a:t>
            </a:r>
            <a:endParaRPr lang="en-US" dirty="0"/>
          </a:p>
        </p:txBody>
      </p:sp>
      <p:sp>
        <p:nvSpPr>
          <p:cNvPr id="3" name="Content Placeholder 2"/>
          <p:cNvSpPr>
            <a:spLocks noGrp="1"/>
          </p:cNvSpPr>
          <p:nvPr>
            <p:ph idx="1"/>
          </p:nvPr>
        </p:nvSpPr>
        <p:spPr>
          <a:xfrm>
            <a:off x="614035" y="2222287"/>
            <a:ext cx="7915931" cy="3636511"/>
          </a:xfrm>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TRACE ANALYTICS, LLC | RUBY OCHOA | RUBY@AIRCHECKLAB.COM | 1-800-247-1024 X 211</a:t>
            </a:r>
            <a:endParaRPr lang="en-US" dirty="0"/>
          </a:p>
        </p:txBody>
      </p:sp>
    </p:spTree>
    <p:extLst>
      <p:ext uri="{BB962C8B-B14F-4D97-AF65-F5344CB8AC3E}">
        <p14:creationId xmlns:p14="http://schemas.microsoft.com/office/powerpoint/2010/main" val="524668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E6E7E7"/>
        </a:solidFill>
        <a:effectLst/>
      </p:bgPr>
    </p:bg>
    <p:spTree>
      <p:nvGrpSpPr>
        <p:cNvPr id="1" name=""/>
        <p:cNvGrpSpPr/>
        <p:nvPr/>
      </p:nvGrpSpPr>
      <p:grpSpPr>
        <a:xfrm>
          <a:off x="0" y="0"/>
          <a:ext cx="0" cy="0"/>
          <a:chOff x="0" y="0"/>
          <a:chExt cx="0" cy="0"/>
        </a:xfrm>
      </p:grpSpPr>
      <p:sp>
        <p:nvSpPr>
          <p:cNvPr id="10" name="Freeform 7"/>
          <p:cNvSpPr/>
          <p:nvPr/>
        </p:nvSpPr>
        <p:spPr bwMode="auto">
          <a:xfrm>
            <a:off x="-60290" y="-11053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solidFill>
            <a:srgbClr val="181D20"/>
          </a:solidFill>
          <a:ln>
            <a:noFill/>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1" y="2951396"/>
            <a:ext cx="7921064" cy="1468800"/>
          </a:xfrm>
          <a:prstGeom prst="rect">
            <a:avLst/>
          </a:prstGeom>
        </p:spPr>
        <p:txBody>
          <a:bodyPr anchor="b"/>
          <a:lstStyle>
            <a:lvl1pPr algn="r">
              <a:defRPr sz="3600" b="0" i="0" cap="none">
                <a:latin typeface="Roboto Thin" charset="0"/>
                <a:ea typeface="Roboto Thin" charset="0"/>
                <a:cs typeface="Roboto Thin" charset="0"/>
              </a:defRPr>
            </a:lvl1pPr>
          </a:lstStyle>
          <a:p>
            <a:r>
              <a:rPr lang="en-US"/>
              <a:t>Click to edit Master title style</a:t>
            </a:r>
            <a:endParaRPr lang="en-US" dirty="0"/>
          </a:p>
        </p:txBody>
      </p:sp>
      <p:sp>
        <p:nvSpPr>
          <p:cNvPr id="3" name="Text Placeholder 2"/>
          <p:cNvSpPr>
            <a:spLocks noGrp="1"/>
          </p:cNvSpPr>
          <p:nvPr>
            <p:ph type="body" idx="1"/>
          </p:nvPr>
        </p:nvSpPr>
        <p:spPr>
          <a:xfrm>
            <a:off x="607501" y="5281204"/>
            <a:ext cx="7921064" cy="433955"/>
          </a:xfrm>
          <a:effectLst/>
        </p:spPr>
        <p:txBody>
          <a:bodyPr anchor="t">
            <a:noAutofit/>
          </a:bodyPr>
          <a:lstStyle>
            <a:lvl1pPr marL="0" indent="0" algn="r">
              <a:buNone/>
              <a:defRPr sz="1350">
                <a:solidFill>
                  <a:srgbClr val="022F4F"/>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rgbClr val="022F4F"/>
                </a:solidFill>
              </a:defRPr>
            </a:lvl1pPr>
          </a:lstStyle>
          <a:p>
            <a:r>
              <a:rPr lang="en-US"/>
              <a:t>TRACE ANALYTICS, LLC | RUBY OCHOA | RUBY@AIRCHECKLAB.COM | 1-800-247-1024 X 211</a:t>
            </a:r>
            <a:endParaRPr lang="en-US" dirty="0"/>
          </a:p>
        </p:txBody>
      </p:sp>
    </p:spTree>
    <p:extLst>
      <p:ext uri="{BB962C8B-B14F-4D97-AF65-F5344CB8AC3E}">
        <p14:creationId xmlns:p14="http://schemas.microsoft.com/office/powerpoint/2010/main" val="3324522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EAEBEC"/>
          </a:solidFill>
          <a:ln>
            <a:noFill/>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1" y="447188"/>
            <a:ext cx="7928999" cy="970450"/>
          </a:xfrm>
          <a:prstGeom prst="rect">
            <a:avLst/>
          </a:prstGeom>
        </p:spPr>
        <p:txBody>
          <a:bodyPr/>
          <a:lstStyle>
            <a:lvl1pPr>
              <a:defRPr>
                <a:solidFill>
                  <a:srgbClr val="9FD4E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14035" y="2222290"/>
            <a:ext cx="3889405" cy="3638763"/>
          </a:xfrm>
          <a:effectLst/>
        </p:spPr>
        <p:txBody>
          <a:bodyPr>
            <a:normAutofit/>
          </a:bodyPr>
          <a:lstStyle>
            <a:lvl1pPr>
              <a:defRPr>
                <a:latin typeface="Roboto" charset="0"/>
                <a:ea typeface="Roboto" charset="0"/>
                <a:cs typeface="Roboto" charset="0"/>
              </a:defRPr>
            </a:lvl1pPr>
            <a:lvl2pPr>
              <a:defRPr>
                <a:latin typeface="Roboto" charset="0"/>
                <a:ea typeface="Roboto" charset="0"/>
                <a:cs typeface="Roboto" charset="0"/>
              </a:defRPr>
            </a:lvl2pPr>
            <a:lvl3pPr>
              <a:defRPr>
                <a:latin typeface="Roboto" charset="0"/>
                <a:ea typeface="Roboto" charset="0"/>
                <a:cs typeface="Roboto" charset="0"/>
              </a:defRPr>
            </a:lvl3pPr>
            <a:lvl4pPr>
              <a:defRPr>
                <a:latin typeface="Roboto" charset="0"/>
                <a:ea typeface="Roboto" charset="0"/>
                <a:cs typeface="Roboto" charset="0"/>
              </a:defRPr>
            </a:lvl4pPr>
            <a:lvl5pPr>
              <a:defRPr>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63" y="2222287"/>
            <a:ext cx="3895937" cy="3638764"/>
          </a:xfrm>
          <a:effectLst/>
        </p:spPr>
        <p:txBody>
          <a:bodyPr>
            <a:normAutofit/>
          </a:bodyPr>
          <a:lstStyle>
            <a:lvl1pPr>
              <a:defRPr>
                <a:latin typeface="Roboto" charset="0"/>
                <a:ea typeface="Roboto" charset="0"/>
                <a:cs typeface="Roboto" charset="0"/>
              </a:defRPr>
            </a:lvl1pPr>
            <a:lvl2pPr>
              <a:defRPr>
                <a:latin typeface="Roboto" charset="0"/>
                <a:ea typeface="Roboto" charset="0"/>
                <a:cs typeface="Roboto" charset="0"/>
              </a:defRPr>
            </a:lvl2pPr>
            <a:lvl3pPr>
              <a:defRPr>
                <a:latin typeface="Roboto" charset="0"/>
                <a:ea typeface="Roboto" charset="0"/>
                <a:cs typeface="Roboto" charset="0"/>
              </a:defRPr>
            </a:lvl3pPr>
            <a:lvl4pPr>
              <a:defRPr>
                <a:latin typeface="Roboto" charset="0"/>
                <a:ea typeface="Roboto" charset="0"/>
                <a:cs typeface="Roboto" charset="0"/>
              </a:defRPr>
            </a:lvl4pPr>
            <a:lvl5pPr>
              <a:defRPr>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TRACE ANALYTICS, LLC | RUBY OCHOA | RUBY@AIRCHECKLAB.COM | 1-800-247-1024 X 211</a:t>
            </a:r>
            <a:endParaRPr lang="en-US" dirty="0"/>
          </a:p>
        </p:txBody>
      </p:sp>
    </p:spTree>
    <p:extLst>
      <p:ext uri="{BB962C8B-B14F-4D97-AF65-F5344CB8AC3E}">
        <p14:creationId xmlns:p14="http://schemas.microsoft.com/office/powerpoint/2010/main" val="1138941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E6E7E7"/>
          </a:solidFill>
          <a:ln>
            <a:noFill/>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1" y="447188"/>
            <a:ext cx="7928999" cy="970450"/>
          </a:xfrm>
          <a:prstGeom prst="rect">
            <a:avLst/>
          </a:prstGeom>
        </p:spPr>
        <p:txBody>
          <a:bodyPr/>
          <a:lstStyle>
            <a:lvl1pPr>
              <a:defRPr>
                <a:solidFill>
                  <a:srgbClr val="022F4F"/>
                </a:solidFill>
              </a:defRPr>
            </a:lvl1pPr>
          </a:lstStyle>
          <a:p>
            <a:r>
              <a:rPr lang="en-US"/>
              <a:t>Click to edit Master title style</a:t>
            </a:r>
            <a:endParaRPr lang="en-US" dirty="0"/>
          </a:p>
        </p:txBody>
      </p:sp>
      <p:sp>
        <p:nvSpPr>
          <p:cNvPr id="3" name="Text Placeholder 2"/>
          <p:cNvSpPr>
            <a:spLocks noGrp="1"/>
          </p:cNvSpPr>
          <p:nvPr>
            <p:ph type="body" idx="1"/>
          </p:nvPr>
        </p:nvSpPr>
        <p:spPr>
          <a:xfrm>
            <a:off x="611047" y="2174875"/>
            <a:ext cx="3892393" cy="576262"/>
          </a:xfrm>
          <a:effectLst/>
        </p:spPr>
        <p:txBody>
          <a:bodyPr anchor="b">
            <a:noAutofit/>
          </a:bodyPr>
          <a:lstStyle>
            <a:lvl1pPr marL="0" indent="0" algn="ctr">
              <a:buNone/>
              <a:defRPr sz="15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11047" y="2751141"/>
            <a:ext cx="3892392" cy="3109913"/>
          </a:xfrm>
          <a:effectLst/>
        </p:spPr>
        <p:txBody>
          <a:bodyPr anchor="t">
            <a:normAutofit/>
          </a:bodyPr>
          <a:lstStyle>
            <a:lvl1pPr>
              <a:defRPr b="0" i="0">
                <a:latin typeface="Roboto Thin" charset="0"/>
                <a:ea typeface="Roboto Thin" charset="0"/>
                <a:cs typeface="Roboto Thin" charset="0"/>
              </a:defRPr>
            </a:lvl1pPr>
            <a:lvl2pPr>
              <a:defRPr b="0" i="0">
                <a:latin typeface="Roboto Thin" charset="0"/>
                <a:ea typeface="Roboto Thin" charset="0"/>
                <a:cs typeface="Roboto Thin" charset="0"/>
              </a:defRPr>
            </a:lvl2pPr>
            <a:lvl3pPr>
              <a:defRPr b="0" i="0">
                <a:latin typeface="Roboto Thin" charset="0"/>
                <a:ea typeface="Roboto Thin" charset="0"/>
                <a:cs typeface="Roboto Thin" charset="0"/>
              </a:defRPr>
            </a:lvl3pPr>
            <a:lvl4pPr>
              <a:defRPr b="0" i="0">
                <a:latin typeface="Roboto Thin" charset="0"/>
                <a:ea typeface="Roboto Thin" charset="0"/>
                <a:cs typeface="Roboto Thin" charset="0"/>
              </a:defRPr>
            </a:lvl4pPr>
            <a:lvl5pPr>
              <a:defRPr b="0" i="0">
                <a:latin typeface="Roboto Thin" charset="0"/>
                <a:ea typeface="Roboto Thin" charset="0"/>
                <a:cs typeface="Roboto Thin"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63" y="2174875"/>
            <a:ext cx="3895937" cy="576262"/>
          </a:xfrm>
          <a:effectLst/>
        </p:spPr>
        <p:txBody>
          <a:bodyPr anchor="b">
            <a:noAutofit/>
          </a:bodyPr>
          <a:lstStyle>
            <a:lvl1pPr marL="0" indent="0" algn="ctr">
              <a:buNone/>
              <a:defRPr sz="15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0563" y="2751141"/>
            <a:ext cx="3895937" cy="3109913"/>
          </a:xfrm>
          <a:effectLst/>
        </p:spPr>
        <p:txBody>
          <a:bodyPr anchor="t">
            <a:normAutofit/>
          </a:bodyPr>
          <a:lstStyle>
            <a:lvl1pPr>
              <a:defRPr b="0" i="0">
                <a:latin typeface="Roboto Thin" charset="0"/>
                <a:ea typeface="Roboto Thin" charset="0"/>
                <a:cs typeface="Roboto Thin" charset="0"/>
              </a:defRPr>
            </a:lvl1pPr>
            <a:lvl2pPr>
              <a:defRPr b="0" i="0">
                <a:latin typeface="Roboto Thin" charset="0"/>
                <a:ea typeface="Roboto Thin" charset="0"/>
                <a:cs typeface="Roboto Thin" charset="0"/>
              </a:defRPr>
            </a:lvl2pPr>
            <a:lvl3pPr>
              <a:defRPr b="0" i="0">
                <a:latin typeface="Roboto Thin" charset="0"/>
                <a:ea typeface="Roboto Thin" charset="0"/>
                <a:cs typeface="Roboto Thin" charset="0"/>
              </a:defRPr>
            </a:lvl3pPr>
            <a:lvl4pPr>
              <a:defRPr b="0" i="0">
                <a:latin typeface="Roboto Thin" charset="0"/>
                <a:ea typeface="Roboto Thin" charset="0"/>
                <a:cs typeface="Roboto Thin" charset="0"/>
              </a:defRPr>
            </a:lvl4pPr>
            <a:lvl5pPr>
              <a:defRPr b="0" i="0">
                <a:latin typeface="Roboto Thin" charset="0"/>
                <a:ea typeface="Roboto Thin" charset="0"/>
                <a:cs typeface="Roboto Thin"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TRACE ANALYTICS, LLC | RUBY OCHOA | RUBY@AIRCHECKLAB.COM | 1-800-247-1024 X 211</a:t>
            </a:r>
            <a:endParaRPr lang="en-US" dirty="0"/>
          </a:p>
        </p:txBody>
      </p:sp>
    </p:spTree>
    <p:extLst>
      <p:ext uri="{BB962C8B-B14F-4D97-AF65-F5344CB8AC3E}">
        <p14:creationId xmlns:p14="http://schemas.microsoft.com/office/powerpoint/2010/main" val="3787911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8229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8154924" y="531876"/>
            <a:ext cx="1447800" cy="384048"/>
          </a:xfrm>
          <a:prstGeom prst="rect">
            <a:avLst/>
          </a:prstGeom>
        </p:spPr>
        <p:txBody>
          <a:bodyPr rtlCol="0"/>
          <a:lstStyle/>
          <a:p>
            <a:fld id="{2736994D-1C0E-4F38-8305-B404FD786FF8}" type="datetimeFigureOut">
              <a:rPr lang="en-US" smtClean="0"/>
              <a:pPr/>
              <a:t>4/4/2019</a:t>
            </a:fld>
            <a:endParaRPr lang="en-US"/>
          </a:p>
        </p:txBody>
      </p:sp>
      <p:sp>
        <p:nvSpPr>
          <p:cNvPr id="9" name="Slide Number Placeholder 8"/>
          <p:cNvSpPr>
            <a:spLocks noGrp="1"/>
          </p:cNvSpPr>
          <p:nvPr>
            <p:ph type="sldNum" sz="quarter" idx="15"/>
          </p:nvPr>
        </p:nvSpPr>
        <p:spPr>
          <a:xfrm>
            <a:off x="8534400" y="6336792"/>
            <a:ext cx="6096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6590607" y="3700563"/>
            <a:ext cx="4566485" cy="365760"/>
          </a:xfrm>
          <a:prstGeom prst="rect">
            <a:avLst/>
          </a:prstGeom>
        </p:spPr>
        <p:txBody>
          <a:bodyPr rtlCol="0"/>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E6E7E7"/>
          </a:solidFill>
          <a:ln>
            <a:noFill/>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1" y="447188"/>
            <a:ext cx="7928999" cy="970450"/>
          </a:xfrm>
          <a:prstGeom prst="rect">
            <a:avLst/>
          </a:prstGeom>
        </p:spPr>
        <p:txBody>
          <a:bodyPr/>
          <a:lstStyle>
            <a:lvl1pPr>
              <a:defRPr>
                <a:solidFill>
                  <a:srgbClr val="022F4F"/>
                </a:solidFill>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TRACE ANALYTICS, LLC | RUBY OCHOA | RUBY@AIRCHECKLAB.COM | 1-800-247-1024 X 211</a:t>
            </a:r>
            <a:endParaRPr lang="en-US" dirty="0"/>
          </a:p>
        </p:txBody>
      </p:sp>
    </p:spTree>
    <p:extLst>
      <p:ext uri="{BB962C8B-B14F-4D97-AF65-F5344CB8AC3E}">
        <p14:creationId xmlns:p14="http://schemas.microsoft.com/office/powerpoint/2010/main" val="3944635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TRACE ANALYTICS, LLC | RUBY OCHOA | RUBY@AIRCHECKLAB.COM | 1-800-247-1024 X 211</a:t>
            </a:r>
            <a:endParaRPr lang="en-US" dirty="0"/>
          </a:p>
        </p:txBody>
      </p:sp>
    </p:spTree>
    <p:extLst>
      <p:ext uri="{BB962C8B-B14F-4D97-AF65-F5344CB8AC3E}">
        <p14:creationId xmlns:p14="http://schemas.microsoft.com/office/powerpoint/2010/main" val="3743459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4" y="446090"/>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E6E7E7"/>
          </a:solidFill>
          <a:ln>
            <a:noFill/>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81744" y="552659"/>
            <a:ext cx="2509576" cy="1436916"/>
          </a:xfrm>
          <a:prstGeom prst="rect">
            <a:avLst/>
          </a:prstGeom>
        </p:spPr>
        <p:txBody>
          <a:bodyPr anchor="b">
            <a:normAutofit/>
          </a:bodyPr>
          <a:lstStyle>
            <a:lvl1pPr algn="l">
              <a:defRPr sz="2400" b="0" i="0">
                <a:solidFill>
                  <a:srgbClr val="022F4F"/>
                </a:solidFill>
                <a:latin typeface="Roboto Thin" charset="0"/>
                <a:ea typeface="Roboto Thin" charset="0"/>
                <a:cs typeface="Roboto Thin" charset="0"/>
              </a:defRPr>
            </a:lvl1pPr>
          </a:lstStyle>
          <a:p>
            <a:r>
              <a:rPr lang="en-US"/>
              <a:t>Click to edit Master title style</a:t>
            </a:r>
            <a:endParaRPr lang="en-US" dirty="0"/>
          </a:p>
        </p:txBody>
      </p:sp>
      <p:sp>
        <p:nvSpPr>
          <p:cNvPr id="3" name="Content Placeholder 2"/>
          <p:cNvSpPr>
            <a:spLocks noGrp="1"/>
          </p:cNvSpPr>
          <p:nvPr>
            <p:ph idx="1"/>
          </p:nvPr>
        </p:nvSpPr>
        <p:spPr>
          <a:xfrm>
            <a:off x="3641726" y="446091"/>
            <a:ext cx="4689475" cy="5414963"/>
          </a:xfrm>
          <a:effectLst/>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4" y="2260741"/>
            <a:ext cx="2660650" cy="3600311"/>
          </a:xfrm>
          <a:effectLst/>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TRACE ANALYTICS, LLC | RUBY OCHOA | RUBY@AIRCHECKLAB.COM | 1-800-247-1024 X 211</a:t>
            </a:r>
            <a:endParaRPr lang="en-US" dirty="0"/>
          </a:p>
        </p:txBody>
      </p:sp>
    </p:spTree>
    <p:extLst>
      <p:ext uri="{BB962C8B-B14F-4D97-AF65-F5344CB8AC3E}">
        <p14:creationId xmlns:p14="http://schemas.microsoft.com/office/powerpoint/2010/main" val="780280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5" y="446090"/>
            <a:ext cx="3614737"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E6E7E7"/>
          </a:solidFill>
          <a:ln>
            <a:noFill/>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904352" y="552661"/>
            <a:ext cx="3406391" cy="1511825"/>
          </a:xfrm>
          <a:prstGeom prst="rect">
            <a:avLst/>
          </a:prstGeom>
        </p:spPr>
        <p:txBody>
          <a:bodyPr anchor="b">
            <a:normAutofit/>
          </a:bodyPr>
          <a:lstStyle>
            <a:lvl1pPr algn="l">
              <a:defRPr sz="2400" b="1">
                <a:solidFill>
                  <a:srgbClr val="022F4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04865" y="2260741"/>
            <a:ext cx="3614737" cy="3600311"/>
          </a:xfrm>
          <a:effectLst/>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TRACE ANALYTICS, LLC | RUBY OCHOA | RUBY@AIRCHECKLAB.COM | 1-800-247-1024 X 211</a:t>
            </a:r>
            <a:endParaRPr lang="en-US" dirty="0"/>
          </a:p>
        </p:txBody>
      </p:sp>
      <p:sp>
        <p:nvSpPr>
          <p:cNvPr id="8" name="Freeform 6"/>
          <p:cNvSpPr>
            <a:spLocks noChangeAspect="1"/>
          </p:cNvSpPr>
          <p:nvPr userDrawn="1"/>
        </p:nvSpPr>
        <p:spPr bwMode="auto">
          <a:xfrm rot="10800000">
            <a:off x="4738283" y="4046401"/>
            <a:ext cx="3614737"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E6E7E7"/>
          </a:solidFill>
          <a:ln>
            <a:noFill/>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Text Placeholder 3"/>
          <p:cNvSpPr>
            <a:spLocks noGrp="1"/>
          </p:cNvSpPr>
          <p:nvPr>
            <p:ph type="body" sz="half" idx="12"/>
          </p:nvPr>
        </p:nvSpPr>
        <p:spPr>
          <a:xfrm>
            <a:off x="4738283" y="408128"/>
            <a:ext cx="3614737" cy="3600311"/>
          </a:xfrm>
          <a:effectLst/>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10" name="Title 1"/>
          <p:cNvSpPr txBox="1">
            <a:spLocks/>
          </p:cNvSpPr>
          <p:nvPr userDrawn="1"/>
        </p:nvSpPr>
        <p:spPr>
          <a:xfrm>
            <a:off x="4842455" y="4268150"/>
            <a:ext cx="3406391" cy="1511825"/>
          </a:xfrm>
          <a:prstGeom prst="rect">
            <a:avLst/>
          </a:prstGeom>
        </p:spPr>
        <p:txBody>
          <a:bodyPr vert="horz" lIns="68580" tIns="34290" rIns="68580" bIns="34290" rtlCol="0" anchor="b">
            <a:normAutofit/>
          </a:bodyPr>
          <a:lstStyle>
            <a:lvl1pPr algn="l" defTabSz="457200" rtl="0" eaLnBrk="1" latinLnBrk="0" hangingPunct="1">
              <a:spcBef>
                <a:spcPct val="0"/>
              </a:spcBef>
              <a:buNone/>
              <a:defRPr sz="3200" b="1" i="0" kern="1200">
                <a:solidFill>
                  <a:srgbClr val="022F4F"/>
                </a:solidFill>
                <a:latin typeface="Roboto Thin" charset="0"/>
                <a:ea typeface="Roboto Thin" charset="0"/>
                <a:cs typeface="Roboto Thin"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a:t>Click to edit Master title style</a:t>
            </a:r>
            <a:endParaRPr lang="en-US" sz="2400" dirty="0"/>
          </a:p>
        </p:txBody>
      </p:sp>
    </p:spTree>
    <p:extLst>
      <p:ext uri="{BB962C8B-B14F-4D97-AF65-F5344CB8AC3E}">
        <p14:creationId xmlns:p14="http://schemas.microsoft.com/office/powerpoint/2010/main" val="3430507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TRACE ANALYTICS, LLC | RUBY OCHOA | RUBY@AIRCHECKLAB.COM | 1-800-247-1024 X 211</a:t>
            </a:r>
            <a:endParaRPr lang="en-US" dirty="0"/>
          </a:p>
        </p:txBody>
      </p:sp>
      <p:sp>
        <p:nvSpPr>
          <p:cNvPr id="4" name="Freeform 6"/>
          <p:cNvSpPr>
            <a:spLocks noChangeAspect="1"/>
          </p:cNvSpPr>
          <p:nvPr userDrawn="1"/>
        </p:nvSpPr>
        <p:spPr bwMode="auto">
          <a:xfrm>
            <a:off x="804507" y="40223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E6E7E7"/>
          </a:solidFill>
          <a:ln>
            <a:noFill/>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7" name="Text Placeholder 3"/>
          <p:cNvSpPr>
            <a:spLocks noGrp="1"/>
          </p:cNvSpPr>
          <p:nvPr>
            <p:ph type="body" sz="half" idx="2"/>
          </p:nvPr>
        </p:nvSpPr>
        <p:spPr>
          <a:xfrm>
            <a:off x="804507" y="2216887"/>
            <a:ext cx="2660650" cy="3600311"/>
          </a:xfrm>
          <a:effectLst/>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9" name="Freeform 6"/>
          <p:cNvSpPr>
            <a:spLocks noChangeAspect="1"/>
          </p:cNvSpPr>
          <p:nvPr userDrawn="1"/>
        </p:nvSpPr>
        <p:spPr bwMode="auto">
          <a:xfrm rot="16200000">
            <a:off x="2127288" y="2499393"/>
            <a:ext cx="5414962" cy="122064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E6E7E7"/>
          </a:solidFill>
          <a:ln>
            <a:noFill/>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sz="1350" dirty="0"/>
          </a:p>
        </p:txBody>
      </p:sp>
      <p:sp>
        <p:nvSpPr>
          <p:cNvPr id="10" name="Text Placeholder 3"/>
          <p:cNvSpPr>
            <a:spLocks noGrp="1"/>
          </p:cNvSpPr>
          <p:nvPr>
            <p:ph type="body" sz="half" idx="11"/>
          </p:nvPr>
        </p:nvSpPr>
        <p:spPr>
          <a:xfrm>
            <a:off x="5577291" y="402234"/>
            <a:ext cx="2801039" cy="5414963"/>
          </a:xfrm>
          <a:effectLst/>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8" name="Text Placeholder 3"/>
          <p:cNvSpPr>
            <a:spLocks noGrp="1"/>
          </p:cNvSpPr>
          <p:nvPr>
            <p:ph type="body" sz="half" idx="12"/>
          </p:nvPr>
        </p:nvSpPr>
        <p:spPr>
          <a:xfrm>
            <a:off x="881744" y="522517"/>
            <a:ext cx="2509577" cy="1497205"/>
          </a:xfrm>
          <a:effectLst/>
        </p:spPr>
        <p:txBody>
          <a:bodyPr>
            <a:noAutofit/>
          </a:bodyPr>
          <a:lstStyle>
            <a:lvl1pPr marL="0" indent="0">
              <a:buNone/>
              <a:defRPr sz="2400" b="0" i="0">
                <a:solidFill>
                  <a:srgbClr val="022F4F"/>
                </a:solidFill>
                <a:latin typeface="Roboto Thin" charset="0"/>
                <a:ea typeface="Roboto Thin" charset="0"/>
                <a:cs typeface="Roboto Thin" charset="0"/>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11" name="Text Placeholder 3"/>
          <p:cNvSpPr>
            <a:spLocks noGrp="1"/>
          </p:cNvSpPr>
          <p:nvPr>
            <p:ph type="body" sz="half" idx="13"/>
          </p:nvPr>
        </p:nvSpPr>
        <p:spPr>
          <a:xfrm rot="16200000">
            <a:off x="2199464" y="2596371"/>
            <a:ext cx="5194998" cy="1047286"/>
          </a:xfrm>
          <a:effectLst/>
        </p:spPr>
        <p:txBody>
          <a:bodyPr>
            <a:noAutofit/>
          </a:bodyPr>
          <a:lstStyle>
            <a:lvl1pPr marL="0" indent="0">
              <a:buNone/>
              <a:defRPr sz="2400" b="0" i="0">
                <a:solidFill>
                  <a:srgbClr val="022F4F"/>
                </a:solidFill>
                <a:latin typeface="Roboto Thin" charset="0"/>
                <a:ea typeface="Roboto Thin" charset="0"/>
                <a:cs typeface="Roboto Thin" charset="0"/>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Tree>
    <p:extLst>
      <p:ext uri="{BB962C8B-B14F-4D97-AF65-F5344CB8AC3E}">
        <p14:creationId xmlns:p14="http://schemas.microsoft.com/office/powerpoint/2010/main" val="2817195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047" y="727525"/>
            <a:ext cx="3639741" cy="1617163"/>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050"/>
            </a:lvl1pPr>
          </a:lstStyle>
          <a:p>
            <a:r>
              <a:rPr lang="en-US"/>
              <a:t>Drag picture to placeholder or click icon to add</a:t>
            </a:r>
            <a:endParaRPr lang="en-US" dirty="0"/>
          </a:p>
        </p:txBody>
      </p:sp>
      <p:sp>
        <p:nvSpPr>
          <p:cNvPr id="4" name="Text Placeholder 3"/>
          <p:cNvSpPr>
            <a:spLocks noGrp="1"/>
          </p:cNvSpPr>
          <p:nvPr>
            <p:ph type="body" sz="half" idx="2"/>
          </p:nvPr>
        </p:nvSpPr>
        <p:spPr>
          <a:xfrm>
            <a:off x="611047" y="2344684"/>
            <a:ext cx="3639741" cy="3516365"/>
          </a:xfrm>
          <a:effectLst/>
        </p:spPr>
        <p:txBody>
          <a:bodyPr anchor="t">
            <a:normAutofit/>
          </a:bodyPr>
          <a:lstStyle>
            <a:lvl1pPr marL="0" indent="0">
              <a:buNone/>
              <a:defRPr sz="90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6" name="Footer Placeholder 5"/>
          <p:cNvSpPr>
            <a:spLocks noGrp="1"/>
          </p:cNvSpPr>
          <p:nvPr>
            <p:ph type="ftr" sz="quarter" idx="11"/>
          </p:nvPr>
        </p:nvSpPr>
        <p:spPr>
          <a:xfrm>
            <a:off x="315515" y="6310316"/>
            <a:ext cx="5234385" cy="365125"/>
          </a:xfrm>
        </p:spPr>
        <p:txBody>
          <a:bodyPr/>
          <a:lstStyle/>
          <a:p>
            <a:r>
              <a:rPr lang="en-US"/>
              <a:t>TRACE ANALYTICS, LLC | RUBY OCHOA | RUBY@AIRCHECKLAB.COM | 1-800-247-1024 X 211</a:t>
            </a:r>
            <a:endParaRPr lang="en-US" dirty="0"/>
          </a:p>
        </p:txBody>
      </p:sp>
    </p:spTree>
    <p:extLst>
      <p:ext uri="{BB962C8B-B14F-4D97-AF65-F5344CB8AC3E}">
        <p14:creationId xmlns:p14="http://schemas.microsoft.com/office/powerpoint/2010/main" val="3441451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ic Picture with Caption">
    <p:bg>
      <p:bgPr>
        <a:solidFill>
          <a:srgbClr val="181D2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7501" y="4800600"/>
            <a:ext cx="7921064" cy="566738"/>
          </a:xfrm>
          <a:prstGeom prst="rect">
            <a:avLst/>
          </a:prstGeom>
        </p:spPr>
        <p:txBody>
          <a:bodyPr anchor="b">
            <a:noAutofit/>
          </a:bodyPr>
          <a:lstStyle>
            <a:lvl1pPr algn="l">
              <a:defRPr sz="21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solidFill>
            <a:srgbClr val="EAEBEC"/>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200"/>
            </a:lvl1pPr>
          </a:lstStyle>
          <a:p>
            <a:r>
              <a:rPr lang="en-US"/>
              <a:t>Drag picture to placeholder or click icon to add</a:t>
            </a:r>
            <a:endParaRPr lang="en-US" dirty="0"/>
          </a:p>
        </p:txBody>
      </p:sp>
      <p:sp>
        <p:nvSpPr>
          <p:cNvPr id="4" name="Text Placeholder 3"/>
          <p:cNvSpPr>
            <a:spLocks noGrp="1"/>
          </p:cNvSpPr>
          <p:nvPr>
            <p:ph type="body" sz="half" idx="2"/>
          </p:nvPr>
        </p:nvSpPr>
        <p:spPr>
          <a:xfrm>
            <a:off x="607501" y="5367338"/>
            <a:ext cx="7921064" cy="493712"/>
          </a:xfrm>
        </p:spPr>
        <p:txBody>
          <a:bodyPr>
            <a:normAutofit/>
          </a:bodyPr>
          <a:lstStyle>
            <a:lvl1pPr marL="0" indent="0">
              <a:buNone/>
              <a:defRPr sz="90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TRACE ANALYTICS, LLC | RUBY OCHOA | RUBY@AIRCHECKLAB.COM | 1-800-247-1024 X 211</a:t>
            </a:r>
            <a:endParaRPr lang="en-US" dirty="0"/>
          </a:p>
        </p:txBody>
      </p:sp>
    </p:spTree>
    <p:extLst>
      <p:ext uri="{BB962C8B-B14F-4D97-AF65-F5344CB8AC3E}">
        <p14:creationId xmlns:p14="http://schemas.microsoft.com/office/powerpoint/2010/main" val="4182840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73773" y="1081456"/>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E6E7E7"/>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8239" y="1238502"/>
            <a:ext cx="4420380" cy="2645912"/>
          </a:xfrm>
          <a:prstGeom prst="rect">
            <a:avLst/>
          </a:prstGeom>
        </p:spPr>
        <p:txBody>
          <a:bodyPr anchor="b"/>
          <a:lstStyle>
            <a:lvl1pPr algn="l">
              <a:defRPr sz="3150" b="0" cap="none"/>
            </a:lvl1pPr>
          </a:lstStyle>
          <a:p>
            <a:r>
              <a:rPr lang="en-US"/>
              <a:t>Click to edit Master title style</a:t>
            </a:r>
            <a:endParaRPr lang="en-US" dirty="0"/>
          </a:p>
        </p:txBody>
      </p:sp>
      <p:sp>
        <p:nvSpPr>
          <p:cNvPr id="3" name="Text Placeholder 2"/>
          <p:cNvSpPr>
            <a:spLocks noGrp="1"/>
          </p:cNvSpPr>
          <p:nvPr>
            <p:ph type="body" idx="1"/>
          </p:nvPr>
        </p:nvSpPr>
        <p:spPr>
          <a:xfrm>
            <a:off x="639893" y="4443683"/>
            <a:ext cx="4418727" cy="713241"/>
          </a:xfrm>
        </p:spPr>
        <p:txBody>
          <a:bodyPr anchor="t">
            <a:noAutofit/>
          </a:bodyPr>
          <a:lstStyle>
            <a:lvl1pPr marL="0" indent="0" algn="l">
              <a:buNone/>
              <a:defRPr sz="1350">
                <a:solidFill>
                  <a:schemeClr val="tx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680983" y="1081459"/>
            <a:ext cx="2857501" cy="4075465"/>
          </a:xfrm>
        </p:spPr>
        <p:txBody>
          <a:bodyPr anchor="t"/>
          <a:lstStyle>
            <a:lvl1pPr marL="0" indent="0">
              <a:buFontTx/>
              <a:buNone/>
              <a:defRPr/>
            </a:lvl1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TRACE ANALYTICS, LLC | RUBY OCHOA | RUBY@AIRCHECKLAB.COM | 1-800-247-1024 X 211</a:t>
            </a:r>
            <a:endParaRPr lang="en-US" dirty="0"/>
          </a:p>
        </p:txBody>
      </p:sp>
    </p:spTree>
    <p:extLst>
      <p:ext uri="{BB962C8B-B14F-4D97-AF65-F5344CB8AC3E}">
        <p14:creationId xmlns:p14="http://schemas.microsoft.com/office/powerpoint/2010/main" val="2987645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4"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E6E7E7"/>
          </a:solidFill>
          <a:ln>
            <a:no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949570" y="2435960"/>
            <a:ext cx="3481754" cy="2007789"/>
          </a:xfrm>
          <a:prstGeom prst="rect">
            <a:avLst/>
          </a:prstGeom>
        </p:spPr>
        <p:txBody>
          <a:bodyPr/>
          <a:lstStyle>
            <a:lvl1pPr>
              <a:defRPr sz="2400">
                <a:solidFill>
                  <a:srgbClr val="022F4F"/>
                </a:solidFill>
              </a:defRPr>
            </a:lvl1pPr>
          </a:lstStyle>
          <a:p>
            <a:r>
              <a:rPr lang="en-US"/>
              <a:t>Click to edit Master title style</a:t>
            </a:r>
            <a:endParaRPr lang="en-US" dirty="0"/>
          </a:p>
        </p:txBody>
      </p:sp>
      <p:sp>
        <p:nvSpPr>
          <p:cNvPr id="6" name="Text Placeholder 5"/>
          <p:cNvSpPr>
            <a:spLocks noGrp="1"/>
          </p:cNvSpPr>
          <p:nvPr>
            <p:ph type="body" sz="quarter" idx="16"/>
          </p:nvPr>
        </p:nvSpPr>
        <p:spPr>
          <a:xfrm>
            <a:off x="4617001" y="2286003"/>
            <a:ext cx="3660225" cy="2295525"/>
          </a:xfrm>
        </p:spPr>
        <p:txBody>
          <a:bodyPr anchor="t"/>
          <a:lstStyle>
            <a:lvl1pPr marL="0" indent="0">
              <a:buFontTx/>
              <a:buNone/>
              <a:defRPr/>
            </a:lvl1pPr>
          </a:lstStyle>
          <a:p>
            <a:pPr lvl="0"/>
            <a:r>
              <a:rPr lang="en-US"/>
              <a:t>Click to edit Master text styles</a:t>
            </a:r>
          </a:p>
        </p:txBody>
      </p:sp>
      <p:sp>
        <p:nvSpPr>
          <p:cNvPr id="3" name="Footer Placeholder 2"/>
          <p:cNvSpPr>
            <a:spLocks noGrp="1"/>
          </p:cNvSpPr>
          <p:nvPr>
            <p:ph type="ftr" sz="quarter" idx="11"/>
          </p:nvPr>
        </p:nvSpPr>
        <p:spPr/>
        <p:txBody>
          <a:bodyPr/>
          <a:lstStyle/>
          <a:p>
            <a:r>
              <a:rPr lang="en-US"/>
              <a:t>TRACE ANALYTICS, LLC | RUBY OCHOA | RUBY@AIRCHECKLAB.COM | 1-800-247-1024 X 211</a:t>
            </a:r>
            <a:endParaRPr lang="en-US" dirty="0"/>
          </a:p>
        </p:txBody>
      </p:sp>
    </p:spTree>
    <p:extLst>
      <p:ext uri="{BB962C8B-B14F-4D97-AF65-F5344CB8AC3E}">
        <p14:creationId xmlns:p14="http://schemas.microsoft.com/office/powerpoint/2010/main" val="2697849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E6E7E7"/>
          </a:solidFill>
          <a:ln>
            <a:noFill/>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1" y="447188"/>
            <a:ext cx="7928999" cy="970450"/>
          </a:xfrm>
          <a:prstGeom prst="rect">
            <a:avLst/>
          </a:prstGeom>
        </p:spPr>
        <p:txBody>
          <a:bodyPr/>
          <a:lstStyle>
            <a:lvl1pPr>
              <a:defRPr>
                <a:solidFill>
                  <a:srgbClr val="022F4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rot="16200000">
            <a:off x="2665559" y="127927"/>
            <a:ext cx="3812880" cy="7928999"/>
          </a:xfrm>
          <a:effectLst/>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TRACE ANALYTICS, LLC | RUBY OCHOA | RUBY@AIRCHECKLAB.COM | 1-800-247-1024 X 211</a:t>
            </a:r>
            <a:endParaRPr lang="en-US" dirty="0"/>
          </a:p>
        </p:txBody>
      </p:sp>
    </p:spTree>
    <p:extLst>
      <p:ext uri="{BB962C8B-B14F-4D97-AF65-F5344CB8AC3E}">
        <p14:creationId xmlns:p14="http://schemas.microsoft.com/office/powerpoint/2010/main" val="2735199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4/4/2019</a:t>
            </a:fld>
            <a:endParaRPr lang="en-US"/>
          </a:p>
        </p:txBody>
      </p:sp>
      <p:sp>
        <p:nvSpPr>
          <p:cNvPr id="6" name="Footer Placeholder 5"/>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9" name="Content Placeholder 8"/>
          <p:cNvSpPr>
            <a:spLocks noGrp="1"/>
          </p:cNvSpPr>
          <p:nvPr>
            <p:ph sz="quarter" idx="1"/>
          </p:nvPr>
        </p:nvSpPr>
        <p:spPr>
          <a:xfrm>
            <a:off x="457200" y="1600200"/>
            <a:ext cx="36576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7" name="Freeform 6"/>
          <p:cNvSpPr/>
          <p:nvPr/>
        </p:nvSpPr>
        <p:spPr bwMode="auto">
          <a:xfrm rot="10800000">
            <a:off x="0" y="4672012"/>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E6E7E7"/>
          </a:solidFill>
          <a:ln>
            <a:noFill/>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sz="1350" dirty="0"/>
          </a:p>
        </p:txBody>
      </p:sp>
      <p:sp>
        <p:nvSpPr>
          <p:cNvPr id="2" name="Title 1"/>
          <p:cNvSpPr>
            <a:spLocks noGrp="1"/>
          </p:cNvSpPr>
          <p:nvPr>
            <p:ph type="title"/>
          </p:nvPr>
        </p:nvSpPr>
        <p:spPr>
          <a:xfrm>
            <a:off x="607501" y="5224577"/>
            <a:ext cx="7928999" cy="970450"/>
          </a:xfrm>
          <a:prstGeom prst="rect">
            <a:avLst/>
          </a:prstGeom>
        </p:spPr>
        <p:txBody>
          <a:bodyPr/>
          <a:lstStyle>
            <a:lvl1pPr>
              <a:defRPr>
                <a:solidFill>
                  <a:srgbClr val="022F4F"/>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a:solidFill>
                  <a:srgbClr val="022F4F"/>
                </a:solidFill>
              </a:defRPr>
            </a:lvl1pPr>
          </a:lstStyle>
          <a:p>
            <a:r>
              <a:rPr lang="en-US" dirty="0"/>
              <a:t>TRACE ANALYTICS, LLC | RUBY OCHOA | RUBY@AIRCHECKLAB.COM | 1-800-247-1024 X 211</a:t>
            </a:r>
          </a:p>
        </p:txBody>
      </p:sp>
    </p:spTree>
    <p:extLst>
      <p:ext uri="{BB962C8B-B14F-4D97-AF65-F5344CB8AC3E}">
        <p14:creationId xmlns:p14="http://schemas.microsoft.com/office/powerpoint/2010/main" val="2133820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9"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solidFill>
            <a:srgbClr val="E6E7E7"/>
          </a:solidFill>
          <a:ln>
            <a:noFill/>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rot="16200000">
            <a:off x="4939145" y="1635748"/>
            <a:ext cx="5244761" cy="3039349"/>
          </a:xfrm>
          <a:prstGeom prst="rect">
            <a:avLst/>
          </a:prstGeom>
        </p:spPr>
        <p:txBody>
          <a:bodyPr vert="eaVert"/>
          <a:lstStyle>
            <a:lvl1pPr>
              <a:defRPr>
                <a:solidFill>
                  <a:srgbClr val="022F4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rot="16200000">
            <a:off x="435143" y="749503"/>
            <a:ext cx="5414963" cy="4808137"/>
          </a:xfrm>
          <a:effectLst/>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TRACE ANALYTICS, LLC | RUBY OCHOA | RUBY@AIRCHECKLAB.COM | 1-800-247-1024 X 211</a:t>
            </a:r>
            <a:endParaRPr lang="en-US" dirty="0"/>
          </a:p>
        </p:txBody>
      </p:sp>
    </p:spTree>
    <p:extLst>
      <p:ext uri="{BB962C8B-B14F-4D97-AF65-F5344CB8AC3E}">
        <p14:creationId xmlns:p14="http://schemas.microsoft.com/office/powerpoint/2010/main" val="2695033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7501" y="447188"/>
            <a:ext cx="7928999" cy="970450"/>
          </a:xfrm>
          <a:prstGeom prst="rect">
            <a:avLst/>
          </a:prstGeo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TRACE ANALYTICS, LLC | RUBY OCHOA | RUBY@AIRCHECKLAB.COM | 1-800-247-1024 X 211</a:t>
            </a:r>
            <a:endParaRPr lang="en-US" dirty="0"/>
          </a:p>
        </p:txBody>
      </p:sp>
    </p:spTree>
    <p:extLst>
      <p:ext uri="{BB962C8B-B14F-4D97-AF65-F5344CB8AC3E}">
        <p14:creationId xmlns:p14="http://schemas.microsoft.com/office/powerpoint/2010/main" val="1956532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flipH="1">
            <a:off x="0"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solidFill>
            <a:srgbClr val="E6E7E7"/>
          </a:solidFill>
          <a:ln>
            <a:noFill/>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rot="16200000">
            <a:off x="-1027442" y="1645420"/>
            <a:ext cx="5205051" cy="2999431"/>
          </a:xfrm>
          <a:prstGeom prst="rect">
            <a:avLst/>
          </a:prstGeom>
        </p:spPr>
        <p:txBody>
          <a:bodyPr vert="eaVert"/>
          <a:lstStyle>
            <a:lvl1pPr>
              <a:defRPr>
                <a:solidFill>
                  <a:srgbClr val="022F4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rot="16200000">
            <a:off x="3498602" y="554286"/>
            <a:ext cx="5414966" cy="5198564"/>
          </a:xfrm>
          <a:effectLst/>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TRACE ANALYTICS, LLC | RUBY OCHOA | RUBY@AIRCHECKLAB.COM | 1-800-247-1024 X 211</a:t>
            </a:r>
            <a:endParaRPr lang="en-US" dirty="0"/>
          </a:p>
        </p:txBody>
      </p:sp>
    </p:spTree>
    <p:extLst>
      <p:ext uri="{BB962C8B-B14F-4D97-AF65-F5344CB8AC3E}">
        <p14:creationId xmlns:p14="http://schemas.microsoft.com/office/powerpoint/2010/main" val="4153982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flipH="1">
            <a:off x="-1" y="446089"/>
            <a:ext cx="186033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solidFill>
            <a:srgbClr val="E6E7E7"/>
          </a:solidFill>
          <a:ln>
            <a:noFill/>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rot="16200000">
            <a:off x="-1740874" y="2346290"/>
            <a:ext cx="5245240" cy="159768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rot="16200000">
            <a:off x="2754047" y="-190272"/>
            <a:ext cx="5414966" cy="6687677"/>
          </a:xfrm>
          <a:effectLst/>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TRACE ANALYTICS, LLC | RUBY OCHOA | RUBY@AIRCHECKLAB.COM | 1-800-247-1024 X 211</a:t>
            </a:r>
            <a:endParaRPr lang="en-US" dirty="0"/>
          </a:p>
        </p:txBody>
      </p:sp>
    </p:spTree>
    <p:extLst>
      <p:ext uri="{BB962C8B-B14F-4D97-AF65-F5344CB8AC3E}">
        <p14:creationId xmlns:p14="http://schemas.microsoft.com/office/powerpoint/2010/main" val="728672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eneric Title Slide">
    <p:spTree>
      <p:nvGrpSpPr>
        <p:cNvPr id="1" name=""/>
        <p:cNvGrpSpPr/>
        <p:nvPr/>
      </p:nvGrpSpPr>
      <p:grpSpPr>
        <a:xfrm>
          <a:off x="0" y="0"/>
          <a:ext cx="0" cy="0"/>
          <a:chOff x="0" y="0"/>
          <a:chExt cx="0" cy="0"/>
        </a:xfrm>
      </p:grpSpPr>
      <p:pic>
        <p:nvPicPr>
          <p:cNvPr id="4" name="Picture 3"/>
          <p:cNvPicPr>
            <a:picLocks/>
          </p:cNvPicPr>
          <p:nvPr userDrawn="1"/>
        </p:nvPicPr>
        <p:blipFill rotWithShape="1">
          <a:blip r:embed="rId2" cstate="print">
            <a:extLst>
              <a:ext uri="{28A0092B-C50C-407E-A947-70E740481C1C}">
                <a14:useLocalDpi xmlns:a14="http://schemas.microsoft.com/office/drawing/2010/main" val="0"/>
              </a:ext>
            </a:extLst>
          </a:blip>
          <a:srcRect l="1" t="16296" r="828" b="26730"/>
          <a:stretch/>
        </p:blipFill>
        <p:spPr>
          <a:xfrm>
            <a:off x="0" y="-3"/>
            <a:ext cx="9144000" cy="4535424"/>
          </a:xfrm>
          <a:prstGeom prst="rect">
            <a:avLst/>
          </a:prstGeom>
        </p:spPr>
      </p:pic>
      <p:sp>
        <p:nvSpPr>
          <p:cNvPr id="6" name="Rechteck 5"/>
          <p:cNvSpPr/>
          <p:nvPr userDrawn="1"/>
        </p:nvSpPr>
        <p:spPr>
          <a:xfrm>
            <a:off x="0" y="3962400"/>
            <a:ext cx="9144000" cy="575733"/>
          </a:xfrm>
          <a:prstGeom prst="rect">
            <a:avLst/>
          </a:prstGeom>
          <a:solidFill>
            <a:srgbClr val="F2F2F2">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noProof="0" dirty="0"/>
          </a:p>
        </p:txBody>
      </p:sp>
      <p:sp>
        <p:nvSpPr>
          <p:cNvPr id="7" name="Rechteck 6"/>
          <p:cNvSpPr/>
          <p:nvPr userDrawn="1"/>
        </p:nvSpPr>
        <p:spPr>
          <a:xfrm>
            <a:off x="0" y="3962400"/>
            <a:ext cx="431800" cy="575733"/>
          </a:xfrm>
          <a:prstGeom prst="rect">
            <a:avLst/>
          </a:prstGeom>
          <a:solidFill>
            <a:srgbClr val="98B9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noProof="0" dirty="0">
              <a:solidFill>
                <a:srgbClr val="98B911"/>
              </a:solidFill>
            </a:endParaRPr>
          </a:p>
        </p:txBody>
      </p:sp>
      <p:pic>
        <p:nvPicPr>
          <p:cNvPr id="8" name="Grafi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65673" y="5489896"/>
            <a:ext cx="519255" cy="915435"/>
          </a:xfrm>
          <a:prstGeom prst="rect">
            <a:avLst/>
          </a:prstGeom>
        </p:spPr>
      </p:pic>
      <p:sp>
        <p:nvSpPr>
          <p:cNvPr id="9" name="Textfeld 5"/>
          <p:cNvSpPr txBox="1"/>
          <p:nvPr userDrawn="1"/>
        </p:nvSpPr>
        <p:spPr>
          <a:xfrm>
            <a:off x="7309450" y="6204747"/>
            <a:ext cx="942048" cy="180425"/>
          </a:xfrm>
          <a:prstGeom prst="rect">
            <a:avLst/>
          </a:prstGeom>
          <a:noFill/>
        </p:spPr>
        <p:txBody>
          <a:bodyPr wrap="none" lIns="0" tIns="36000" rIns="36000" bIns="36000" rtlCol="0">
            <a:spAutoFit/>
          </a:bodyPr>
          <a:lstStyle/>
          <a:p>
            <a:pPr algn="r"/>
            <a:r>
              <a:rPr lang="en-US" sz="700" b="1" noProof="0" dirty="0">
                <a:solidFill>
                  <a:srgbClr val="245B9C"/>
                </a:solidFill>
                <a:cs typeface="Arial" panose="020B0604020202020204" pitchFamily="34" charset="0"/>
              </a:rPr>
              <a:t>Truth In Compressed Air</a:t>
            </a:r>
          </a:p>
        </p:txBody>
      </p:sp>
      <p:sp>
        <p:nvSpPr>
          <p:cNvPr id="10" name="Untertitel 2"/>
          <p:cNvSpPr>
            <a:spLocks noGrp="1"/>
          </p:cNvSpPr>
          <p:nvPr>
            <p:ph type="subTitle" idx="1"/>
          </p:nvPr>
        </p:nvSpPr>
        <p:spPr>
          <a:xfrm>
            <a:off x="547463" y="4815840"/>
            <a:ext cx="4096544" cy="1272547"/>
          </a:xfrm>
          <a:prstGeom prst="rect">
            <a:avLst/>
          </a:prstGeom>
        </p:spPr>
        <p:txBody>
          <a:bodyPr/>
          <a:lstStyle>
            <a:lvl1pPr marL="0" indent="0" algn="l">
              <a:buNone/>
              <a:defRPr sz="1600" b="0" baseline="0">
                <a:solidFill>
                  <a:schemeClr val="accent3"/>
                </a:solidFill>
                <a:latin typeface="+mn-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noProof="0"/>
              <a:t>Click to edit Master subtitle style</a:t>
            </a:r>
            <a:endParaRPr lang="en-US" noProof="0" dirty="0"/>
          </a:p>
        </p:txBody>
      </p:sp>
      <p:sp>
        <p:nvSpPr>
          <p:cNvPr id="11" name="Titel 1"/>
          <p:cNvSpPr>
            <a:spLocks noGrp="1"/>
          </p:cNvSpPr>
          <p:nvPr>
            <p:ph type="ctrTitle"/>
          </p:nvPr>
        </p:nvSpPr>
        <p:spPr>
          <a:xfrm>
            <a:off x="550539" y="3962400"/>
            <a:ext cx="8591872" cy="576000"/>
          </a:xfrm>
          <a:prstGeom prst="rect">
            <a:avLst/>
          </a:prstGeom>
          <a:noFill/>
          <a:ln>
            <a:noFill/>
          </a:ln>
        </p:spPr>
        <p:txBody>
          <a:bodyPr/>
          <a:lstStyle>
            <a:lvl1pPr>
              <a:defRPr sz="2000" b="1">
                <a:solidFill>
                  <a:schemeClr val="accent3"/>
                </a:solidFill>
                <a:latin typeface="+mn-lt"/>
              </a:defRPr>
            </a:lvl1pPr>
          </a:lstStyle>
          <a:p>
            <a:r>
              <a:rPr lang="en-US" noProof="0"/>
              <a:t>Click to edit Master title style</a:t>
            </a:r>
            <a:endParaRPr lang="en-US" noProof="0" dirty="0"/>
          </a:p>
        </p:txBody>
      </p:sp>
    </p:spTree>
    <p:extLst>
      <p:ext uri="{BB962C8B-B14F-4D97-AF65-F5344CB8AC3E}">
        <p14:creationId xmlns:p14="http://schemas.microsoft.com/office/powerpoint/2010/main" val="203616029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ain Menu">
    <p:spTree>
      <p:nvGrpSpPr>
        <p:cNvPr id="1" name=""/>
        <p:cNvGrpSpPr/>
        <p:nvPr/>
      </p:nvGrpSpPr>
      <p:grpSpPr>
        <a:xfrm>
          <a:off x="0" y="0"/>
          <a:ext cx="0" cy="0"/>
          <a:chOff x="0" y="0"/>
          <a:chExt cx="0" cy="0"/>
        </a:xfrm>
      </p:grpSpPr>
      <p:sp>
        <p:nvSpPr>
          <p:cNvPr id="3" name="Menu 1"/>
          <p:cNvSpPr/>
          <p:nvPr userDrawn="1"/>
        </p:nvSpPr>
        <p:spPr>
          <a:xfrm>
            <a:off x="228601" y="1354667"/>
            <a:ext cx="2241551"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noProof="0" dirty="0">
                <a:solidFill>
                  <a:schemeClr val="bg1"/>
                </a:solidFill>
              </a:rPr>
              <a:t>General Info</a:t>
            </a:r>
          </a:p>
        </p:txBody>
      </p:sp>
      <p:sp>
        <p:nvSpPr>
          <p:cNvPr id="4" name="Menu 1"/>
          <p:cNvSpPr/>
          <p:nvPr userDrawn="1"/>
        </p:nvSpPr>
        <p:spPr>
          <a:xfrm>
            <a:off x="230739" y="2370667"/>
            <a:ext cx="2241551"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noProof="0" dirty="0">
                <a:solidFill>
                  <a:schemeClr val="bg1"/>
                </a:solidFill>
              </a:rPr>
              <a:t>Product Line</a:t>
            </a:r>
          </a:p>
        </p:txBody>
      </p:sp>
      <p:sp>
        <p:nvSpPr>
          <p:cNvPr id="5" name="Menu 1"/>
          <p:cNvSpPr/>
          <p:nvPr userDrawn="1"/>
        </p:nvSpPr>
        <p:spPr>
          <a:xfrm>
            <a:off x="230739" y="3386667"/>
            <a:ext cx="2241551"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noProof="0" dirty="0">
                <a:solidFill>
                  <a:schemeClr val="bg1"/>
                </a:solidFill>
              </a:rPr>
              <a:t>Function</a:t>
            </a:r>
          </a:p>
        </p:txBody>
      </p:sp>
      <p:sp>
        <p:nvSpPr>
          <p:cNvPr id="6" name="Menu 1"/>
          <p:cNvSpPr/>
          <p:nvPr userDrawn="1"/>
        </p:nvSpPr>
        <p:spPr>
          <a:xfrm>
            <a:off x="230739" y="5418667"/>
            <a:ext cx="2241551"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noProof="0" dirty="0">
                <a:solidFill>
                  <a:schemeClr val="bg1"/>
                </a:solidFill>
              </a:rPr>
              <a:t>Applications and Sizing</a:t>
            </a:r>
          </a:p>
        </p:txBody>
      </p:sp>
      <p:sp>
        <p:nvSpPr>
          <p:cNvPr id="7" name="Menu 1"/>
          <p:cNvSpPr/>
          <p:nvPr userDrawn="1"/>
        </p:nvSpPr>
        <p:spPr>
          <a:xfrm>
            <a:off x="253094" y="4402667"/>
            <a:ext cx="2241551" cy="753533"/>
          </a:xfrm>
          <a:prstGeom prst="rect">
            <a:avLst/>
          </a:prstGeom>
          <a:solidFill>
            <a:schemeClr val="bg1"/>
          </a:solidFill>
          <a:ln w="12700">
            <a:solidFill>
              <a:srgbClr val="0052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noProof="0" dirty="0">
                <a:solidFill>
                  <a:srgbClr val="00529C"/>
                </a:solidFill>
              </a:rPr>
              <a:t>Why BEKO</a:t>
            </a:r>
            <a:br>
              <a:rPr lang="en-US" sz="1600" noProof="0" dirty="0">
                <a:solidFill>
                  <a:srgbClr val="00529C"/>
                </a:solidFill>
              </a:rPr>
            </a:br>
            <a:r>
              <a:rPr lang="en-US" sz="1600" noProof="0" dirty="0">
                <a:solidFill>
                  <a:srgbClr val="00529C"/>
                </a:solidFill>
              </a:rPr>
              <a:t>Technologies?</a:t>
            </a:r>
          </a:p>
        </p:txBody>
      </p:sp>
      <p:sp>
        <p:nvSpPr>
          <p:cNvPr id="8" name="Picture Placeholder 14"/>
          <p:cNvSpPr>
            <a:spLocks noGrp="1"/>
          </p:cNvSpPr>
          <p:nvPr>
            <p:ph type="pic" sz="quarter" idx="10"/>
          </p:nvPr>
        </p:nvSpPr>
        <p:spPr>
          <a:xfrm>
            <a:off x="2743200" y="990600"/>
            <a:ext cx="6172200" cy="4267200"/>
          </a:xfrm>
          <a:prstGeom prst="rect">
            <a:avLst/>
          </a:prstGeom>
        </p:spPr>
        <p:txBody>
          <a:bodyPr/>
          <a:lstStyle>
            <a:lvl1pPr>
              <a:defRPr sz="1400">
                <a:solidFill>
                  <a:schemeClr val="accent1">
                    <a:lumMod val="50000"/>
                  </a:schemeClr>
                </a:solidFill>
                <a:latin typeface="+mn-lt"/>
              </a:defRPr>
            </a:lvl1pPr>
          </a:lstStyle>
          <a:p>
            <a:r>
              <a:rPr lang="en-US" noProof="0"/>
              <a:t>Click icon to add picture</a:t>
            </a:r>
            <a:endParaRPr lang="en-US" noProof="0" dirty="0"/>
          </a:p>
        </p:txBody>
      </p:sp>
      <p:sp>
        <p:nvSpPr>
          <p:cNvPr id="9" name="TextBox 8"/>
          <p:cNvSpPr txBox="1"/>
          <p:nvPr userDrawn="1"/>
        </p:nvSpPr>
        <p:spPr>
          <a:xfrm>
            <a:off x="365760" y="-36576"/>
            <a:ext cx="7315200" cy="400110"/>
          </a:xfrm>
          <a:prstGeom prst="rect">
            <a:avLst/>
          </a:prstGeom>
          <a:noFill/>
        </p:spPr>
        <p:txBody>
          <a:bodyPr wrap="square" rtlCol="0">
            <a:spAutoFit/>
          </a:bodyPr>
          <a:lstStyle/>
          <a:p>
            <a:r>
              <a:rPr lang="en-US" sz="2000" noProof="0" dirty="0">
                <a:solidFill>
                  <a:srgbClr val="00529C"/>
                </a:solidFill>
                <a:latin typeface="+mn-lt"/>
              </a:rPr>
              <a:t>Main Menu</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0340" y="6196781"/>
            <a:ext cx="304800" cy="535259"/>
          </a:xfrm>
          <a:prstGeom prst="rect">
            <a:avLst/>
          </a:prstGeom>
        </p:spPr>
      </p:pic>
    </p:spTree>
    <p:extLst>
      <p:ext uri="{BB962C8B-B14F-4D97-AF65-F5344CB8AC3E}">
        <p14:creationId xmlns:p14="http://schemas.microsoft.com/office/powerpoint/2010/main" val="77629982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eneral Info">
    <p:spTree>
      <p:nvGrpSpPr>
        <p:cNvPr id="1" name=""/>
        <p:cNvGrpSpPr/>
        <p:nvPr/>
      </p:nvGrpSpPr>
      <p:grpSpPr>
        <a:xfrm>
          <a:off x="0" y="0"/>
          <a:ext cx="0" cy="0"/>
          <a:chOff x="0" y="0"/>
          <a:chExt cx="0" cy="0"/>
        </a:xfrm>
      </p:grpSpPr>
      <p:sp>
        <p:nvSpPr>
          <p:cNvPr id="3" name="Picture Placeholder 14"/>
          <p:cNvSpPr>
            <a:spLocks noGrp="1"/>
          </p:cNvSpPr>
          <p:nvPr>
            <p:ph type="pic" sz="quarter" idx="10"/>
          </p:nvPr>
        </p:nvSpPr>
        <p:spPr>
          <a:xfrm>
            <a:off x="3657600" y="990600"/>
            <a:ext cx="5257800" cy="4267200"/>
          </a:xfrm>
          <a:prstGeom prst="rect">
            <a:avLst/>
          </a:prstGeom>
        </p:spPr>
        <p:txBody>
          <a:bodyPr/>
          <a:lstStyle>
            <a:lvl1pPr>
              <a:defRPr sz="1400">
                <a:solidFill>
                  <a:schemeClr val="accent1">
                    <a:lumMod val="50000"/>
                  </a:schemeClr>
                </a:solidFill>
                <a:latin typeface="+mn-lt"/>
              </a:defRPr>
            </a:lvl1pPr>
          </a:lstStyle>
          <a:p>
            <a:r>
              <a:rPr lang="en-US"/>
              <a:t>Click icon to add picture</a:t>
            </a:r>
            <a:endParaRPr lang="en-US" dirty="0"/>
          </a:p>
        </p:txBody>
      </p:sp>
      <p:sp>
        <p:nvSpPr>
          <p:cNvPr id="4" name="Text Placeholder 5"/>
          <p:cNvSpPr>
            <a:spLocks noGrp="1"/>
          </p:cNvSpPr>
          <p:nvPr>
            <p:ph type="body" sz="quarter" idx="12"/>
          </p:nvPr>
        </p:nvSpPr>
        <p:spPr>
          <a:xfrm>
            <a:off x="228600" y="990600"/>
            <a:ext cx="3276600" cy="5283200"/>
          </a:xfrm>
          <a:prstGeom prst="rect">
            <a:avLst/>
          </a:prstGeom>
        </p:spPr>
        <p:txBody>
          <a:bodyPr>
            <a:norm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4" name="Text Placeholder 13"/>
          <p:cNvSpPr>
            <a:spLocks noGrp="1"/>
          </p:cNvSpPr>
          <p:nvPr>
            <p:ph type="body" sz="quarter" idx="13"/>
          </p:nvPr>
        </p:nvSpPr>
        <p:spPr>
          <a:xfrm>
            <a:off x="365760" y="-24384"/>
            <a:ext cx="7315200" cy="536448"/>
          </a:xfrm>
          <a:prstGeom prst="rect">
            <a:avLst/>
          </a:prstGeom>
        </p:spPr>
        <p:txBody>
          <a:bodyPr/>
          <a:lstStyle>
            <a:lvl1pPr marL="0" indent="0">
              <a:buFontTx/>
              <a:buNone/>
              <a:defRPr sz="2000">
                <a:solidFill>
                  <a:srgbClr val="00529C"/>
                </a:solidFill>
                <a:latin typeface="+mn-lt"/>
              </a:defRPr>
            </a:lvl1pPr>
            <a:lvl2pPr marL="457189" indent="0">
              <a:buFontTx/>
              <a:buNone/>
              <a:defRPr/>
            </a:lvl2pPr>
            <a:lvl3pPr marL="914377" indent="0">
              <a:buFontTx/>
              <a:buNone/>
              <a:defRPr/>
            </a:lvl3pPr>
            <a:lvl4pPr>
              <a:buFontTx/>
              <a:buNone/>
              <a:defRPr/>
            </a:lvl4pPr>
            <a:lvl5pPr marL="1828754" indent="0">
              <a:buFontTx/>
              <a:buNone/>
              <a:defRPr/>
            </a:lvl5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0340" y="6196781"/>
            <a:ext cx="304800" cy="535259"/>
          </a:xfrm>
          <a:prstGeom prst="rect">
            <a:avLst/>
          </a:prstGeom>
        </p:spPr>
      </p:pic>
    </p:spTree>
    <p:extLst>
      <p:ext uri="{BB962C8B-B14F-4D97-AF65-F5344CB8AC3E}">
        <p14:creationId xmlns:p14="http://schemas.microsoft.com/office/powerpoint/2010/main" val="62912830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eneric Slide without Bullets">
    <p:spTree>
      <p:nvGrpSpPr>
        <p:cNvPr id="1" name=""/>
        <p:cNvGrpSpPr/>
        <p:nvPr/>
      </p:nvGrpSpPr>
      <p:grpSpPr>
        <a:xfrm>
          <a:off x="0" y="0"/>
          <a:ext cx="0" cy="0"/>
          <a:chOff x="0" y="0"/>
          <a:chExt cx="0" cy="0"/>
        </a:xfrm>
      </p:grpSpPr>
      <p:sp>
        <p:nvSpPr>
          <p:cNvPr id="6" name="Picture Placeholder 14"/>
          <p:cNvSpPr>
            <a:spLocks noGrp="1"/>
          </p:cNvSpPr>
          <p:nvPr>
            <p:ph type="pic" sz="quarter" idx="10"/>
          </p:nvPr>
        </p:nvSpPr>
        <p:spPr>
          <a:xfrm>
            <a:off x="228600" y="990600"/>
            <a:ext cx="8686800" cy="5486400"/>
          </a:xfrm>
          <a:prstGeom prst="rect">
            <a:avLst/>
          </a:prstGeom>
        </p:spPr>
        <p:txBody>
          <a:bodyPr/>
          <a:lstStyle>
            <a:lvl1pPr>
              <a:defRPr sz="1400">
                <a:solidFill>
                  <a:schemeClr val="accent1">
                    <a:lumMod val="50000"/>
                  </a:schemeClr>
                </a:solidFill>
                <a:latin typeface="+mn-lt"/>
              </a:defRPr>
            </a:lvl1pPr>
          </a:lstStyle>
          <a:p>
            <a:r>
              <a:rPr lang="en-US"/>
              <a:t>Click icon to add picture</a:t>
            </a:r>
            <a:endParaRPr lang="en-US" dirty="0"/>
          </a:p>
        </p:txBody>
      </p:sp>
      <p:sp>
        <p:nvSpPr>
          <p:cNvPr id="5" name="Text Placeholder 13"/>
          <p:cNvSpPr>
            <a:spLocks noGrp="1"/>
          </p:cNvSpPr>
          <p:nvPr>
            <p:ph type="body" sz="quarter" idx="13"/>
          </p:nvPr>
        </p:nvSpPr>
        <p:spPr>
          <a:xfrm>
            <a:off x="365760" y="-24384"/>
            <a:ext cx="7315200" cy="536448"/>
          </a:xfrm>
          <a:prstGeom prst="rect">
            <a:avLst/>
          </a:prstGeom>
        </p:spPr>
        <p:txBody>
          <a:bodyPr/>
          <a:lstStyle>
            <a:lvl1pPr marL="0" indent="0">
              <a:buFontTx/>
              <a:buNone/>
              <a:defRPr sz="2000">
                <a:solidFill>
                  <a:srgbClr val="00529C"/>
                </a:solidFill>
                <a:latin typeface="+mn-lt"/>
              </a:defRPr>
            </a:lvl1pPr>
            <a:lvl2pPr marL="457189" indent="0">
              <a:buFontTx/>
              <a:buNone/>
              <a:defRPr/>
            </a:lvl2pPr>
            <a:lvl3pPr marL="914377" indent="0">
              <a:buFontTx/>
              <a:buNone/>
              <a:defRPr/>
            </a:lvl3pPr>
            <a:lvl4pPr>
              <a:buFontTx/>
              <a:buNone/>
              <a:defRPr/>
            </a:lvl4pPr>
            <a:lvl5pPr marL="1828754" indent="0">
              <a:buFontTx/>
              <a:buNone/>
              <a:defRPr/>
            </a:lvl5pPr>
          </a:lstStyle>
          <a:p>
            <a:pPr lvl="0"/>
            <a:r>
              <a:rPr lang="en-US"/>
              <a:t>Edit Master text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0340" y="6196781"/>
            <a:ext cx="304800" cy="535259"/>
          </a:xfrm>
          <a:prstGeom prst="rect">
            <a:avLst/>
          </a:prstGeom>
        </p:spPr>
      </p:pic>
    </p:spTree>
    <p:extLst>
      <p:ext uri="{BB962C8B-B14F-4D97-AF65-F5344CB8AC3E}">
        <p14:creationId xmlns:p14="http://schemas.microsoft.com/office/powerpoint/2010/main" val="422422293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eneric Slide with Bullets">
    <p:spTree>
      <p:nvGrpSpPr>
        <p:cNvPr id="1" name=""/>
        <p:cNvGrpSpPr/>
        <p:nvPr/>
      </p:nvGrpSpPr>
      <p:grpSpPr>
        <a:xfrm>
          <a:off x="0" y="0"/>
          <a:ext cx="0" cy="0"/>
          <a:chOff x="0" y="0"/>
          <a:chExt cx="0" cy="0"/>
        </a:xfrm>
      </p:grpSpPr>
      <p:sp>
        <p:nvSpPr>
          <p:cNvPr id="3" name="Menu 1"/>
          <p:cNvSpPr/>
          <p:nvPr userDrawn="1"/>
        </p:nvSpPr>
        <p:spPr>
          <a:xfrm>
            <a:off x="609600" y="18034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4" name="Menu 1"/>
          <p:cNvSpPr/>
          <p:nvPr userDrawn="1"/>
        </p:nvSpPr>
        <p:spPr>
          <a:xfrm>
            <a:off x="609600" y="30226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5" name="Menu 1"/>
          <p:cNvSpPr/>
          <p:nvPr userDrawn="1"/>
        </p:nvSpPr>
        <p:spPr>
          <a:xfrm>
            <a:off x="609600" y="42418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6" name="Menu 1"/>
          <p:cNvSpPr/>
          <p:nvPr userDrawn="1"/>
        </p:nvSpPr>
        <p:spPr>
          <a:xfrm>
            <a:off x="609600" y="54610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7" name="Text Placeholder 20"/>
          <p:cNvSpPr>
            <a:spLocks noGrp="1"/>
          </p:cNvSpPr>
          <p:nvPr>
            <p:ph type="body" sz="quarter" idx="11"/>
          </p:nvPr>
        </p:nvSpPr>
        <p:spPr>
          <a:xfrm>
            <a:off x="1066800" y="18034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8" name="Text Placeholder 20"/>
          <p:cNvSpPr>
            <a:spLocks noGrp="1"/>
          </p:cNvSpPr>
          <p:nvPr>
            <p:ph type="body" sz="quarter" idx="12"/>
          </p:nvPr>
        </p:nvSpPr>
        <p:spPr>
          <a:xfrm>
            <a:off x="1066800" y="30226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9" name="Text Placeholder 20"/>
          <p:cNvSpPr>
            <a:spLocks noGrp="1"/>
          </p:cNvSpPr>
          <p:nvPr>
            <p:ph type="body" sz="quarter" idx="13"/>
          </p:nvPr>
        </p:nvSpPr>
        <p:spPr>
          <a:xfrm>
            <a:off x="1066800" y="4225499"/>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0" name="Text Placeholder 20"/>
          <p:cNvSpPr>
            <a:spLocks noGrp="1"/>
          </p:cNvSpPr>
          <p:nvPr>
            <p:ph type="body" sz="quarter" idx="14"/>
          </p:nvPr>
        </p:nvSpPr>
        <p:spPr>
          <a:xfrm>
            <a:off x="1066800" y="54610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1" name="Media Placeholder 3"/>
          <p:cNvSpPr>
            <a:spLocks noGrp="1"/>
          </p:cNvSpPr>
          <p:nvPr>
            <p:ph type="media" sz="quarter" idx="15"/>
          </p:nvPr>
        </p:nvSpPr>
        <p:spPr>
          <a:xfrm>
            <a:off x="4572000" y="990600"/>
            <a:ext cx="4343400" cy="5486400"/>
          </a:xfrm>
          <a:prstGeom prst="rect">
            <a:avLst/>
          </a:prstGeom>
        </p:spPr>
        <p:txBody>
          <a:bodyPr/>
          <a:lstStyle>
            <a:lvl1pPr>
              <a:defRPr sz="1400">
                <a:solidFill>
                  <a:schemeClr val="accent1">
                    <a:lumMod val="50000"/>
                  </a:schemeClr>
                </a:solidFill>
                <a:latin typeface="+mn-lt"/>
              </a:defRPr>
            </a:lvl1pPr>
          </a:lstStyle>
          <a:p>
            <a:r>
              <a:rPr lang="en-US"/>
              <a:t>Click icon to add media</a:t>
            </a:r>
            <a:endParaRPr lang="en-US" dirty="0"/>
          </a:p>
        </p:txBody>
      </p:sp>
      <p:sp>
        <p:nvSpPr>
          <p:cNvPr id="12" name="Text Placeholder 13"/>
          <p:cNvSpPr>
            <a:spLocks noGrp="1"/>
          </p:cNvSpPr>
          <p:nvPr>
            <p:ph type="body" sz="quarter" idx="16"/>
          </p:nvPr>
        </p:nvSpPr>
        <p:spPr>
          <a:xfrm>
            <a:off x="365760" y="-24384"/>
            <a:ext cx="7315200" cy="536448"/>
          </a:xfrm>
          <a:prstGeom prst="rect">
            <a:avLst/>
          </a:prstGeom>
        </p:spPr>
        <p:txBody>
          <a:bodyPr/>
          <a:lstStyle>
            <a:lvl1pPr marL="0" indent="0">
              <a:buFontTx/>
              <a:buNone/>
              <a:defRPr sz="2000">
                <a:solidFill>
                  <a:srgbClr val="00529C"/>
                </a:solidFill>
                <a:latin typeface="+mn-lt"/>
              </a:defRPr>
            </a:lvl1pPr>
            <a:lvl2pPr marL="457189" indent="0">
              <a:buFontTx/>
              <a:buNone/>
              <a:defRPr/>
            </a:lvl2pPr>
            <a:lvl3pPr marL="914377" indent="0">
              <a:buFontTx/>
              <a:buNone/>
              <a:defRPr/>
            </a:lvl3pPr>
            <a:lvl4pPr>
              <a:buFontTx/>
              <a:buNone/>
              <a:defRPr/>
            </a:lvl4pPr>
            <a:lvl5pPr marL="1828754" indent="0">
              <a:buFontTx/>
              <a:buNone/>
              <a:defRPr/>
            </a:lvl5pPr>
          </a:lstStyle>
          <a:p>
            <a:pPr lvl="0"/>
            <a:r>
              <a:rPr lang="en-US"/>
              <a:t>Edit Master text styles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0340" y="6196781"/>
            <a:ext cx="304800" cy="535259"/>
          </a:xfrm>
          <a:prstGeom prst="rect">
            <a:avLst/>
          </a:prstGeom>
        </p:spPr>
      </p:pic>
    </p:spTree>
    <p:extLst>
      <p:ext uri="{BB962C8B-B14F-4D97-AF65-F5344CB8AC3E}">
        <p14:creationId xmlns:p14="http://schemas.microsoft.com/office/powerpoint/2010/main" val="139204767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4/4/2019</a:t>
            </a:fld>
            <a:endParaRPr lang="en-US"/>
          </a:p>
        </p:txBody>
      </p:sp>
      <p:sp>
        <p:nvSpPr>
          <p:cNvPr id="8" name="Footer Placeholder 7"/>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11" name="Content Placeholder 10"/>
          <p:cNvSpPr>
            <a:spLocks noGrp="1"/>
          </p:cNvSpPr>
          <p:nvPr>
            <p:ph sz="quarter" idx="2"/>
          </p:nvPr>
        </p:nvSpPr>
        <p:spPr>
          <a:xfrm>
            <a:off x="457200"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nction">
    <p:spTree>
      <p:nvGrpSpPr>
        <p:cNvPr id="1" name=""/>
        <p:cNvGrpSpPr/>
        <p:nvPr/>
      </p:nvGrpSpPr>
      <p:grpSpPr>
        <a:xfrm>
          <a:off x="0" y="0"/>
          <a:ext cx="0" cy="0"/>
          <a:chOff x="0" y="0"/>
          <a:chExt cx="0" cy="0"/>
        </a:xfrm>
      </p:grpSpPr>
      <p:sp>
        <p:nvSpPr>
          <p:cNvPr id="3" name="Menu 1"/>
          <p:cNvSpPr/>
          <p:nvPr userDrawn="1"/>
        </p:nvSpPr>
        <p:spPr>
          <a:xfrm>
            <a:off x="609600" y="18034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4" name="Menu 1"/>
          <p:cNvSpPr/>
          <p:nvPr userDrawn="1"/>
        </p:nvSpPr>
        <p:spPr>
          <a:xfrm>
            <a:off x="609600" y="30226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5" name="Menu 1"/>
          <p:cNvSpPr/>
          <p:nvPr userDrawn="1"/>
        </p:nvSpPr>
        <p:spPr>
          <a:xfrm>
            <a:off x="609600" y="42418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6" name="Menu 1"/>
          <p:cNvSpPr/>
          <p:nvPr userDrawn="1"/>
        </p:nvSpPr>
        <p:spPr>
          <a:xfrm>
            <a:off x="609600" y="54610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7" name="Text Placeholder 20"/>
          <p:cNvSpPr>
            <a:spLocks noGrp="1"/>
          </p:cNvSpPr>
          <p:nvPr>
            <p:ph type="body" sz="quarter" idx="11"/>
          </p:nvPr>
        </p:nvSpPr>
        <p:spPr>
          <a:xfrm>
            <a:off x="1066800" y="18034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8" name="Text Placeholder 20"/>
          <p:cNvSpPr>
            <a:spLocks noGrp="1"/>
          </p:cNvSpPr>
          <p:nvPr>
            <p:ph type="body" sz="quarter" idx="12"/>
          </p:nvPr>
        </p:nvSpPr>
        <p:spPr>
          <a:xfrm>
            <a:off x="1066800" y="30226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9" name="Text Placeholder 20"/>
          <p:cNvSpPr>
            <a:spLocks noGrp="1"/>
          </p:cNvSpPr>
          <p:nvPr>
            <p:ph type="body" sz="quarter" idx="13"/>
          </p:nvPr>
        </p:nvSpPr>
        <p:spPr>
          <a:xfrm>
            <a:off x="1066800" y="4225499"/>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0" name="Text Placeholder 20"/>
          <p:cNvSpPr>
            <a:spLocks noGrp="1"/>
          </p:cNvSpPr>
          <p:nvPr>
            <p:ph type="body" sz="quarter" idx="14"/>
          </p:nvPr>
        </p:nvSpPr>
        <p:spPr>
          <a:xfrm>
            <a:off x="1066800" y="54610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1" name="Media Placeholder 3"/>
          <p:cNvSpPr>
            <a:spLocks noGrp="1"/>
          </p:cNvSpPr>
          <p:nvPr>
            <p:ph type="media" sz="quarter" idx="15"/>
          </p:nvPr>
        </p:nvSpPr>
        <p:spPr>
          <a:xfrm>
            <a:off x="4572000" y="990600"/>
            <a:ext cx="4343400" cy="5486400"/>
          </a:xfrm>
          <a:prstGeom prst="rect">
            <a:avLst/>
          </a:prstGeom>
        </p:spPr>
        <p:txBody>
          <a:bodyPr/>
          <a:lstStyle>
            <a:lvl1pPr>
              <a:defRPr sz="1400">
                <a:solidFill>
                  <a:schemeClr val="accent1">
                    <a:lumMod val="50000"/>
                  </a:schemeClr>
                </a:solidFill>
                <a:latin typeface="+mn-lt"/>
              </a:defRPr>
            </a:lvl1pPr>
          </a:lstStyle>
          <a:p>
            <a:r>
              <a:rPr lang="en-US"/>
              <a:t>Click icon to add media</a:t>
            </a:r>
            <a:endParaRPr lang="en-US" dirty="0"/>
          </a:p>
        </p:txBody>
      </p:sp>
      <p:sp>
        <p:nvSpPr>
          <p:cNvPr id="13" name="TextBox 12"/>
          <p:cNvSpPr txBox="1"/>
          <p:nvPr userDrawn="1"/>
        </p:nvSpPr>
        <p:spPr>
          <a:xfrm>
            <a:off x="365760" y="-36576"/>
            <a:ext cx="7315200" cy="400110"/>
          </a:xfrm>
          <a:prstGeom prst="rect">
            <a:avLst/>
          </a:prstGeom>
          <a:noFill/>
        </p:spPr>
        <p:txBody>
          <a:bodyPr wrap="square" rtlCol="0">
            <a:spAutoFit/>
          </a:bodyPr>
          <a:lstStyle/>
          <a:p>
            <a:r>
              <a:rPr lang="en-US" sz="2000" dirty="0">
                <a:solidFill>
                  <a:srgbClr val="00529C"/>
                </a:solidFill>
                <a:latin typeface="+mn-lt"/>
              </a:rPr>
              <a:t>Function</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0340" y="6196781"/>
            <a:ext cx="304800" cy="535259"/>
          </a:xfrm>
          <a:prstGeom prst="rect">
            <a:avLst/>
          </a:prstGeom>
        </p:spPr>
      </p:pic>
    </p:spTree>
    <p:extLst>
      <p:ext uri="{BB962C8B-B14F-4D97-AF65-F5344CB8AC3E}">
        <p14:creationId xmlns:p14="http://schemas.microsoft.com/office/powerpoint/2010/main" val="195034274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eatures and Benefits">
    <p:spTree>
      <p:nvGrpSpPr>
        <p:cNvPr id="1" name=""/>
        <p:cNvGrpSpPr/>
        <p:nvPr/>
      </p:nvGrpSpPr>
      <p:grpSpPr>
        <a:xfrm>
          <a:off x="0" y="0"/>
          <a:ext cx="0" cy="0"/>
          <a:chOff x="0" y="0"/>
          <a:chExt cx="0" cy="0"/>
        </a:xfrm>
      </p:grpSpPr>
      <p:sp>
        <p:nvSpPr>
          <p:cNvPr id="3" name="Menu 1"/>
          <p:cNvSpPr/>
          <p:nvPr userDrawn="1"/>
        </p:nvSpPr>
        <p:spPr>
          <a:xfrm>
            <a:off x="609600" y="18034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4" name="Menu 1"/>
          <p:cNvSpPr/>
          <p:nvPr userDrawn="1"/>
        </p:nvSpPr>
        <p:spPr>
          <a:xfrm>
            <a:off x="609600" y="30226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5" name="Menu 1"/>
          <p:cNvSpPr/>
          <p:nvPr userDrawn="1"/>
        </p:nvSpPr>
        <p:spPr>
          <a:xfrm>
            <a:off x="609600" y="42418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6" name="Menu 1"/>
          <p:cNvSpPr/>
          <p:nvPr userDrawn="1"/>
        </p:nvSpPr>
        <p:spPr>
          <a:xfrm>
            <a:off x="609600" y="54610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7" name="Text Placeholder 20"/>
          <p:cNvSpPr>
            <a:spLocks noGrp="1"/>
          </p:cNvSpPr>
          <p:nvPr>
            <p:ph type="body" sz="quarter" idx="11"/>
          </p:nvPr>
        </p:nvSpPr>
        <p:spPr>
          <a:xfrm>
            <a:off x="1066800" y="18034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8" name="Text Placeholder 20"/>
          <p:cNvSpPr>
            <a:spLocks noGrp="1"/>
          </p:cNvSpPr>
          <p:nvPr>
            <p:ph type="body" sz="quarter" idx="12"/>
          </p:nvPr>
        </p:nvSpPr>
        <p:spPr>
          <a:xfrm>
            <a:off x="1066800" y="30226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9" name="Text Placeholder 20"/>
          <p:cNvSpPr>
            <a:spLocks noGrp="1"/>
          </p:cNvSpPr>
          <p:nvPr>
            <p:ph type="body" sz="quarter" idx="13"/>
          </p:nvPr>
        </p:nvSpPr>
        <p:spPr>
          <a:xfrm>
            <a:off x="1066800" y="4225499"/>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0" name="Text Placeholder 20"/>
          <p:cNvSpPr>
            <a:spLocks noGrp="1"/>
          </p:cNvSpPr>
          <p:nvPr>
            <p:ph type="body" sz="quarter" idx="14"/>
          </p:nvPr>
        </p:nvSpPr>
        <p:spPr>
          <a:xfrm>
            <a:off x="1066800" y="54610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1" name="Media Placeholder 3"/>
          <p:cNvSpPr>
            <a:spLocks noGrp="1"/>
          </p:cNvSpPr>
          <p:nvPr>
            <p:ph type="media" sz="quarter" idx="15"/>
          </p:nvPr>
        </p:nvSpPr>
        <p:spPr>
          <a:xfrm>
            <a:off x="4572000" y="990600"/>
            <a:ext cx="4343400" cy="5486400"/>
          </a:xfrm>
          <a:prstGeom prst="rect">
            <a:avLst/>
          </a:prstGeom>
        </p:spPr>
        <p:txBody>
          <a:bodyPr/>
          <a:lstStyle>
            <a:lvl1pPr>
              <a:defRPr sz="1400">
                <a:solidFill>
                  <a:schemeClr val="accent1">
                    <a:lumMod val="50000"/>
                  </a:schemeClr>
                </a:solidFill>
                <a:latin typeface="+mn-lt"/>
              </a:defRPr>
            </a:lvl1pPr>
          </a:lstStyle>
          <a:p>
            <a:r>
              <a:rPr lang="en-US"/>
              <a:t>Click icon to add media</a:t>
            </a:r>
            <a:endParaRPr lang="en-US" dirty="0"/>
          </a:p>
        </p:txBody>
      </p:sp>
      <p:sp>
        <p:nvSpPr>
          <p:cNvPr id="13" name="TextBox 12"/>
          <p:cNvSpPr txBox="1"/>
          <p:nvPr userDrawn="1"/>
        </p:nvSpPr>
        <p:spPr>
          <a:xfrm>
            <a:off x="365760" y="-36576"/>
            <a:ext cx="7315200" cy="400110"/>
          </a:xfrm>
          <a:prstGeom prst="rect">
            <a:avLst/>
          </a:prstGeom>
          <a:noFill/>
        </p:spPr>
        <p:txBody>
          <a:bodyPr wrap="square" rtlCol="0">
            <a:spAutoFit/>
          </a:bodyPr>
          <a:lstStyle/>
          <a:p>
            <a:r>
              <a:rPr lang="en-US" sz="2000" dirty="0">
                <a:solidFill>
                  <a:srgbClr val="00529C"/>
                </a:solidFill>
                <a:latin typeface="+mn-lt"/>
              </a:rPr>
              <a:t>Features and Benefits</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0340" y="6196781"/>
            <a:ext cx="304800" cy="535259"/>
          </a:xfrm>
          <a:prstGeom prst="rect">
            <a:avLst/>
          </a:prstGeom>
        </p:spPr>
      </p:pic>
    </p:spTree>
    <p:extLst>
      <p:ext uri="{BB962C8B-B14F-4D97-AF65-F5344CB8AC3E}">
        <p14:creationId xmlns:p14="http://schemas.microsoft.com/office/powerpoint/2010/main" val="282067845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pplications and Sizing">
    <p:spTree>
      <p:nvGrpSpPr>
        <p:cNvPr id="1" name=""/>
        <p:cNvGrpSpPr/>
        <p:nvPr/>
      </p:nvGrpSpPr>
      <p:grpSpPr>
        <a:xfrm>
          <a:off x="0" y="0"/>
          <a:ext cx="0" cy="0"/>
          <a:chOff x="0" y="0"/>
          <a:chExt cx="0" cy="0"/>
        </a:xfrm>
      </p:grpSpPr>
      <p:sp>
        <p:nvSpPr>
          <p:cNvPr id="3" name="Menu 1"/>
          <p:cNvSpPr/>
          <p:nvPr userDrawn="1"/>
        </p:nvSpPr>
        <p:spPr>
          <a:xfrm>
            <a:off x="609600" y="18034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4" name="Menu 1"/>
          <p:cNvSpPr/>
          <p:nvPr userDrawn="1"/>
        </p:nvSpPr>
        <p:spPr>
          <a:xfrm>
            <a:off x="609600" y="30226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5" name="Menu 1"/>
          <p:cNvSpPr/>
          <p:nvPr userDrawn="1"/>
        </p:nvSpPr>
        <p:spPr>
          <a:xfrm>
            <a:off x="609600" y="42418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6" name="Menu 1"/>
          <p:cNvSpPr/>
          <p:nvPr userDrawn="1"/>
        </p:nvSpPr>
        <p:spPr>
          <a:xfrm>
            <a:off x="609600" y="54610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7" name="Text Placeholder 20"/>
          <p:cNvSpPr>
            <a:spLocks noGrp="1"/>
          </p:cNvSpPr>
          <p:nvPr>
            <p:ph type="body" sz="quarter" idx="11"/>
          </p:nvPr>
        </p:nvSpPr>
        <p:spPr>
          <a:xfrm>
            <a:off x="1066800" y="18034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8" name="Text Placeholder 20"/>
          <p:cNvSpPr>
            <a:spLocks noGrp="1"/>
          </p:cNvSpPr>
          <p:nvPr>
            <p:ph type="body" sz="quarter" idx="12"/>
          </p:nvPr>
        </p:nvSpPr>
        <p:spPr>
          <a:xfrm>
            <a:off x="1066800" y="30226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9" name="Text Placeholder 20"/>
          <p:cNvSpPr>
            <a:spLocks noGrp="1"/>
          </p:cNvSpPr>
          <p:nvPr>
            <p:ph type="body" sz="quarter" idx="13"/>
          </p:nvPr>
        </p:nvSpPr>
        <p:spPr>
          <a:xfrm>
            <a:off x="1066800" y="4225499"/>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0" name="Text Placeholder 20"/>
          <p:cNvSpPr>
            <a:spLocks noGrp="1"/>
          </p:cNvSpPr>
          <p:nvPr>
            <p:ph type="body" sz="quarter" idx="14"/>
          </p:nvPr>
        </p:nvSpPr>
        <p:spPr>
          <a:xfrm>
            <a:off x="1066800" y="54610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1" name="Media Placeholder 3"/>
          <p:cNvSpPr>
            <a:spLocks noGrp="1"/>
          </p:cNvSpPr>
          <p:nvPr>
            <p:ph type="media" sz="quarter" idx="15"/>
          </p:nvPr>
        </p:nvSpPr>
        <p:spPr>
          <a:xfrm>
            <a:off x="4572000" y="990600"/>
            <a:ext cx="4343400" cy="5486400"/>
          </a:xfrm>
          <a:prstGeom prst="rect">
            <a:avLst/>
          </a:prstGeom>
        </p:spPr>
        <p:txBody>
          <a:bodyPr/>
          <a:lstStyle>
            <a:lvl1pPr>
              <a:defRPr sz="1400">
                <a:solidFill>
                  <a:schemeClr val="accent1">
                    <a:lumMod val="50000"/>
                  </a:schemeClr>
                </a:solidFill>
                <a:latin typeface="+mn-lt"/>
              </a:defRPr>
            </a:lvl1pPr>
          </a:lstStyle>
          <a:p>
            <a:r>
              <a:rPr lang="en-US"/>
              <a:t>Click icon to add media</a:t>
            </a:r>
            <a:endParaRPr lang="en-US" dirty="0"/>
          </a:p>
        </p:txBody>
      </p:sp>
      <p:sp>
        <p:nvSpPr>
          <p:cNvPr id="13" name="TextBox 12"/>
          <p:cNvSpPr txBox="1"/>
          <p:nvPr userDrawn="1"/>
        </p:nvSpPr>
        <p:spPr>
          <a:xfrm>
            <a:off x="365760" y="-36576"/>
            <a:ext cx="7315200" cy="400110"/>
          </a:xfrm>
          <a:prstGeom prst="rect">
            <a:avLst/>
          </a:prstGeom>
          <a:noFill/>
        </p:spPr>
        <p:txBody>
          <a:bodyPr wrap="square" rtlCol="0">
            <a:spAutoFit/>
          </a:bodyPr>
          <a:lstStyle/>
          <a:p>
            <a:r>
              <a:rPr lang="en-US" sz="2000" dirty="0">
                <a:solidFill>
                  <a:srgbClr val="00529C"/>
                </a:solidFill>
                <a:latin typeface="+mn-lt"/>
              </a:rPr>
              <a:t>Applications and Sizing</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0340" y="6196781"/>
            <a:ext cx="304800" cy="535259"/>
          </a:xfrm>
          <a:prstGeom prst="rect">
            <a:avLst/>
          </a:prstGeom>
        </p:spPr>
      </p:pic>
    </p:spTree>
    <p:extLst>
      <p:ext uri="{BB962C8B-B14F-4D97-AF65-F5344CB8AC3E}">
        <p14:creationId xmlns:p14="http://schemas.microsoft.com/office/powerpoint/2010/main" val="216187062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hy BEKO">
    <p:spTree>
      <p:nvGrpSpPr>
        <p:cNvPr id="1" name=""/>
        <p:cNvGrpSpPr/>
        <p:nvPr/>
      </p:nvGrpSpPr>
      <p:grpSpPr>
        <a:xfrm>
          <a:off x="0" y="0"/>
          <a:ext cx="0" cy="0"/>
          <a:chOff x="0" y="0"/>
          <a:chExt cx="0" cy="0"/>
        </a:xfrm>
      </p:grpSpPr>
      <p:sp>
        <p:nvSpPr>
          <p:cNvPr id="3" name="Menu 1"/>
          <p:cNvSpPr/>
          <p:nvPr userDrawn="1"/>
        </p:nvSpPr>
        <p:spPr>
          <a:xfrm>
            <a:off x="609600" y="22098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4" name="Menu 1"/>
          <p:cNvSpPr/>
          <p:nvPr userDrawn="1"/>
        </p:nvSpPr>
        <p:spPr>
          <a:xfrm>
            <a:off x="609600" y="31242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5" name="Menu 1"/>
          <p:cNvSpPr/>
          <p:nvPr userDrawn="1"/>
        </p:nvSpPr>
        <p:spPr>
          <a:xfrm>
            <a:off x="609600" y="4054901"/>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6" name="Menu 1"/>
          <p:cNvSpPr/>
          <p:nvPr userDrawn="1"/>
        </p:nvSpPr>
        <p:spPr>
          <a:xfrm>
            <a:off x="609600" y="49530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7" name="Text Placeholder 20"/>
          <p:cNvSpPr>
            <a:spLocks noGrp="1"/>
          </p:cNvSpPr>
          <p:nvPr>
            <p:ph type="body" sz="quarter" idx="11"/>
          </p:nvPr>
        </p:nvSpPr>
        <p:spPr>
          <a:xfrm>
            <a:off x="1066800" y="22098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8" name="Text Placeholder 20"/>
          <p:cNvSpPr>
            <a:spLocks noGrp="1"/>
          </p:cNvSpPr>
          <p:nvPr>
            <p:ph type="body" sz="quarter" idx="12"/>
          </p:nvPr>
        </p:nvSpPr>
        <p:spPr>
          <a:xfrm>
            <a:off x="1066800" y="31242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9" name="Text Placeholder 20"/>
          <p:cNvSpPr>
            <a:spLocks noGrp="1"/>
          </p:cNvSpPr>
          <p:nvPr>
            <p:ph type="body" sz="quarter" idx="13"/>
          </p:nvPr>
        </p:nvSpPr>
        <p:spPr>
          <a:xfrm>
            <a:off x="1066800" y="40386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0" name="Menu 1"/>
          <p:cNvSpPr/>
          <p:nvPr userDrawn="1"/>
        </p:nvSpPr>
        <p:spPr>
          <a:xfrm>
            <a:off x="4800600" y="22098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11" name="Menu 1"/>
          <p:cNvSpPr/>
          <p:nvPr userDrawn="1"/>
        </p:nvSpPr>
        <p:spPr>
          <a:xfrm>
            <a:off x="4800600" y="31242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12" name="Menu 1"/>
          <p:cNvSpPr/>
          <p:nvPr userDrawn="1"/>
        </p:nvSpPr>
        <p:spPr>
          <a:xfrm>
            <a:off x="4800600" y="4054901"/>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13" name="Menu 1"/>
          <p:cNvSpPr/>
          <p:nvPr userDrawn="1"/>
        </p:nvSpPr>
        <p:spPr>
          <a:xfrm>
            <a:off x="4800600" y="49530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14" name="Text Placeholder 20"/>
          <p:cNvSpPr>
            <a:spLocks noGrp="1"/>
          </p:cNvSpPr>
          <p:nvPr>
            <p:ph type="body" sz="quarter" idx="15"/>
          </p:nvPr>
        </p:nvSpPr>
        <p:spPr>
          <a:xfrm>
            <a:off x="5257800" y="22098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5" name="Text Placeholder 20"/>
          <p:cNvSpPr>
            <a:spLocks noGrp="1"/>
          </p:cNvSpPr>
          <p:nvPr>
            <p:ph type="body" sz="quarter" idx="16"/>
          </p:nvPr>
        </p:nvSpPr>
        <p:spPr>
          <a:xfrm>
            <a:off x="5257800" y="31242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6" name="Text Placeholder 20"/>
          <p:cNvSpPr>
            <a:spLocks noGrp="1"/>
          </p:cNvSpPr>
          <p:nvPr>
            <p:ph type="body" sz="quarter" idx="17"/>
          </p:nvPr>
        </p:nvSpPr>
        <p:spPr>
          <a:xfrm>
            <a:off x="5257800" y="40386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7" name="Text Placeholder 20"/>
          <p:cNvSpPr>
            <a:spLocks noGrp="1"/>
          </p:cNvSpPr>
          <p:nvPr>
            <p:ph type="body" sz="quarter" idx="18"/>
          </p:nvPr>
        </p:nvSpPr>
        <p:spPr>
          <a:xfrm>
            <a:off x="5257800" y="49530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18" name="TextBox 17"/>
          <p:cNvSpPr txBox="1"/>
          <p:nvPr userDrawn="1"/>
        </p:nvSpPr>
        <p:spPr>
          <a:xfrm>
            <a:off x="76200" y="585216"/>
            <a:ext cx="8991600" cy="523220"/>
          </a:xfrm>
          <a:prstGeom prst="rect">
            <a:avLst/>
          </a:prstGeom>
          <a:noFill/>
        </p:spPr>
        <p:txBody>
          <a:bodyPr wrap="square" rtlCol="0">
            <a:spAutoFit/>
          </a:bodyPr>
          <a:lstStyle/>
          <a:p>
            <a:pPr algn="ctr"/>
            <a:r>
              <a:rPr lang="en-US" sz="2800" dirty="0">
                <a:solidFill>
                  <a:srgbClr val="989FA5"/>
                </a:solidFill>
                <a:latin typeface="+mn-lt"/>
              </a:rPr>
              <a:t>Reliable</a:t>
            </a:r>
            <a:r>
              <a:rPr lang="en-US" sz="2800" baseline="0" dirty="0">
                <a:solidFill>
                  <a:schemeClr val="bg1">
                    <a:lumMod val="75000"/>
                  </a:schemeClr>
                </a:solidFill>
              </a:rPr>
              <a:t>  </a:t>
            </a:r>
            <a:r>
              <a:rPr lang="en-US" sz="2800" dirty="0">
                <a:solidFill>
                  <a:srgbClr val="00529C"/>
                </a:solidFill>
              </a:rPr>
              <a:t>|</a:t>
            </a:r>
            <a:r>
              <a:rPr lang="en-US" sz="2800" baseline="0" dirty="0">
                <a:solidFill>
                  <a:schemeClr val="tx1"/>
                </a:solidFill>
              </a:rPr>
              <a:t>  </a:t>
            </a:r>
            <a:r>
              <a:rPr lang="en-US" sz="2800" dirty="0">
                <a:solidFill>
                  <a:srgbClr val="989FA5"/>
                </a:solidFill>
                <a:latin typeface="+mn-lt"/>
              </a:rPr>
              <a:t>Efficient</a:t>
            </a:r>
            <a:r>
              <a:rPr lang="en-US" sz="2800" baseline="0" dirty="0">
                <a:solidFill>
                  <a:srgbClr val="989FA5"/>
                </a:solidFill>
                <a:latin typeface="+mn-lt"/>
              </a:rPr>
              <a:t> </a:t>
            </a:r>
            <a:r>
              <a:rPr lang="en-US" sz="2800" baseline="0" dirty="0">
                <a:solidFill>
                  <a:srgbClr val="989FA5"/>
                </a:solidFill>
              </a:rPr>
              <a:t> </a:t>
            </a:r>
            <a:r>
              <a:rPr lang="en-US" sz="2800" baseline="0" dirty="0">
                <a:solidFill>
                  <a:srgbClr val="00529C"/>
                </a:solidFill>
              </a:rPr>
              <a:t>|</a:t>
            </a:r>
            <a:r>
              <a:rPr lang="en-US" sz="2800" baseline="0" dirty="0">
                <a:solidFill>
                  <a:schemeClr val="tx1"/>
                </a:solidFill>
              </a:rPr>
              <a:t>  </a:t>
            </a:r>
            <a:r>
              <a:rPr lang="en-US" sz="2800" baseline="0" dirty="0">
                <a:solidFill>
                  <a:srgbClr val="989FA5"/>
                </a:solidFill>
                <a:latin typeface="+mn-lt"/>
              </a:rPr>
              <a:t>Innovative</a:t>
            </a:r>
            <a:endParaRPr lang="en-US" sz="2800" dirty="0">
              <a:solidFill>
                <a:srgbClr val="989FA5"/>
              </a:solidFill>
              <a:latin typeface="+mn-lt"/>
            </a:endParaRPr>
          </a:p>
        </p:txBody>
      </p:sp>
      <p:sp>
        <p:nvSpPr>
          <p:cNvPr id="19" name="TextBox 18"/>
          <p:cNvSpPr txBox="1"/>
          <p:nvPr userDrawn="1"/>
        </p:nvSpPr>
        <p:spPr>
          <a:xfrm>
            <a:off x="533400" y="1498602"/>
            <a:ext cx="3124200" cy="338554"/>
          </a:xfrm>
          <a:prstGeom prst="rect">
            <a:avLst/>
          </a:prstGeom>
          <a:solidFill>
            <a:schemeClr val="bg1"/>
          </a:solidFill>
          <a:ln>
            <a:solidFill>
              <a:srgbClr val="00529C"/>
            </a:solidFill>
          </a:ln>
          <a:effectLst>
            <a:outerShdw blurRad="50800" dist="38100" dir="2700000" algn="tl" rotWithShape="0">
              <a:prstClr val="black">
                <a:alpha val="40000"/>
              </a:prstClr>
            </a:outerShdw>
          </a:effectLst>
        </p:spPr>
        <p:txBody>
          <a:bodyPr wrap="square" rtlCol="0">
            <a:spAutoFit/>
          </a:bodyPr>
          <a:lstStyle/>
          <a:p>
            <a:r>
              <a:rPr lang="en-US" sz="1600" b="1" dirty="0">
                <a:solidFill>
                  <a:srgbClr val="00529C"/>
                </a:solidFill>
              </a:rPr>
              <a:t>Our Performance</a:t>
            </a:r>
          </a:p>
        </p:txBody>
      </p:sp>
      <p:sp>
        <p:nvSpPr>
          <p:cNvPr id="20" name="TextBox 19"/>
          <p:cNvSpPr txBox="1"/>
          <p:nvPr userDrawn="1"/>
        </p:nvSpPr>
        <p:spPr>
          <a:xfrm>
            <a:off x="4724400" y="1498602"/>
            <a:ext cx="3124200" cy="338554"/>
          </a:xfrm>
          <a:prstGeom prst="rect">
            <a:avLst/>
          </a:prstGeom>
          <a:solidFill>
            <a:schemeClr val="bg1"/>
          </a:solidFill>
          <a:ln>
            <a:solidFill>
              <a:srgbClr val="00529C"/>
            </a:solidFill>
          </a:ln>
          <a:effectLst>
            <a:outerShdw blurRad="50800" dist="38100" dir="2700000" algn="tl" rotWithShape="0">
              <a:prstClr val="black">
                <a:alpha val="40000"/>
              </a:prstClr>
            </a:outerShdw>
          </a:effectLst>
        </p:spPr>
        <p:txBody>
          <a:bodyPr wrap="square" rtlCol="0">
            <a:spAutoFit/>
          </a:bodyPr>
          <a:lstStyle/>
          <a:p>
            <a:r>
              <a:rPr lang="en-US" sz="1600" b="1" dirty="0">
                <a:solidFill>
                  <a:srgbClr val="00529C"/>
                </a:solidFill>
              </a:rPr>
              <a:t>Your Advantage</a:t>
            </a:r>
          </a:p>
        </p:txBody>
      </p:sp>
      <p:sp>
        <p:nvSpPr>
          <p:cNvPr id="21" name="Menu 1"/>
          <p:cNvSpPr/>
          <p:nvPr userDrawn="1"/>
        </p:nvSpPr>
        <p:spPr>
          <a:xfrm>
            <a:off x="609600" y="58674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22" name="Text Placeholder 20"/>
          <p:cNvSpPr>
            <a:spLocks noGrp="1"/>
          </p:cNvSpPr>
          <p:nvPr>
            <p:ph type="body" sz="quarter" idx="19"/>
          </p:nvPr>
        </p:nvSpPr>
        <p:spPr>
          <a:xfrm>
            <a:off x="1066800" y="49530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23" name="Menu 1"/>
          <p:cNvSpPr/>
          <p:nvPr userDrawn="1"/>
        </p:nvSpPr>
        <p:spPr>
          <a:xfrm>
            <a:off x="4800600" y="58674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24" name="Text Placeholder 20"/>
          <p:cNvSpPr>
            <a:spLocks noGrp="1"/>
          </p:cNvSpPr>
          <p:nvPr>
            <p:ph type="body" sz="quarter" idx="21"/>
          </p:nvPr>
        </p:nvSpPr>
        <p:spPr>
          <a:xfrm>
            <a:off x="5257800" y="5867400"/>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sp>
        <p:nvSpPr>
          <p:cNvPr id="27" name="TextBox 26"/>
          <p:cNvSpPr txBox="1"/>
          <p:nvPr userDrawn="1"/>
        </p:nvSpPr>
        <p:spPr>
          <a:xfrm>
            <a:off x="365760" y="-36576"/>
            <a:ext cx="7315200" cy="400110"/>
          </a:xfrm>
          <a:prstGeom prst="rect">
            <a:avLst/>
          </a:prstGeom>
          <a:noFill/>
        </p:spPr>
        <p:txBody>
          <a:bodyPr wrap="square" rtlCol="0">
            <a:spAutoFit/>
          </a:bodyPr>
          <a:lstStyle/>
          <a:p>
            <a:r>
              <a:rPr lang="en-US" sz="2000" dirty="0">
                <a:solidFill>
                  <a:srgbClr val="00529C"/>
                </a:solidFill>
                <a:latin typeface="+mn-lt"/>
              </a:rPr>
              <a:t>Why BEKO Technologies?</a:t>
            </a:r>
          </a:p>
        </p:txBody>
      </p:sp>
      <p:sp>
        <p:nvSpPr>
          <p:cNvPr id="28" name="Text Placeholder 20"/>
          <p:cNvSpPr>
            <a:spLocks noGrp="1"/>
          </p:cNvSpPr>
          <p:nvPr>
            <p:ph type="body" sz="quarter" idx="22"/>
          </p:nvPr>
        </p:nvSpPr>
        <p:spPr>
          <a:xfrm>
            <a:off x="1069848" y="5864352"/>
            <a:ext cx="3276600" cy="406400"/>
          </a:xfrm>
          <a:prstGeom prst="rect">
            <a:avLst/>
          </a:prstGeom>
        </p:spPr>
        <p:txBody>
          <a:bodyPr>
            <a:noAutofit/>
          </a:bodyPr>
          <a:lstStyle>
            <a:lvl1pPr marL="0" indent="0">
              <a:buNone/>
              <a:defRPr sz="1600">
                <a:solidFill>
                  <a:schemeClr val="accent1">
                    <a:lumMod val="50000"/>
                  </a:schemeClr>
                </a:solidFill>
                <a:latin typeface="+mn-lt"/>
              </a:defRPr>
            </a:lvl1pPr>
          </a:lstStyle>
          <a:p>
            <a:pPr lvl="0"/>
            <a:r>
              <a:rPr lang="en-US"/>
              <a:t>Edit Master text styles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0340" y="6196781"/>
            <a:ext cx="304800" cy="535259"/>
          </a:xfrm>
          <a:prstGeom prst="rect">
            <a:avLst/>
          </a:prstGeom>
        </p:spPr>
      </p:pic>
    </p:spTree>
    <p:extLst>
      <p:ext uri="{BB962C8B-B14F-4D97-AF65-F5344CB8AC3E}">
        <p14:creationId xmlns:p14="http://schemas.microsoft.com/office/powerpoint/2010/main" val="3782930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4" name="Rectangle 3"/>
          <p:cNvSpPr/>
          <p:nvPr userDrawn="1"/>
        </p:nvSpPr>
        <p:spPr>
          <a:xfrm>
            <a:off x="-76200" y="-25400"/>
            <a:ext cx="9220200" cy="6883400"/>
          </a:xfrm>
          <a:prstGeom prst="rect">
            <a:avLst/>
          </a:prstGeom>
          <a:solidFill>
            <a:sysClr val="windowText" lastClr="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5" name="Picture 4">
            <a:hlinkClick r:id="rId2" action="ppaction://hlinksldjump"/>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50066" y="2921000"/>
            <a:ext cx="567671" cy="990600"/>
          </a:xfrm>
          <a:prstGeom prst="rect">
            <a:avLst/>
          </a:prstGeom>
        </p:spPr>
      </p:pic>
    </p:spTree>
    <p:extLst>
      <p:ext uri="{BB962C8B-B14F-4D97-AF65-F5344CB8AC3E}">
        <p14:creationId xmlns:p14="http://schemas.microsoft.com/office/powerpoint/2010/main" val="205514207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8151876" y="531876"/>
            <a:ext cx="1447800" cy="384048"/>
          </a:xfrm>
          <a:prstGeom prst="rect">
            <a:avLst/>
          </a:prstGeom>
        </p:spPr>
        <p:txBody>
          <a:bodyPr rtlCol="0"/>
          <a:lstStyle/>
          <a:p>
            <a:fld id="{2736994D-1C0E-4F38-8305-B404FD786FF8}" type="datetimeFigureOut">
              <a:rPr lang="en-US" smtClean="0"/>
              <a:pPr/>
              <a:t>4/4/2019</a:t>
            </a:fld>
            <a:endParaRPr lang="en-US"/>
          </a:p>
        </p:txBody>
      </p:sp>
      <p:sp>
        <p:nvSpPr>
          <p:cNvPr id="8" name="Footer Placeholder 7"/>
          <p:cNvSpPr>
            <a:spLocks noGrp="1"/>
          </p:cNvSpPr>
          <p:nvPr>
            <p:ph type="ftr" sz="quarter" idx="12"/>
          </p:nvPr>
        </p:nvSpPr>
        <p:spPr>
          <a:xfrm rot="5400000">
            <a:off x="6584802" y="3703320"/>
            <a:ext cx="4572000" cy="365760"/>
          </a:xfrm>
          <a:prstGeom prst="rect">
            <a:avLst/>
          </a:prstGeom>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4/4/2019</a:t>
            </a:fld>
            <a:endParaRPr lang="en-US"/>
          </a:p>
        </p:txBody>
      </p:sp>
      <p:sp>
        <p:nvSpPr>
          <p:cNvPr id="3" name="Footer Placeholder 2"/>
          <p:cNvSpPr>
            <a:spLocks noGrp="1"/>
          </p:cNvSpPr>
          <p:nvPr>
            <p:ph type="ftr" sz="quarter" idx="11"/>
          </p:nvPr>
        </p:nvSpPr>
        <p:spPr>
          <a:xfrm rot="5400000">
            <a:off x="6584802" y="3703320"/>
            <a:ext cx="4572000" cy="365760"/>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FB124B-E344-4C87-AB68-12CB6E907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6" name="Picture 5">
            <a:extLst>
              <a:ext uri="{FF2B5EF4-FFF2-40B4-BE49-F238E27FC236}">
                <a16:creationId xmlns:a16="http://schemas.microsoft.com/office/drawing/2014/main" id="{EF32EF83-ADE0-4865-8D0A-D22FADD8CD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1524000" y="1610838"/>
            <a:ext cx="61722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85900" y="2932039"/>
            <a:ext cx="6248400" cy="202799"/>
          </a:xfrm>
          <a:prstGeom prst="rect">
            <a:avLst/>
          </a:prstGeom>
        </p:spPr>
      </p:pic>
    </p:spTree>
    <p:extLst>
      <p:ext uri="{BB962C8B-B14F-4D97-AF65-F5344CB8AC3E}">
        <p14:creationId xmlns:p14="http://schemas.microsoft.com/office/powerpoint/2010/main" val="422257599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8229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8154924" y="531876"/>
            <a:ext cx="1447800" cy="384048"/>
          </a:xfrm>
          <a:prstGeom prst="rect">
            <a:avLst/>
          </a:prstGeom>
        </p:spPr>
        <p:txBody>
          <a:bodyPr rtlCol="0"/>
          <a:lstStyle/>
          <a:p>
            <a:fld id="{2736994D-1C0E-4F38-8305-B404FD786FF8}" type="datetimeFigureOut">
              <a:rPr lang="en-US" smtClean="0"/>
              <a:pPr/>
              <a:t>4/4/2019</a:t>
            </a:fld>
            <a:endParaRPr lang="en-US"/>
          </a:p>
        </p:txBody>
      </p:sp>
      <p:sp>
        <p:nvSpPr>
          <p:cNvPr id="9" name="Slide Number Placeholder 8"/>
          <p:cNvSpPr>
            <a:spLocks noGrp="1"/>
          </p:cNvSpPr>
          <p:nvPr>
            <p:ph type="sldNum" sz="quarter" idx="15"/>
          </p:nvPr>
        </p:nvSpPr>
        <p:spPr>
          <a:xfrm>
            <a:off x="8534400" y="6336792"/>
            <a:ext cx="6096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6590607" y="3700563"/>
            <a:ext cx="4566485" cy="365760"/>
          </a:xfrm>
          <a:prstGeom prst="rect">
            <a:avLst/>
          </a:prstGeom>
        </p:spPr>
        <p:txBody>
          <a:bodyPr rtlCol="0"/>
          <a:lstStyle/>
          <a:p>
            <a:endParaRPr lang="en-US"/>
          </a:p>
        </p:txBody>
      </p:sp>
    </p:spTree>
    <p:extLst>
      <p:ext uri="{BB962C8B-B14F-4D97-AF65-F5344CB8AC3E}">
        <p14:creationId xmlns:p14="http://schemas.microsoft.com/office/powerpoint/2010/main" val="2262266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4/4/2019</a:t>
            </a:fld>
            <a:endParaRPr lang="en-US"/>
          </a:p>
        </p:txBody>
      </p:sp>
      <p:sp>
        <p:nvSpPr>
          <p:cNvPr id="6" name="Footer Placeholder 5"/>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9" name="Content Placeholder 8"/>
          <p:cNvSpPr>
            <a:spLocks noGrp="1"/>
          </p:cNvSpPr>
          <p:nvPr>
            <p:ph sz="quarter" idx="1"/>
          </p:nvPr>
        </p:nvSpPr>
        <p:spPr>
          <a:xfrm>
            <a:off x="457200" y="1600200"/>
            <a:ext cx="36576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587485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www.airbestpractices.com/" TargetMode="External"/><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hyperlink" Target="http://www.cabpexpo.com/"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hyperlink" Target="http://www.airbestpractices.com/" TargetMode="Externa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3.jpeg"/><Relationship Id="rId5" Type="http://schemas.openxmlformats.org/officeDocument/2006/relationships/slideLayout" Target="../slideLayouts/slideLayout11.xml"/><Relationship Id="rId10" Type="http://schemas.openxmlformats.org/officeDocument/2006/relationships/hyperlink" Target="http://www.cabpexpo.com/" TargetMode="External"/><Relationship Id="rId4" Type="http://schemas.openxmlformats.org/officeDocument/2006/relationships/slideLayout" Target="../slideLayouts/slideLayout10.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3058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57200" y="1143000"/>
            <a:ext cx="83058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7200" y="718553"/>
            <a:ext cx="8382000" cy="272047"/>
          </a:xfrm>
          <a:prstGeom prst="rect">
            <a:avLst/>
          </a:prstGeom>
        </p:spPr>
      </p:pic>
      <p:pic>
        <p:nvPicPr>
          <p:cNvPr id="5" name="Picture 4">
            <a:hlinkClick r:id="rId9"/>
            <a:extLst>
              <a:ext uri="{FF2B5EF4-FFF2-40B4-BE49-F238E27FC236}">
                <a16:creationId xmlns:a16="http://schemas.microsoft.com/office/drawing/2014/main" id="{CB014A05-9C1D-434E-85A4-5A0B2F4B81C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10" name="Picture 9">
            <a:hlinkClick r:id="rId11"/>
            <a:extLst>
              <a:ext uri="{FF2B5EF4-FFF2-40B4-BE49-F238E27FC236}">
                <a16:creationId xmlns:a16="http://schemas.microsoft.com/office/drawing/2014/main" id="{58D621D8-CCE4-4090-9A9B-FC40F12BBE2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3058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57200" y="1143000"/>
            <a:ext cx="83058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200" y="718553"/>
            <a:ext cx="8382000" cy="272047"/>
          </a:xfrm>
          <a:prstGeom prst="rect">
            <a:avLst/>
          </a:prstGeom>
        </p:spPr>
      </p:pic>
      <p:pic>
        <p:nvPicPr>
          <p:cNvPr id="5" name="Picture 4">
            <a:hlinkClick r:id="rId10"/>
            <a:extLst>
              <a:ext uri="{FF2B5EF4-FFF2-40B4-BE49-F238E27FC236}">
                <a16:creationId xmlns:a16="http://schemas.microsoft.com/office/drawing/2014/main" id="{CB014A05-9C1D-434E-85A4-5A0B2F4B81C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10" name="Picture 9">
            <a:hlinkClick r:id="rId12"/>
            <a:extLst>
              <a:ext uri="{FF2B5EF4-FFF2-40B4-BE49-F238E27FC236}">
                <a16:creationId xmlns:a16="http://schemas.microsoft.com/office/drawing/2014/main" id="{58D621D8-CCE4-4090-9A9B-FC40F12BBE2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extLst>
      <p:ext uri="{BB962C8B-B14F-4D97-AF65-F5344CB8AC3E}">
        <p14:creationId xmlns:p14="http://schemas.microsoft.com/office/powerpoint/2010/main" val="342045710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81D20"/>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7500" y="2184404"/>
            <a:ext cx="7922464"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38636" y="6331743"/>
            <a:ext cx="6483240" cy="365125"/>
          </a:xfrm>
          <a:prstGeom prst="rect">
            <a:avLst/>
          </a:prstGeom>
        </p:spPr>
        <p:txBody>
          <a:bodyPr vert="horz" lIns="91440" tIns="45720" rIns="91440" bIns="45720" rtlCol="0" anchor="b"/>
          <a:lstStyle>
            <a:lvl1pPr algn="l">
              <a:defRPr sz="900">
                <a:solidFill>
                  <a:schemeClr val="tx1"/>
                </a:solidFill>
              </a:defRPr>
            </a:lvl1pPr>
          </a:lstStyle>
          <a:p>
            <a:r>
              <a:rPr lang="en-US" dirty="0"/>
              <a:t>TRACE ANALYTICS, LLC | RUBY OCHOA | RUBY@AIRCHECKLAB.COM | 1-800-247-1024 X 211</a:t>
            </a:r>
          </a:p>
        </p:txBody>
      </p:sp>
      <p:sp>
        <p:nvSpPr>
          <p:cNvPr id="8" name="Title Placeholder 7"/>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587466801"/>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Lst>
  <p:hf sldNum="0" hdr="0" dt="0"/>
  <p:txStyles>
    <p:titleStyle>
      <a:lvl1pPr algn="l" defTabSz="342892" rtl="0" eaLnBrk="1" latinLnBrk="0" hangingPunct="1">
        <a:spcBef>
          <a:spcPct val="0"/>
        </a:spcBef>
        <a:buNone/>
        <a:defRPr sz="3300" b="0" i="0" kern="1200">
          <a:solidFill>
            <a:srgbClr val="FEFEFE"/>
          </a:solidFill>
          <a:latin typeface="Roboto Thin" charset="0"/>
          <a:ea typeface="Roboto Thin" charset="0"/>
          <a:cs typeface="Roboto Thin"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68" indent="-257168" algn="l" defTabSz="342892" rtl="0" eaLnBrk="1" latinLnBrk="0" hangingPunct="1">
        <a:spcBef>
          <a:spcPct val="20000"/>
        </a:spcBef>
        <a:spcAft>
          <a:spcPts val="450"/>
        </a:spcAft>
        <a:buClr>
          <a:schemeClr val="accent1"/>
        </a:buClr>
        <a:buFont typeface="Wingdings 2" charset="2"/>
        <a:buChar char=""/>
        <a:defRPr sz="1350" kern="1200">
          <a:solidFill>
            <a:schemeClr val="tx1"/>
          </a:solidFill>
          <a:latin typeface="Roboto" charset="0"/>
          <a:ea typeface="Roboto" charset="0"/>
          <a:cs typeface="Roboto" charset="0"/>
        </a:defRPr>
      </a:lvl1pPr>
      <a:lvl2pPr marL="557199" indent="-214308" algn="l" defTabSz="342892" rtl="0" eaLnBrk="1" latinLnBrk="0" hangingPunct="1">
        <a:spcBef>
          <a:spcPct val="20000"/>
        </a:spcBef>
        <a:spcAft>
          <a:spcPts val="450"/>
        </a:spcAft>
        <a:buClr>
          <a:schemeClr val="accent1"/>
        </a:buClr>
        <a:buFont typeface="Wingdings 2" charset="2"/>
        <a:buChar char=""/>
        <a:defRPr sz="1200" kern="1200">
          <a:solidFill>
            <a:schemeClr val="tx1"/>
          </a:solidFill>
          <a:latin typeface="Roboto" charset="0"/>
          <a:ea typeface="Roboto" charset="0"/>
          <a:cs typeface="Roboto" charset="0"/>
        </a:defRPr>
      </a:lvl2pPr>
      <a:lvl3pPr marL="857228" indent="-171446" algn="l" defTabSz="342892" rtl="0" eaLnBrk="1" latinLnBrk="0" hangingPunct="1">
        <a:spcBef>
          <a:spcPct val="20000"/>
        </a:spcBef>
        <a:spcAft>
          <a:spcPts val="450"/>
        </a:spcAft>
        <a:buClr>
          <a:schemeClr val="accent1"/>
        </a:buClr>
        <a:buFont typeface="Wingdings 2" charset="2"/>
        <a:buChar char=""/>
        <a:defRPr sz="1050" kern="1200">
          <a:solidFill>
            <a:schemeClr val="tx1"/>
          </a:solidFill>
          <a:latin typeface="Roboto" charset="0"/>
          <a:ea typeface="Roboto" charset="0"/>
          <a:cs typeface="Roboto" charset="0"/>
        </a:defRPr>
      </a:lvl3pPr>
      <a:lvl4pPr marL="1200120"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Roboto" charset="0"/>
          <a:ea typeface="Roboto" charset="0"/>
          <a:cs typeface="Roboto" charset="0"/>
        </a:defRPr>
      </a:lvl4pPr>
      <a:lvl5pPr marL="1543012"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Roboto" charset="0"/>
          <a:ea typeface="Roboto" charset="0"/>
          <a:cs typeface="Roboto" charset="0"/>
        </a:defRPr>
      </a:lvl5pPr>
      <a:lvl6pPr marL="1799955"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099948"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399940"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699933" indent="-171446" algn="l" defTabSz="342892"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hteck 2"/>
          <p:cNvSpPr/>
          <p:nvPr userDrawn="1"/>
        </p:nvSpPr>
        <p:spPr>
          <a:xfrm>
            <a:off x="0" y="2"/>
            <a:ext cx="9144000" cy="480484"/>
          </a:xfrm>
          <a:prstGeom prst="rect">
            <a:avLst/>
          </a:prstGeom>
          <a:solidFill>
            <a:srgbClr val="989FA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400"/>
          </a:p>
        </p:txBody>
      </p:sp>
      <p:sp>
        <p:nvSpPr>
          <p:cNvPr id="6" name="Rechteck 8"/>
          <p:cNvSpPr/>
          <p:nvPr userDrawn="1"/>
        </p:nvSpPr>
        <p:spPr>
          <a:xfrm>
            <a:off x="1" y="2"/>
            <a:ext cx="360363" cy="478367"/>
          </a:xfrm>
          <a:prstGeom prst="rect">
            <a:avLst/>
          </a:prstGeom>
          <a:solidFill>
            <a:srgbClr val="98B9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2400">
              <a:solidFill>
                <a:srgbClr val="98B911"/>
              </a:solidFill>
            </a:endParaRPr>
          </a:p>
        </p:txBody>
      </p:sp>
    </p:spTree>
    <p:extLst>
      <p:ext uri="{BB962C8B-B14F-4D97-AF65-F5344CB8AC3E}">
        <p14:creationId xmlns:p14="http://schemas.microsoft.com/office/powerpoint/2010/main" val="36134297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transition/>
  <p:hf hdr="0"/>
  <p:txStyles>
    <p:titleStyle>
      <a:lvl1pPr algn="l" rtl="0" eaLnBrk="1" fontAlgn="base" hangingPunct="1">
        <a:spcBef>
          <a:spcPct val="0"/>
        </a:spcBef>
        <a:spcAft>
          <a:spcPct val="0"/>
        </a:spcAft>
        <a:defRPr sz="1700" b="1" kern="1200">
          <a:solidFill>
            <a:srgbClr val="00419A"/>
          </a:solidFill>
          <a:latin typeface="Arial"/>
          <a:ea typeface="ＭＳ Ｐゴシック" pitchFamily="-110" charset="-128"/>
          <a:cs typeface="Arial"/>
        </a:defRPr>
      </a:lvl1pPr>
      <a:lvl2pPr algn="l" rtl="0" eaLnBrk="1" fontAlgn="base" hangingPunct="1">
        <a:spcBef>
          <a:spcPct val="0"/>
        </a:spcBef>
        <a:spcAft>
          <a:spcPct val="0"/>
        </a:spcAft>
        <a:defRPr sz="1700" b="1">
          <a:solidFill>
            <a:srgbClr val="00419A"/>
          </a:solidFill>
          <a:latin typeface="Arial" pitchFamily="34" charset="0"/>
          <a:ea typeface="ＭＳ Ｐゴシック" pitchFamily="-110" charset="-128"/>
          <a:cs typeface="Arial" pitchFamily="34" charset="0"/>
        </a:defRPr>
      </a:lvl2pPr>
      <a:lvl3pPr algn="l" rtl="0" eaLnBrk="1" fontAlgn="base" hangingPunct="1">
        <a:spcBef>
          <a:spcPct val="0"/>
        </a:spcBef>
        <a:spcAft>
          <a:spcPct val="0"/>
        </a:spcAft>
        <a:defRPr sz="1700" b="1">
          <a:solidFill>
            <a:srgbClr val="00419A"/>
          </a:solidFill>
          <a:latin typeface="Arial" pitchFamily="34" charset="0"/>
          <a:ea typeface="ＭＳ Ｐゴシック" pitchFamily="-110" charset="-128"/>
          <a:cs typeface="Arial" pitchFamily="34" charset="0"/>
        </a:defRPr>
      </a:lvl3pPr>
      <a:lvl4pPr algn="l" rtl="0" eaLnBrk="1" fontAlgn="base" hangingPunct="1">
        <a:spcBef>
          <a:spcPct val="0"/>
        </a:spcBef>
        <a:spcAft>
          <a:spcPct val="0"/>
        </a:spcAft>
        <a:defRPr sz="1700" b="1">
          <a:solidFill>
            <a:srgbClr val="00419A"/>
          </a:solidFill>
          <a:latin typeface="Arial" pitchFamily="34" charset="0"/>
          <a:ea typeface="ＭＳ Ｐゴシック" pitchFamily="-110" charset="-128"/>
          <a:cs typeface="Arial" pitchFamily="34" charset="0"/>
        </a:defRPr>
      </a:lvl4pPr>
      <a:lvl5pPr algn="l" rtl="0" eaLnBrk="1" fontAlgn="base" hangingPunct="1">
        <a:spcBef>
          <a:spcPct val="0"/>
        </a:spcBef>
        <a:spcAft>
          <a:spcPct val="0"/>
        </a:spcAft>
        <a:defRPr sz="1700" b="1">
          <a:solidFill>
            <a:srgbClr val="00419A"/>
          </a:solidFill>
          <a:latin typeface="Arial" pitchFamily="34" charset="0"/>
          <a:ea typeface="ＭＳ Ｐゴシック" pitchFamily="-110" charset="-128"/>
          <a:cs typeface="Arial"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p:titleStyle>
    <p:bodyStyle>
      <a:lvl1pPr marL="176209" indent="-176209" algn="l" rtl="0" eaLnBrk="1" fontAlgn="base" hangingPunct="1">
        <a:spcBef>
          <a:spcPct val="20000"/>
        </a:spcBef>
        <a:spcAft>
          <a:spcPct val="0"/>
        </a:spcAft>
        <a:buFont typeface="Wingdings" panose="05000000000000000000" pitchFamily="2" charset="2"/>
        <a:buChar char="§"/>
        <a:defRPr sz="1300" kern="1200">
          <a:solidFill>
            <a:schemeClr val="accent1">
              <a:lumMod val="75000"/>
            </a:schemeClr>
          </a:solidFill>
          <a:latin typeface="Arial"/>
          <a:ea typeface="ＭＳ Ｐゴシック" pitchFamily="-110" charset="-128"/>
          <a:cs typeface="Arial"/>
        </a:defRPr>
      </a:lvl1pPr>
      <a:lvl2pPr marL="742932" indent="-285744" algn="l" rtl="0" eaLnBrk="1" fontAlgn="base" hangingPunct="1">
        <a:spcBef>
          <a:spcPct val="20000"/>
        </a:spcBef>
        <a:spcAft>
          <a:spcPct val="0"/>
        </a:spcAft>
        <a:buFont typeface="Arial" panose="020B0604020202020204" pitchFamily="34" charset="0"/>
        <a:buChar char="–"/>
        <a:defRPr sz="1300" kern="1200">
          <a:solidFill>
            <a:schemeClr val="accent1"/>
          </a:solidFill>
          <a:latin typeface="+mn-lt"/>
          <a:ea typeface="ＭＳ Ｐゴシック" pitchFamily="-110" charset="-128"/>
          <a:cs typeface="+mn-cs"/>
        </a:defRPr>
      </a:lvl2pPr>
      <a:lvl3pPr marL="1142971" indent="-228594"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0" charset="-128"/>
          <a:cs typeface="+mn-cs"/>
        </a:defRPr>
      </a:lvl3pPr>
      <a:lvl4pPr marL="1371566" algn="l" rtl="0" eaLnBrk="1" fontAlgn="base" hangingPunct="1">
        <a:spcBef>
          <a:spcPct val="20000"/>
        </a:spcBef>
        <a:spcAft>
          <a:spcPct val="0"/>
        </a:spcAft>
        <a:buFont typeface="Arial" panose="020B0604020202020204" pitchFamily="34" charset="0"/>
        <a:defRPr sz="2000" kern="1200">
          <a:solidFill>
            <a:schemeClr val="tx1"/>
          </a:solidFill>
          <a:latin typeface="+mn-lt"/>
          <a:ea typeface="ＭＳ Ｐゴシック" pitchFamily="-110" charset="-128"/>
          <a:cs typeface="+mn-cs"/>
        </a:defRPr>
      </a:lvl4pPr>
      <a:lvl5pPr marL="2057349" indent="-228594"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0" charset="-128"/>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airchecklab.com/"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ww.beko-technologies.com/en/e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hyperlink" Target="https://www.airchecklab.com/"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www.beko-technologies.com/en/en/" TargetMode="Externa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png"/><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8.png"/><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8.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2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cabpexpo.com/" TargetMode="Externa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17.emf"/><Relationship Id="rId3" Type="http://schemas.openxmlformats.org/officeDocument/2006/relationships/notesSlide" Target="../notesSlides/notesSlide1.xml"/><Relationship Id="rId7" Type="http://schemas.openxmlformats.org/officeDocument/2006/relationships/oleObject" Target="../embeddings/oleObject1.bin"/><Relationship Id="rId12"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www.beko-technologies.us/" TargetMode="External"/><Relationship Id="rId11" Type="http://schemas.openxmlformats.org/officeDocument/2006/relationships/image" Target="../media/image16.emf"/><Relationship Id="rId5" Type="http://schemas.openxmlformats.org/officeDocument/2006/relationships/image" Target="../media/image18.png"/><Relationship Id="rId10" Type="http://schemas.openxmlformats.org/officeDocument/2006/relationships/oleObject" Target="../embeddings/oleObject2.bin"/><Relationship Id="rId4" Type="http://schemas.openxmlformats.org/officeDocument/2006/relationships/hyperlink" Target="http://www.cabpexpo.com/" TargetMode="External"/><Relationship Id="rId9" Type="http://schemas.openxmlformats.org/officeDocument/2006/relationships/hyperlink" Target="https://www.airchecklab.com/?nab=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airchecklab.com/" TargetMode="Externa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0.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0.xml"/><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hyperlink" Target="https://www.beko-technologies.com/en/en/" TargetMode="External"/><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76.JPG"/></Relationships>
</file>

<file path=ppt/slides/_rels/slide4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0.xml"/><Relationship Id="rId1" Type="http://schemas.openxmlformats.org/officeDocument/2006/relationships/slideLayout" Target="../slideLayouts/slideLayout38.xml"/><Relationship Id="rId5" Type="http://schemas.openxmlformats.org/officeDocument/2006/relationships/image" Target="../media/image78.jpeg"/><Relationship Id="rId4" Type="http://schemas.openxmlformats.org/officeDocument/2006/relationships/image" Target="../media/image77.jpeg"/></Relationships>
</file>

<file path=ppt/slides/_rels/slide4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4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2.xml"/><Relationship Id="rId1" Type="http://schemas.openxmlformats.org/officeDocument/2006/relationships/slideLayout" Target="../slideLayouts/slideLayout38.xml"/><Relationship Id="rId5" Type="http://schemas.openxmlformats.org/officeDocument/2006/relationships/image" Target="../media/image83.jpeg"/><Relationship Id="rId4" Type="http://schemas.openxmlformats.org/officeDocument/2006/relationships/image" Target="../media/image82.jpeg"/></Relationships>
</file>

<file path=ppt/slides/_rels/slide4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3.xml"/><Relationship Id="rId1" Type="http://schemas.openxmlformats.org/officeDocument/2006/relationships/slideLayout" Target="../slideLayouts/slideLayout38.xml"/><Relationship Id="rId5" Type="http://schemas.openxmlformats.org/officeDocument/2006/relationships/image" Target="../media/image85.JPG"/><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4.xml"/><Relationship Id="rId1" Type="http://schemas.openxmlformats.org/officeDocument/2006/relationships/slideLayout" Target="../slideLayouts/slideLayout38.xml"/><Relationship Id="rId5" Type="http://schemas.openxmlformats.org/officeDocument/2006/relationships/image" Target="../media/image87.jpeg"/><Relationship Id="rId4" Type="http://schemas.openxmlformats.org/officeDocument/2006/relationships/image" Target="../media/image86.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airchecklab.com/"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ww.beko-technologies.com/en/en/"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5.xml"/><Relationship Id="rId1" Type="http://schemas.openxmlformats.org/officeDocument/2006/relationships/slideLayout" Target="../slideLayouts/slideLayout38.xml"/><Relationship Id="rId5" Type="http://schemas.openxmlformats.org/officeDocument/2006/relationships/image" Target="../media/image89.jpg"/><Relationship Id="rId4" Type="http://schemas.openxmlformats.org/officeDocument/2006/relationships/image" Target="../media/image88.jpg"/></Relationships>
</file>

<file path=ppt/slides/_rels/slide5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airchecklab.com/"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ww.beko-technologies.com/en/en/"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airchecklab.com/"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ww.beko-technologies.com/en/en/"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6.xml.rels><?xml version="1.0" encoding="UTF-8" standalone="yes"?>
<Relationships xmlns="http://schemas.openxmlformats.org/package/2006/relationships"><Relationship Id="rId3" Type="http://schemas.openxmlformats.org/officeDocument/2006/relationships/hyperlink" Target="http://www.airbestpractices.com/magazine/webinars" TargetMode="External"/><Relationship Id="rId2" Type="http://schemas.openxmlformats.org/officeDocument/2006/relationships/hyperlink" Target="http://www.coolingbestpractices.com/magazine/webinars" TargetMode="Externa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airchecklab.com/" TargetMode="Externa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3.png"/><Relationship Id="rId4" Type="http://schemas.openxmlformats.org/officeDocument/2006/relationships/hyperlink" Target="https://www.beko-technologies.com/en/e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7"/>
          <p:cNvSpPr txBox="1">
            <a:spLocks noChangeArrowheads="1"/>
          </p:cNvSpPr>
          <p:nvPr/>
        </p:nvSpPr>
        <p:spPr bwMode="auto">
          <a:xfrm>
            <a:off x="2866317" y="2988694"/>
            <a:ext cx="3653653" cy="138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ts val="1680"/>
              </a:lnSpc>
              <a:spcBef>
                <a:spcPct val="0"/>
              </a:spcBef>
              <a:spcAft>
                <a:spcPct val="0"/>
              </a:spcAft>
              <a:buClrTx/>
              <a:buSzTx/>
              <a:buFontTx/>
              <a:buNone/>
              <a:tabLst/>
              <a:defRPr/>
            </a:pPr>
            <a:r>
              <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rPr>
              <a:t>The recording and slides of this webinar will be made available to attendees via email later today.</a:t>
            </a:r>
          </a:p>
          <a:p>
            <a:pPr marL="0" marR="0" lvl="0" indent="0" algn="ctr" defTabSz="914400" rtl="0" eaLnBrk="0" fontAlgn="base" latinLnBrk="0" hangingPunct="0">
              <a:lnSpc>
                <a:spcPts val="1680"/>
              </a:lnSpc>
              <a:spcBef>
                <a:spcPct val="0"/>
              </a:spcBef>
              <a:spcAft>
                <a:spcPct val="0"/>
              </a:spcAft>
              <a:buClrTx/>
              <a:buSzTx/>
              <a:buFontTx/>
              <a:buNone/>
              <a:tabLst/>
              <a:defRPr/>
            </a:pPr>
            <a:endPar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endParaRPr>
          </a:p>
          <a:p>
            <a:pPr marL="0" marR="0" lvl="0" indent="0" algn="ctr" defTabSz="914400" rtl="0" eaLnBrk="0" fontAlgn="base" latinLnBrk="0" hangingPunct="0">
              <a:lnSpc>
                <a:spcPts val="1680"/>
              </a:lnSpc>
              <a:spcBef>
                <a:spcPct val="0"/>
              </a:spcBef>
              <a:spcAft>
                <a:spcPct val="0"/>
              </a:spcAft>
              <a:buClrTx/>
              <a:buSzTx/>
              <a:buFontTx/>
              <a:buNone/>
              <a:tabLst/>
              <a:defRPr/>
            </a:pPr>
            <a:r>
              <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rPr>
              <a:t>PDH Certificates will be e-mailed to attendees within two days.</a:t>
            </a:r>
            <a:endParaRPr kumimoji="0" lang="en-US" altLang="en-US" sz="1300" b="1" i="0" u="none" strike="noStrike" kern="0" cap="none" spc="0" normalizeH="0" baseline="0" noProof="0" dirty="0">
              <a:ln>
                <a:noFill/>
              </a:ln>
              <a:solidFill>
                <a:prstClr val="black"/>
              </a:solidFill>
              <a:effectLst/>
              <a:uLnTx/>
              <a:uFillTx/>
              <a:latin typeface="+mj-lt"/>
              <a:cs typeface="Calibri" panose="020F0502020204030204" pitchFamily="34" charset="0"/>
            </a:endParaRPr>
          </a:p>
        </p:txBody>
      </p:sp>
      <p:sp>
        <p:nvSpPr>
          <p:cNvPr id="22" name="Title 1">
            <a:extLst>
              <a:ext uri="{FF2B5EF4-FFF2-40B4-BE49-F238E27FC236}">
                <a16:creationId xmlns:a16="http://schemas.microsoft.com/office/drawing/2014/main" id="{9E778030-676D-4375-9DE3-C5E6CA3A0FBF}"/>
              </a:ext>
            </a:extLst>
          </p:cNvPr>
          <p:cNvSpPr txBox="1">
            <a:spLocks/>
          </p:cNvSpPr>
          <p:nvPr/>
        </p:nvSpPr>
        <p:spPr bwMode="auto">
          <a:xfrm>
            <a:off x="1104900" y="1387937"/>
            <a:ext cx="69342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Safety and Quality in Compressed Air: Why You Should Care</a:t>
            </a:r>
          </a:p>
        </p:txBody>
      </p:sp>
      <p:sp>
        <p:nvSpPr>
          <p:cNvPr id="23" name="object 3">
            <a:extLst>
              <a:ext uri="{FF2B5EF4-FFF2-40B4-BE49-F238E27FC236}">
                <a16:creationId xmlns:a16="http://schemas.microsoft.com/office/drawing/2014/main" id="{DD6E8466-892C-4836-B71C-1D12F3F42E0F}"/>
              </a:ext>
            </a:extLst>
          </p:cNvPr>
          <p:cNvSpPr txBox="1"/>
          <p:nvPr/>
        </p:nvSpPr>
        <p:spPr>
          <a:xfrm>
            <a:off x="1572967" y="2133600"/>
            <a:ext cx="5998067" cy="615553"/>
          </a:xfrm>
          <a:prstGeom prst="rect">
            <a:avLst/>
          </a:prstGeom>
        </p:spPr>
        <p:txBody>
          <a:bodyPr vert="horz" wrap="square" lIns="0" tIns="0" rIns="0" bIns="0" rtlCol="0">
            <a:spAutoFit/>
          </a:bodyPr>
          <a:lstStyle/>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15" normalizeH="0" baseline="0" noProof="0" dirty="0">
                <a:ln>
                  <a:noFill/>
                </a:ln>
                <a:solidFill>
                  <a:prstClr val="black"/>
                </a:solidFill>
                <a:effectLst/>
                <a:uLnTx/>
                <a:uFillTx/>
                <a:latin typeface="+mj-lt"/>
                <a:ea typeface="+mn-ea"/>
                <a:cs typeface="Calibri"/>
              </a:rPr>
              <a:t>Loran Circle, </a:t>
            </a:r>
            <a:r>
              <a:rPr kumimoji="0" lang="en-US" sz="2000" b="0" i="1" u="none" strike="noStrike" kern="1200" cap="none" spc="-15" normalizeH="0" baseline="0" noProof="0" dirty="0">
                <a:ln>
                  <a:noFill/>
                </a:ln>
                <a:solidFill>
                  <a:prstClr val="black"/>
                </a:solidFill>
                <a:effectLst/>
                <a:uLnTx/>
                <a:uFillTx/>
                <a:latin typeface="+mj-lt"/>
                <a:ea typeface="+mn-ea"/>
                <a:cs typeface="Calibri"/>
              </a:rPr>
              <a:t>Circle Training &amp; Consulting</a:t>
            </a:r>
          </a:p>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15" normalizeH="0" baseline="0" noProof="0" dirty="0">
                <a:ln>
                  <a:noFill/>
                </a:ln>
                <a:solidFill>
                  <a:prstClr val="black"/>
                </a:solidFill>
                <a:effectLst/>
                <a:uLnTx/>
                <a:uFillTx/>
                <a:latin typeface="+mj-lt"/>
                <a:ea typeface="+mn-ea"/>
                <a:cs typeface="Calibri"/>
              </a:rPr>
              <a:t>Keynote Speaker</a:t>
            </a:r>
            <a:endParaRPr kumimoji="0" sz="2000" b="0" i="1" u="none" strike="noStrike" kern="1200" cap="none" spc="0" normalizeH="0" baseline="0" noProof="0" dirty="0">
              <a:ln>
                <a:noFill/>
              </a:ln>
              <a:solidFill>
                <a:prstClr val="black"/>
              </a:solidFill>
              <a:effectLst/>
              <a:uLnTx/>
              <a:uFillTx/>
              <a:latin typeface="+mj-lt"/>
              <a:ea typeface="+mn-ea"/>
              <a:cs typeface="Calibri"/>
            </a:endParaRPr>
          </a:p>
        </p:txBody>
      </p:sp>
      <p:sp>
        <p:nvSpPr>
          <p:cNvPr id="5" name="TextBox 4">
            <a:extLst>
              <a:ext uri="{FF2B5EF4-FFF2-40B4-BE49-F238E27FC236}">
                <a16:creationId xmlns:a16="http://schemas.microsoft.com/office/drawing/2014/main" id="{422B3337-564F-42B7-9716-535CE518A54C}"/>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7" name="Picture 6">
            <a:hlinkClick r:id="rId2"/>
            <a:extLst>
              <a:ext uri="{FF2B5EF4-FFF2-40B4-BE49-F238E27FC236}">
                <a16:creationId xmlns:a16="http://schemas.microsoft.com/office/drawing/2014/main" id="{B3DEE64D-9316-4C2D-8EC0-1E6B257808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4372534"/>
            <a:ext cx="1410065" cy="729767"/>
          </a:xfrm>
          <a:prstGeom prst="rect">
            <a:avLst/>
          </a:prstGeom>
        </p:spPr>
      </p:pic>
      <p:pic>
        <p:nvPicPr>
          <p:cNvPr id="9" name="Picture 8">
            <a:hlinkClick r:id="rId4"/>
            <a:extLst>
              <a:ext uri="{FF2B5EF4-FFF2-40B4-BE49-F238E27FC236}">
                <a16:creationId xmlns:a16="http://schemas.microsoft.com/office/drawing/2014/main" id="{76A4F821-86A0-46C6-940C-881467FC17FE}"/>
              </a:ext>
            </a:extLst>
          </p:cNvPr>
          <p:cNvPicPr>
            <a:picLocks noChangeAspect="1"/>
          </p:cNvPicPr>
          <p:nvPr/>
        </p:nvPicPr>
        <p:blipFill rotWithShape="1">
          <a:blip r:embed="rId5">
            <a:extLst>
              <a:ext uri="{28A0092B-C50C-407E-A947-70E740481C1C}">
                <a14:useLocalDpi xmlns:a14="http://schemas.microsoft.com/office/drawing/2010/main" val="0"/>
              </a:ext>
            </a:extLst>
          </a:blip>
          <a:srcRect l="18001" r="22571"/>
          <a:stretch/>
        </p:blipFill>
        <p:spPr>
          <a:xfrm>
            <a:off x="7924800" y="4372534"/>
            <a:ext cx="763301" cy="961466"/>
          </a:xfrm>
          <a:prstGeom prst="rect">
            <a:avLst/>
          </a:prstGeom>
        </p:spPr>
      </p:pic>
    </p:spTree>
    <p:extLst>
      <p:ext uri="{BB962C8B-B14F-4D97-AF65-F5344CB8AC3E}">
        <p14:creationId xmlns:p14="http://schemas.microsoft.com/office/powerpoint/2010/main" val="35460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F7B3F-1CAA-431E-9D2A-C1B3F3622A16}"/>
              </a:ext>
            </a:extLst>
          </p:cNvPr>
          <p:cNvSpPr>
            <a:spLocks noGrp="1"/>
          </p:cNvSpPr>
          <p:nvPr>
            <p:ph type="title"/>
          </p:nvPr>
        </p:nvSpPr>
        <p:spPr/>
        <p:txBody>
          <a:bodyPr/>
          <a:lstStyle/>
          <a:p>
            <a:r>
              <a:rPr lang="en-US" dirty="0"/>
              <a:t>Webinar Agenda	</a:t>
            </a:r>
          </a:p>
        </p:txBody>
      </p:sp>
      <p:sp>
        <p:nvSpPr>
          <p:cNvPr id="3" name="Content Placeholder 2">
            <a:extLst>
              <a:ext uri="{FF2B5EF4-FFF2-40B4-BE49-F238E27FC236}">
                <a16:creationId xmlns:a16="http://schemas.microsoft.com/office/drawing/2014/main" id="{92B50B1D-8AF7-4D26-A0DA-DCDABACA5B68}"/>
              </a:ext>
            </a:extLst>
          </p:cNvPr>
          <p:cNvSpPr>
            <a:spLocks noGrp="1"/>
          </p:cNvSpPr>
          <p:nvPr>
            <p:ph sz="quarter" idx="1"/>
          </p:nvPr>
        </p:nvSpPr>
        <p:spPr>
          <a:xfrm>
            <a:off x="495300" y="1371600"/>
            <a:ext cx="8229600" cy="3780755"/>
          </a:xfrm>
        </p:spPr>
        <p:txBody>
          <a:bodyPr>
            <a:normAutofit fontScale="92500" lnSpcReduction="20000"/>
          </a:bodyPr>
          <a:lstStyle/>
          <a:p>
            <a:r>
              <a:rPr lang="en-US" sz="2800" dirty="0"/>
              <a:t>Dangers of not having a process of checks and balances for air quality in your facility</a:t>
            </a:r>
          </a:p>
          <a:p>
            <a:r>
              <a:rPr lang="en-US" sz="2800" dirty="0"/>
              <a:t>What is the ISO 8573.1 standard for compressed air quality?</a:t>
            </a:r>
          </a:p>
          <a:p>
            <a:r>
              <a:rPr lang="en-US" sz="2800" dirty="0"/>
              <a:t>How to establish an ISO 8573.1 specification for your facility and processes </a:t>
            </a:r>
          </a:p>
          <a:p>
            <a:r>
              <a:rPr lang="en-US" sz="2800" dirty="0"/>
              <a:t>What could happen without a compressed air purity specification for your facility?</a:t>
            </a:r>
          </a:p>
          <a:p>
            <a:r>
              <a:rPr lang="en-US" sz="2800" dirty="0"/>
              <a:t>Importance of regular scheduled testing and maintenance of the air system</a:t>
            </a:r>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16DC9642-298B-4137-BB73-896DF81A91A9}"/>
              </a:ext>
            </a:extLst>
          </p:cNvPr>
          <p:cNvPicPr>
            <a:picLocks noChangeAspect="1"/>
          </p:cNvPicPr>
          <p:nvPr/>
        </p:nvPicPr>
        <p:blipFill>
          <a:blip r:embed="rId2"/>
          <a:stretch>
            <a:fillRect/>
          </a:stretch>
        </p:blipFill>
        <p:spPr>
          <a:xfrm>
            <a:off x="6591229" y="5889313"/>
            <a:ext cx="2492477" cy="838200"/>
          </a:xfrm>
          <a:prstGeom prst="rect">
            <a:avLst/>
          </a:prstGeom>
        </p:spPr>
      </p:pic>
      <p:pic>
        <p:nvPicPr>
          <p:cNvPr id="5" name="Picture 4">
            <a:extLst>
              <a:ext uri="{FF2B5EF4-FFF2-40B4-BE49-F238E27FC236}">
                <a16:creationId xmlns:a16="http://schemas.microsoft.com/office/drawing/2014/main" id="{224511F5-2D24-4F23-8EFA-A2A1619314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7100" y="5152355"/>
            <a:ext cx="2209800" cy="1473915"/>
          </a:xfrm>
          <a:prstGeom prst="rect">
            <a:avLst/>
          </a:prstGeom>
        </p:spPr>
      </p:pic>
    </p:spTree>
    <p:extLst>
      <p:ext uri="{BB962C8B-B14F-4D97-AF65-F5344CB8AC3E}">
        <p14:creationId xmlns:p14="http://schemas.microsoft.com/office/powerpoint/2010/main" val="140741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EB583-75B1-4F6E-BB6F-90461A14918E}"/>
              </a:ext>
            </a:extLst>
          </p:cNvPr>
          <p:cNvSpPr>
            <a:spLocks noGrp="1"/>
          </p:cNvSpPr>
          <p:nvPr>
            <p:ph type="title"/>
          </p:nvPr>
        </p:nvSpPr>
        <p:spPr>
          <a:xfrm>
            <a:off x="457200" y="152400"/>
            <a:ext cx="8305800" cy="762000"/>
          </a:xfrm>
        </p:spPr>
        <p:txBody>
          <a:bodyPr>
            <a:normAutofit/>
          </a:bodyPr>
          <a:lstStyle/>
          <a:p>
            <a:r>
              <a:rPr lang="en-US" sz="2400" dirty="0"/>
              <a:t>What  Are The Dangers Of Contaminated Compressed Air?</a:t>
            </a:r>
          </a:p>
        </p:txBody>
      </p:sp>
      <p:sp>
        <p:nvSpPr>
          <p:cNvPr id="3" name="Content Placeholder 2">
            <a:extLst>
              <a:ext uri="{FF2B5EF4-FFF2-40B4-BE49-F238E27FC236}">
                <a16:creationId xmlns:a16="http://schemas.microsoft.com/office/drawing/2014/main" id="{AE606DF5-CDDC-4D8B-A1CF-7362E979EDCA}"/>
              </a:ext>
            </a:extLst>
          </p:cNvPr>
          <p:cNvSpPr>
            <a:spLocks noGrp="1"/>
          </p:cNvSpPr>
          <p:nvPr>
            <p:ph sz="quarter" idx="1"/>
          </p:nvPr>
        </p:nvSpPr>
        <p:spPr>
          <a:xfrm>
            <a:off x="457200" y="1295400"/>
            <a:ext cx="8229600" cy="4495800"/>
          </a:xfrm>
        </p:spPr>
        <p:txBody>
          <a:bodyPr>
            <a:normAutofit/>
          </a:bodyPr>
          <a:lstStyle/>
          <a:p>
            <a:r>
              <a:rPr lang="en-US" dirty="0"/>
              <a:t>Contaminants such as oil, water and particles </a:t>
            </a:r>
            <a:r>
              <a:rPr lang="en-US" u="sng" dirty="0"/>
              <a:t>will</a:t>
            </a:r>
            <a:r>
              <a:rPr lang="en-US" dirty="0"/>
              <a:t> contaminate compressed air systems</a:t>
            </a:r>
          </a:p>
          <a:p>
            <a:r>
              <a:rPr lang="en-US" dirty="0"/>
              <a:t>Contaminants </a:t>
            </a:r>
            <a:r>
              <a:rPr lang="en-US" u="sng" dirty="0"/>
              <a:t>will</a:t>
            </a:r>
            <a:r>
              <a:rPr lang="en-US" dirty="0"/>
              <a:t> cause poor product quality </a:t>
            </a:r>
          </a:p>
          <a:p>
            <a:r>
              <a:rPr lang="en-US" dirty="0"/>
              <a:t>Contaminants </a:t>
            </a:r>
            <a:r>
              <a:rPr lang="en-US" u="sng" dirty="0"/>
              <a:t>will</a:t>
            </a:r>
            <a:r>
              <a:rPr lang="en-US" dirty="0"/>
              <a:t> cause higher maintenance expenses of manufacturing equipment, and contamination of product produced</a:t>
            </a:r>
          </a:p>
          <a:p>
            <a:r>
              <a:rPr lang="en-US" dirty="0"/>
              <a:t>Compressed air contamination is expensive </a:t>
            </a:r>
          </a:p>
          <a:p>
            <a:r>
              <a:rPr lang="en-US" dirty="0"/>
              <a:t>Could cause issues with direct and indirect food contact</a:t>
            </a:r>
          </a:p>
          <a:p>
            <a:r>
              <a:rPr lang="en-US" dirty="0"/>
              <a:t>Higher chance of legal liability</a:t>
            </a:r>
          </a:p>
          <a:p>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AFDCC153-0B9F-4A57-8804-59E980C02C4C}"/>
              </a:ext>
            </a:extLst>
          </p:cNvPr>
          <p:cNvPicPr>
            <a:picLocks noChangeAspect="1"/>
          </p:cNvPicPr>
          <p:nvPr/>
        </p:nvPicPr>
        <p:blipFill>
          <a:blip r:embed="rId2"/>
          <a:stretch>
            <a:fillRect/>
          </a:stretch>
        </p:blipFill>
        <p:spPr>
          <a:xfrm>
            <a:off x="6644532" y="5989739"/>
            <a:ext cx="2492477" cy="838200"/>
          </a:xfrm>
          <a:prstGeom prst="rect">
            <a:avLst/>
          </a:prstGeom>
        </p:spPr>
      </p:pic>
      <p:pic>
        <p:nvPicPr>
          <p:cNvPr id="7" name="Picture 6">
            <a:extLst>
              <a:ext uri="{FF2B5EF4-FFF2-40B4-BE49-F238E27FC236}">
                <a16:creationId xmlns:a16="http://schemas.microsoft.com/office/drawing/2014/main" id="{7138961F-C2F5-4856-A140-01B13A6B8F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2819400"/>
            <a:ext cx="1152525" cy="1118427"/>
          </a:xfrm>
          <a:prstGeom prst="rect">
            <a:avLst/>
          </a:prstGeom>
        </p:spPr>
      </p:pic>
      <p:pic>
        <p:nvPicPr>
          <p:cNvPr id="9" name="Picture 8">
            <a:extLst>
              <a:ext uri="{FF2B5EF4-FFF2-40B4-BE49-F238E27FC236}">
                <a16:creationId xmlns:a16="http://schemas.microsoft.com/office/drawing/2014/main" id="{DF11220F-645D-4F9F-AA51-C06F883FB7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6636" y="4563703"/>
            <a:ext cx="1902619" cy="1295400"/>
          </a:xfrm>
          <a:prstGeom prst="rect">
            <a:avLst/>
          </a:prstGeom>
        </p:spPr>
      </p:pic>
    </p:spTree>
    <p:extLst>
      <p:ext uri="{BB962C8B-B14F-4D97-AF65-F5344CB8AC3E}">
        <p14:creationId xmlns:p14="http://schemas.microsoft.com/office/powerpoint/2010/main" val="4225161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Dangers Of Not Setting ISO Standards</a:t>
            </a:r>
          </a:p>
        </p:txBody>
      </p:sp>
      <p:pic>
        <p:nvPicPr>
          <p:cNvPr id="13" name="Picture 12">
            <a:extLst>
              <a:ext uri="{FF2B5EF4-FFF2-40B4-BE49-F238E27FC236}">
                <a16:creationId xmlns:a16="http://schemas.microsoft.com/office/drawing/2014/main" id="{D04D12CC-04CC-4F8A-A5BE-7442DF8C86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495" y="3902698"/>
            <a:ext cx="2633060" cy="1755812"/>
          </a:xfrm>
          <a:prstGeom prst="rect">
            <a:avLst/>
          </a:prstGeom>
        </p:spPr>
      </p:pic>
      <p:pic>
        <p:nvPicPr>
          <p:cNvPr id="14" name="Picture 13" descr="Abrasive Sludge">
            <a:extLst>
              <a:ext uri="{FF2B5EF4-FFF2-40B4-BE49-F238E27FC236}">
                <a16:creationId xmlns:a16="http://schemas.microsoft.com/office/drawing/2014/main" id="{A0AE9041-D8D4-47D2-8265-C7FD8A13B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260" r="5556"/>
          <a:stretch>
            <a:fillRect/>
          </a:stretch>
        </p:blipFill>
        <p:spPr bwMode="auto">
          <a:xfrm>
            <a:off x="596536" y="1219176"/>
            <a:ext cx="2548117" cy="21803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21F879B-8FAD-46A6-84B0-4FCCEBC5DAB7}"/>
              </a:ext>
            </a:extLst>
          </p:cNvPr>
          <p:cNvSpPr txBox="1"/>
          <p:nvPr/>
        </p:nvSpPr>
        <p:spPr>
          <a:xfrm>
            <a:off x="3200401" y="1219916"/>
            <a:ext cx="3428999" cy="50783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Would you want a product  produced with the examples shown here?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Would you feel confident with using air for critical food or health processes?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Installation of point of use filter/regulators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Do I have your attention?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8" name="Picture 7" descr="Corrossion">
            <a:extLst>
              <a:ext uri="{FF2B5EF4-FFF2-40B4-BE49-F238E27FC236}">
                <a16:creationId xmlns:a16="http://schemas.microsoft.com/office/drawing/2014/main" id="{1FC9EC3E-7739-43FC-985F-86A839398C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182" r="18182"/>
          <a:stretch>
            <a:fillRect/>
          </a:stretch>
        </p:blipFill>
        <p:spPr bwMode="auto">
          <a:xfrm>
            <a:off x="6763093" y="1203189"/>
            <a:ext cx="1927569" cy="21803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868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79859-BC2A-47A8-AD1C-9430F3B415A1}"/>
              </a:ext>
            </a:extLst>
          </p:cNvPr>
          <p:cNvSpPr>
            <a:spLocks noGrp="1"/>
          </p:cNvSpPr>
          <p:nvPr>
            <p:ph type="title"/>
          </p:nvPr>
        </p:nvSpPr>
        <p:spPr/>
        <p:txBody>
          <a:bodyPr/>
          <a:lstStyle/>
          <a:p>
            <a:r>
              <a:rPr lang="en-US" dirty="0"/>
              <a:t>Actual Cases</a:t>
            </a:r>
          </a:p>
        </p:txBody>
      </p:sp>
      <p:pic>
        <p:nvPicPr>
          <p:cNvPr id="9" name="Content Placeholder 8">
            <a:extLst>
              <a:ext uri="{FF2B5EF4-FFF2-40B4-BE49-F238E27FC236}">
                <a16:creationId xmlns:a16="http://schemas.microsoft.com/office/drawing/2014/main" id="{53B984DB-6E79-4E2B-9B61-11219F8D9D8F}"/>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562600" y="1068499"/>
            <a:ext cx="2327178" cy="2230215"/>
          </a:xfrm>
        </p:spPr>
      </p:pic>
      <p:sp>
        <p:nvSpPr>
          <p:cNvPr id="12" name="TextBox 11">
            <a:extLst>
              <a:ext uri="{FF2B5EF4-FFF2-40B4-BE49-F238E27FC236}">
                <a16:creationId xmlns:a16="http://schemas.microsoft.com/office/drawing/2014/main" id="{B13D95FD-DA49-487C-81C7-E9466DFC7B53}"/>
              </a:ext>
            </a:extLst>
          </p:cNvPr>
          <p:cNvSpPr txBox="1"/>
          <p:nvPr/>
        </p:nvSpPr>
        <p:spPr>
          <a:xfrm>
            <a:off x="152400" y="992298"/>
            <a:ext cx="4953000"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Automobile manufacturing paint line was intermittently getting fish eyes in paint. Air testing gas chromatograph mass spectrometer showed Inlet gasses were causing the problem.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Potato chip plant used optical detection and compressed air for optical detection of defects in chips</a:t>
            </a:r>
          </a:p>
        </p:txBody>
      </p:sp>
      <p:pic>
        <p:nvPicPr>
          <p:cNvPr id="18" name="Picture 17">
            <a:extLst>
              <a:ext uri="{FF2B5EF4-FFF2-40B4-BE49-F238E27FC236}">
                <a16:creationId xmlns:a16="http://schemas.microsoft.com/office/drawing/2014/main" id="{C354176D-E96F-40DC-B2C6-944453CB4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3557379"/>
            <a:ext cx="2667000" cy="2066459"/>
          </a:xfrm>
          <a:prstGeom prst="rect">
            <a:avLst/>
          </a:prstGeom>
        </p:spPr>
      </p:pic>
    </p:spTree>
    <p:extLst>
      <p:ext uri="{BB962C8B-B14F-4D97-AF65-F5344CB8AC3E}">
        <p14:creationId xmlns:p14="http://schemas.microsoft.com/office/powerpoint/2010/main" val="2187837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ISO Standards</a:t>
            </a:r>
          </a:p>
        </p:txBody>
      </p:sp>
      <p:sp>
        <p:nvSpPr>
          <p:cNvPr id="3" name="Content Placeholder 2"/>
          <p:cNvSpPr>
            <a:spLocks noGrp="1"/>
          </p:cNvSpPr>
          <p:nvPr>
            <p:ph sz="quarter" idx="1"/>
          </p:nvPr>
        </p:nvSpPr>
        <p:spPr>
          <a:xfrm>
            <a:off x="433526" y="1371600"/>
            <a:ext cx="8229600" cy="4419600"/>
          </a:xfrm>
        </p:spPr>
        <p:txBody>
          <a:bodyPr>
            <a:normAutofit/>
          </a:bodyPr>
          <a:lstStyle/>
          <a:p>
            <a:r>
              <a:rPr lang="en-US" sz="2800" dirty="0"/>
              <a:t>In years past clean air quality was referred to as “Instrument Air”.</a:t>
            </a:r>
          </a:p>
          <a:p>
            <a:r>
              <a:rPr lang="en-US" sz="2800" dirty="0"/>
              <a:t>It was presumed to be -40 and .01 micron of particulate and liquids. However, there were no set standards.</a:t>
            </a:r>
          </a:p>
          <a:p>
            <a:r>
              <a:rPr lang="en-US" sz="2800" dirty="0"/>
              <a:t>ISO (International Standards Organization) came up with standards for compressed air quality in 1991 and amended them in 2001 and lately 2010</a:t>
            </a:r>
          </a:p>
          <a:p>
            <a:pPr marL="0" indent="0">
              <a:buNone/>
            </a:pPr>
            <a:endParaRPr lang="en-US" dirty="0"/>
          </a:p>
        </p:txBody>
      </p:sp>
      <p:pic>
        <p:nvPicPr>
          <p:cNvPr id="4" name="Picture 3">
            <a:extLst>
              <a:ext uri="{FF2B5EF4-FFF2-40B4-BE49-F238E27FC236}">
                <a16:creationId xmlns:a16="http://schemas.microsoft.com/office/drawing/2014/main" id="{BB277B2A-9F06-4EF3-84D7-E7965B71C3B2}"/>
              </a:ext>
            </a:extLst>
          </p:cNvPr>
          <p:cNvPicPr>
            <a:picLocks noChangeAspect="1"/>
          </p:cNvPicPr>
          <p:nvPr/>
        </p:nvPicPr>
        <p:blipFill>
          <a:blip r:embed="rId3"/>
          <a:stretch>
            <a:fillRect/>
          </a:stretch>
        </p:blipFill>
        <p:spPr>
          <a:xfrm>
            <a:off x="6591229" y="5889313"/>
            <a:ext cx="2492477" cy="838200"/>
          </a:xfrm>
          <a:prstGeom prst="rect">
            <a:avLst/>
          </a:prstGeom>
        </p:spPr>
      </p:pic>
    </p:spTree>
    <p:extLst>
      <p:ext uri="{BB962C8B-B14F-4D97-AF65-F5344CB8AC3E}">
        <p14:creationId xmlns:p14="http://schemas.microsoft.com/office/powerpoint/2010/main" val="1452787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EC4A0-E3A3-411F-BB95-D4D6E9FB49D3}"/>
              </a:ext>
            </a:extLst>
          </p:cNvPr>
          <p:cNvSpPr>
            <a:spLocks noGrp="1"/>
          </p:cNvSpPr>
          <p:nvPr>
            <p:ph type="title"/>
          </p:nvPr>
        </p:nvSpPr>
        <p:spPr/>
        <p:txBody>
          <a:bodyPr>
            <a:normAutofit fontScale="90000"/>
          </a:bodyPr>
          <a:lstStyle/>
          <a:p>
            <a:r>
              <a:rPr lang="en-US" dirty="0"/>
              <a:t>How ISO 8573.1 Is Used In Compressed Air Systems</a:t>
            </a:r>
          </a:p>
        </p:txBody>
      </p:sp>
      <p:pic>
        <p:nvPicPr>
          <p:cNvPr id="5" name="Picture 4">
            <a:extLst>
              <a:ext uri="{FF2B5EF4-FFF2-40B4-BE49-F238E27FC236}">
                <a16:creationId xmlns:a16="http://schemas.microsoft.com/office/drawing/2014/main" id="{57ECC50F-0362-4313-B2D9-19177C8A2294}"/>
              </a:ext>
            </a:extLst>
          </p:cNvPr>
          <p:cNvPicPr>
            <a:picLocks noChangeAspect="1"/>
          </p:cNvPicPr>
          <p:nvPr/>
        </p:nvPicPr>
        <p:blipFill>
          <a:blip r:embed="rId2"/>
          <a:stretch>
            <a:fillRect/>
          </a:stretch>
        </p:blipFill>
        <p:spPr>
          <a:xfrm>
            <a:off x="6641736" y="5951538"/>
            <a:ext cx="2492477" cy="838200"/>
          </a:xfrm>
          <a:prstGeom prst="rect">
            <a:avLst/>
          </a:prstGeom>
        </p:spPr>
      </p:pic>
      <p:sp>
        <p:nvSpPr>
          <p:cNvPr id="3" name="TextBox 2">
            <a:extLst>
              <a:ext uri="{FF2B5EF4-FFF2-40B4-BE49-F238E27FC236}">
                <a16:creationId xmlns:a16="http://schemas.microsoft.com/office/drawing/2014/main" id="{61CC8CF8-D6CE-48A9-AE12-F4AB18874CA6}"/>
              </a:ext>
            </a:extLst>
          </p:cNvPr>
          <p:cNvSpPr txBox="1"/>
          <p:nvPr/>
        </p:nvSpPr>
        <p:spPr>
          <a:xfrm>
            <a:off x="2590800" y="5562600"/>
            <a:ext cx="3962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Class Zero must be better than 1.1.1</a:t>
            </a:r>
          </a:p>
        </p:txBody>
      </p:sp>
      <p:pic>
        <p:nvPicPr>
          <p:cNvPr id="2050" name="68D34848-DE9F-4C0F-9D9D-1AFE9C5E8B35" descr="DA6F6CA3-28AC-45B1-82ED-5766AB9038FF">
            <a:extLst>
              <a:ext uri="{FF2B5EF4-FFF2-40B4-BE49-F238E27FC236}">
                <a16:creationId xmlns:a16="http://schemas.microsoft.com/office/drawing/2014/main" id="{29035E14-3E9A-4037-BF12-897E3DC01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8597" y="1243757"/>
            <a:ext cx="4926807" cy="379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151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EC4A0-E3A3-411F-BB95-D4D6E9FB49D3}"/>
              </a:ext>
            </a:extLst>
          </p:cNvPr>
          <p:cNvSpPr>
            <a:spLocks noGrp="1"/>
          </p:cNvSpPr>
          <p:nvPr>
            <p:ph type="title"/>
          </p:nvPr>
        </p:nvSpPr>
        <p:spPr/>
        <p:txBody>
          <a:bodyPr/>
          <a:lstStyle/>
          <a:p>
            <a:r>
              <a:rPr lang="en-US" dirty="0"/>
              <a:t>Costs of Quality</a:t>
            </a:r>
          </a:p>
        </p:txBody>
      </p:sp>
      <p:pic>
        <p:nvPicPr>
          <p:cNvPr id="5" name="Picture 4">
            <a:extLst>
              <a:ext uri="{FF2B5EF4-FFF2-40B4-BE49-F238E27FC236}">
                <a16:creationId xmlns:a16="http://schemas.microsoft.com/office/drawing/2014/main" id="{57ECC50F-0362-4313-B2D9-19177C8A2294}"/>
              </a:ext>
            </a:extLst>
          </p:cNvPr>
          <p:cNvPicPr>
            <a:picLocks noChangeAspect="1"/>
          </p:cNvPicPr>
          <p:nvPr/>
        </p:nvPicPr>
        <p:blipFill>
          <a:blip r:embed="rId2"/>
          <a:stretch>
            <a:fillRect/>
          </a:stretch>
        </p:blipFill>
        <p:spPr>
          <a:xfrm>
            <a:off x="6641736" y="5951538"/>
            <a:ext cx="2492477" cy="838200"/>
          </a:xfrm>
          <a:prstGeom prst="rect">
            <a:avLst/>
          </a:prstGeom>
        </p:spPr>
      </p:pic>
      <p:cxnSp>
        <p:nvCxnSpPr>
          <p:cNvPr id="7" name="Straight Arrow Connector 6">
            <a:extLst>
              <a:ext uri="{FF2B5EF4-FFF2-40B4-BE49-F238E27FC236}">
                <a16:creationId xmlns:a16="http://schemas.microsoft.com/office/drawing/2014/main" id="{E3440742-07EB-449A-94B4-B1EF1A910F69}"/>
              </a:ext>
            </a:extLst>
          </p:cNvPr>
          <p:cNvCxnSpPr>
            <a:cxnSpLocks/>
          </p:cNvCxnSpPr>
          <p:nvPr/>
        </p:nvCxnSpPr>
        <p:spPr>
          <a:xfrm flipV="1">
            <a:off x="2879324" y="1600200"/>
            <a:ext cx="0" cy="914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6E75BED-ED9B-4368-9AA0-AF5071F50480}"/>
              </a:ext>
            </a:extLst>
          </p:cNvPr>
          <p:cNvCxnSpPr>
            <a:cxnSpLocks/>
          </p:cNvCxnSpPr>
          <p:nvPr/>
        </p:nvCxnSpPr>
        <p:spPr>
          <a:xfrm>
            <a:off x="2895600" y="3962400"/>
            <a:ext cx="0" cy="106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ECF1BA5-E5D9-475D-8A4E-FFAA781EF5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1" y="1905000"/>
            <a:ext cx="1752600" cy="2421842"/>
          </a:xfrm>
          <a:prstGeom prst="rect">
            <a:avLst/>
          </a:prstGeom>
        </p:spPr>
      </p:pic>
      <p:pic>
        <p:nvPicPr>
          <p:cNvPr id="11" name="68D34848-DE9F-4C0F-9D9D-1AFE9C5E8B35" descr="DA6F6CA3-28AC-45B1-82ED-5766AB9038FF">
            <a:extLst>
              <a:ext uri="{FF2B5EF4-FFF2-40B4-BE49-F238E27FC236}">
                <a16:creationId xmlns:a16="http://schemas.microsoft.com/office/drawing/2014/main" id="{26971BD2-76A8-4EA7-A6F6-70473A9FEF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8522" y="1455866"/>
            <a:ext cx="4926807" cy="379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6853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Condensate Generation</a:t>
            </a:r>
          </a:p>
        </p:txBody>
      </p:sp>
      <p:pic>
        <p:nvPicPr>
          <p:cNvPr id="4" name="Content Placeholder 3">
            <a:extLst>
              <a:ext uri="{FF2B5EF4-FFF2-40B4-BE49-F238E27FC236}">
                <a16:creationId xmlns:a16="http://schemas.microsoft.com/office/drawing/2014/main" id="{06B43597-5837-43F0-813D-2BAABE1A6576}"/>
              </a:ext>
            </a:extLst>
          </p:cNvPr>
          <p:cNvPicPr>
            <a:picLocks noGrp="1" noChangeAspect="1"/>
          </p:cNvPicPr>
          <p:nvPr>
            <p:ph sz="quarter" idx="1"/>
          </p:nvPr>
        </p:nvPicPr>
        <p:blipFill>
          <a:blip r:embed="rId2"/>
          <a:stretch>
            <a:fillRect/>
          </a:stretch>
        </p:blipFill>
        <p:spPr>
          <a:xfrm>
            <a:off x="196126" y="1143000"/>
            <a:ext cx="5747474" cy="4739481"/>
          </a:xfrm>
          <a:prstGeom prst="rect">
            <a:avLst/>
          </a:prstGeom>
        </p:spPr>
      </p:pic>
      <p:pic>
        <p:nvPicPr>
          <p:cNvPr id="5" name="Picture 4">
            <a:extLst>
              <a:ext uri="{FF2B5EF4-FFF2-40B4-BE49-F238E27FC236}">
                <a16:creationId xmlns:a16="http://schemas.microsoft.com/office/drawing/2014/main" id="{BC1D267B-9E62-469D-93C3-45977B3DDC95}"/>
              </a:ext>
            </a:extLst>
          </p:cNvPr>
          <p:cNvPicPr>
            <a:picLocks noChangeAspect="1"/>
          </p:cNvPicPr>
          <p:nvPr/>
        </p:nvPicPr>
        <p:blipFill>
          <a:blip r:embed="rId3"/>
          <a:stretch>
            <a:fillRect/>
          </a:stretch>
        </p:blipFill>
        <p:spPr>
          <a:xfrm>
            <a:off x="5981330" y="3014081"/>
            <a:ext cx="3058491" cy="2871074"/>
          </a:xfrm>
          <a:prstGeom prst="rect">
            <a:avLst/>
          </a:prstGeom>
        </p:spPr>
      </p:pic>
      <p:sp>
        <p:nvSpPr>
          <p:cNvPr id="3" name="TextBox 2">
            <a:extLst>
              <a:ext uri="{FF2B5EF4-FFF2-40B4-BE49-F238E27FC236}">
                <a16:creationId xmlns:a16="http://schemas.microsoft.com/office/drawing/2014/main" id="{7FB22FD2-3921-4464-B7A8-35EA642B53D2}"/>
              </a:ext>
            </a:extLst>
          </p:cNvPr>
          <p:cNvSpPr txBox="1"/>
          <p:nvPr/>
        </p:nvSpPr>
        <p:spPr>
          <a:xfrm>
            <a:off x="6324600" y="990600"/>
            <a:ext cx="256187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Water IS a contaminant and an abrasive!!</a:t>
            </a:r>
          </a:p>
        </p:txBody>
      </p:sp>
    </p:spTree>
    <p:extLst>
      <p:ext uri="{BB962C8B-B14F-4D97-AF65-F5344CB8AC3E}">
        <p14:creationId xmlns:p14="http://schemas.microsoft.com/office/powerpoint/2010/main" val="1491390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Oil Carryover</a:t>
            </a:r>
          </a:p>
        </p:txBody>
      </p:sp>
      <p:pic>
        <p:nvPicPr>
          <p:cNvPr id="4" name="Picture 3">
            <a:extLst>
              <a:ext uri="{FF2B5EF4-FFF2-40B4-BE49-F238E27FC236}">
                <a16:creationId xmlns:a16="http://schemas.microsoft.com/office/drawing/2014/main" id="{9D3B2EF1-79A8-4984-9B2E-C462C9A3F4DC}"/>
              </a:ext>
            </a:extLst>
          </p:cNvPr>
          <p:cNvPicPr>
            <a:picLocks noChangeAspect="1"/>
          </p:cNvPicPr>
          <p:nvPr/>
        </p:nvPicPr>
        <p:blipFill>
          <a:blip r:embed="rId2"/>
          <a:stretch>
            <a:fillRect/>
          </a:stretch>
        </p:blipFill>
        <p:spPr>
          <a:xfrm>
            <a:off x="4503958" y="1219999"/>
            <a:ext cx="4259042" cy="4418002"/>
          </a:xfrm>
          <a:prstGeom prst="rect">
            <a:avLst/>
          </a:prstGeom>
        </p:spPr>
      </p:pic>
      <p:sp>
        <p:nvSpPr>
          <p:cNvPr id="5" name="TextBox 4">
            <a:extLst>
              <a:ext uri="{FF2B5EF4-FFF2-40B4-BE49-F238E27FC236}">
                <a16:creationId xmlns:a16="http://schemas.microsoft.com/office/drawing/2014/main" id="{7F8209BE-7F34-4795-9ECC-8BA09E59EC98}"/>
              </a:ext>
            </a:extLst>
          </p:cNvPr>
          <p:cNvSpPr txBox="1"/>
          <p:nvPr/>
        </p:nvSpPr>
        <p:spPr>
          <a:xfrm>
            <a:off x="363244" y="1221479"/>
            <a:ext cx="4140714" cy="470898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Oil carryover is based on the following: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Compressor rated flow (ACFM)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Intake Air Temperature - Annual Average (Deg 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Operating hours per year (</a:t>
            </a:r>
            <a:r>
              <a:rPr kumimoji="0" lang="en-US" sz="2000" b="1" i="0" u="none" strike="noStrike" kern="1200" cap="none" spc="0" normalizeH="0" baseline="0" noProof="0" dirty="0" err="1">
                <a:ln>
                  <a:noFill/>
                </a:ln>
                <a:solidFill>
                  <a:srgbClr val="000000"/>
                </a:solidFill>
                <a:effectLst/>
                <a:uLnTx/>
                <a:uFillTx/>
                <a:latin typeface="Arial"/>
                <a:ea typeface="+mn-ea"/>
                <a:cs typeface="+mn-cs"/>
              </a:rPr>
              <a:t>hrs</a:t>
            </a:r>
            <a:r>
              <a:rPr kumimoji="0" lang="en-US" sz="2000" b="1" i="0" u="none" strike="noStrike" kern="1200" cap="none" spc="0" normalizeH="0" baseline="0" noProof="0" dirty="0">
                <a:ln>
                  <a:noFill/>
                </a:ln>
                <a:solidFill>
                  <a:srgbClr val="000000"/>
                </a:solidFill>
                <a:effectLst/>
                <a:uLnTx/>
                <a:uFillTx/>
                <a:latin typeface="Arial"/>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Parts per million carry-over (ppm)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Fluid Type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Fluid Specific gravity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Maintenance of the air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*This chart is an estimate only of oil carryover. Actual oil carryover is dependent upon the above criteria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03992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5900" y="-118692"/>
            <a:ext cx="6172200" cy="1143000"/>
          </a:xfrm>
        </p:spPr>
        <p:txBody>
          <a:bodyPr>
            <a:noAutofit/>
          </a:bodyPr>
          <a:lstStyle/>
          <a:p>
            <a:pPr algn="ctr"/>
            <a:r>
              <a:rPr lang="en-US" dirty="0"/>
              <a:t>How Do We Start?</a:t>
            </a:r>
            <a:endParaRPr lang="en-US" sz="4000" cap="none" dirty="0">
              <a:solidFill>
                <a:schemeClr val="accent5"/>
              </a:solidFill>
            </a:endParaRPr>
          </a:p>
        </p:txBody>
      </p:sp>
      <p:pic>
        <p:nvPicPr>
          <p:cNvPr id="3" name="Picture 2" descr="CABP_EXPO_lin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3748" y="1001238"/>
            <a:ext cx="6248400" cy="202799"/>
          </a:xfrm>
          <a:prstGeom prst="rect">
            <a:avLst/>
          </a:prstGeom>
        </p:spPr>
      </p:pic>
      <p:sp>
        <p:nvSpPr>
          <p:cNvPr id="4" name="Title 1"/>
          <p:cNvSpPr txBox="1">
            <a:spLocks/>
          </p:cNvSpPr>
          <p:nvPr/>
        </p:nvSpPr>
        <p:spPr>
          <a:xfrm>
            <a:off x="1055667" y="2361697"/>
            <a:ext cx="6781800" cy="4038599"/>
          </a:xfrm>
          <a:prstGeom prst="rect">
            <a:avLst/>
          </a:prstGeom>
        </p:spPr>
        <p:txBody>
          <a:bodyPr vert="horz" anchor="b">
            <a:normAutofit fontScale="25000" lnSpcReduction="20000"/>
          </a:bodyPr>
          <a:lstStyle>
            <a:lvl1pPr algn="l" rtl="0" eaLnBrk="1" latinLnBrk="0" hangingPunct="1">
              <a:spcBef>
                <a:spcPct val="0"/>
              </a:spcBef>
              <a:buNone/>
              <a:defRPr kumimoji="0" sz="3000" b="1" kern="1200" cap="none" baseline="0">
                <a:solidFill>
                  <a:schemeClr val="accent4"/>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8000" b="1" i="0" u="none" strike="noStrike" kern="1200" cap="none" spc="0" normalizeH="0" baseline="0" noProof="0" dirty="0">
              <a:ln>
                <a:noFill/>
              </a:ln>
              <a:solidFill>
                <a:srgbClr val="000000"/>
              </a:solidFill>
              <a:effectLst/>
              <a:uLnTx/>
              <a:uFillTx/>
              <a:latin typeface="Arial"/>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8000" b="1" i="0" u="none" strike="noStrike" kern="1200" cap="none" spc="0" normalizeH="0" baseline="0" noProof="0" dirty="0">
              <a:ln>
                <a:noFill/>
              </a:ln>
              <a:solidFill>
                <a:srgbClr val="000000"/>
              </a:solidFill>
              <a:effectLst/>
              <a:uLnTx/>
              <a:uFillTx/>
              <a:latin typeface="Arial"/>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8000" b="1" i="0" u="none" strike="noStrike" kern="1200" cap="none" spc="0" normalizeH="0" baseline="0" noProof="0" dirty="0">
              <a:ln>
                <a:noFill/>
              </a:ln>
              <a:solidFill>
                <a:srgbClr val="000000"/>
              </a:solidFill>
              <a:effectLst/>
              <a:uLnTx/>
              <a:uFillTx/>
              <a:latin typeface="Arial"/>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8000" b="1" i="0" u="none" strike="noStrike" kern="1200" cap="none" spc="0" normalizeH="0" baseline="0" noProof="0" dirty="0">
              <a:ln>
                <a:noFill/>
              </a:ln>
              <a:solidFill>
                <a:srgbClr val="000000"/>
              </a:solidFill>
              <a:effectLst/>
              <a:uLnTx/>
              <a:uFillTx/>
              <a:latin typeface="Arial"/>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8000" b="1" i="0" u="none" strike="noStrike" kern="1200" cap="none" spc="0" normalizeH="0" baseline="0" noProof="0" dirty="0">
              <a:ln>
                <a:noFill/>
              </a:ln>
              <a:solidFill>
                <a:srgbClr val="000000"/>
              </a:solidFill>
              <a:effectLst/>
              <a:uLnTx/>
              <a:uFillTx/>
              <a:latin typeface="Arial"/>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8000" b="1" i="0" u="none" strike="noStrike" kern="1200" cap="none" spc="0" normalizeH="0" baseline="0" noProof="0" dirty="0">
              <a:ln>
                <a:noFill/>
              </a:ln>
              <a:solidFill>
                <a:srgbClr val="000000"/>
              </a:solidFill>
              <a:effectLst/>
              <a:uLnTx/>
              <a:uFillTx/>
              <a:latin typeface="Arial"/>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8000" b="1" i="0" u="none" strike="noStrike" kern="1200" cap="none" spc="0" normalizeH="0" baseline="0" noProof="0" dirty="0">
              <a:ln>
                <a:noFill/>
              </a:ln>
              <a:solidFill>
                <a:srgbClr val="000000"/>
              </a:solidFill>
              <a:effectLst/>
              <a:uLnTx/>
              <a:uFillTx/>
              <a:latin typeface="Arial"/>
              <a:ea typeface="+mj-ea"/>
              <a:cs typeface="+mj-cs"/>
            </a:endParaRPr>
          </a:p>
          <a:p>
            <a:pPr marL="1143000" marR="0" lvl="0" indent="-11430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8000" b="1" i="0" u="none" strike="noStrike" kern="1200" cap="none" spc="0" normalizeH="0" baseline="0" noProof="0" dirty="0">
              <a:ln>
                <a:noFill/>
              </a:ln>
              <a:solidFill>
                <a:srgbClr val="000000"/>
              </a:solidFill>
              <a:effectLst/>
              <a:uLnTx/>
              <a:uFillTx/>
              <a:latin typeface="Arial"/>
              <a:ea typeface="+mj-ea"/>
              <a:cs typeface="+mj-cs"/>
            </a:endParaRP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8000" b="1" i="0" u="none" strike="noStrike" kern="1200" cap="none" spc="0" normalizeH="0" baseline="0" noProof="0" dirty="0">
                <a:ln>
                  <a:noFill/>
                </a:ln>
                <a:solidFill>
                  <a:srgbClr val="000000"/>
                </a:solidFill>
                <a:effectLst/>
                <a:uLnTx/>
                <a:uFillTx/>
                <a:latin typeface="Arial"/>
                <a:ea typeface="+mj-ea"/>
                <a:cs typeface="+mj-cs"/>
              </a:rPr>
              <a:t>Do a thorough assessment of the different processes within your facility</a:t>
            </a: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8000" b="1" i="0" u="none" strike="noStrike" kern="1200" cap="none" spc="0" normalizeH="0" baseline="0" noProof="0" dirty="0">
                <a:ln>
                  <a:noFill/>
                </a:ln>
                <a:solidFill>
                  <a:srgbClr val="000000"/>
                </a:solidFill>
                <a:effectLst/>
                <a:uLnTx/>
                <a:uFillTx/>
                <a:latin typeface="Arial"/>
                <a:ea typeface="+mj-ea"/>
                <a:cs typeface="+mj-cs"/>
              </a:rPr>
              <a:t>Start at the </a:t>
            </a:r>
            <a:r>
              <a:rPr kumimoji="0" lang="en-US" sz="8000" b="1" i="1" u="sng" strike="noStrike" kern="1200" cap="none" spc="0" normalizeH="0" baseline="0" noProof="0" dirty="0">
                <a:ln>
                  <a:noFill/>
                </a:ln>
                <a:solidFill>
                  <a:srgbClr val="FF0000"/>
                </a:solidFill>
                <a:effectLst/>
                <a:uLnTx/>
                <a:uFillTx/>
                <a:latin typeface="Arial"/>
                <a:ea typeface="+mj-ea"/>
                <a:cs typeface="+mj-cs"/>
              </a:rPr>
              <a:t>END</a:t>
            </a:r>
            <a:r>
              <a:rPr kumimoji="0" lang="en-US" sz="8000" b="1" i="0" u="none" strike="noStrike" kern="1200" cap="none" spc="0" normalizeH="0" baseline="0" noProof="0" dirty="0">
                <a:ln>
                  <a:noFill/>
                </a:ln>
                <a:solidFill>
                  <a:srgbClr val="000000"/>
                </a:solidFill>
                <a:effectLst/>
                <a:uLnTx/>
                <a:uFillTx/>
                <a:latin typeface="Arial"/>
                <a:ea typeface="+mj-ea"/>
                <a:cs typeface="+mj-cs"/>
              </a:rPr>
              <a:t> of the line!!</a:t>
            </a: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8000" b="1" i="0" u="none" strike="noStrike" kern="1200" cap="none" spc="0" normalizeH="0" baseline="0" noProof="0" dirty="0">
                <a:ln>
                  <a:noFill/>
                </a:ln>
                <a:solidFill>
                  <a:srgbClr val="000000"/>
                </a:solidFill>
                <a:effectLst/>
                <a:uLnTx/>
                <a:uFillTx/>
                <a:latin typeface="Arial"/>
                <a:ea typeface="+mj-ea"/>
                <a:cs typeface="+mj-cs"/>
              </a:rPr>
              <a:t>Do an initial baseline test to determine current ISO 8573.1 level. This will identify what deficiencies exist and where corrections are needed. Then retest to verify.</a:t>
            </a: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8000" b="1" i="0" u="none" strike="noStrike" kern="1200" cap="none" spc="0" normalizeH="0" baseline="0" noProof="0" dirty="0">
                <a:ln>
                  <a:noFill/>
                </a:ln>
                <a:solidFill>
                  <a:srgbClr val="000000"/>
                </a:solidFill>
                <a:effectLst/>
                <a:uLnTx/>
                <a:uFillTx/>
                <a:latin typeface="Arial"/>
                <a:ea typeface="+mj-ea"/>
                <a:cs typeface="+mj-cs"/>
              </a:rPr>
              <a:t>What is the general ISO standard for the plant?</a:t>
            </a: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8000" b="1" i="0" u="none" strike="noStrike" kern="1200" cap="none" spc="0" normalizeH="0" baseline="0" noProof="0" dirty="0">
                <a:ln>
                  <a:noFill/>
                </a:ln>
                <a:solidFill>
                  <a:srgbClr val="000000"/>
                </a:solidFill>
                <a:effectLst/>
                <a:uLnTx/>
                <a:uFillTx/>
                <a:latin typeface="Arial"/>
                <a:ea typeface="+mj-ea"/>
                <a:cs typeface="+mj-cs"/>
              </a:rPr>
              <a:t>What “critical” processes are required?</a:t>
            </a: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8000" b="1" i="0" u="none" strike="noStrike" kern="1200" cap="none" spc="0" normalizeH="0" baseline="0" noProof="0" dirty="0">
                <a:ln>
                  <a:noFill/>
                </a:ln>
                <a:solidFill>
                  <a:srgbClr val="000000"/>
                </a:solidFill>
                <a:effectLst/>
                <a:uLnTx/>
                <a:uFillTx/>
                <a:latin typeface="Arial"/>
                <a:ea typeface="+mj-ea"/>
                <a:cs typeface="+mj-cs"/>
              </a:rPr>
              <a:t>Any Direct Contact with food or medicines?</a:t>
            </a: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8000" b="1" i="0" u="none" strike="noStrike" kern="1200" cap="none" spc="0" normalizeH="0" baseline="0" noProof="0" dirty="0">
                <a:ln>
                  <a:noFill/>
                </a:ln>
                <a:solidFill>
                  <a:srgbClr val="000000"/>
                </a:solidFill>
                <a:effectLst/>
                <a:uLnTx/>
                <a:uFillTx/>
                <a:latin typeface="Arial"/>
                <a:ea typeface="+mj-ea"/>
                <a:cs typeface="+mj-cs"/>
              </a:rPr>
              <a:t>Any Indirect Contact?</a:t>
            </a: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8000" b="1" i="0" u="none" strike="noStrike" kern="1200" cap="none" spc="0" normalizeH="0" baseline="0" noProof="0" dirty="0">
                <a:ln>
                  <a:noFill/>
                </a:ln>
                <a:solidFill>
                  <a:srgbClr val="000000"/>
                </a:solidFill>
                <a:effectLst/>
                <a:uLnTx/>
                <a:uFillTx/>
                <a:latin typeface="Arial"/>
                <a:ea typeface="+mj-ea"/>
                <a:cs typeface="+mj-cs"/>
              </a:rPr>
              <a:t>What are potential safety issues? </a:t>
            </a: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8000" b="1" i="0" u="none" strike="noStrike" kern="1200" cap="none" spc="0" normalizeH="0" baseline="0" noProof="0" dirty="0">
                <a:ln>
                  <a:noFill/>
                </a:ln>
                <a:solidFill>
                  <a:srgbClr val="000000"/>
                </a:solidFill>
                <a:effectLst/>
                <a:uLnTx/>
                <a:uFillTx/>
                <a:latin typeface="Arial"/>
                <a:ea typeface="+mj-ea"/>
                <a:cs typeface="+mj-cs"/>
              </a:rPr>
              <a:t>What potential health issues need to be considered?</a:t>
            </a: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8000" b="1" i="0" u="none" strike="noStrike" kern="1200" cap="none" spc="0" normalizeH="0" baseline="0" noProof="0" dirty="0">
                <a:ln>
                  <a:noFill/>
                </a:ln>
                <a:solidFill>
                  <a:srgbClr val="000000"/>
                </a:solidFill>
                <a:effectLst/>
                <a:uLnTx/>
                <a:uFillTx/>
                <a:latin typeface="Arial"/>
                <a:ea typeface="+mj-ea"/>
                <a:cs typeface="+mj-cs"/>
              </a:rPr>
              <a:t>What is the most critical air standard for the facility?</a:t>
            </a: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8000" b="1" i="0" u="none" strike="noStrike" kern="1200" cap="none" spc="0" normalizeH="0" baseline="0" noProof="0" dirty="0">
                <a:ln>
                  <a:noFill/>
                </a:ln>
                <a:solidFill>
                  <a:srgbClr val="000000"/>
                </a:solidFill>
                <a:effectLst/>
                <a:uLnTx/>
                <a:uFillTx/>
                <a:latin typeface="Arial"/>
                <a:ea typeface="+mj-ea"/>
                <a:cs typeface="+mj-cs"/>
              </a:rPr>
              <a:t>What cleanup equipment do you currently have?</a:t>
            </a: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8000" b="1" i="0" u="none" strike="noStrike" kern="1200" cap="none" spc="0" normalizeH="0" baseline="0" noProof="0" dirty="0">
                <a:ln>
                  <a:noFill/>
                </a:ln>
                <a:solidFill>
                  <a:srgbClr val="000000"/>
                </a:solidFill>
                <a:effectLst/>
                <a:uLnTx/>
                <a:uFillTx/>
                <a:latin typeface="Arial"/>
                <a:ea typeface="+mj-ea"/>
                <a:cs typeface="+mj-cs"/>
              </a:rPr>
              <a:t>What are the inlet conditions?</a:t>
            </a: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8000" b="1" i="0" u="none" strike="noStrike" kern="1200" cap="none" spc="0" normalizeH="0" baseline="0" noProof="0" dirty="0">
                <a:ln>
                  <a:noFill/>
                </a:ln>
                <a:solidFill>
                  <a:srgbClr val="000000"/>
                </a:solidFill>
                <a:effectLst/>
                <a:uLnTx/>
                <a:uFillTx/>
                <a:latin typeface="Arial"/>
                <a:ea typeface="+mj-ea"/>
                <a:cs typeface="+mj-cs"/>
              </a:rPr>
              <a:t>Understand compressed air quality is MORE than just installing dryers and filters</a:t>
            </a: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00000"/>
              </a:solidFill>
              <a:effectLst/>
              <a:uLnTx/>
              <a:uFillTx/>
              <a:latin typeface="Arial"/>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2200" b="1" i="0" u="none" strike="noStrike" kern="1200" cap="none" spc="0" normalizeH="0" baseline="0" noProof="0" dirty="0">
                <a:ln>
                  <a:noFill/>
                </a:ln>
                <a:solidFill>
                  <a:srgbClr val="808080"/>
                </a:solidFill>
                <a:effectLst/>
                <a:uLnTx/>
                <a:uFillTx/>
                <a:latin typeface="Arial"/>
                <a:ea typeface="+mj-ea"/>
                <a:cs typeface="+mj-cs"/>
              </a:rPr>
            </a:br>
            <a:endParaRPr kumimoji="0" lang="en-US" sz="2200" b="1" i="0" u="none" strike="noStrike" kern="1200" cap="none" spc="0" normalizeH="0" baseline="0" noProof="0" dirty="0">
              <a:ln>
                <a:noFill/>
              </a:ln>
              <a:solidFill>
                <a:srgbClr val="808080"/>
              </a:solidFill>
              <a:effectLst/>
              <a:uLnTx/>
              <a:uFillTx/>
              <a:latin typeface="Arial"/>
              <a:ea typeface="+mj-ea"/>
              <a:cs typeface="+mj-cs"/>
            </a:endParaRPr>
          </a:p>
        </p:txBody>
      </p:sp>
      <p:pic>
        <p:nvPicPr>
          <p:cNvPr id="5" name="Picture 4">
            <a:extLst>
              <a:ext uri="{FF2B5EF4-FFF2-40B4-BE49-F238E27FC236}">
                <a16:creationId xmlns:a16="http://schemas.microsoft.com/office/drawing/2014/main" id="{77151FBC-3E13-42FB-98C4-F769E85E1FC7}"/>
              </a:ext>
            </a:extLst>
          </p:cNvPr>
          <p:cNvPicPr>
            <a:picLocks noChangeAspect="1"/>
          </p:cNvPicPr>
          <p:nvPr/>
        </p:nvPicPr>
        <p:blipFill>
          <a:blip r:embed="rId4"/>
          <a:stretch>
            <a:fillRect/>
          </a:stretch>
        </p:blipFill>
        <p:spPr>
          <a:xfrm>
            <a:off x="6591229" y="5889313"/>
            <a:ext cx="2492477" cy="838200"/>
          </a:xfrm>
          <a:prstGeom prst="rect">
            <a:avLst/>
          </a:prstGeom>
        </p:spPr>
      </p:pic>
    </p:spTree>
    <p:extLst>
      <p:ext uri="{BB962C8B-B14F-4D97-AF65-F5344CB8AC3E}">
        <p14:creationId xmlns:p14="http://schemas.microsoft.com/office/powerpoint/2010/main" val="2221341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8671" y="1413209"/>
            <a:ext cx="2373312"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11"/>
          <p:cNvSpPr txBox="1">
            <a:spLocks noChangeArrowheads="1"/>
          </p:cNvSpPr>
          <p:nvPr/>
        </p:nvSpPr>
        <p:spPr bwMode="auto">
          <a:xfrm>
            <a:off x="3381162" y="1676400"/>
            <a:ext cx="3255947"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Panelists will answer your questions during the Q&amp;A session at the end of the Webinar.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Please post your questions in the Questions Window in your GoToWebinar interface.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prstClr val="black"/>
              </a:solidFill>
              <a:effectLst/>
              <a:uLnTx/>
              <a:uFillTx/>
              <a:latin typeface="+mj-lt"/>
              <a:ea typeface="+mn-ea"/>
              <a:cs typeface="+mn-cs"/>
            </a:endParaRPr>
          </a:p>
          <a:p>
            <a:pPr lvl="0" defTabSz="914400">
              <a:buFont typeface="Arial" panose="020B0604020202020204" pitchFamily="34" charset="0"/>
              <a:buChar char="•"/>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Direct all questions to Compressed Air Best Practices</a:t>
            </a:r>
            <a:r>
              <a:rPr lang="en-US" altLang="en-US" sz="1600" dirty="0">
                <a:latin typeface="+mj-lt"/>
                <a:cs typeface="Arial" panose="020B0604020202020204" pitchFamily="34" charset="0"/>
              </a:rPr>
              <a:t>®</a:t>
            </a:r>
            <a:r>
              <a:rPr kumimoji="0" lang="en-US" altLang="en-US" sz="1600" b="0" i="0" u="none" strike="noStrike" kern="0" cap="none" spc="0" normalizeH="0" baseline="0" noProof="0" dirty="0">
                <a:ln>
                  <a:noFill/>
                </a:ln>
                <a:solidFill>
                  <a:prstClr val="black"/>
                </a:solidFill>
                <a:effectLst/>
                <a:uLnTx/>
                <a:uFillTx/>
                <a:latin typeface="+mj-lt"/>
                <a:ea typeface="+mn-ea"/>
                <a:cs typeface="+mn-cs"/>
              </a:rPr>
              <a:t> Magazine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itle 1">
            <a:extLst>
              <a:ext uri="{FF2B5EF4-FFF2-40B4-BE49-F238E27FC236}">
                <a16:creationId xmlns:a16="http://schemas.microsoft.com/office/drawing/2014/main" id="{BE88808F-9F1A-4FAF-BF1A-4CC7D8AC96C8}"/>
              </a:ext>
            </a:extLst>
          </p:cNvPr>
          <p:cNvSpPr>
            <a:spLocks noGrp="1"/>
          </p:cNvSpPr>
          <p:nvPr>
            <p:ph type="title"/>
          </p:nvPr>
        </p:nvSpPr>
        <p:spPr/>
        <p:txBody>
          <a:bodyPr/>
          <a:lstStyle/>
          <a:p>
            <a:pPr algn="ctr"/>
            <a:r>
              <a:rPr lang="en-US" dirty="0"/>
              <a:t>Q&amp;A Format</a:t>
            </a:r>
          </a:p>
        </p:txBody>
      </p:sp>
      <p:sp>
        <p:nvSpPr>
          <p:cNvPr id="5" name="TextBox 4">
            <a:extLst>
              <a:ext uri="{FF2B5EF4-FFF2-40B4-BE49-F238E27FC236}">
                <a16:creationId xmlns:a16="http://schemas.microsoft.com/office/drawing/2014/main" id="{4A2D5583-CAD4-421D-BF67-D0AFC7329AAB}"/>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8" name="Picture 7">
            <a:hlinkClick r:id="rId3"/>
            <a:extLst>
              <a:ext uri="{FF2B5EF4-FFF2-40B4-BE49-F238E27FC236}">
                <a16:creationId xmlns:a16="http://schemas.microsoft.com/office/drawing/2014/main" id="{14EF4C22-1E4F-4E7B-A189-AC80DFFDEF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4372534"/>
            <a:ext cx="1410065" cy="729767"/>
          </a:xfrm>
          <a:prstGeom prst="rect">
            <a:avLst/>
          </a:prstGeom>
        </p:spPr>
      </p:pic>
      <p:pic>
        <p:nvPicPr>
          <p:cNvPr id="9" name="Picture 8">
            <a:hlinkClick r:id="rId5"/>
            <a:extLst>
              <a:ext uri="{FF2B5EF4-FFF2-40B4-BE49-F238E27FC236}">
                <a16:creationId xmlns:a16="http://schemas.microsoft.com/office/drawing/2014/main" id="{76D75A6B-88E9-4B26-9AB9-0D5F775CB4A5}"/>
              </a:ext>
            </a:extLst>
          </p:cNvPr>
          <p:cNvPicPr>
            <a:picLocks noChangeAspect="1"/>
          </p:cNvPicPr>
          <p:nvPr/>
        </p:nvPicPr>
        <p:blipFill rotWithShape="1">
          <a:blip r:embed="rId6">
            <a:extLst>
              <a:ext uri="{28A0092B-C50C-407E-A947-70E740481C1C}">
                <a14:useLocalDpi xmlns:a14="http://schemas.microsoft.com/office/drawing/2010/main" val="0"/>
              </a:ext>
            </a:extLst>
          </a:blip>
          <a:srcRect l="18001" r="22571"/>
          <a:stretch/>
        </p:blipFill>
        <p:spPr>
          <a:xfrm>
            <a:off x="7924800" y="4372534"/>
            <a:ext cx="763301" cy="961466"/>
          </a:xfrm>
          <a:prstGeom prst="rect">
            <a:avLst/>
          </a:prstGeom>
        </p:spPr>
      </p:pic>
    </p:spTree>
    <p:extLst>
      <p:ext uri="{BB962C8B-B14F-4D97-AF65-F5344CB8AC3E}">
        <p14:creationId xmlns:p14="http://schemas.microsoft.com/office/powerpoint/2010/main" val="182575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EC4A0-E3A3-411F-BB95-D4D6E9FB49D3}"/>
              </a:ext>
            </a:extLst>
          </p:cNvPr>
          <p:cNvSpPr>
            <a:spLocks noGrp="1"/>
          </p:cNvSpPr>
          <p:nvPr>
            <p:ph type="title"/>
          </p:nvPr>
        </p:nvSpPr>
        <p:spPr/>
        <p:txBody>
          <a:bodyPr/>
          <a:lstStyle/>
          <a:p>
            <a:r>
              <a:rPr lang="en-US" dirty="0"/>
              <a:t>Installation Issues Affecting 8573.1</a:t>
            </a:r>
          </a:p>
        </p:txBody>
      </p:sp>
      <p:pic>
        <p:nvPicPr>
          <p:cNvPr id="6" name="Content Placeholder 5">
            <a:extLst>
              <a:ext uri="{FF2B5EF4-FFF2-40B4-BE49-F238E27FC236}">
                <a16:creationId xmlns:a16="http://schemas.microsoft.com/office/drawing/2014/main" id="{52DF6BE5-FBA5-4FF8-A7E5-2A4678E9C398}"/>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28600" y="838201"/>
            <a:ext cx="4515556" cy="3048000"/>
          </a:xfrm>
        </p:spPr>
      </p:pic>
      <p:pic>
        <p:nvPicPr>
          <p:cNvPr id="5" name="Picture 4">
            <a:extLst>
              <a:ext uri="{FF2B5EF4-FFF2-40B4-BE49-F238E27FC236}">
                <a16:creationId xmlns:a16="http://schemas.microsoft.com/office/drawing/2014/main" id="{57ECC50F-0362-4313-B2D9-19177C8A2294}"/>
              </a:ext>
            </a:extLst>
          </p:cNvPr>
          <p:cNvPicPr>
            <a:picLocks noChangeAspect="1"/>
          </p:cNvPicPr>
          <p:nvPr/>
        </p:nvPicPr>
        <p:blipFill>
          <a:blip r:embed="rId3"/>
          <a:stretch>
            <a:fillRect/>
          </a:stretch>
        </p:blipFill>
        <p:spPr>
          <a:xfrm>
            <a:off x="6641736" y="5951538"/>
            <a:ext cx="2492477" cy="838200"/>
          </a:xfrm>
          <a:prstGeom prst="rect">
            <a:avLst/>
          </a:prstGeom>
        </p:spPr>
      </p:pic>
      <p:pic>
        <p:nvPicPr>
          <p:cNvPr id="8" name="Picture 7">
            <a:extLst>
              <a:ext uri="{FF2B5EF4-FFF2-40B4-BE49-F238E27FC236}">
                <a16:creationId xmlns:a16="http://schemas.microsoft.com/office/drawing/2014/main" id="{8CE245DC-672C-4E45-8985-1CD29FD975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716" y="981894"/>
            <a:ext cx="4114800" cy="2760613"/>
          </a:xfrm>
          <a:prstGeom prst="rect">
            <a:avLst/>
          </a:prstGeom>
        </p:spPr>
      </p:pic>
      <p:pic>
        <p:nvPicPr>
          <p:cNvPr id="10" name="Picture 9">
            <a:extLst>
              <a:ext uri="{FF2B5EF4-FFF2-40B4-BE49-F238E27FC236}">
                <a16:creationId xmlns:a16="http://schemas.microsoft.com/office/drawing/2014/main" id="{6754D9B5-41F5-488D-85DD-2A0A40A8EA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3628007"/>
            <a:ext cx="4022773" cy="2362200"/>
          </a:xfrm>
          <a:prstGeom prst="rect">
            <a:avLst/>
          </a:prstGeom>
        </p:spPr>
      </p:pic>
      <p:sp>
        <p:nvSpPr>
          <p:cNvPr id="3" name="TextBox 2">
            <a:extLst>
              <a:ext uri="{FF2B5EF4-FFF2-40B4-BE49-F238E27FC236}">
                <a16:creationId xmlns:a16="http://schemas.microsoft.com/office/drawing/2014/main" id="{02F26E01-51E6-4490-8891-CE54F8297132}"/>
              </a:ext>
            </a:extLst>
          </p:cNvPr>
          <p:cNvSpPr txBox="1"/>
          <p:nvPr/>
        </p:nvSpPr>
        <p:spPr>
          <a:xfrm>
            <a:off x="5117736" y="3945373"/>
            <a:ext cx="30480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Installation and Maintenance have effects on air quality</a:t>
            </a:r>
          </a:p>
        </p:txBody>
      </p:sp>
    </p:spTree>
    <p:extLst>
      <p:ext uri="{BB962C8B-B14F-4D97-AF65-F5344CB8AC3E}">
        <p14:creationId xmlns:p14="http://schemas.microsoft.com/office/powerpoint/2010/main" val="856593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B1036-9A72-4240-9107-287780D8005B}"/>
              </a:ext>
            </a:extLst>
          </p:cNvPr>
          <p:cNvSpPr>
            <a:spLocks noGrp="1"/>
          </p:cNvSpPr>
          <p:nvPr>
            <p:ph type="title"/>
          </p:nvPr>
        </p:nvSpPr>
        <p:spPr/>
        <p:txBody>
          <a:bodyPr/>
          <a:lstStyle/>
          <a:p>
            <a:r>
              <a:rPr lang="en-US" dirty="0"/>
              <a:t>Dryers</a:t>
            </a:r>
          </a:p>
        </p:txBody>
      </p:sp>
      <p:sp>
        <p:nvSpPr>
          <p:cNvPr id="3" name="Content Placeholder 2">
            <a:extLst>
              <a:ext uri="{FF2B5EF4-FFF2-40B4-BE49-F238E27FC236}">
                <a16:creationId xmlns:a16="http://schemas.microsoft.com/office/drawing/2014/main" id="{9B20EDBE-EEF7-4B6C-AFE8-B9447F589A6B}"/>
              </a:ext>
            </a:extLst>
          </p:cNvPr>
          <p:cNvSpPr>
            <a:spLocks noGrp="1"/>
          </p:cNvSpPr>
          <p:nvPr>
            <p:ph sz="quarter" idx="1"/>
          </p:nvPr>
        </p:nvSpPr>
        <p:spPr/>
        <p:txBody>
          <a:bodyPr/>
          <a:lstStyle/>
          <a:p>
            <a:r>
              <a:rPr lang="en-US" dirty="0"/>
              <a:t>Refrigerated Dryer 35-50F dewpoint</a:t>
            </a:r>
          </a:p>
          <a:p>
            <a:r>
              <a:rPr lang="en-US" dirty="0"/>
              <a:t>Desiccant Dryer -40F to -94F</a:t>
            </a:r>
          </a:p>
          <a:p>
            <a:r>
              <a:rPr lang="en-US" dirty="0"/>
              <a:t>Deliquescent Dryer Dewpoint Suppression</a:t>
            </a:r>
          </a:p>
          <a:p>
            <a:endParaRPr lang="en-US" dirty="0"/>
          </a:p>
        </p:txBody>
      </p:sp>
      <p:pic>
        <p:nvPicPr>
          <p:cNvPr id="4" name="Picture 3">
            <a:extLst>
              <a:ext uri="{FF2B5EF4-FFF2-40B4-BE49-F238E27FC236}">
                <a16:creationId xmlns:a16="http://schemas.microsoft.com/office/drawing/2014/main" id="{B541F361-57A7-44E6-A9E9-26C55DFB6D83}"/>
              </a:ext>
            </a:extLst>
          </p:cNvPr>
          <p:cNvPicPr>
            <a:picLocks noChangeAspect="1"/>
          </p:cNvPicPr>
          <p:nvPr/>
        </p:nvPicPr>
        <p:blipFill>
          <a:blip r:embed="rId2"/>
          <a:stretch>
            <a:fillRect/>
          </a:stretch>
        </p:blipFill>
        <p:spPr>
          <a:xfrm>
            <a:off x="3810000" y="3208338"/>
            <a:ext cx="1289232" cy="2592951"/>
          </a:xfrm>
          <a:prstGeom prst="rect">
            <a:avLst/>
          </a:prstGeom>
        </p:spPr>
      </p:pic>
      <p:pic>
        <p:nvPicPr>
          <p:cNvPr id="5" name="Picture 4">
            <a:extLst>
              <a:ext uri="{FF2B5EF4-FFF2-40B4-BE49-F238E27FC236}">
                <a16:creationId xmlns:a16="http://schemas.microsoft.com/office/drawing/2014/main" id="{61119D44-7781-4FCA-AF39-31FB1A05A0AA}"/>
              </a:ext>
            </a:extLst>
          </p:cNvPr>
          <p:cNvPicPr>
            <a:picLocks noChangeAspect="1"/>
          </p:cNvPicPr>
          <p:nvPr/>
        </p:nvPicPr>
        <p:blipFill>
          <a:blip r:embed="rId3"/>
          <a:stretch>
            <a:fillRect/>
          </a:stretch>
        </p:blipFill>
        <p:spPr>
          <a:xfrm>
            <a:off x="6641736" y="5951538"/>
            <a:ext cx="2492477" cy="838200"/>
          </a:xfrm>
          <a:prstGeom prst="rect">
            <a:avLst/>
          </a:prstGeom>
        </p:spPr>
      </p:pic>
      <p:pic>
        <p:nvPicPr>
          <p:cNvPr id="7" name="Picture 6">
            <a:extLst>
              <a:ext uri="{FF2B5EF4-FFF2-40B4-BE49-F238E27FC236}">
                <a16:creationId xmlns:a16="http://schemas.microsoft.com/office/drawing/2014/main" id="{F5BF3D2C-2CBC-412F-9F34-BEEA77C769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3058089"/>
            <a:ext cx="2743200" cy="2743200"/>
          </a:xfrm>
          <a:prstGeom prst="rect">
            <a:avLst/>
          </a:prstGeom>
        </p:spPr>
      </p:pic>
      <p:sp>
        <p:nvSpPr>
          <p:cNvPr id="8" name="Rectangle 7">
            <a:extLst>
              <a:ext uri="{FF2B5EF4-FFF2-40B4-BE49-F238E27FC236}">
                <a16:creationId xmlns:a16="http://schemas.microsoft.com/office/drawing/2014/main" id="{AD1108AF-A373-4698-B716-C3DF73089551}"/>
              </a:ext>
            </a:extLst>
          </p:cNvPr>
          <p:cNvSpPr/>
          <p:nvPr/>
        </p:nvSpPr>
        <p:spPr>
          <a:xfrm>
            <a:off x="990600" y="4419600"/>
            <a:ext cx="228600" cy="914400"/>
          </a:xfrm>
          <a:prstGeom prst="rect">
            <a:avLst/>
          </a:prstGeom>
          <a:solidFill>
            <a:srgbClr val="008FD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a:extLst>
              <a:ext uri="{FF2B5EF4-FFF2-40B4-BE49-F238E27FC236}">
                <a16:creationId xmlns:a16="http://schemas.microsoft.com/office/drawing/2014/main" id="{6B0491A6-CC11-4970-B21C-3D22D6A16383}"/>
              </a:ext>
            </a:extLst>
          </p:cNvPr>
          <p:cNvPicPr>
            <a:picLocks noChangeAspect="1"/>
          </p:cNvPicPr>
          <p:nvPr/>
        </p:nvPicPr>
        <p:blipFill>
          <a:blip r:embed="rId5"/>
          <a:stretch>
            <a:fillRect/>
          </a:stretch>
        </p:blipFill>
        <p:spPr>
          <a:xfrm>
            <a:off x="6250479" y="3224417"/>
            <a:ext cx="1902921" cy="2395556"/>
          </a:xfrm>
          <a:prstGeom prst="rect">
            <a:avLst/>
          </a:prstGeom>
        </p:spPr>
      </p:pic>
    </p:spTree>
    <p:extLst>
      <p:ext uri="{BB962C8B-B14F-4D97-AF65-F5344CB8AC3E}">
        <p14:creationId xmlns:p14="http://schemas.microsoft.com/office/powerpoint/2010/main" val="2788536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508201"/>
            <a:ext cx="6172200" cy="1143000"/>
          </a:xfrm>
        </p:spPr>
        <p:txBody>
          <a:bodyPr>
            <a:noAutofit/>
          </a:bodyPr>
          <a:lstStyle/>
          <a:p>
            <a:pPr algn="ctr"/>
            <a:r>
              <a:rPr lang="en-US" dirty="0"/>
              <a:t>Filter Elements</a:t>
            </a:r>
            <a:endParaRPr lang="en-US" sz="4000" cap="none" dirty="0">
              <a:solidFill>
                <a:schemeClr val="accent5"/>
              </a:solidFill>
            </a:endParaRPr>
          </a:p>
        </p:txBody>
      </p:sp>
      <p:pic>
        <p:nvPicPr>
          <p:cNvPr id="3" name="Picture 2" descr="CABP_EXPO_lin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33400"/>
            <a:ext cx="6248400" cy="202799"/>
          </a:xfrm>
          <a:prstGeom prst="rect">
            <a:avLst/>
          </a:prstGeom>
        </p:spPr>
      </p:pic>
      <p:pic>
        <p:nvPicPr>
          <p:cNvPr id="5" name="Picture 4">
            <a:extLst>
              <a:ext uri="{FF2B5EF4-FFF2-40B4-BE49-F238E27FC236}">
                <a16:creationId xmlns:a16="http://schemas.microsoft.com/office/drawing/2014/main" id="{77151FBC-3E13-42FB-98C4-F769E85E1FC7}"/>
              </a:ext>
            </a:extLst>
          </p:cNvPr>
          <p:cNvPicPr>
            <a:picLocks noChangeAspect="1"/>
          </p:cNvPicPr>
          <p:nvPr/>
        </p:nvPicPr>
        <p:blipFill>
          <a:blip r:embed="rId4"/>
          <a:stretch>
            <a:fillRect/>
          </a:stretch>
        </p:blipFill>
        <p:spPr>
          <a:xfrm>
            <a:off x="6591229" y="5889313"/>
            <a:ext cx="2492477" cy="838200"/>
          </a:xfrm>
          <a:prstGeom prst="rect">
            <a:avLst/>
          </a:prstGeom>
        </p:spPr>
      </p:pic>
      <p:pic>
        <p:nvPicPr>
          <p:cNvPr id="6" name="Picture 5">
            <a:extLst>
              <a:ext uri="{FF2B5EF4-FFF2-40B4-BE49-F238E27FC236}">
                <a16:creationId xmlns:a16="http://schemas.microsoft.com/office/drawing/2014/main" id="{1F427CDA-4201-459F-A7F8-40E2C97D6B5D}"/>
              </a:ext>
            </a:extLst>
          </p:cNvPr>
          <p:cNvPicPr>
            <a:picLocks noChangeAspect="1"/>
          </p:cNvPicPr>
          <p:nvPr/>
        </p:nvPicPr>
        <p:blipFill>
          <a:blip r:embed="rId5"/>
          <a:stretch>
            <a:fillRect/>
          </a:stretch>
        </p:blipFill>
        <p:spPr>
          <a:xfrm>
            <a:off x="609600" y="2907220"/>
            <a:ext cx="4369287" cy="3080057"/>
          </a:xfrm>
          <a:prstGeom prst="rect">
            <a:avLst/>
          </a:prstGeom>
        </p:spPr>
      </p:pic>
      <p:sp>
        <p:nvSpPr>
          <p:cNvPr id="7" name="TextBox 6">
            <a:extLst>
              <a:ext uri="{FF2B5EF4-FFF2-40B4-BE49-F238E27FC236}">
                <a16:creationId xmlns:a16="http://schemas.microsoft.com/office/drawing/2014/main" id="{A7222BC2-0ACB-4C00-B922-F830BE090C02}"/>
              </a:ext>
            </a:extLst>
          </p:cNvPr>
          <p:cNvSpPr txBox="1"/>
          <p:nvPr/>
        </p:nvSpPr>
        <p:spPr>
          <a:xfrm flipH="1">
            <a:off x="2324100" y="1254425"/>
            <a:ext cx="4648200"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Filters are broken down into 4 categories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Liquid Contaminants (Coalescing)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Dry particles (Particulate)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Odor (Carbon Filtration)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Mist Eliminators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1" name="Content Placeholder 4">
            <a:extLst>
              <a:ext uri="{FF2B5EF4-FFF2-40B4-BE49-F238E27FC236}">
                <a16:creationId xmlns:a16="http://schemas.microsoft.com/office/drawing/2014/main" id="{F782AF83-EC56-4981-BD74-C892FEFC14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200" y="2527285"/>
            <a:ext cx="3362028" cy="3362028"/>
          </a:xfrm>
          <a:prstGeom prst="rect">
            <a:avLst/>
          </a:prstGeom>
        </p:spPr>
      </p:pic>
      <p:sp>
        <p:nvSpPr>
          <p:cNvPr id="12" name="Rectangle 11">
            <a:extLst>
              <a:ext uri="{FF2B5EF4-FFF2-40B4-BE49-F238E27FC236}">
                <a16:creationId xmlns:a16="http://schemas.microsoft.com/office/drawing/2014/main" id="{99020AFD-8304-438F-9777-6363CA3C8CD6}"/>
              </a:ext>
            </a:extLst>
          </p:cNvPr>
          <p:cNvSpPr/>
          <p:nvPr/>
        </p:nvSpPr>
        <p:spPr>
          <a:xfrm>
            <a:off x="6858000" y="3535300"/>
            <a:ext cx="76200" cy="4549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BD6FD9CF-5F88-4F2F-9212-A7C7CAFFCE13}"/>
              </a:ext>
            </a:extLst>
          </p:cNvPr>
          <p:cNvSpPr/>
          <p:nvPr/>
        </p:nvSpPr>
        <p:spPr>
          <a:xfrm>
            <a:off x="7455017" y="3527959"/>
            <a:ext cx="101356" cy="453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CBFD56AB-D1AA-4811-A60A-2EA71A9B9331}"/>
              </a:ext>
            </a:extLst>
          </p:cNvPr>
          <p:cNvSpPr/>
          <p:nvPr/>
        </p:nvSpPr>
        <p:spPr>
          <a:xfrm>
            <a:off x="6591229" y="4239826"/>
            <a:ext cx="51044" cy="41484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40523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6E554-0E98-4D87-951C-D5700F5A7D2F}"/>
              </a:ext>
            </a:extLst>
          </p:cNvPr>
          <p:cNvSpPr>
            <a:spLocks noGrp="1"/>
          </p:cNvSpPr>
          <p:nvPr>
            <p:ph type="title"/>
          </p:nvPr>
        </p:nvSpPr>
        <p:spPr/>
        <p:txBody>
          <a:bodyPr/>
          <a:lstStyle/>
          <a:p>
            <a:r>
              <a:rPr lang="en-US" dirty="0"/>
              <a:t>What Filters Look Like Inside Housing</a:t>
            </a:r>
          </a:p>
        </p:txBody>
      </p:sp>
      <p:pic>
        <p:nvPicPr>
          <p:cNvPr id="6" name="Content Placeholder 5">
            <a:extLst>
              <a:ext uri="{FF2B5EF4-FFF2-40B4-BE49-F238E27FC236}">
                <a16:creationId xmlns:a16="http://schemas.microsoft.com/office/drawing/2014/main" id="{8C09832C-9617-4FEB-9886-E01811EBB1CB}"/>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762000" y="1071594"/>
            <a:ext cx="2311400" cy="1733550"/>
          </a:xfrm>
        </p:spPr>
      </p:pic>
      <p:pic>
        <p:nvPicPr>
          <p:cNvPr id="10" name="Picture 9">
            <a:extLst>
              <a:ext uri="{FF2B5EF4-FFF2-40B4-BE49-F238E27FC236}">
                <a16:creationId xmlns:a16="http://schemas.microsoft.com/office/drawing/2014/main" id="{5B12D997-A26A-4E76-90D0-65578E050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4817542"/>
            <a:ext cx="2292294" cy="1719221"/>
          </a:xfrm>
          <a:prstGeom prst="rect">
            <a:avLst/>
          </a:prstGeom>
        </p:spPr>
      </p:pic>
      <p:pic>
        <p:nvPicPr>
          <p:cNvPr id="12" name="Picture 11">
            <a:extLst>
              <a:ext uri="{FF2B5EF4-FFF2-40B4-BE49-F238E27FC236}">
                <a16:creationId xmlns:a16="http://schemas.microsoft.com/office/drawing/2014/main" id="{965159ED-E472-4CB2-8CFA-0E5B9B3EC4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2956035"/>
            <a:ext cx="2311400" cy="1733550"/>
          </a:xfrm>
          <a:prstGeom prst="rect">
            <a:avLst/>
          </a:prstGeom>
        </p:spPr>
      </p:pic>
      <p:pic>
        <p:nvPicPr>
          <p:cNvPr id="14" name="Picture 13">
            <a:extLst>
              <a:ext uri="{FF2B5EF4-FFF2-40B4-BE49-F238E27FC236}">
                <a16:creationId xmlns:a16="http://schemas.microsoft.com/office/drawing/2014/main" id="{50EC7313-AD4A-4439-BDCD-1CD19953BF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1794" y="2956035"/>
            <a:ext cx="2311400" cy="1733550"/>
          </a:xfrm>
          <a:prstGeom prst="rect">
            <a:avLst/>
          </a:prstGeom>
        </p:spPr>
      </p:pic>
      <p:pic>
        <p:nvPicPr>
          <p:cNvPr id="16" name="Picture 15">
            <a:extLst>
              <a:ext uri="{FF2B5EF4-FFF2-40B4-BE49-F238E27FC236}">
                <a16:creationId xmlns:a16="http://schemas.microsoft.com/office/drawing/2014/main" id="{217BF9A9-1853-4E55-8AAA-C57887D6EC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8265" y="2964956"/>
            <a:ext cx="2345924" cy="1759443"/>
          </a:xfrm>
          <a:prstGeom prst="rect">
            <a:avLst/>
          </a:prstGeom>
        </p:spPr>
      </p:pic>
      <p:pic>
        <p:nvPicPr>
          <p:cNvPr id="18" name="Picture 17">
            <a:extLst>
              <a:ext uri="{FF2B5EF4-FFF2-40B4-BE49-F238E27FC236}">
                <a16:creationId xmlns:a16="http://schemas.microsoft.com/office/drawing/2014/main" id="{6FA5C93B-63CF-4C82-BD2D-AA5E1391BB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2789" y="1071594"/>
            <a:ext cx="2311400" cy="1733550"/>
          </a:xfrm>
          <a:prstGeom prst="rect">
            <a:avLst/>
          </a:prstGeom>
        </p:spPr>
      </p:pic>
      <p:pic>
        <p:nvPicPr>
          <p:cNvPr id="20" name="Picture 19">
            <a:extLst>
              <a:ext uri="{FF2B5EF4-FFF2-40B4-BE49-F238E27FC236}">
                <a16:creationId xmlns:a16="http://schemas.microsoft.com/office/drawing/2014/main" id="{CF8B8E45-BAEE-4C26-8663-387FA5F75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90900" y="1071594"/>
            <a:ext cx="2311400" cy="1733550"/>
          </a:xfrm>
          <a:prstGeom prst="rect">
            <a:avLst/>
          </a:prstGeom>
        </p:spPr>
      </p:pic>
      <p:pic>
        <p:nvPicPr>
          <p:cNvPr id="22" name="Picture 21">
            <a:extLst>
              <a:ext uri="{FF2B5EF4-FFF2-40B4-BE49-F238E27FC236}">
                <a16:creationId xmlns:a16="http://schemas.microsoft.com/office/drawing/2014/main" id="{E076896F-CE53-4FD7-BDCF-8CC8986CC5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33619" y="4813509"/>
            <a:ext cx="1276350" cy="1701800"/>
          </a:xfrm>
          <a:prstGeom prst="rect">
            <a:avLst/>
          </a:prstGeom>
        </p:spPr>
      </p:pic>
    </p:spTree>
    <p:extLst>
      <p:ext uri="{BB962C8B-B14F-4D97-AF65-F5344CB8AC3E}">
        <p14:creationId xmlns:p14="http://schemas.microsoft.com/office/powerpoint/2010/main" val="2953340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What Do All These Filters Have In Common?</a:t>
            </a:r>
          </a:p>
        </p:txBody>
      </p:sp>
      <p:pic>
        <p:nvPicPr>
          <p:cNvPr id="5" name="Content Placeholder 4">
            <a:extLst>
              <a:ext uri="{FF2B5EF4-FFF2-40B4-BE49-F238E27FC236}">
                <a16:creationId xmlns:a16="http://schemas.microsoft.com/office/drawing/2014/main" id="{40AFE10D-C37E-49BC-8C52-457E479EA644}"/>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143250" y="2114550"/>
            <a:ext cx="2857500" cy="2857500"/>
          </a:xfrm>
        </p:spPr>
      </p:pic>
      <p:pic>
        <p:nvPicPr>
          <p:cNvPr id="7" name="Picture 6">
            <a:extLst>
              <a:ext uri="{FF2B5EF4-FFF2-40B4-BE49-F238E27FC236}">
                <a16:creationId xmlns:a16="http://schemas.microsoft.com/office/drawing/2014/main" id="{397FA783-1B62-4B2C-823E-12EAA27B7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625" y="923925"/>
            <a:ext cx="3790950" cy="3790950"/>
          </a:xfrm>
          <a:prstGeom prst="rect">
            <a:avLst/>
          </a:prstGeom>
        </p:spPr>
      </p:pic>
      <p:sp>
        <p:nvSpPr>
          <p:cNvPr id="9" name="TextBox 8">
            <a:extLst>
              <a:ext uri="{FF2B5EF4-FFF2-40B4-BE49-F238E27FC236}">
                <a16:creationId xmlns:a16="http://schemas.microsoft.com/office/drawing/2014/main" id="{96DA46D2-4053-4AF6-AB0E-48289E12823B}"/>
              </a:ext>
            </a:extLst>
          </p:cNvPr>
          <p:cNvSpPr txBox="1"/>
          <p:nvPr/>
        </p:nvSpPr>
        <p:spPr>
          <a:xfrm>
            <a:off x="2663948" y="4630450"/>
            <a:ext cx="4495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They All Are CLEAN!</a:t>
            </a:r>
          </a:p>
        </p:txBody>
      </p:sp>
    </p:spTree>
    <p:extLst>
      <p:ext uri="{BB962C8B-B14F-4D97-AF65-F5344CB8AC3E}">
        <p14:creationId xmlns:p14="http://schemas.microsoft.com/office/powerpoint/2010/main" val="165865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System Set Up</a:t>
            </a:r>
          </a:p>
        </p:txBody>
      </p:sp>
      <p:pic>
        <p:nvPicPr>
          <p:cNvPr id="5" name="Content Placeholder 4">
            <a:extLst>
              <a:ext uri="{FF2B5EF4-FFF2-40B4-BE49-F238E27FC236}">
                <a16:creationId xmlns:a16="http://schemas.microsoft.com/office/drawing/2014/main" id="{A974ED86-B118-43D4-8686-BF01D66577DC}"/>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457200" y="1645920"/>
            <a:ext cx="8229600" cy="3794760"/>
          </a:xfrm>
        </p:spPr>
      </p:pic>
    </p:spTree>
    <p:extLst>
      <p:ext uri="{BB962C8B-B14F-4D97-AF65-F5344CB8AC3E}">
        <p14:creationId xmlns:p14="http://schemas.microsoft.com/office/powerpoint/2010/main" val="2890782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EC4A0-E3A3-411F-BB95-D4D6E9FB49D3}"/>
              </a:ext>
            </a:extLst>
          </p:cNvPr>
          <p:cNvSpPr>
            <a:spLocks noGrp="1"/>
          </p:cNvSpPr>
          <p:nvPr>
            <p:ph type="title"/>
          </p:nvPr>
        </p:nvSpPr>
        <p:spPr/>
        <p:txBody>
          <a:bodyPr/>
          <a:lstStyle/>
          <a:p>
            <a:r>
              <a:rPr lang="en-US" dirty="0"/>
              <a:t>Ongoing Best Practices For ISO 8573.1</a:t>
            </a:r>
          </a:p>
        </p:txBody>
      </p:sp>
      <p:pic>
        <p:nvPicPr>
          <p:cNvPr id="5" name="Picture 4">
            <a:extLst>
              <a:ext uri="{FF2B5EF4-FFF2-40B4-BE49-F238E27FC236}">
                <a16:creationId xmlns:a16="http://schemas.microsoft.com/office/drawing/2014/main" id="{57ECC50F-0362-4313-B2D9-19177C8A2294}"/>
              </a:ext>
            </a:extLst>
          </p:cNvPr>
          <p:cNvPicPr>
            <a:picLocks noChangeAspect="1"/>
          </p:cNvPicPr>
          <p:nvPr/>
        </p:nvPicPr>
        <p:blipFill>
          <a:blip r:embed="rId2"/>
          <a:stretch>
            <a:fillRect/>
          </a:stretch>
        </p:blipFill>
        <p:spPr>
          <a:xfrm>
            <a:off x="6641736" y="5951538"/>
            <a:ext cx="2492477" cy="838200"/>
          </a:xfrm>
          <a:prstGeom prst="rect">
            <a:avLst/>
          </a:prstGeom>
        </p:spPr>
      </p:pic>
      <p:sp>
        <p:nvSpPr>
          <p:cNvPr id="6" name="Content Placeholder 2">
            <a:extLst>
              <a:ext uri="{FF2B5EF4-FFF2-40B4-BE49-F238E27FC236}">
                <a16:creationId xmlns:a16="http://schemas.microsoft.com/office/drawing/2014/main" id="{D1C6E208-AE03-4736-9447-65D62FA83324}"/>
              </a:ext>
            </a:extLst>
          </p:cNvPr>
          <p:cNvSpPr txBox="1">
            <a:spLocks/>
          </p:cNvSpPr>
          <p:nvPr/>
        </p:nvSpPr>
        <p:spPr>
          <a:xfrm>
            <a:off x="533400" y="1074738"/>
            <a:ext cx="8229600" cy="4876800"/>
          </a:xfrm>
          <a:prstGeom prst="rect">
            <a:avLst/>
          </a:prstGeom>
        </p:spPr>
        <p:txBody>
          <a:bodyPr vert="horz">
            <a:normAutofit fontScale="92500" lnSpcReduction="20000"/>
          </a:bodyPr>
          <a:lst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Have an ISO 8573.1 specification</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Perform regular testing of air quality. Know your iso  </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Business card test for quick check (place clean white card over open blow off, contaminants will show on card)</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Set up regular maintenance and inspection procedures</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Don’t forget inlet conditions many chemicals and gasses come through the inlet</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Visually inspect direct and indirect contact points and test those points</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If you have a lower ISO standard for the majority of the plant, make sure to test air downstream of any dryers and filtration for point of use applications</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Make sure your test lab is testing to 8573.1specifications</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Test every 3 months to start. If the test results are consistent, go to every 6 months.</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49724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EC4A0-E3A3-411F-BB95-D4D6E9FB49D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4525E069-47FF-47D9-ABE7-8B8EABD34CBC}"/>
              </a:ext>
            </a:extLst>
          </p:cNvPr>
          <p:cNvSpPr>
            <a:spLocks noGrp="1"/>
          </p:cNvSpPr>
          <p:nvPr>
            <p:ph sz="quarter" idx="1"/>
          </p:nvPr>
        </p:nvSpPr>
        <p:spPr>
          <a:xfrm>
            <a:off x="457200" y="1101748"/>
            <a:ext cx="8229600" cy="3886200"/>
          </a:xfrm>
        </p:spPr>
        <p:txBody>
          <a:bodyPr>
            <a:normAutofit fontScale="92500" lnSpcReduction="20000"/>
          </a:bodyPr>
          <a:lstStyle/>
          <a:p>
            <a:r>
              <a:rPr lang="en-US" dirty="0"/>
              <a:t>Identify what quality of air is required for your particular operation</a:t>
            </a:r>
          </a:p>
          <a:p>
            <a:r>
              <a:rPr lang="en-US" dirty="0"/>
              <a:t>Perform a plant risk assessment </a:t>
            </a:r>
          </a:p>
          <a:p>
            <a:r>
              <a:rPr lang="en-US" dirty="0"/>
              <a:t>Specify the standards required in your plant based on your specific process</a:t>
            </a:r>
          </a:p>
          <a:p>
            <a:r>
              <a:rPr lang="en-US" dirty="0"/>
              <a:t>Is there food contact? Direct or Indirect?</a:t>
            </a:r>
          </a:p>
          <a:p>
            <a:r>
              <a:rPr lang="en-US" dirty="0"/>
              <a:t>Are there critical processes?</a:t>
            </a:r>
          </a:p>
          <a:p>
            <a:r>
              <a:rPr lang="en-US" dirty="0"/>
              <a:t>Train employees on the costs of contaminated air and the importance of maintaining the air system</a:t>
            </a:r>
          </a:p>
          <a:p>
            <a:r>
              <a:rPr lang="en-US" dirty="0"/>
              <a:t>In the long term, contaminated compressed air will cost more than the expense of proper system maintenance</a:t>
            </a:r>
          </a:p>
          <a:p>
            <a:pPr marL="0" indent="0">
              <a:buNone/>
            </a:pPr>
            <a:r>
              <a:rPr lang="en-US" dirty="0"/>
              <a:t> </a:t>
            </a:r>
          </a:p>
        </p:txBody>
      </p:sp>
      <p:pic>
        <p:nvPicPr>
          <p:cNvPr id="5" name="Picture 4">
            <a:extLst>
              <a:ext uri="{FF2B5EF4-FFF2-40B4-BE49-F238E27FC236}">
                <a16:creationId xmlns:a16="http://schemas.microsoft.com/office/drawing/2014/main" id="{57ECC50F-0362-4313-B2D9-19177C8A2294}"/>
              </a:ext>
            </a:extLst>
          </p:cNvPr>
          <p:cNvPicPr>
            <a:picLocks noChangeAspect="1"/>
          </p:cNvPicPr>
          <p:nvPr/>
        </p:nvPicPr>
        <p:blipFill>
          <a:blip r:embed="rId2"/>
          <a:stretch>
            <a:fillRect/>
          </a:stretch>
        </p:blipFill>
        <p:spPr>
          <a:xfrm>
            <a:off x="6641736" y="5951538"/>
            <a:ext cx="2492477" cy="838200"/>
          </a:xfrm>
          <a:prstGeom prst="rect">
            <a:avLst/>
          </a:prstGeom>
        </p:spPr>
      </p:pic>
      <p:pic>
        <p:nvPicPr>
          <p:cNvPr id="6" name="Picture 5">
            <a:extLst>
              <a:ext uri="{FF2B5EF4-FFF2-40B4-BE49-F238E27FC236}">
                <a16:creationId xmlns:a16="http://schemas.microsoft.com/office/drawing/2014/main" id="{BF0D22C4-89A0-48D3-8A10-3EE1DAB39D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8819" y="4648200"/>
            <a:ext cx="3026361" cy="2018553"/>
          </a:xfrm>
          <a:prstGeom prst="rect">
            <a:avLst/>
          </a:prstGeom>
        </p:spPr>
      </p:pic>
    </p:spTree>
    <p:extLst>
      <p:ext uri="{BB962C8B-B14F-4D97-AF65-F5344CB8AC3E}">
        <p14:creationId xmlns:p14="http://schemas.microsoft.com/office/powerpoint/2010/main" val="3293175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76D92-5FAB-48EF-BCC2-48A86EF0E32E}"/>
              </a:ext>
            </a:extLst>
          </p:cNvPr>
          <p:cNvSpPr>
            <a:spLocks noGrp="1"/>
          </p:cNvSpPr>
          <p:nvPr>
            <p:ph type="title"/>
          </p:nvPr>
        </p:nvSpPr>
        <p:spPr/>
        <p:txBody>
          <a:bodyPr/>
          <a:lstStyle/>
          <a:p>
            <a:r>
              <a:rPr lang="en-US" dirty="0"/>
              <a:t>For More In Depth Seminars And Education</a:t>
            </a:r>
          </a:p>
        </p:txBody>
      </p:sp>
      <p:sp>
        <p:nvSpPr>
          <p:cNvPr id="3" name="Content Placeholder 2">
            <a:extLst>
              <a:ext uri="{FF2B5EF4-FFF2-40B4-BE49-F238E27FC236}">
                <a16:creationId xmlns:a16="http://schemas.microsoft.com/office/drawing/2014/main" id="{44AA963E-D08C-47F7-A797-5A3A6F8C4FD0}"/>
              </a:ext>
            </a:extLst>
          </p:cNvPr>
          <p:cNvSpPr>
            <a:spLocks noGrp="1"/>
          </p:cNvSpPr>
          <p:nvPr>
            <p:ph sz="quarter" idx="1"/>
          </p:nvPr>
        </p:nvSpPr>
        <p:spPr>
          <a:xfrm>
            <a:off x="569352" y="1143000"/>
            <a:ext cx="8534400" cy="3962400"/>
          </a:xfrm>
        </p:spPr>
        <p:txBody>
          <a:bodyPr>
            <a:normAutofit/>
          </a:bodyPr>
          <a:lstStyle/>
          <a:p>
            <a:pPr marL="0" indent="0" algn="ctr">
              <a:buNone/>
            </a:pPr>
            <a:r>
              <a:rPr lang="en-US" sz="3000" dirty="0"/>
              <a:t>Don’t forget to register or get your booth reserved</a:t>
            </a:r>
          </a:p>
          <a:p>
            <a:pPr marL="0" indent="0" algn="ctr">
              <a:buNone/>
            </a:pPr>
            <a:r>
              <a:rPr lang="en-US" sz="3000" dirty="0"/>
              <a:t> for Best Practices EXPO &amp; Conference</a:t>
            </a:r>
          </a:p>
          <a:p>
            <a:pPr marL="0" indent="0" algn="ctr">
              <a:buNone/>
            </a:pPr>
            <a:r>
              <a:rPr lang="en-US" sz="3000" dirty="0"/>
              <a:t>October 13-16, 2019</a:t>
            </a:r>
          </a:p>
          <a:p>
            <a:pPr marL="0" indent="0" algn="ctr">
              <a:buNone/>
            </a:pPr>
            <a:r>
              <a:rPr lang="en-US" sz="3000" dirty="0"/>
              <a:t>Nashville, TN</a:t>
            </a:r>
          </a:p>
          <a:p>
            <a:pPr marL="0" indent="0" algn="ctr">
              <a:buNone/>
            </a:pPr>
            <a:r>
              <a:rPr lang="en-US" sz="3000" dirty="0">
                <a:hlinkClick r:id="rId2">
                  <a:extLst>
                    <a:ext uri="{A12FA001-AC4F-418D-AE19-62706E023703}">
                      <ahyp:hlinkClr xmlns:ahyp="http://schemas.microsoft.com/office/drawing/2018/hyperlinkcolor" val="tx"/>
                    </a:ext>
                  </a:extLst>
                </a:hlinkClick>
              </a:rPr>
              <a:t>www.cabpexpo.com</a:t>
            </a:r>
            <a:endParaRPr lang="en-US" sz="3000" dirty="0"/>
          </a:p>
          <a:p>
            <a:pPr marL="0" indent="0" algn="ctr">
              <a:buNone/>
            </a:pPr>
            <a:r>
              <a:rPr lang="en-US" sz="3000" dirty="0"/>
              <a:t>Subscribe at www.airbestpractices.com</a:t>
            </a:r>
          </a:p>
        </p:txBody>
      </p:sp>
      <p:pic>
        <p:nvPicPr>
          <p:cNvPr id="4" name="Picture 3">
            <a:extLst>
              <a:ext uri="{FF2B5EF4-FFF2-40B4-BE49-F238E27FC236}">
                <a16:creationId xmlns:a16="http://schemas.microsoft.com/office/drawing/2014/main" id="{D1718151-A5D9-43F7-ABFB-519DC13A6E8A}"/>
              </a:ext>
            </a:extLst>
          </p:cNvPr>
          <p:cNvPicPr>
            <a:picLocks noChangeAspect="1"/>
          </p:cNvPicPr>
          <p:nvPr/>
        </p:nvPicPr>
        <p:blipFill>
          <a:blip r:embed="rId3"/>
          <a:stretch>
            <a:fillRect/>
          </a:stretch>
        </p:blipFill>
        <p:spPr>
          <a:xfrm>
            <a:off x="6553200" y="5989739"/>
            <a:ext cx="2492477" cy="838200"/>
          </a:xfrm>
          <a:prstGeom prst="rect">
            <a:avLst/>
          </a:prstGeom>
        </p:spPr>
      </p:pic>
      <p:pic>
        <p:nvPicPr>
          <p:cNvPr id="6" name="Picture 5">
            <a:extLst>
              <a:ext uri="{FF2B5EF4-FFF2-40B4-BE49-F238E27FC236}">
                <a16:creationId xmlns:a16="http://schemas.microsoft.com/office/drawing/2014/main" id="{4863A139-BF38-449D-960E-4BE004E45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4296091"/>
            <a:ext cx="1981200" cy="2531848"/>
          </a:xfrm>
          <a:prstGeom prst="rect">
            <a:avLst/>
          </a:prstGeom>
        </p:spPr>
      </p:pic>
    </p:spTree>
    <p:extLst>
      <p:ext uri="{BB962C8B-B14F-4D97-AF65-F5344CB8AC3E}">
        <p14:creationId xmlns:p14="http://schemas.microsoft.com/office/powerpoint/2010/main" val="3718469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32EB0-11D0-4163-AF16-FC80ABEDB5E0}"/>
              </a:ext>
            </a:extLst>
          </p:cNvPr>
          <p:cNvSpPr>
            <a:spLocks noGrp="1"/>
          </p:cNvSpPr>
          <p:nvPr>
            <p:ph type="title"/>
          </p:nvPr>
        </p:nvSpPr>
        <p:spPr/>
        <p:txBody>
          <a:bodyPr>
            <a:normAutofit/>
          </a:bodyPr>
          <a:lstStyle/>
          <a:p>
            <a:pPr>
              <a:spcBef>
                <a:spcPts val="600"/>
              </a:spcBef>
              <a:buClr>
                <a:schemeClr val="accent1"/>
              </a:buClr>
              <a:buSzPct val="70000"/>
            </a:pPr>
            <a:r>
              <a:rPr lang="en-US" dirty="0"/>
              <a:t>Thanks For Attending</a:t>
            </a:r>
            <a:r>
              <a:rPr lang="en-US" sz="2800" dirty="0">
                <a:solidFill>
                  <a:schemeClr val="tx1"/>
                </a:solidFill>
                <a:latin typeface="+mn-lt"/>
                <a:ea typeface="+mn-ea"/>
                <a:cs typeface="+mn-cs"/>
              </a:rPr>
              <a:t>	</a:t>
            </a:r>
          </a:p>
        </p:txBody>
      </p:sp>
      <p:sp>
        <p:nvSpPr>
          <p:cNvPr id="3" name="Content Placeholder 2">
            <a:extLst>
              <a:ext uri="{FF2B5EF4-FFF2-40B4-BE49-F238E27FC236}">
                <a16:creationId xmlns:a16="http://schemas.microsoft.com/office/drawing/2014/main" id="{E0285C6A-359D-4F99-8FBB-8947DD407A69}"/>
              </a:ext>
            </a:extLst>
          </p:cNvPr>
          <p:cNvSpPr>
            <a:spLocks noGrp="1"/>
          </p:cNvSpPr>
          <p:nvPr>
            <p:ph sz="quarter" idx="1"/>
          </p:nvPr>
        </p:nvSpPr>
        <p:spPr>
          <a:xfrm>
            <a:off x="457200" y="1295400"/>
            <a:ext cx="8229600" cy="4648200"/>
          </a:xfrm>
        </p:spPr>
        <p:txBody>
          <a:bodyPr/>
          <a:lstStyle/>
          <a:p>
            <a:pPr marL="0" indent="0" algn="ctr">
              <a:buNone/>
            </a:pPr>
            <a:r>
              <a:rPr lang="en-US" sz="2800" dirty="0"/>
              <a:t>Loran Circle</a:t>
            </a:r>
          </a:p>
          <a:p>
            <a:pPr marL="0" indent="0" algn="ctr">
              <a:buNone/>
            </a:pPr>
            <a:r>
              <a:rPr lang="en-US" sz="2800" dirty="0"/>
              <a:t>Certified AirMaster Plus</a:t>
            </a:r>
          </a:p>
          <a:p>
            <a:pPr marL="0" indent="0" algn="ctr">
              <a:buNone/>
            </a:pPr>
            <a:r>
              <a:rPr lang="en-US" sz="2800" dirty="0"/>
              <a:t>Plant Air System Design and Consulting</a:t>
            </a:r>
          </a:p>
          <a:p>
            <a:pPr marL="0" indent="0" algn="ctr">
              <a:buNone/>
            </a:pPr>
            <a:r>
              <a:rPr lang="en-US" sz="2800" dirty="0"/>
              <a:t>Customized Training On Air System Design, Compressor Operation and Maintenance</a:t>
            </a:r>
          </a:p>
          <a:p>
            <a:pPr marL="0" indent="0" algn="ctr">
              <a:buNone/>
            </a:pPr>
            <a:r>
              <a:rPr lang="en-US" sz="2800" dirty="0"/>
              <a:t>Sales Training for The Compressed Air Industry</a:t>
            </a:r>
          </a:p>
          <a:p>
            <a:pPr marL="0" indent="0" algn="ctr">
              <a:buNone/>
            </a:pPr>
            <a:r>
              <a:rPr lang="en-US" sz="2800" dirty="0"/>
              <a:t>Poland, OH</a:t>
            </a:r>
          </a:p>
          <a:p>
            <a:pPr marL="0" indent="0" algn="ctr">
              <a:buNone/>
            </a:pPr>
            <a:r>
              <a:rPr lang="en-US" sz="2800" dirty="0"/>
              <a:t>832-906-0469</a:t>
            </a:r>
          </a:p>
          <a:p>
            <a:endParaRPr lang="en-US" dirty="0"/>
          </a:p>
        </p:txBody>
      </p:sp>
    </p:spTree>
    <p:extLst>
      <p:ext uri="{BB962C8B-B14F-4D97-AF65-F5344CB8AC3E}">
        <p14:creationId xmlns:p14="http://schemas.microsoft.com/office/powerpoint/2010/main" val="3921477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DCC85A9-8E4A-4F9D-85EE-FA2B008E7F6F}"/>
              </a:ext>
            </a:extLst>
          </p:cNvPr>
          <p:cNvSpPr>
            <a:spLocks noGrp="1"/>
          </p:cNvSpPr>
          <p:nvPr>
            <p:ph type="title"/>
          </p:nvPr>
        </p:nvSpPr>
        <p:spPr>
          <a:xfrm>
            <a:off x="457200" y="152400"/>
            <a:ext cx="8305800" cy="563562"/>
          </a:xfrm>
        </p:spPr>
        <p:txBody>
          <a:bodyPr/>
          <a:lstStyle/>
          <a:p>
            <a:pPr algn="ctr"/>
            <a:r>
              <a:rPr lang="en-US" dirty="0"/>
              <a:t>Handouts</a:t>
            </a:r>
          </a:p>
        </p:txBody>
      </p:sp>
      <p:pic>
        <p:nvPicPr>
          <p:cNvPr id="5" name="Picture 4">
            <a:hlinkClick r:id="rId4"/>
            <a:extLst>
              <a:ext uri="{FF2B5EF4-FFF2-40B4-BE49-F238E27FC236}">
                <a16:creationId xmlns:a16="http://schemas.microsoft.com/office/drawing/2014/main" id="{919A4FE0-806D-4D7D-92A6-ADA702063079}"/>
              </a:ext>
            </a:extLst>
          </p:cNvPr>
          <p:cNvPicPr>
            <a:picLocks noChangeAspect="1"/>
          </p:cNvPicPr>
          <p:nvPr/>
        </p:nvPicPr>
        <p:blipFill rotWithShape="1">
          <a:blip r:embed="rId5"/>
          <a:srcRect l="25833" t="11990" r="38333" b="4828"/>
          <a:stretch/>
        </p:blipFill>
        <p:spPr>
          <a:xfrm>
            <a:off x="6706225" y="1524000"/>
            <a:ext cx="1926934" cy="2516184"/>
          </a:xfrm>
          <a:prstGeom prst="rect">
            <a:avLst/>
          </a:prstGeom>
          <a:ln>
            <a:solidFill>
              <a:schemeClr val="tx1"/>
            </a:solidFill>
          </a:ln>
        </p:spPr>
      </p:pic>
      <p:graphicFrame>
        <p:nvGraphicFramePr>
          <p:cNvPr id="2" name="Object 1">
            <a:hlinkClick r:id="rId6"/>
            <a:extLst>
              <a:ext uri="{FF2B5EF4-FFF2-40B4-BE49-F238E27FC236}">
                <a16:creationId xmlns:a16="http://schemas.microsoft.com/office/drawing/2014/main" id="{732BBDF0-4D59-4540-BA37-13BACBA53938}"/>
              </a:ext>
            </a:extLst>
          </p:cNvPr>
          <p:cNvGraphicFramePr>
            <a:graphicFrameLocks noChangeAspect="1"/>
          </p:cNvGraphicFramePr>
          <p:nvPr>
            <p:extLst>
              <p:ext uri="{D42A27DB-BD31-4B8C-83A1-F6EECF244321}">
                <p14:modId xmlns:p14="http://schemas.microsoft.com/office/powerpoint/2010/main" val="1290642566"/>
              </p:ext>
            </p:extLst>
          </p:nvPr>
        </p:nvGraphicFramePr>
        <p:xfrm>
          <a:off x="4532095" y="1524000"/>
          <a:ext cx="1944145" cy="2516184"/>
        </p:xfrm>
        <a:graphic>
          <a:graphicData uri="http://schemas.openxmlformats.org/presentationml/2006/ole">
            <mc:AlternateContent xmlns:mc="http://schemas.openxmlformats.org/markup-compatibility/2006">
              <mc:Choice xmlns:v="urn:schemas-microsoft-com:vml" Requires="v">
                <p:oleObj spid="_x0000_s1041" name="Acrobat Document" r:id="rId7" imgW="5829156" imgH="7543672" progId="AcroExch.Document.DC">
                  <p:embed/>
                </p:oleObj>
              </mc:Choice>
              <mc:Fallback>
                <p:oleObj name="Acrobat Document" r:id="rId7" imgW="5829156" imgH="7543672" progId="AcroExch.Document.DC">
                  <p:embed/>
                  <p:pic>
                    <p:nvPicPr>
                      <p:cNvPr id="0" name=""/>
                      <p:cNvPicPr/>
                      <p:nvPr/>
                    </p:nvPicPr>
                    <p:blipFill>
                      <a:blip r:embed="rId8"/>
                      <a:stretch>
                        <a:fillRect/>
                      </a:stretch>
                    </p:blipFill>
                    <p:spPr>
                      <a:xfrm>
                        <a:off x="4532095" y="1524000"/>
                        <a:ext cx="1944145" cy="2516184"/>
                      </a:xfrm>
                      <a:prstGeom prst="rect">
                        <a:avLst/>
                      </a:prstGeom>
                      <a:ln>
                        <a:solidFill>
                          <a:schemeClr val="tx1"/>
                        </a:solidFill>
                      </a:ln>
                    </p:spPr>
                  </p:pic>
                </p:oleObj>
              </mc:Fallback>
            </mc:AlternateContent>
          </a:graphicData>
        </a:graphic>
      </p:graphicFrame>
      <p:graphicFrame>
        <p:nvGraphicFramePr>
          <p:cNvPr id="4" name="Object 3">
            <a:hlinkClick r:id="rId9"/>
            <a:extLst>
              <a:ext uri="{FF2B5EF4-FFF2-40B4-BE49-F238E27FC236}">
                <a16:creationId xmlns:a16="http://schemas.microsoft.com/office/drawing/2014/main" id="{F95E2C89-AD1C-45B5-B567-4AF1393BC063}"/>
              </a:ext>
            </a:extLst>
          </p:cNvPr>
          <p:cNvGraphicFramePr>
            <a:graphicFrameLocks noChangeAspect="1"/>
          </p:cNvGraphicFramePr>
          <p:nvPr>
            <p:extLst>
              <p:ext uri="{D42A27DB-BD31-4B8C-83A1-F6EECF244321}">
                <p14:modId xmlns:p14="http://schemas.microsoft.com/office/powerpoint/2010/main" val="3278323636"/>
              </p:ext>
            </p:extLst>
          </p:nvPr>
        </p:nvGraphicFramePr>
        <p:xfrm>
          <a:off x="161228" y="1524000"/>
          <a:ext cx="1966752" cy="2516184"/>
        </p:xfrm>
        <a:graphic>
          <a:graphicData uri="http://schemas.openxmlformats.org/presentationml/2006/ole">
            <mc:AlternateContent xmlns:mc="http://schemas.openxmlformats.org/markup-compatibility/2006">
              <mc:Choice xmlns:v="urn:schemas-microsoft-com:vml" Requires="v">
                <p:oleObj spid="_x0000_s1042" name="Acrobat Document" r:id="rId10" imgW="5829156" imgH="7458075" progId="AcroExch.Document.DC">
                  <p:embed/>
                </p:oleObj>
              </mc:Choice>
              <mc:Fallback>
                <p:oleObj name="Acrobat Document" r:id="rId10" imgW="5829156" imgH="7458075" progId="AcroExch.Document.DC">
                  <p:embed/>
                  <p:pic>
                    <p:nvPicPr>
                      <p:cNvPr id="0" name=""/>
                      <p:cNvPicPr/>
                      <p:nvPr/>
                    </p:nvPicPr>
                    <p:blipFill>
                      <a:blip r:embed="rId11"/>
                      <a:stretch>
                        <a:fillRect/>
                      </a:stretch>
                    </p:blipFill>
                    <p:spPr>
                      <a:xfrm>
                        <a:off x="161228" y="1524000"/>
                        <a:ext cx="1966752" cy="2516184"/>
                      </a:xfrm>
                      <a:prstGeom prst="rect">
                        <a:avLst/>
                      </a:prstGeom>
                      <a:ln>
                        <a:solidFill>
                          <a:schemeClr val="tx1"/>
                        </a:solidFill>
                      </a:ln>
                    </p:spPr>
                  </p:pic>
                </p:oleObj>
              </mc:Fallback>
            </mc:AlternateContent>
          </a:graphicData>
        </a:graphic>
      </p:graphicFrame>
      <p:graphicFrame>
        <p:nvGraphicFramePr>
          <p:cNvPr id="6" name="Object 5">
            <a:hlinkClick r:id="rId9"/>
            <a:extLst>
              <a:ext uri="{FF2B5EF4-FFF2-40B4-BE49-F238E27FC236}">
                <a16:creationId xmlns:a16="http://schemas.microsoft.com/office/drawing/2014/main" id="{278E1162-5CF1-451B-A1A7-616D9F453F6C}"/>
              </a:ext>
            </a:extLst>
          </p:cNvPr>
          <p:cNvGraphicFramePr>
            <a:graphicFrameLocks noChangeAspect="1"/>
          </p:cNvGraphicFramePr>
          <p:nvPr>
            <p:extLst>
              <p:ext uri="{D42A27DB-BD31-4B8C-83A1-F6EECF244321}">
                <p14:modId xmlns:p14="http://schemas.microsoft.com/office/powerpoint/2010/main" val="1013424414"/>
              </p:ext>
            </p:extLst>
          </p:nvPr>
        </p:nvGraphicFramePr>
        <p:xfrm>
          <a:off x="2357965" y="1524000"/>
          <a:ext cx="1944145" cy="2516184"/>
        </p:xfrm>
        <a:graphic>
          <a:graphicData uri="http://schemas.openxmlformats.org/presentationml/2006/ole">
            <mc:AlternateContent xmlns:mc="http://schemas.openxmlformats.org/markup-compatibility/2006">
              <mc:Choice xmlns:v="urn:schemas-microsoft-com:vml" Requires="v">
                <p:oleObj spid="_x0000_s1043" name="Acrobat Document" r:id="rId12" imgW="5829156" imgH="7543672" progId="AcroExch.Document.DC">
                  <p:embed/>
                </p:oleObj>
              </mc:Choice>
              <mc:Fallback>
                <p:oleObj name="Acrobat Document" r:id="rId12" imgW="5829156" imgH="7543672" progId="AcroExch.Document.DC">
                  <p:embed/>
                  <p:pic>
                    <p:nvPicPr>
                      <p:cNvPr id="0" name=""/>
                      <p:cNvPicPr/>
                      <p:nvPr/>
                    </p:nvPicPr>
                    <p:blipFill>
                      <a:blip r:embed="rId13"/>
                      <a:stretch>
                        <a:fillRect/>
                      </a:stretch>
                    </p:blipFill>
                    <p:spPr>
                      <a:xfrm>
                        <a:off x="2357965" y="1524000"/>
                        <a:ext cx="1944145" cy="2516184"/>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4100248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725503" y="3422650"/>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228" name="TextBox 19"/>
          <p:cNvSpPr txBox="1">
            <a:spLocks noChangeArrowheads="1"/>
          </p:cNvSpPr>
          <p:nvPr/>
        </p:nvSpPr>
        <p:spPr bwMode="auto">
          <a:xfrm>
            <a:off x="3792040" y="1629411"/>
            <a:ext cx="536384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fontAlgn="base">
              <a:spcBef>
                <a:spcPct val="0"/>
              </a:spcBef>
              <a:spcAft>
                <a:spcPct val="0"/>
              </a:spcAft>
              <a:buFont typeface="Arial" panose="020B0604020202020204" pitchFamily="34" charset="0"/>
              <a:buChar char="•"/>
              <a:defRPr/>
            </a:pPr>
            <a:r>
              <a:rPr lang="en-US" altLang="en-US" sz="1400" dirty="0">
                <a:solidFill>
                  <a:prstClr val="black"/>
                </a:solidFill>
                <a:latin typeface="+mj-lt"/>
              </a:rPr>
              <a:t>  </a:t>
            </a:r>
            <a:r>
              <a:rPr lang="en-US" altLang="en-US" sz="1400" dirty="0">
                <a:solidFill>
                  <a:prstClr val="black"/>
                </a:solidFill>
              </a:rPr>
              <a:t>Owner and President of Trace Analytics </a:t>
            </a:r>
            <a:r>
              <a:rPr lang="en-US" sz="1400" dirty="0"/>
              <a:t>with over 35 years of experience</a:t>
            </a:r>
          </a:p>
          <a:p>
            <a:pPr lvl="0" fontAlgn="base">
              <a:spcBef>
                <a:spcPct val="0"/>
              </a:spcBef>
              <a:spcAft>
                <a:spcPct val="0"/>
              </a:spcAft>
              <a:buFont typeface="Arial" panose="020B0604020202020204" pitchFamily="34" charset="0"/>
              <a:buChar char="•"/>
              <a:defRPr/>
            </a:pPr>
            <a:r>
              <a:rPr lang="en-US" sz="1400" dirty="0"/>
              <a:t> Ochoa has written for and holds membership with the following committees: </a:t>
            </a:r>
          </a:p>
          <a:p>
            <a:pPr lvl="1"/>
            <a:r>
              <a:rPr lang="en-US" sz="1300" dirty="0"/>
              <a:t>The International Society of Pharmaceutical Engineers (ISPE)</a:t>
            </a:r>
          </a:p>
          <a:p>
            <a:pPr lvl="1"/>
            <a:r>
              <a:rPr lang="en-US" sz="1300" dirty="0"/>
              <a:t>The Medical Gas Professional Healthcare Organization (MGPHO)</a:t>
            </a:r>
          </a:p>
          <a:p>
            <a:pPr lvl="1"/>
            <a:r>
              <a:rPr lang="en-US" sz="1300" dirty="0"/>
              <a:t>The National Fire Protection Agency (NFPA) Technical Committee for Respiratory Protection</a:t>
            </a:r>
          </a:p>
        </p:txBody>
      </p:sp>
      <p:sp>
        <p:nvSpPr>
          <p:cNvPr id="19" name="Rectangle 18">
            <a:extLst>
              <a:ext uri="{FF2B5EF4-FFF2-40B4-BE49-F238E27FC236}">
                <a16:creationId xmlns:a16="http://schemas.microsoft.com/office/drawing/2014/main" id="{D58B20BE-B2FC-45C6-9A48-6364CC1BB347}"/>
              </a:ext>
            </a:extLst>
          </p:cNvPr>
          <p:cNvSpPr/>
          <p:nvPr/>
        </p:nvSpPr>
        <p:spPr>
          <a:xfrm>
            <a:off x="877952" y="1371600"/>
            <a:ext cx="2837436" cy="2269948"/>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457200" y="152400"/>
            <a:ext cx="8305800" cy="563562"/>
          </a:xfrm>
        </p:spPr>
        <p:txBody>
          <a:bodyPr/>
          <a:lstStyle/>
          <a:p>
            <a:pPr algn="ctr"/>
            <a:r>
              <a:rPr lang="en-US" dirty="0"/>
              <a:t>About the Speaker</a:t>
            </a:r>
          </a:p>
        </p:txBody>
      </p:sp>
      <p:pic>
        <p:nvPicPr>
          <p:cNvPr id="15" name="Picture 14">
            <a:hlinkClick r:id="rId2"/>
            <a:extLst>
              <a:ext uri="{FF2B5EF4-FFF2-40B4-BE49-F238E27FC236}">
                <a16:creationId xmlns:a16="http://schemas.microsoft.com/office/drawing/2014/main" id="{766181F0-8F7B-440D-A0AB-CF7447368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640" y="4584628"/>
            <a:ext cx="1410065" cy="729767"/>
          </a:xfrm>
          <a:prstGeom prst="rect">
            <a:avLst/>
          </a:prstGeom>
        </p:spPr>
      </p:pic>
      <p:pic>
        <p:nvPicPr>
          <p:cNvPr id="13" name="Picture 12">
            <a:extLst>
              <a:ext uri="{FF2B5EF4-FFF2-40B4-BE49-F238E27FC236}">
                <a16:creationId xmlns:a16="http://schemas.microsoft.com/office/drawing/2014/main" id="{3C3ECAD1-A4CD-4AC6-8128-B2B9A19A6E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7030" y="1625461"/>
            <a:ext cx="1447800" cy="1810070"/>
          </a:xfrm>
          <a:prstGeom prst="rect">
            <a:avLst/>
          </a:prstGeom>
        </p:spPr>
      </p:pic>
      <p:grpSp>
        <p:nvGrpSpPr>
          <p:cNvPr id="20" name="Group 19">
            <a:extLst>
              <a:ext uri="{FF2B5EF4-FFF2-40B4-BE49-F238E27FC236}">
                <a16:creationId xmlns:a16="http://schemas.microsoft.com/office/drawing/2014/main" id="{2368B35B-EBD3-4C59-9741-C9FEF1EB1932}"/>
              </a:ext>
            </a:extLst>
          </p:cNvPr>
          <p:cNvGrpSpPr/>
          <p:nvPr/>
        </p:nvGrpSpPr>
        <p:grpSpPr>
          <a:xfrm>
            <a:off x="877952" y="3416902"/>
            <a:ext cx="2825956" cy="726216"/>
            <a:chOff x="1249394" y="1756545"/>
            <a:chExt cx="3080761" cy="794482"/>
          </a:xfrm>
        </p:grpSpPr>
        <p:sp>
          <p:nvSpPr>
            <p:cNvPr id="21" name="Speech Bubble: Rectangle 20">
              <a:extLst>
                <a:ext uri="{FF2B5EF4-FFF2-40B4-BE49-F238E27FC236}">
                  <a16:creationId xmlns:a16="http://schemas.microsoft.com/office/drawing/2014/main" id="{F88779D1-B860-441F-9943-0826D2E3D0E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Speech Bubble: Rectangle 4">
              <a:extLst>
                <a:ext uri="{FF2B5EF4-FFF2-40B4-BE49-F238E27FC236}">
                  <a16:creationId xmlns:a16="http://schemas.microsoft.com/office/drawing/2014/main" id="{34DC5784-CEEB-4B90-A764-4BB09582EDFC}"/>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spcBef>
                  <a:spcPct val="0"/>
                </a:spcBef>
                <a:buNone/>
              </a:pPr>
              <a:r>
                <a:rPr lang="en-US" sz="1800" b="1" kern="1200" dirty="0"/>
                <a:t>Ruby Ochoa</a:t>
              </a:r>
            </a:p>
            <a:p>
              <a:pPr marL="0" lvl="0" indent="0" algn="ctr" defTabSz="800100">
                <a:spcBef>
                  <a:spcPct val="0"/>
                </a:spcBef>
                <a:buNone/>
              </a:pPr>
              <a:r>
                <a:rPr lang="en-US" sz="1300" kern="1200" dirty="0"/>
                <a:t>Trace Analytics</a:t>
              </a:r>
            </a:p>
          </p:txBody>
        </p:sp>
      </p:grpSp>
    </p:spTree>
    <p:extLst>
      <p:ext uri="{BB962C8B-B14F-4D97-AF65-F5344CB8AC3E}">
        <p14:creationId xmlns:p14="http://schemas.microsoft.com/office/powerpoint/2010/main" val="71469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604" y="5375324"/>
            <a:ext cx="9419208" cy="458965"/>
          </a:xfrm>
          <a:effectLst/>
        </p:spPr>
        <p:txBody>
          <a:bodyPr>
            <a:noAutofit/>
          </a:bodyPr>
          <a:lstStyle/>
          <a:p>
            <a:pPr algn="ctr"/>
            <a:r>
              <a:rPr lang="en-US" sz="3600" dirty="0">
                <a:solidFill>
                  <a:srgbClr val="181D20"/>
                </a:solidFill>
                <a:latin typeface="Akzidenz-Grotesk BQ Medium Condensed" charset="0"/>
                <a:ea typeface="Akzidenz-Grotesk BQ Medium Condensed" charset="0"/>
                <a:cs typeface="Akzidenz-Grotesk BQ Medium Condensed" charset="0"/>
              </a:rPr>
              <a:t>Setting Up a Compressed Air Monitoring Plan</a:t>
            </a:r>
            <a:endParaRPr lang="en-US" sz="2800" i="1" dirty="0">
              <a:solidFill>
                <a:srgbClr val="181D20"/>
              </a:solidFill>
            </a:endParaRPr>
          </a:p>
        </p:txBody>
      </p:sp>
      <p:sp>
        <p:nvSpPr>
          <p:cNvPr id="5" name="TextBox 4"/>
          <p:cNvSpPr txBox="1"/>
          <p:nvPr/>
        </p:nvSpPr>
        <p:spPr>
          <a:xfrm>
            <a:off x="186009" y="6198727"/>
            <a:ext cx="877198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81D20"/>
                </a:solidFill>
                <a:effectLst/>
                <a:uLnTx/>
                <a:uFillTx/>
                <a:latin typeface="Roboto Light" charset="0"/>
                <a:ea typeface="Roboto Light" charset="0"/>
                <a:cs typeface="Roboto Light" charset="0"/>
              </a:rPr>
              <a:t>Ruby Ochoa | President &amp; </a:t>
            </a:r>
            <a:r>
              <a:rPr kumimoji="0" lang="en-US" sz="1600" b="0" i="0" u="none" strike="noStrike" kern="1200" cap="none" spc="0" normalizeH="0" baseline="0" noProof="0" dirty="0">
                <a:ln>
                  <a:noFill/>
                </a:ln>
                <a:solidFill>
                  <a:srgbClr val="181D20"/>
                </a:solidFill>
                <a:effectLst/>
                <a:uLnTx/>
                <a:uFillTx/>
                <a:latin typeface="Roboto Light" charset="0"/>
                <a:ea typeface="Roboto Light" charset="0"/>
                <a:cs typeface="Roboto Light" charset="0"/>
              </a:rPr>
              <a:t>Co-Owner</a:t>
            </a:r>
            <a:r>
              <a:rPr kumimoji="0" lang="en-US" sz="1500" b="0" i="0" u="none" strike="noStrike" kern="1200" cap="none" spc="0" normalizeH="0" baseline="0" noProof="0" dirty="0">
                <a:ln>
                  <a:noFill/>
                </a:ln>
                <a:solidFill>
                  <a:srgbClr val="181D20"/>
                </a:solidFill>
                <a:effectLst/>
                <a:uLnTx/>
                <a:uFillTx/>
                <a:latin typeface="Roboto Light" charset="0"/>
                <a:ea typeface="Roboto Light" charset="0"/>
                <a:cs typeface="Roboto Light" charset="0"/>
              </a:rPr>
              <a:t> | 1-800-247-1024 ext. 211 | </a:t>
            </a:r>
            <a:r>
              <a:rPr kumimoji="0" lang="en-US" sz="1500" b="0" i="0" u="none" strike="noStrike" kern="1200" cap="none" spc="0" normalizeH="0" baseline="0" noProof="0" dirty="0" err="1">
                <a:ln>
                  <a:noFill/>
                </a:ln>
                <a:solidFill>
                  <a:srgbClr val="181D20"/>
                </a:solidFill>
                <a:effectLst/>
                <a:uLnTx/>
                <a:uFillTx/>
                <a:latin typeface="Roboto Light" charset="0"/>
                <a:ea typeface="Roboto Light" charset="0"/>
                <a:cs typeface="Roboto Light" charset="0"/>
              </a:rPr>
              <a:t>ruby@airchecklab.com</a:t>
            </a:r>
            <a:endParaRPr kumimoji="0" lang="en-US" sz="1500" b="0" i="0" u="none" strike="noStrike" kern="1200" cap="none" spc="0" normalizeH="0" baseline="0" noProof="0" dirty="0">
              <a:ln>
                <a:noFill/>
              </a:ln>
              <a:solidFill>
                <a:srgbClr val="181D20"/>
              </a:solidFill>
              <a:effectLst/>
              <a:uLnTx/>
              <a:uFillTx/>
              <a:latin typeface="Roboto Light" charset="0"/>
              <a:ea typeface="Roboto Light" charset="0"/>
              <a:cs typeface="Roboto Light" charset="0"/>
            </a:endParaRPr>
          </a:p>
        </p:txBody>
      </p:sp>
      <p:sp>
        <p:nvSpPr>
          <p:cNvPr id="6" name="TextBox 5"/>
          <p:cNvSpPr txBox="1"/>
          <p:nvPr/>
        </p:nvSpPr>
        <p:spPr>
          <a:xfrm>
            <a:off x="102094" y="3292531"/>
            <a:ext cx="8939813"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225" normalizeH="0" baseline="0" noProof="0" dirty="0">
                <a:ln>
                  <a:noFill/>
                </a:ln>
                <a:solidFill>
                  <a:srgbClr val="9FD4E0"/>
                </a:solidFill>
                <a:effectLst/>
                <a:uLnTx/>
                <a:uFillTx/>
                <a:latin typeface="Akzidenz-Grotesk BQ Medium Condensed" charset="0"/>
                <a:ea typeface="Akzidenz-Grotesk BQ Medium Condensed" charset="0"/>
                <a:cs typeface="Akzidenz-Grotesk BQ Medium Condensed" charset="0"/>
              </a:rPr>
              <a:t>The </a:t>
            </a:r>
            <a:r>
              <a:rPr kumimoji="0" lang="en-US" sz="5400" b="0" i="0" u="none" strike="noStrike" kern="1200" cap="none" spc="225" normalizeH="0" baseline="0" noProof="0" dirty="0" err="1">
                <a:ln>
                  <a:noFill/>
                </a:ln>
                <a:solidFill>
                  <a:srgbClr val="9FD4E0"/>
                </a:solidFill>
                <a:effectLst/>
                <a:uLnTx/>
                <a:uFillTx/>
                <a:latin typeface="Akzidenz-Grotesk BQ Medium Condensed" charset="0"/>
                <a:ea typeface="Akzidenz-Grotesk BQ Medium Condensed" charset="0"/>
                <a:cs typeface="Akzidenz-Grotesk BQ Medium Condensed" charset="0"/>
              </a:rPr>
              <a:t>AirCheck</a:t>
            </a:r>
            <a:r>
              <a:rPr kumimoji="0" lang="en-US" sz="5400" b="0" i="0" u="none" strike="noStrike" kern="1200" cap="none" spc="225" normalizeH="0" baseline="0" noProof="0" dirty="0">
                <a:ln>
                  <a:noFill/>
                </a:ln>
                <a:solidFill>
                  <a:srgbClr val="9FD4E0"/>
                </a:solidFill>
                <a:effectLst/>
                <a:uLnTx/>
                <a:uFillTx/>
                <a:latin typeface="Akzidenz-Grotesk BQ Medium Condensed" charset="0"/>
                <a:ea typeface="Akzidenz-Grotesk BQ Medium Condensed" charset="0"/>
                <a:cs typeface="Akzidenz-Grotesk BQ Medium Condensed" charset="0"/>
              </a:rPr>
              <a:t> Laboratory</a:t>
            </a:r>
          </a:p>
        </p:txBody>
      </p:sp>
      <p:sp>
        <p:nvSpPr>
          <p:cNvPr id="7" name="Rectangle 6"/>
          <p:cNvSpPr/>
          <p:nvPr/>
        </p:nvSpPr>
        <p:spPr>
          <a:xfrm rot="18900000">
            <a:off x="4085426" y="3996061"/>
            <a:ext cx="1277818" cy="1197365"/>
          </a:xfrm>
          <a:custGeom>
            <a:avLst/>
            <a:gdLst>
              <a:gd name="connsiteX0" fmla="*/ 0 w 1057255"/>
              <a:gd name="connsiteY0" fmla="*/ 0 h 1057255"/>
              <a:gd name="connsiteX1" fmla="*/ 1057255 w 1057255"/>
              <a:gd name="connsiteY1" fmla="*/ 0 h 1057255"/>
              <a:gd name="connsiteX2" fmla="*/ 1057255 w 1057255"/>
              <a:gd name="connsiteY2" fmla="*/ 1057255 h 1057255"/>
              <a:gd name="connsiteX3" fmla="*/ 0 w 1057255"/>
              <a:gd name="connsiteY3" fmla="*/ 1057255 h 1057255"/>
              <a:gd name="connsiteX4" fmla="*/ 0 w 1057255"/>
              <a:gd name="connsiteY4" fmla="*/ 0 h 1057255"/>
              <a:gd name="connsiteX0" fmla="*/ 0 w 1057255"/>
              <a:gd name="connsiteY0" fmla="*/ 0 h 1230873"/>
              <a:gd name="connsiteX1" fmla="*/ 1057255 w 1057255"/>
              <a:gd name="connsiteY1" fmla="*/ 0 h 1230873"/>
              <a:gd name="connsiteX2" fmla="*/ 979426 w 1057255"/>
              <a:gd name="connsiteY2" fmla="*/ 1230873 h 1230873"/>
              <a:gd name="connsiteX3" fmla="*/ 0 w 1057255"/>
              <a:gd name="connsiteY3" fmla="*/ 1057255 h 1230873"/>
              <a:gd name="connsiteX4" fmla="*/ 0 w 1057255"/>
              <a:gd name="connsiteY4" fmla="*/ 0 h 1230873"/>
              <a:gd name="connsiteX0" fmla="*/ 0 w 1218900"/>
              <a:gd name="connsiteY0" fmla="*/ 161645 h 1230873"/>
              <a:gd name="connsiteX1" fmla="*/ 1218900 w 1218900"/>
              <a:gd name="connsiteY1" fmla="*/ 0 h 1230873"/>
              <a:gd name="connsiteX2" fmla="*/ 1141071 w 1218900"/>
              <a:gd name="connsiteY2" fmla="*/ 1230873 h 1230873"/>
              <a:gd name="connsiteX3" fmla="*/ 161645 w 1218900"/>
              <a:gd name="connsiteY3" fmla="*/ 1057255 h 1230873"/>
              <a:gd name="connsiteX4" fmla="*/ 0 w 1218900"/>
              <a:gd name="connsiteY4" fmla="*/ 161645 h 1230873"/>
              <a:gd name="connsiteX0" fmla="*/ 0 w 1141071"/>
              <a:gd name="connsiteY0" fmla="*/ 0 h 1069228"/>
              <a:gd name="connsiteX1" fmla="*/ 632190 w 1141071"/>
              <a:gd name="connsiteY1" fmla="*/ 425065 h 1069228"/>
              <a:gd name="connsiteX2" fmla="*/ 1141071 w 1141071"/>
              <a:gd name="connsiteY2" fmla="*/ 1069228 h 1069228"/>
              <a:gd name="connsiteX3" fmla="*/ 161645 w 1141071"/>
              <a:gd name="connsiteY3" fmla="*/ 895610 h 1069228"/>
              <a:gd name="connsiteX4" fmla="*/ 0 w 1141071"/>
              <a:gd name="connsiteY4" fmla="*/ 0 h 1069228"/>
              <a:gd name="connsiteX0" fmla="*/ 0 w 1141071"/>
              <a:gd name="connsiteY0" fmla="*/ 0 h 1069228"/>
              <a:gd name="connsiteX1" fmla="*/ 632190 w 1141071"/>
              <a:gd name="connsiteY1" fmla="*/ 425065 h 1069228"/>
              <a:gd name="connsiteX2" fmla="*/ 1141071 w 1141071"/>
              <a:gd name="connsiteY2" fmla="*/ 1069228 h 1069228"/>
              <a:gd name="connsiteX3" fmla="*/ 161645 w 1141071"/>
              <a:gd name="connsiteY3" fmla="*/ 895610 h 1069228"/>
              <a:gd name="connsiteX4" fmla="*/ 143301 w 1141071"/>
              <a:gd name="connsiteY4" fmla="*/ 770271 h 1069228"/>
              <a:gd name="connsiteX5" fmla="*/ 0 w 1141071"/>
              <a:gd name="connsiteY5" fmla="*/ 0 h 1069228"/>
              <a:gd name="connsiteX0" fmla="*/ 0 w 1141071"/>
              <a:gd name="connsiteY0" fmla="*/ 0 h 1069228"/>
              <a:gd name="connsiteX1" fmla="*/ 632190 w 1141071"/>
              <a:gd name="connsiteY1" fmla="*/ 425065 h 1069228"/>
              <a:gd name="connsiteX2" fmla="*/ 1141071 w 1141071"/>
              <a:gd name="connsiteY2" fmla="*/ 1069228 h 1069228"/>
              <a:gd name="connsiteX3" fmla="*/ 298959 w 1141071"/>
              <a:gd name="connsiteY3" fmla="*/ 937903 h 1069228"/>
              <a:gd name="connsiteX4" fmla="*/ 161645 w 1141071"/>
              <a:gd name="connsiteY4" fmla="*/ 895610 h 1069228"/>
              <a:gd name="connsiteX5" fmla="*/ 143301 w 1141071"/>
              <a:gd name="connsiteY5" fmla="*/ 770271 h 1069228"/>
              <a:gd name="connsiteX6" fmla="*/ 0 w 1141071"/>
              <a:gd name="connsiteY6" fmla="*/ 0 h 1069228"/>
              <a:gd name="connsiteX0" fmla="*/ 0 w 1141071"/>
              <a:gd name="connsiteY0" fmla="*/ 0 h 1069228"/>
              <a:gd name="connsiteX1" fmla="*/ 632190 w 1141071"/>
              <a:gd name="connsiteY1" fmla="*/ 425065 h 1069228"/>
              <a:gd name="connsiteX2" fmla="*/ 1141071 w 1141071"/>
              <a:gd name="connsiteY2" fmla="*/ 1069228 h 1069228"/>
              <a:gd name="connsiteX3" fmla="*/ 203169 w 1141071"/>
              <a:gd name="connsiteY3" fmla="*/ 925929 h 1069228"/>
              <a:gd name="connsiteX4" fmla="*/ 161645 w 1141071"/>
              <a:gd name="connsiteY4" fmla="*/ 895610 h 1069228"/>
              <a:gd name="connsiteX5" fmla="*/ 143301 w 1141071"/>
              <a:gd name="connsiteY5" fmla="*/ 770271 h 1069228"/>
              <a:gd name="connsiteX6" fmla="*/ 0 w 1141071"/>
              <a:gd name="connsiteY6" fmla="*/ 0 h 1069228"/>
              <a:gd name="connsiteX0" fmla="*/ 0 w 1141071"/>
              <a:gd name="connsiteY0" fmla="*/ 0 h 1069228"/>
              <a:gd name="connsiteX1" fmla="*/ 632190 w 1141071"/>
              <a:gd name="connsiteY1" fmla="*/ 425065 h 1069228"/>
              <a:gd name="connsiteX2" fmla="*/ 1141071 w 1141071"/>
              <a:gd name="connsiteY2" fmla="*/ 1069228 h 1069228"/>
              <a:gd name="connsiteX3" fmla="*/ 203169 w 1141071"/>
              <a:gd name="connsiteY3" fmla="*/ 925929 h 1069228"/>
              <a:gd name="connsiteX4" fmla="*/ 161645 w 1141071"/>
              <a:gd name="connsiteY4" fmla="*/ 895610 h 1069228"/>
              <a:gd name="connsiteX5" fmla="*/ 143301 w 1141071"/>
              <a:gd name="connsiteY5" fmla="*/ 830139 h 1069228"/>
              <a:gd name="connsiteX6" fmla="*/ 0 w 1141071"/>
              <a:gd name="connsiteY6" fmla="*/ 0 h 106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1071" h="1069228">
                <a:moveTo>
                  <a:pt x="0" y="0"/>
                </a:moveTo>
                <a:lnTo>
                  <a:pt x="632190" y="425065"/>
                </a:lnTo>
                <a:lnTo>
                  <a:pt x="1141071" y="1069228"/>
                </a:lnTo>
                <a:lnTo>
                  <a:pt x="203169" y="925929"/>
                </a:lnTo>
                <a:lnTo>
                  <a:pt x="161645" y="895610"/>
                </a:lnTo>
                <a:lnTo>
                  <a:pt x="143301" y="830139"/>
                </a:lnTo>
                <a:lnTo>
                  <a:pt x="0" y="0"/>
                </a:lnTo>
                <a:close/>
              </a:path>
            </a:pathLst>
          </a:custGeom>
          <a:solidFill>
            <a:srgbClr val="181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663" y="2019351"/>
            <a:ext cx="8747359" cy="1273180"/>
          </a:xfrm>
          <a:prstGeom prst="rect">
            <a:avLst/>
          </a:prstGeom>
        </p:spPr>
      </p:pic>
    </p:spTree>
    <p:extLst>
      <p:ext uri="{BB962C8B-B14F-4D97-AF65-F5344CB8AC3E}">
        <p14:creationId xmlns:p14="http://schemas.microsoft.com/office/powerpoint/2010/main" val="979214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Monitoring Plans as per ISO 8573</a:t>
            </a: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entury Gothic" panose="020B0502020202020204"/>
                <a:ea typeface="+mn-ea"/>
                <a:cs typeface="+mn-cs"/>
              </a:rPr>
              <a:t>TRACE ANALYTICS, LLC | RUBY OCHOA | RUBY@AIRCHECKLAB.COM | 1-800-247-1024 X 211</a:t>
            </a:r>
            <a:endParaRPr kumimoji="0" lang="en-US" sz="9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TextBox 8"/>
          <p:cNvSpPr txBox="1"/>
          <p:nvPr/>
        </p:nvSpPr>
        <p:spPr>
          <a:xfrm>
            <a:off x="240918" y="2322179"/>
            <a:ext cx="99844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FD4E0">
                    <a:alpha val="40000"/>
                  </a:srgbClr>
                </a:solidFill>
                <a:effectLst/>
                <a:uLnTx/>
                <a:uFillTx/>
                <a:latin typeface="Impact" charset="0"/>
                <a:ea typeface="Impact" charset="0"/>
                <a:cs typeface="Impact" charset="0"/>
              </a:rPr>
              <a:t>1</a:t>
            </a:r>
          </a:p>
        </p:txBody>
      </p:sp>
      <p:sp>
        <p:nvSpPr>
          <p:cNvPr id="10" name="TextBox 9"/>
          <p:cNvSpPr txBox="1"/>
          <p:nvPr/>
        </p:nvSpPr>
        <p:spPr>
          <a:xfrm>
            <a:off x="441702" y="2691705"/>
            <a:ext cx="7393734" cy="415498"/>
          </a:xfrm>
          <a:prstGeom prst="rect">
            <a:avLst/>
          </a:prstGeom>
          <a:noFill/>
        </p:spPr>
        <p:txBody>
          <a:bodyPr wrap="square" rtlCol="0">
            <a:spAutoFit/>
          </a:bodyPr>
          <a:lstStyle/>
          <a:p>
            <a:pPr marL="214308" marR="0" lvl="0" indent="-214308" algn="l"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Roboto" charset="0"/>
                <a:ea typeface="Roboto" charset="0"/>
                <a:cs typeface="Roboto" charset="0"/>
              </a:rPr>
              <a:t>Assessing your risks, system capabilities, and facility needs</a:t>
            </a:r>
          </a:p>
        </p:txBody>
      </p:sp>
      <p:sp>
        <p:nvSpPr>
          <p:cNvPr id="11" name="TextBox 10"/>
          <p:cNvSpPr txBox="1"/>
          <p:nvPr/>
        </p:nvSpPr>
        <p:spPr>
          <a:xfrm>
            <a:off x="994955" y="3503942"/>
            <a:ext cx="7084889" cy="415498"/>
          </a:xfrm>
          <a:prstGeom prst="rect">
            <a:avLst/>
          </a:prstGeom>
          <a:noFill/>
        </p:spPr>
        <p:txBody>
          <a:bodyPr wrap="square" rtlCol="0">
            <a:spAutoFit/>
          </a:bodyPr>
          <a:lstStyle/>
          <a:p>
            <a:pPr marL="214308" marR="0" lvl="0" indent="-214308" algn="l"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Roboto" charset="0"/>
                <a:ea typeface="Roboto" charset="0"/>
                <a:cs typeface="Roboto" charset="0"/>
              </a:rPr>
              <a:t>Choosing an ISO 8573 purity class</a:t>
            </a:r>
          </a:p>
        </p:txBody>
      </p:sp>
      <p:sp>
        <p:nvSpPr>
          <p:cNvPr id="12" name="TextBox 11"/>
          <p:cNvSpPr txBox="1"/>
          <p:nvPr/>
        </p:nvSpPr>
        <p:spPr>
          <a:xfrm>
            <a:off x="1692864" y="4332065"/>
            <a:ext cx="7084889" cy="415498"/>
          </a:xfrm>
          <a:prstGeom prst="rect">
            <a:avLst/>
          </a:prstGeom>
          <a:noFill/>
        </p:spPr>
        <p:txBody>
          <a:bodyPr wrap="square" rtlCol="0">
            <a:spAutoFit/>
          </a:bodyPr>
          <a:lstStyle/>
          <a:p>
            <a:pPr marL="214308" marR="0" lvl="0" indent="-214308" algn="l"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Roboto" charset="0"/>
                <a:ea typeface="Roboto" charset="0"/>
                <a:cs typeface="Roboto" charset="0"/>
              </a:rPr>
              <a:t>Analyses and Packages for Your Specifications</a:t>
            </a:r>
          </a:p>
        </p:txBody>
      </p:sp>
      <p:sp>
        <p:nvSpPr>
          <p:cNvPr id="13" name="TextBox 12"/>
          <p:cNvSpPr txBox="1"/>
          <p:nvPr/>
        </p:nvSpPr>
        <p:spPr>
          <a:xfrm>
            <a:off x="740140" y="3121103"/>
            <a:ext cx="90700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FD4E0">
                    <a:alpha val="40000"/>
                  </a:srgbClr>
                </a:solidFill>
                <a:effectLst/>
                <a:uLnTx/>
                <a:uFillTx/>
                <a:latin typeface="Impact" charset="0"/>
                <a:ea typeface="Impact" charset="0"/>
                <a:cs typeface="Impact" charset="0"/>
              </a:rPr>
              <a:t>2</a:t>
            </a:r>
          </a:p>
        </p:txBody>
      </p:sp>
      <p:sp>
        <p:nvSpPr>
          <p:cNvPr id="14" name="TextBox 13"/>
          <p:cNvSpPr txBox="1"/>
          <p:nvPr/>
        </p:nvSpPr>
        <p:spPr>
          <a:xfrm>
            <a:off x="1350153" y="4008864"/>
            <a:ext cx="90700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FD4E0">
                    <a:alpha val="40000"/>
                  </a:srgbClr>
                </a:solidFill>
                <a:effectLst/>
                <a:uLnTx/>
                <a:uFillTx/>
                <a:latin typeface="Impact" charset="0"/>
                <a:ea typeface="Impact" charset="0"/>
                <a:cs typeface="Impact" charset="0"/>
              </a:rPr>
              <a:t>3</a:t>
            </a:r>
          </a:p>
        </p:txBody>
      </p:sp>
      <p:sp>
        <p:nvSpPr>
          <p:cNvPr id="15" name="TextBox 14"/>
          <p:cNvSpPr txBox="1"/>
          <p:nvPr/>
        </p:nvSpPr>
        <p:spPr>
          <a:xfrm>
            <a:off x="1976927" y="4884777"/>
            <a:ext cx="90700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FD4E0">
                    <a:alpha val="40000"/>
                  </a:srgbClr>
                </a:solidFill>
                <a:effectLst/>
                <a:uLnTx/>
                <a:uFillTx/>
                <a:latin typeface="Impact" charset="0"/>
                <a:ea typeface="Impact" charset="0"/>
                <a:cs typeface="Impact" charset="0"/>
              </a:rPr>
              <a:t>4</a:t>
            </a:r>
          </a:p>
        </p:txBody>
      </p:sp>
      <p:sp>
        <p:nvSpPr>
          <p:cNvPr id="16" name="TextBox 15"/>
          <p:cNvSpPr txBox="1"/>
          <p:nvPr/>
        </p:nvSpPr>
        <p:spPr>
          <a:xfrm>
            <a:off x="2329491" y="5263297"/>
            <a:ext cx="7084889" cy="415498"/>
          </a:xfrm>
          <a:prstGeom prst="rect">
            <a:avLst/>
          </a:prstGeom>
          <a:noFill/>
        </p:spPr>
        <p:txBody>
          <a:bodyPr wrap="square" rtlCol="0">
            <a:spAutoFit/>
          </a:bodyPr>
          <a:lstStyle/>
          <a:p>
            <a:pPr marL="214308" marR="0" lvl="0" indent="-214308" algn="l"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Roboto" charset="0"/>
                <a:ea typeface="Roboto" charset="0"/>
                <a:cs typeface="Roboto" charset="0"/>
              </a:rPr>
              <a:t>Sampling Plans</a:t>
            </a:r>
          </a:p>
        </p:txBody>
      </p:sp>
    </p:spTree>
    <p:extLst>
      <p:ext uri="{BB962C8B-B14F-4D97-AF65-F5344CB8AC3E}">
        <p14:creationId xmlns:p14="http://schemas.microsoft.com/office/powerpoint/2010/main" val="1880807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lstStyle/>
          <a:p>
            <a:r>
              <a:rPr lang="en-US" dirty="0">
                <a:solidFill>
                  <a:srgbClr val="022F4F"/>
                </a:solidFill>
              </a:rPr>
              <a:t>CONDUCT A RISK ASSESSMENT</a:t>
            </a: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entury Gothic" panose="020B0502020202020204"/>
                <a:ea typeface="+mn-ea"/>
                <a:cs typeface="+mn-cs"/>
              </a:rPr>
              <a:t>TRACE ANALYTICS, LLC | RUBY OCHOA | RUBY@AIRCHECKLAB.COM | 1-800-247-1024 X 211</a:t>
            </a:r>
            <a:endParaRPr kumimoji="0" lang="en-US" sz="9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901"/>
          <a:stretch/>
        </p:blipFill>
        <p:spPr>
          <a:xfrm>
            <a:off x="3969100" y="327246"/>
            <a:ext cx="4550677" cy="5420415"/>
          </a:xfrm>
          <a:prstGeom prst="rect">
            <a:avLst/>
          </a:prstGeom>
        </p:spPr>
      </p:pic>
    </p:spTree>
    <p:extLst>
      <p:ext uri="{BB962C8B-B14F-4D97-AF65-F5344CB8AC3E}">
        <p14:creationId xmlns:p14="http://schemas.microsoft.com/office/powerpoint/2010/main" val="1520619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6723" y="355642"/>
            <a:ext cx="5624684" cy="1191368"/>
          </a:xfrm>
        </p:spPr>
        <p:txBody>
          <a:bodyPr>
            <a:normAutofit/>
          </a:bodyPr>
          <a:lstStyle/>
          <a:p>
            <a:r>
              <a:rPr lang="en-US" dirty="0"/>
              <a:t>ASSESSING</a:t>
            </a:r>
            <a:br>
              <a:rPr lang="en-US" dirty="0"/>
            </a:br>
            <a:r>
              <a:rPr lang="en-US" dirty="0"/>
              <a:t>YOUR SYSTEM FOR RISK</a:t>
            </a: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entury Gothic" panose="020B0502020202020204"/>
                <a:ea typeface="+mn-ea"/>
                <a:cs typeface="+mn-cs"/>
              </a:rPr>
              <a:t>TRACE ANALYTICS, LLC | RUBY OCHOA | RUBY@AIRCHECKLAB.COM | 1-800-247-1024 X 211</a:t>
            </a:r>
            <a:endParaRPr kumimoji="0" lang="en-US" sz="9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TextBox 8"/>
          <p:cNvSpPr txBox="1"/>
          <p:nvPr/>
        </p:nvSpPr>
        <p:spPr>
          <a:xfrm>
            <a:off x="695480" y="2590088"/>
            <a:ext cx="84867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FD4E0">
                    <a:alpha val="40000"/>
                  </a:srgbClr>
                </a:solidFill>
                <a:effectLst/>
                <a:uLnTx/>
                <a:uFillTx/>
                <a:latin typeface="Impact" charset="0"/>
                <a:ea typeface="Impact" charset="0"/>
                <a:cs typeface="Impact" charset="0"/>
              </a:rPr>
              <a:t>1</a:t>
            </a:r>
          </a:p>
        </p:txBody>
      </p:sp>
      <p:sp>
        <p:nvSpPr>
          <p:cNvPr id="10" name="TextBox 9"/>
          <p:cNvSpPr txBox="1"/>
          <p:nvPr/>
        </p:nvSpPr>
        <p:spPr>
          <a:xfrm>
            <a:off x="1026819" y="2970963"/>
            <a:ext cx="3143247" cy="338554"/>
          </a:xfrm>
          <a:prstGeom prst="rect">
            <a:avLst/>
          </a:prstGeom>
          <a:noFill/>
        </p:spPr>
        <p:txBody>
          <a:bodyPr wrap="square" rtlCol="0">
            <a:spAutoFit/>
          </a:bodyPr>
          <a:lstStyle/>
          <a:p>
            <a:pPr marL="214308" marR="0" lvl="0" indent="-214308" algn="l" defTabSz="68578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charset="0"/>
                <a:ea typeface="Roboto" charset="0"/>
                <a:cs typeface="Roboto" charset="0"/>
              </a:rPr>
              <a:t>Identify Potential Hazards</a:t>
            </a:r>
          </a:p>
        </p:txBody>
      </p:sp>
      <p:sp>
        <p:nvSpPr>
          <p:cNvPr id="11" name="TextBox 10"/>
          <p:cNvSpPr txBox="1"/>
          <p:nvPr/>
        </p:nvSpPr>
        <p:spPr>
          <a:xfrm>
            <a:off x="1539965" y="3909298"/>
            <a:ext cx="3080969" cy="338554"/>
          </a:xfrm>
          <a:prstGeom prst="rect">
            <a:avLst/>
          </a:prstGeom>
          <a:noFill/>
        </p:spPr>
        <p:txBody>
          <a:bodyPr wrap="square" rtlCol="0">
            <a:spAutoFit/>
          </a:bodyPr>
          <a:lstStyle/>
          <a:p>
            <a:pPr marL="214308" marR="0" lvl="0" indent="-214308" algn="l" defTabSz="68578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charset="0"/>
                <a:ea typeface="Roboto" charset="0"/>
                <a:cs typeface="Roboto" charset="0"/>
              </a:rPr>
              <a:t>Assess the Risk of Harm</a:t>
            </a:r>
          </a:p>
        </p:txBody>
      </p:sp>
      <p:sp>
        <p:nvSpPr>
          <p:cNvPr id="12" name="TextBox 11"/>
          <p:cNvSpPr txBox="1"/>
          <p:nvPr/>
        </p:nvSpPr>
        <p:spPr>
          <a:xfrm>
            <a:off x="2054345" y="4840704"/>
            <a:ext cx="2990376" cy="338554"/>
          </a:xfrm>
          <a:prstGeom prst="rect">
            <a:avLst/>
          </a:prstGeom>
          <a:noFill/>
        </p:spPr>
        <p:txBody>
          <a:bodyPr wrap="square" rtlCol="0">
            <a:spAutoFit/>
          </a:bodyPr>
          <a:lstStyle/>
          <a:p>
            <a:pPr marL="214308" marR="0" lvl="0" indent="-214308" algn="l" defTabSz="68578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charset="0"/>
                <a:ea typeface="Roboto" charset="0"/>
                <a:cs typeface="Roboto" charset="0"/>
              </a:rPr>
              <a:t>Assess Existing Controls</a:t>
            </a:r>
          </a:p>
        </p:txBody>
      </p:sp>
      <p:sp>
        <p:nvSpPr>
          <p:cNvPr id="13" name="TextBox 12"/>
          <p:cNvSpPr txBox="1"/>
          <p:nvPr/>
        </p:nvSpPr>
        <p:spPr>
          <a:xfrm>
            <a:off x="1199485" y="3513419"/>
            <a:ext cx="90700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FD4E0">
                    <a:alpha val="40000"/>
                  </a:srgbClr>
                </a:solidFill>
                <a:effectLst/>
                <a:uLnTx/>
                <a:uFillTx/>
                <a:latin typeface="Impact" charset="0"/>
                <a:ea typeface="Impact" charset="0"/>
                <a:cs typeface="Impact" charset="0"/>
              </a:rPr>
              <a:t>2</a:t>
            </a:r>
          </a:p>
        </p:txBody>
      </p:sp>
      <p:sp>
        <p:nvSpPr>
          <p:cNvPr id="14" name="TextBox 13"/>
          <p:cNvSpPr txBox="1"/>
          <p:nvPr/>
        </p:nvSpPr>
        <p:spPr>
          <a:xfrm>
            <a:off x="1726729" y="4451754"/>
            <a:ext cx="90700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FD4E0">
                    <a:alpha val="40000"/>
                  </a:srgbClr>
                </a:solidFill>
                <a:effectLst/>
                <a:uLnTx/>
                <a:uFillTx/>
                <a:latin typeface="Impact" charset="0"/>
                <a:ea typeface="Impact" charset="0"/>
                <a:cs typeface="Impact" charset="0"/>
              </a:rPr>
              <a:t>3</a:t>
            </a:r>
          </a:p>
        </p:txBody>
      </p:sp>
      <p:sp>
        <p:nvSpPr>
          <p:cNvPr id="15" name="TextBox 14"/>
          <p:cNvSpPr txBox="1"/>
          <p:nvPr/>
        </p:nvSpPr>
        <p:spPr>
          <a:xfrm>
            <a:off x="4730413" y="3751067"/>
            <a:ext cx="84867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FD4E0">
                    <a:alpha val="40000"/>
                  </a:srgbClr>
                </a:solidFill>
                <a:effectLst/>
                <a:uLnTx/>
                <a:uFillTx/>
                <a:latin typeface="Impact" charset="0"/>
                <a:ea typeface="Impact" charset="0"/>
                <a:cs typeface="Impact" charset="0"/>
              </a:rPr>
              <a:t>4</a:t>
            </a:r>
          </a:p>
        </p:txBody>
      </p:sp>
      <p:sp>
        <p:nvSpPr>
          <p:cNvPr id="16" name="TextBox 15"/>
          <p:cNvSpPr txBox="1"/>
          <p:nvPr/>
        </p:nvSpPr>
        <p:spPr>
          <a:xfrm>
            <a:off x="5061751" y="4131942"/>
            <a:ext cx="5927672" cy="338554"/>
          </a:xfrm>
          <a:prstGeom prst="rect">
            <a:avLst/>
          </a:prstGeom>
          <a:noFill/>
        </p:spPr>
        <p:txBody>
          <a:bodyPr wrap="square" rtlCol="0">
            <a:spAutoFit/>
          </a:bodyPr>
          <a:lstStyle/>
          <a:p>
            <a:pPr marL="214308" marR="0" lvl="0" indent="-214308" algn="l" defTabSz="68578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charset="0"/>
                <a:ea typeface="Roboto" charset="0"/>
                <a:cs typeface="Roboto" charset="0"/>
              </a:rPr>
              <a:t>Assess If Extra Controls are Necessary</a:t>
            </a:r>
          </a:p>
        </p:txBody>
      </p:sp>
      <p:sp>
        <p:nvSpPr>
          <p:cNvPr id="17" name="TextBox 16"/>
          <p:cNvSpPr txBox="1"/>
          <p:nvPr/>
        </p:nvSpPr>
        <p:spPr>
          <a:xfrm>
            <a:off x="5574896" y="5070279"/>
            <a:ext cx="9180176" cy="338554"/>
          </a:xfrm>
          <a:prstGeom prst="rect">
            <a:avLst/>
          </a:prstGeom>
          <a:noFill/>
        </p:spPr>
        <p:txBody>
          <a:bodyPr wrap="square" rtlCol="0">
            <a:spAutoFit/>
          </a:bodyPr>
          <a:lstStyle/>
          <a:p>
            <a:pPr marL="214308" marR="0" lvl="0" indent="-214308" algn="l" defTabSz="68578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charset="0"/>
                <a:ea typeface="Roboto" charset="0"/>
                <a:cs typeface="Roboto" charset="0"/>
              </a:rPr>
              <a:t>Schedule Regular Review </a:t>
            </a:r>
          </a:p>
        </p:txBody>
      </p:sp>
      <p:sp>
        <p:nvSpPr>
          <p:cNvPr id="19" name="TextBox 18"/>
          <p:cNvSpPr txBox="1"/>
          <p:nvPr/>
        </p:nvSpPr>
        <p:spPr>
          <a:xfrm>
            <a:off x="5234416" y="4674398"/>
            <a:ext cx="90700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FD4E0">
                    <a:alpha val="40000"/>
                  </a:srgbClr>
                </a:solidFill>
                <a:effectLst/>
                <a:uLnTx/>
                <a:uFillTx/>
                <a:latin typeface="Impact" charset="0"/>
                <a:ea typeface="Impact" charset="0"/>
                <a:cs typeface="Impact" charset="0"/>
              </a:rPr>
              <a:t>5</a:t>
            </a: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986" y="355642"/>
            <a:ext cx="3977780" cy="4102086"/>
          </a:xfrm>
          <a:prstGeom prst="rect">
            <a:avLst/>
          </a:prstGeom>
        </p:spPr>
      </p:pic>
    </p:spTree>
    <p:extLst>
      <p:ext uri="{BB962C8B-B14F-4D97-AF65-F5344CB8AC3E}">
        <p14:creationId xmlns:p14="http://schemas.microsoft.com/office/powerpoint/2010/main" val="476733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alphaModFix amt="41000"/>
            <a:extLst>
              <a:ext uri="{28A0092B-C50C-407E-A947-70E740481C1C}">
                <a14:useLocalDpi xmlns:a14="http://schemas.microsoft.com/office/drawing/2010/main" val="0"/>
              </a:ext>
            </a:extLst>
          </a:blip>
          <a:stretch>
            <a:fillRect/>
          </a:stretch>
        </p:blipFill>
        <p:spPr>
          <a:xfrm>
            <a:off x="960891" y="-128820"/>
            <a:ext cx="7222217" cy="7215293"/>
          </a:xfrm>
          <a:prstGeom prst="rect">
            <a:avLst/>
          </a:prstGeom>
        </p:spPr>
      </p:pic>
      <p:sp>
        <p:nvSpPr>
          <p:cNvPr id="2" name="Title 1"/>
          <p:cNvSpPr>
            <a:spLocks noGrp="1"/>
          </p:cNvSpPr>
          <p:nvPr>
            <p:ph type="title"/>
          </p:nvPr>
        </p:nvSpPr>
        <p:spPr/>
        <p:txBody>
          <a:bodyPr>
            <a:normAutofit fontScale="90000"/>
          </a:bodyPr>
          <a:lstStyle/>
          <a:p>
            <a:pPr algn="ctr"/>
            <a:r>
              <a:rPr lang="en-US" dirty="0">
                <a:solidFill>
                  <a:srgbClr val="181D20"/>
                </a:solidFill>
              </a:rPr>
              <a:t>DESIGNATING ISO 8573 PURITY CLASSES</a:t>
            </a: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entury Gothic" panose="020B0502020202020204"/>
                <a:ea typeface="+mn-ea"/>
                <a:cs typeface="+mn-cs"/>
              </a:rPr>
              <a:t>TRACE ANALYTICS, LLC | RUBY OCHOA | RUBY@AIRCHECKLAB.COM | 1-800-247-1024 X 211</a:t>
            </a:r>
            <a:endParaRPr kumimoji="0" lang="en-US" sz="9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Title 1"/>
          <p:cNvSpPr txBox="1">
            <a:spLocks/>
          </p:cNvSpPr>
          <p:nvPr/>
        </p:nvSpPr>
        <p:spPr>
          <a:xfrm>
            <a:off x="261695" y="2658362"/>
            <a:ext cx="8620611" cy="1249044"/>
          </a:xfrm>
          <a:prstGeom prst="rect">
            <a:avLst/>
          </a:prstGeom>
        </p:spPr>
        <p:txBody>
          <a:bodyPr vert="horz" lIns="68580" tIns="34290" rIns="68580" bIns="34290" rtlCol="0" anchor="ctr">
            <a:noAutofit/>
          </a:bodyPr>
          <a:lstStyle>
            <a:lvl1pPr algn="l" defTabSz="457200" rtl="0" eaLnBrk="1" latinLnBrk="0" hangingPunct="1">
              <a:spcBef>
                <a:spcPct val="0"/>
              </a:spcBef>
              <a:buNone/>
              <a:defRPr sz="4000" b="0" i="0" kern="1200">
                <a:solidFill>
                  <a:srgbClr val="FEFEFE"/>
                </a:solidFill>
                <a:latin typeface="Roboto Thin" charset="0"/>
                <a:ea typeface="Roboto Thin" charset="0"/>
                <a:cs typeface="Roboto Thin"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EFEFE"/>
                </a:solidFill>
                <a:effectLst/>
                <a:uLnTx/>
                <a:uFillTx/>
                <a:latin typeface="Roboto" charset="0"/>
                <a:ea typeface="Roboto" charset="0"/>
                <a:cs typeface="Roboto" charset="0"/>
              </a:rPr>
              <a:t>ISO 8573-1:2010 [P:W:O]</a:t>
            </a:r>
          </a:p>
        </p:txBody>
      </p:sp>
      <p:sp>
        <p:nvSpPr>
          <p:cNvPr id="7" name="Title 1"/>
          <p:cNvSpPr txBox="1">
            <a:spLocks/>
          </p:cNvSpPr>
          <p:nvPr/>
        </p:nvSpPr>
        <p:spPr>
          <a:xfrm>
            <a:off x="355254" y="5107512"/>
            <a:ext cx="2529838" cy="727838"/>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4000" b="0" i="0" kern="1200">
                <a:solidFill>
                  <a:srgbClr val="FEFEFE"/>
                </a:solidFill>
                <a:latin typeface="Roboto Thin" charset="0"/>
                <a:ea typeface="Roboto Thin" charset="0"/>
                <a:cs typeface="Roboto Thin"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EFEFE"/>
                </a:solidFill>
                <a:effectLst/>
                <a:uLnTx/>
                <a:uFillTx/>
                <a:latin typeface="Roboto Thin" charset="0"/>
              </a:rPr>
              <a:t>direct contact: [2:2:1]</a:t>
            </a:r>
          </a:p>
        </p:txBody>
      </p:sp>
      <p:sp>
        <p:nvSpPr>
          <p:cNvPr id="8" name="Title 1"/>
          <p:cNvSpPr txBox="1">
            <a:spLocks/>
          </p:cNvSpPr>
          <p:nvPr/>
        </p:nvSpPr>
        <p:spPr>
          <a:xfrm>
            <a:off x="3228255" y="5107512"/>
            <a:ext cx="2529838" cy="727838"/>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4000" b="0" i="0" kern="1200">
                <a:solidFill>
                  <a:srgbClr val="FEFEFE"/>
                </a:solidFill>
                <a:latin typeface="Roboto Thin" charset="0"/>
                <a:ea typeface="Roboto Thin" charset="0"/>
                <a:cs typeface="Roboto Thin"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EFEFE"/>
                </a:solidFill>
                <a:effectLst/>
                <a:uLnTx/>
                <a:uFillTx/>
                <a:latin typeface="Roboto Thin" charset="0"/>
              </a:rPr>
              <a:t>indirect contact: [2:4:2]</a:t>
            </a:r>
          </a:p>
        </p:txBody>
      </p:sp>
      <p:sp>
        <p:nvSpPr>
          <p:cNvPr id="9" name="Title 1"/>
          <p:cNvSpPr txBox="1">
            <a:spLocks/>
          </p:cNvSpPr>
          <p:nvPr/>
        </p:nvSpPr>
        <p:spPr>
          <a:xfrm>
            <a:off x="6101258" y="5107512"/>
            <a:ext cx="2945088" cy="727838"/>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4000" b="0" i="0" kern="1200">
                <a:solidFill>
                  <a:srgbClr val="FEFEFE"/>
                </a:solidFill>
                <a:latin typeface="Roboto Thin" charset="0"/>
                <a:ea typeface="Roboto Thin" charset="0"/>
                <a:cs typeface="Roboto Thin"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EFEFE"/>
                </a:solidFill>
                <a:effectLst/>
                <a:uLnTx/>
                <a:uFillTx/>
                <a:latin typeface="Roboto Thin" charset="0"/>
              </a:rPr>
              <a:t>water unspecified: [2:–:1]</a:t>
            </a:r>
          </a:p>
        </p:txBody>
      </p:sp>
    </p:spTree>
    <p:extLst>
      <p:ext uri="{BB962C8B-B14F-4D97-AF65-F5344CB8AC3E}">
        <p14:creationId xmlns:p14="http://schemas.microsoft.com/office/powerpoint/2010/main" val="1087355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itle 4"/>
          <p:cNvSpPr>
            <a:spLocks noGrp="1"/>
          </p:cNvSpPr>
          <p:nvPr>
            <p:ph type="title" orient="vert"/>
          </p:nvPr>
        </p:nvSpPr>
        <p:spPr>
          <a:xfrm rot="16200000">
            <a:off x="5709409" y="1623381"/>
            <a:ext cx="3866924" cy="3197572"/>
          </a:xfrm>
        </p:spPr>
        <p:txBody>
          <a:bodyPr/>
          <a:lstStyle/>
          <a:p>
            <a:r>
              <a:rPr lang="en-US" dirty="0">
                <a:solidFill>
                  <a:srgbClr val="022F4F"/>
                </a:solidFill>
              </a:rPr>
              <a:t>EXAMPLES OF PURITY CLASS APPLICATIONS</a:t>
            </a: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entury Gothic" panose="020B0502020202020204"/>
                <a:ea typeface="+mn-ea"/>
                <a:cs typeface="+mn-cs"/>
              </a:rPr>
              <a:t>TRACE ANALYTICS, LLC | RUBY OCHOA | RUBY@AIRCHECKLAB.COM | 1-800-247-1024 X 211</a:t>
            </a:r>
            <a:endParaRPr kumimoji="0" lang="en-US" sz="9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9" name="Picture 8">
            <a:extLst>
              <a:ext uri="{FF2B5EF4-FFF2-40B4-BE49-F238E27FC236}">
                <a16:creationId xmlns:a16="http://schemas.microsoft.com/office/drawing/2014/main" id="{872131AB-8B72-9640-B38A-F5CFA28550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693" y="1095105"/>
            <a:ext cx="5232695" cy="240325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21" y="3498356"/>
            <a:ext cx="5233567" cy="1803659"/>
          </a:xfrm>
          <a:prstGeom prst="rect">
            <a:avLst/>
          </a:prstGeom>
        </p:spPr>
      </p:pic>
    </p:spTree>
    <p:extLst>
      <p:ext uri="{BB962C8B-B14F-4D97-AF65-F5344CB8AC3E}">
        <p14:creationId xmlns:p14="http://schemas.microsoft.com/office/powerpoint/2010/main" val="1931294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Trace Analytics Packages: [P:W:O]</a:t>
            </a: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entury Gothic" panose="020B0502020202020204"/>
                <a:ea typeface="+mn-ea"/>
                <a:cs typeface="+mn-cs"/>
              </a:rPr>
              <a:t>TRACE ANALYTICS, LLC | RUBY OCHOA | RUBY@AIRCHECKLAB.COM | 1-800-247-1024 X 211</a:t>
            </a:r>
            <a:endParaRPr kumimoji="0" lang="en-US" sz="9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160" y="2577494"/>
            <a:ext cx="2908950" cy="3031368"/>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536" y="2552909"/>
            <a:ext cx="2921361" cy="3033347"/>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9762" y="2321091"/>
            <a:ext cx="2902119" cy="3257629"/>
          </a:xfrm>
          <a:prstGeom prst="rect">
            <a:avLst/>
          </a:prstGeom>
        </p:spPr>
      </p:pic>
    </p:spTree>
    <p:extLst>
      <p:ext uri="{BB962C8B-B14F-4D97-AF65-F5344CB8AC3E}">
        <p14:creationId xmlns:p14="http://schemas.microsoft.com/office/powerpoint/2010/main" val="915173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Trace Analytics Packages: MICRO</a:t>
            </a: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entury Gothic" panose="020B0502020202020204"/>
                <a:ea typeface="+mn-ea"/>
                <a:cs typeface="+mn-cs"/>
              </a:rPr>
              <a:t>TRACE ANALYTICS, LLC | RUBY OCHOA | RUBY@AIRCHECKLAB.COM | 1-800-247-1024 X 211</a:t>
            </a:r>
            <a:endParaRPr kumimoji="0" lang="en-US" sz="9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983" y="2590591"/>
            <a:ext cx="2779812" cy="23431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1327" y="2590590"/>
            <a:ext cx="2781561" cy="330889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1849" y="2590592"/>
            <a:ext cx="2862237" cy="2915905"/>
          </a:xfrm>
          <a:prstGeom prst="rect">
            <a:avLst/>
          </a:prstGeom>
        </p:spPr>
      </p:pic>
    </p:spTree>
    <p:extLst>
      <p:ext uri="{BB962C8B-B14F-4D97-AF65-F5344CB8AC3E}">
        <p14:creationId xmlns:p14="http://schemas.microsoft.com/office/powerpoint/2010/main" val="1393109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solidFill>
                  <a:srgbClr val="022F4F"/>
                </a:solidFill>
              </a:rPr>
              <a:t>HOW MANY SAMPLES?</a:t>
            </a: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entury Gothic" panose="020B0502020202020204"/>
                <a:ea typeface="+mn-ea"/>
                <a:cs typeface="+mn-cs"/>
              </a:rPr>
              <a:t>TRACE ANALYTICS, LLC | RUBY OCHOA | RUBY@AIRCHECKLAB.COM | 1-800-247-1024 X 211</a:t>
            </a:r>
            <a:endParaRPr kumimoji="0" lang="en-US" sz="9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Text Placeholder 3"/>
          <p:cNvSpPr txBox="1">
            <a:spLocks/>
          </p:cNvSpPr>
          <p:nvPr/>
        </p:nvSpPr>
        <p:spPr>
          <a:xfrm>
            <a:off x="417594" y="4951302"/>
            <a:ext cx="1876012" cy="588079"/>
          </a:xfrm>
          <a:prstGeom prst="rect">
            <a:avLst/>
          </a:prstGeom>
        </p:spPr>
        <p:txBody>
          <a:bodyP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Roboto" charset="0"/>
                <a:ea typeface="Roboto" charset="0"/>
                <a:cs typeface="Roboto"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Roboto" charset="0"/>
                <a:ea typeface="Roboto" charset="0"/>
                <a:cs typeface="Roboto"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Roboto" charset="0"/>
                <a:ea typeface="Roboto" charset="0"/>
                <a:cs typeface="Roboto"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Roboto" charset="0"/>
                <a:ea typeface="Roboto" charset="0"/>
                <a:cs typeface="Roboto"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Roboto" charset="0"/>
                <a:ea typeface="Roboto" charset="0"/>
                <a:cs typeface="Roboto"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00C6BB"/>
              </a:buClr>
              <a:buSzTx/>
              <a:buFont typeface="Wingdings 2" charset="2"/>
              <a:buNone/>
              <a:tabLst/>
              <a:defRPr/>
            </a:pPr>
            <a:r>
              <a:rPr kumimoji="0" lang="en-US" sz="1800" b="0" i="0" u="none" strike="noStrike" kern="1200" cap="none" spc="0" normalizeH="0" baseline="0" noProof="0" dirty="0">
                <a:ln>
                  <a:noFill/>
                </a:ln>
                <a:solidFill>
                  <a:srgbClr val="9FD4E0"/>
                </a:solidFill>
                <a:effectLst/>
                <a:uLnTx/>
                <a:uFillTx/>
                <a:latin typeface="Roboto Light" charset="0"/>
                <a:ea typeface="Roboto Light" charset="0"/>
                <a:cs typeface="Roboto Light" charset="0"/>
              </a:rPr>
              <a:t>PERCENTAGE</a:t>
            </a:r>
          </a:p>
        </p:txBody>
      </p:sp>
      <p:sp>
        <p:nvSpPr>
          <p:cNvPr id="13" name="Text Placeholder 3"/>
          <p:cNvSpPr txBox="1">
            <a:spLocks/>
          </p:cNvSpPr>
          <p:nvPr/>
        </p:nvSpPr>
        <p:spPr>
          <a:xfrm>
            <a:off x="2573547" y="4951302"/>
            <a:ext cx="1876012" cy="588079"/>
          </a:xfrm>
          <a:prstGeom prst="rect">
            <a:avLst/>
          </a:prstGeom>
        </p:spPr>
        <p:txBody>
          <a:bodyP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Roboto" charset="0"/>
                <a:ea typeface="Roboto" charset="0"/>
                <a:cs typeface="Roboto"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Roboto" charset="0"/>
                <a:ea typeface="Roboto" charset="0"/>
                <a:cs typeface="Roboto"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Roboto" charset="0"/>
                <a:ea typeface="Roboto" charset="0"/>
                <a:cs typeface="Roboto"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Roboto" charset="0"/>
                <a:ea typeface="Roboto" charset="0"/>
                <a:cs typeface="Roboto"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Roboto" charset="0"/>
                <a:ea typeface="Roboto" charset="0"/>
                <a:cs typeface="Roboto"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00C6BB"/>
              </a:buClr>
              <a:buSzTx/>
              <a:buFont typeface="Wingdings 2" charset="2"/>
              <a:buNone/>
              <a:tabLst/>
              <a:defRPr/>
            </a:pPr>
            <a:r>
              <a:rPr kumimoji="0" lang="en-US" sz="1800" b="0" i="0" u="none" strike="noStrike" kern="1200" cap="none" spc="0" normalizeH="0" baseline="0" noProof="0" dirty="0">
                <a:ln>
                  <a:noFill/>
                </a:ln>
                <a:solidFill>
                  <a:srgbClr val="9FD4E0"/>
                </a:solidFill>
                <a:effectLst/>
                <a:uLnTx/>
                <a:uFillTx/>
                <a:latin typeface="Roboto Light" charset="0"/>
                <a:ea typeface="Roboto Light" charset="0"/>
                <a:cs typeface="Roboto Light" charset="0"/>
              </a:rPr>
              <a:t>MAINTENANCE</a:t>
            </a:r>
          </a:p>
        </p:txBody>
      </p:sp>
      <p:sp>
        <p:nvSpPr>
          <p:cNvPr id="14" name="Text Placeholder 3"/>
          <p:cNvSpPr txBox="1">
            <a:spLocks/>
          </p:cNvSpPr>
          <p:nvPr/>
        </p:nvSpPr>
        <p:spPr>
          <a:xfrm>
            <a:off x="4860126" y="4957297"/>
            <a:ext cx="1876012" cy="588079"/>
          </a:xfrm>
          <a:prstGeom prst="rect">
            <a:avLst/>
          </a:prstGeom>
        </p:spPr>
        <p:txBody>
          <a:bodyP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Roboto" charset="0"/>
                <a:ea typeface="Roboto" charset="0"/>
                <a:cs typeface="Roboto"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Roboto" charset="0"/>
                <a:ea typeface="Roboto" charset="0"/>
                <a:cs typeface="Roboto"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Roboto" charset="0"/>
                <a:ea typeface="Roboto" charset="0"/>
                <a:cs typeface="Roboto"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Roboto" charset="0"/>
                <a:ea typeface="Roboto" charset="0"/>
                <a:cs typeface="Roboto"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Roboto" charset="0"/>
                <a:ea typeface="Roboto" charset="0"/>
                <a:cs typeface="Roboto"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00C6BB"/>
              </a:buClr>
              <a:buSzTx/>
              <a:buFont typeface="Wingdings 2" charset="2"/>
              <a:buNone/>
              <a:tabLst/>
              <a:defRPr/>
            </a:pPr>
            <a:r>
              <a:rPr kumimoji="0" lang="en-US" sz="1800" b="0" i="0" u="none" strike="noStrike" kern="1200" cap="none" spc="0" normalizeH="0" baseline="0" noProof="0" dirty="0">
                <a:ln>
                  <a:noFill/>
                </a:ln>
                <a:solidFill>
                  <a:srgbClr val="9FD4E0"/>
                </a:solidFill>
                <a:effectLst/>
                <a:uLnTx/>
                <a:uFillTx/>
                <a:latin typeface="Roboto Light" charset="0"/>
                <a:ea typeface="Roboto Light" charset="0"/>
                <a:cs typeface="Roboto Light" charset="0"/>
              </a:rPr>
              <a:t>MINIMAL</a:t>
            </a:r>
          </a:p>
        </p:txBody>
      </p:sp>
      <p:sp>
        <p:nvSpPr>
          <p:cNvPr id="15" name="Text Placeholder 3"/>
          <p:cNvSpPr txBox="1">
            <a:spLocks/>
          </p:cNvSpPr>
          <p:nvPr/>
        </p:nvSpPr>
        <p:spPr>
          <a:xfrm>
            <a:off x="6985176" y="4949602"/>
            <a:ext cx="1876012" cy="588079"/>
          </a:xfrm>
          <a:prstGeom prst="rect">
            <a:avLst/>
          </a:prstGeom>
        </p:spPr>
        <p:txBody>
          <a:bodyP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Roboto" charset="0"/>
                <a:ea typeface="Roboto" charset="0"/>
                <a:cs typeface="Roboto"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Roboto" charset="0"/>
                <a:ea typeface="Roboto" charset="0"/>
                <a:cs typeface="Roboto"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Roboto" charset="0"/>
                <a:ea typeface="Roboto" charset="0"/>
                <a:cs typeface="Roboto"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Roboto" charset="0"/>
                <a:ea typeface="Roboto" charset="0"/>
                <a:cs typeface="Roboto"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Roboto" charset="0"/>
                <a:ea typeface="Roboto" charset="0"/>
                <a:cs typeface="Roboto"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00C6BB"/>
              </a:buClr>
              <a:buSzTx/>
              <a:buFont typeface="Wingdings 2" charset="2"/>
              <a:buNone/>
              <a:tabLst/>
              <a:defRPr/>
            </a:pPr>
            <a:r>
              <a:rPr kumimoji="0" lang="en-US" sz="1800" b="0" i="0" u="none" strike="noStrike" kern="1200" cap="none" spc="0" normalizeH="0" baseline="0" noProof="0" dirty="0">
                <a:ln>
                  <a:noFill/>
                </a:ln>
                <a:solidFill>
                  <a:srgbClr val="9FD4E0"/>
                </a:solidFill>
                <a:effectLst/>
                <a:uLnTx/>
                <a:uFillTx/>
                <a:latin typeface="Roboto Light" charset="0"/>
                <a:ea typeface="Roboto Light" charset="0"/>
                <a:cs typeface="Roboto Light" charset="0"/>
              </a:rPr>
              <a:t>SINGLE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94" y="2946813"/>
            <a:ext cx="1876012" cy="187601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9962" y="2946813"/>
            <a:ext cx="1882909" cy="187601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8489" y="2946813"/>
            <a:ext cx="1876012" cy="1876012"/>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9225" y="2946813"/>
            <a:ext cx="1937813" cy="1937813"/>
          </a:xfrm>
          <a:prstGeom prst="rect">
            <a:avLst/>
          </a:prstGeom>
        </p:spPr>
      </p:pic>
    </p:spTree>
    <p:extLst>
      <p:ext uri="{BB962C8B-B14F-4D97-AF65-F5344CB8AC3E}">
        <p14:creationId xmlns:p14="http://schemas.microsoft.com/office/powerpoint/2010/main" val="1609573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642143" y="1350439"/>
            <a:ext cx="78597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All rights are reserved. The contents of this publication may not be reproduced in whole or in part without consent of Smith Onandia Communications LLC. Smith Onandia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mj-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All materials presented are educational. Each system is unique and must be evaluated on its own merits.</a:t>
            </a:r>
          </a:p>
        </p:txBody>
      </p:sp>
      <p:sp>
        <p:nvSpPr>
          <p:cNvPr id="4" name="Title 1">
            <a:extLst>
              <a:ext uri="{FF2B5EF4-FFF2-40B4-BE49-F238E27FC236}">
                <a16:creationId xmlns:a16="http://schemas.microsoft.com/office/drawing/2014/main" id="{E1D1137A-1C58-428F-9DFB-DE963A9E07D0}"/>
              </a:ext>
            </a:extLst>
          </p:cNvPr>
          <p:cNvSpPr>
            <a:spLocks noGrp="1"/>
          </p:cNvSpPr>
          <p:nvPr>
            <p:ph type="title"/>
          </p:nvPr>
        </p:nvSpPr>
        <p:spPr>
          <a:xfrm>
            <a:off x="457200" y="152400"/>
            <a:ext cx="8305800" cy="563562"/>
          </a:xfrm>
        </p:spPr>
        <p:txBody>
          <a:bodyPr/>
          <a:lstStyle/>
          <a:p>
            <a:pPr algn="ctr"/>
            <a:r>
              <a:rPr lang="en-US" dirty="0"/>
              <a:t>Disclaimer</a:t>
            </a:r>
          </a:p>
        </p:txBody>
      </p:sp>
    </p:spTree>
    <p:extLst>
      <p:ext uri="{BB962C8B-B14F-4D97-AF65-F5344CB8AC3E}">
        <p14:creationId xmlns:p14="http://schemas.microsoft.com/office/powerpoint/2010/main" val="34884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22F4F"/>
                </a:solidFill>
              </a:rPr>
              <a:t>HOW OFTEN TO TEST?</a:t>
            </a: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22F4F"/>
                </a:solidFill>
                <a:effectLst/>
                <a:uLnTx/>
                <a:uFillTx/>
                <a:latin typeface="Century Gothic" panose="020B0502020202020204"/>
                <a:ea typeface="+mn-ea"/>
                <a:cs typeface="+mn-cs"/>
              </a:rPr>
              <a:t>TRACE ANALYTICS, LLC | RUBY OCHOA | RUBY@AIRCHECKLAB.COM | 1-800-247-1024 X 211</a:t>
            </a:r>
            <a:endParaRPr kumimoji="0" lang="en-US" sz="900" b="0" i="0" u="none" strike="noStrike" kern="1200" cap="none" spc="0" normalizeH="0" baseline="0" noProof="0" dirty="0">
              <a:ln>
                <a:noFill/>
              </a:ln>
              <a:solidFill>
                <a:srgbClr val="022F4F"/>
              </a:solidFill>
              <a:effectLst/>
              <a:uLnTx/>
              <a:uFillTx/>
              <a:latin typeface="Century Gothic" panose="020B0502020202020204"/>
              <a:ea typeface="+mn-ea"/>
              <a:cs typeface="+mn-cs"/>
            </a:endParaRPr>
          </a:p>
        </p:txBody>
      </p:sp>
      <p:sp>
        <p:nvSpPr>
          <p:cNvPr id="5" name="Rectangle 6"/>
          <p:cNvSpPr/>
          <p:nvPr/>
        </p:nvSpPr>
        <p:spPr>
          <a:xfrm rot="8100000">
            <a:off x="1582397" y="4595495"/>
            <a:ext cx="855803" cy="801921"/>
          </a:xfrm>
          <a:custGeom>
            <a:avLst/>
            <a:gdLst>
              <a:gd name="connsiteX0" fmla="*/ 0 w 1057255"/>
              <a:gd name="connsiteY0" fmla="*/ 0 h 1057255"/>
              <a:gd name="connsiteX1" fmla="*/ 1057255 w 1057255"/>
              <a:gd name="connsiteY1" fmla="*/ 0 h 1057255"/>
              <a:gd name="connsiteX2" fmla="*/ 1057255 w 1057255"/>
              <a:gd name="connsiteY2" fmla="*/ 1057255 h 1057255"/>
              <a:gd name="connsiteX3" fmla="*/ 0 w 1057255"/>
              <a:gd name="connsiteY3" fmla="*/ 1057255 h 1057255"/>
              <a:gd name="connsiteX4" fmla="*/ 0 w 1057255"/>
              <a:gd name="connsiteY4" fmla="*/ 0 h 1057255"/>
              <a:gd name="connsiteX0" fmla="*/ 0 w 1057255"/>
              <a:gd name="connsiteY0" fmla="*/ 0 h 1230873"/>
              <a:gd name="connsiteX1" fmla="*/ 1057255 w 1057255"/>
              <a:gd name="connsiteY1" fmla="*/ 0 h 1230873"/>
              <a:gd name="connsiteX2" fmla="*/ 979426 w 1057255"/>
              <a:gd name="connsiteY2" fmla="*/ 1230873 h 1230873"/>
              <a:gd name="connsiteX3" fmla="*/ 0 w 1057255"/>
              <a:gd name="connsiteY3" fmla="*/ 1057255 h 1230873"/>
              <a:gd name="connsiteX4" fmla="*/ 0 w 1057255"/>
              <a:gd name="connsiteY4" fmla="*/ 0 h 1230873"/>
              <a:gd name="connsiteX0" fmla="*/ 0 w 1218900"/>
              <a:gd name="connsiteY0" fmla="*/ 161645 h 1230873"/>
              <a:gd name="connsiteX1" fmla="*/ 1218900 w 1218900"/>
              <a:gd name="connsiteY1" fmla="*/ 0 h 1230873"/>
              <a:gd name="connsiteX2" fmla="*/ 1141071 w 1218900"/>
              <a:gd name="connsiteY2" fmla="*/ 1230873 h 1230873"/>
              <a:gd name="connsiteX3" fmla="*/ 161645 w 1218900"/>
              <a:gd name="connsiteY3" fmla="*/ 1057255 h 1230873"/>
              <a:gd name="connsiteX4" fmla="*/ 0 w 1218900"/>
              <a:gd name="connsiteY4" fmla="*/ 161645 h 1230873"/>
              <a:gd name="connsiteX0" fmla="*/ 0 w 1141071"/>
              <a:gd name="connsiteY0" fmla="*/ 0 h 1069228"/>
              <a:gd name="connsiteX1" fmla="*/ 632190 w 1141071"/>
              <a:gd name="connsiteY1" fmla="*/ 425065 h 1069228"/>
              <a:gd name="connsiteX2" fmla="*/ 1141071 w 1141071"/>
              <a:gd name="connsiteY2" fmla="*/ 1069228 h 1069228"/>
              <a:gd name="connsiteX3" fmla="*/ 161645 w 1141071"/>
              <a:gd name="connsiteY3" fmla="*/ 895610 h 1069228"/>
              <a:gd name="connsiteX4" fmla="*/ 0 w 1141071"/>
              <a:gd name="connsiteY4" fmla="*/ 0 h 1069228"/>
              <a:gd name="connsiteX0" fmla="*/ 0 w 1141071"/>
              <a:gd name="connsiteY0" fmla="*/ 0 h 1069228"/>
              <a:gd name="connsiteX1" fmla="*/ 632190 w 1141071"/>
              <a:gd name="connsiteY1" fmla="*/ 425065 h 1069228"/>
              <a:gd name="connsiteX2" fmla="*/ 1141071 w 1141071"/>
              <a:gd name="connsiteY2" fmla="*/ 1069228 h 1069228"/>
              <a:gd name="connsiteX3" fmla="*/ 161645 w 1141071"/>
              <a:gd name="connsiteY3" fmla="*/ 895610 h 1069228"/>
              <a:gd name="connsiteX4" fmla="*/ 143301 w 1141071"/>
              <a:gd name="connsiteY4" fmla="*/ 770271 h 1069228"/>
              <a:gd name="connsiteX5" fmla="*/ 0 w 1141071"/>
              <a:gd name="connsiteY5" fmla="*/ 0 h 1069228"/>
              <a:gd name="connsiteX0" fmla="*/ 0 w 1141071"/>
              <a:gd name="connsiteY0" fmla="*/ 0 h 1069228"/>
              <a:gd name="connsiteX1" fmla="*/ 632190 w 1141071"/>
              <a:gd name="connsiteY1" fmla="*/ 425065 h 1069228"/>
              <a:gd name="connsiteX2" fmla="*/ 1141071 w 1141071"/>
              <a:gd name="connsiteY2" fmla="*/ 1069228 h 1069228"/>
              <a:gd name="connsiteX3" fmla="*/ 298959 w 1141071"/>
              <a:gd name="connsiteY3" fmla="*/ 937903 h 1069228"/>
              <a:gd name="connsiteX4" fmla="*/ 161645 w 1141071"/>
              <a:gd name="connsiteY4" fmla="*/ 895610 h 1069228"/>
              <a:gd name="connsiteX5" fmla="*/ 143301 w 1141071"/>
              <a:gd name="connsiteY5" fmla="*/ 770271 h 1069228"/>
              <a:gd name="connsiteX6" fmla="*/ 0 w 1141071"/>
              <a:gd name="connsiteY6" fmla="*/ 0 h 1069228"/>
              <a:gd name="connsiteX0" fmla="*/ 0 w 1141071"/>
              <a:gd name="connsiteY0" fmla="*/ 0 h 1069228"/>
              <a:gd name="connsiteX1" fmla="*/ 632190 w 1141071"/>
              <a:gd name="connsiteY1" fmla="*/ 425065 h 1069228"/>
              <a:gd name="connsiteX2" fmla="*/ 1141071 w 1141071"/>
              <a:gd name="connsiteY2" fmla="*/ 1069228 h 1069228"/>
              <a:gd name="connsiteX3" fmla="*/ 203169 w 1141071"/>
              <a:gd name="connsiteY3" fmla="*/ 925929 h 1069228"/>
              <a:gd name="connsiteX4" fmla="*/ 161645 w 1141071"/>
              <a:gd name="connsiteY4" fmla="*/ 895610 h 1069228"/>
              <a:gd name="connsiteX5" fmla="*/ 143301 w 1141071"/>
              <a:gd name="connsiteY5" fmla="*/ 770271 h 1069228"/>
              <a:gd name="connsiteX6" fmla="*/ 0 w 1141071"/>
              <a:gd name="connsiteY6" fmla="*/ 0 h 1069228"/>
              <a:gd name="connsiteX0" fmla="*/ 0 w 1141071"/>
              <a:gd name="connsiteY0" fmla="*/ 0 h 1069228"/>
              <a:gd name="connsiteX1" fmla="*/ 632190 w 1141071"/>
              <a:gd name="connsiteY1" fmla="*/ 425065 h 1069228"/>
              <a:gd name="connsiteX2" fmla="*/ 1141071 w 1141071"/>
              <a:gd name="connsiteY2" fmla="*/ 1069228 h 1069228"/>
              <a:gd name="connsiteX3" fmla="*/ 203169 w 1141071"/>
              <a:gd name="connsiteY3" fmla="*/ 925929 h 1069228"/>
              <a:gd name="connsiteX4" fmla="*/ 161645 w 1141071"/>
              <a:gd name="connsiteY4" fmla="*/ 895610 h 1069228"/>
              <a:gd name="connsiteX5" fmla="*/ 143301 w 1141071"/>
              <a:gd name="connsiteY5" fmla="*/ 830139 h 1069228"/>
              <a:gd name="connsiteX6" fmla="*/ 0 w 1141071"/>
              <a:gd name="connsiteY6" fmla="*/ 0 h 106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1071" h="1069228">
                <a:moveTo>
                  <a:pt x="0" y="0"/>
                </a:moveTo>
                <a:lnTo>
                  <a:pt x="632190" y="425065"/>
                </a:lnTo>
                <a:lnTo>
                  <a:pt x="1141071" y="1069228"/>
                </a:lnTo>
                <a:lnTo>
                  <a:pt x="203169" y="925929"/>
                </a:lnTo>
                <a:lnTo>
                  <a:pt x="161645" y="895610"/>
                </a:lnTo>
                <a:lnTo>
                  <a:pt x="143301" y="830139"/>
                </a:lnTo>
                <a:lnTo>
                  <a:pt x="0" y="0"/>
                </a:lnTo>
                <a:close/>
              </a:path>
            </a:pathLst>
          </a:custGeom>
          <a:solidFill>
            <a:srgbClr val="E6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226" y="857251"/>
            <a:ext cx="4013774" cy="4139205"/>
          </a:xfrm>
          <a:prstGeom prst="rect">
            <a:avLst/>
          </a:prstGeom>
        </p:spPr>
      </p:pic>
      <p:sp>
        <p:nvSpPr>
          <p:cNvPr id="8" name="TextBox 7"/>
          <p:cNvSpPr txBox="1"/>
          <p:nvPr/>
        </p:nvSpPr>
        <p:spPr>
          <a:xfrm>
            <a:off x="904876" y="1757465"/>
            <a:ext cx="3838574"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boto Light" charset="0"/>
                <a:ea typeface="Roboto Light" charset="0"/>
                <a:cs typeface="Roboto Light" charset="0"/>
              </a:rPr>
              <a:t>ANNUALLY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Roboto Light" charset="0"/>
              <a:ea typeface="Roboto Light" charset="0"/>
              <a:cs typeface="Roboto Light"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boto Light" charset="0"/>
                <a:ea typeface="Roboto Light" charset="0"/>
                <a:cs typeface="Roboto Light" charset="0"/>
              </a:rPr>
              <a:t>SEMI-ANNUALLY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Roboto Light" charset="0"/>
              <a:ea typeface="Roboto Light" charset="0"/>
              <a:cs typeface="Roboto Light"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boto Light" charset="0"/>
                <a:ea typeface="Roboto Light" charset="0"/>
                <a:cs typeface="Roboto Light" charset="0"/>
              </a:rPr>
              <a:t>QUARTERLY</a:t>
            </a:r>
          </a:p>
        </p:txBody>
      </p:sp>
    </p:spTree>
    <p:extLst>
      <p:ext uri="{BB962C8B-B14F-4D97-AF65-F5344CB8AC3E}">
        <p14:creationId xmlns:p14="http://schemas.microsoft.com/office/powerpoint/2010/main" val="2059732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071" y="6141133"/>
            <a:ext cx="8771984"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81D20"/>
                </a:solidFill>
                <a:effectLst/>
                <a:uLnTx/>
                <a:uFillTx/>
                <a:latin typeface="Roboto Light" charset="0"/>
                <a:ea typeface="Roboto Light" charset="0"/>
                <a:cs typeface="Roboto Light" charset="0"/>
              </a:rPr>
              <a:t>Ruby Ochoa | President &amp; Co-Owner | 1-800-247-1024 ext. 211 | </a:t>
            </a:r>
            <a:r>
              <a:rPr kumimoji="0" lang="en-US" sz="1500" b="0" i="0" u="none" strike="noStrike" kern="1200" cap="none" spc="0" normalizeH="0" baseline="0" noProof="0" dirty="0" err="1">
                <a:ln>
                  <a:noFill/>
                </a:ln>
                <a:solidFill>
                  <a:srgbClr val="181D20"/>
                </a:solidFill>
                <a:effectLst/>
                <a:uLnTx/>
                <a:uFillTx/>
                <a:latin typeface="Roboto Light" charset="0"/>
                <a:ea typeface="Roboto Light" charset="0"/>
                <a:cs typeface="Roboto Light" charset="0"/>
              </a:rPr>
              <a:t>ruby@airchecklab.com</a:t>
            </a:r>
            <a:endParaRPr kumimoji="0" lang="en-US" sz="1500" b="0" i="0" u="none" strike="noStrike" kern="1200" cap="none" spc="0" normalizeH="0" baseline="0" noProof="0" dirty="0">
              <a:ln>
                <a:noFill/>
              </a:ln>
              <a:solidFill>
                <a:srgbClr val="181D20"/>
              </a:solidFill>
              <a:effectLst/>
              <a:uLnTx/>
              <a:uFillTx/>
              <a:latin typeface="Roboto Light" charset="0"/>
              <a:ea typeface="Roboto Light" charset="0"/>
              <a:cs typeface="Roboto Light" charset="0"/>
            </a:endParaRPr>
          </a:p>
        </p:txBody>
      </p:sp>
      <p:sp>
        <p:nvSpPr>
          <p:cNvPr id="6" name="TextBox 5"/>
          <p:cNvSpPr txBox="1"/>
          <p:nvPr/>
        </p:nvSpPr>
        <p:spPr>
          <a:xfrm>
            <a:off x="1576732" y="3584332"/>
            <a:ext cx="5990533" cy="71558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225" normalizeH="0" baseline="0" noProof="0" dirty="0">
                <a:ln>
                  <a:noFill/>
                </a:ln>
                <a:solidFill>
                  <a:srgbClr val="9FD4E0"/>
                </a:solidFill>
                <a:effectLst/>
                <a:uLnTx/>
                <a:uFillTx/>
                <a:latin typeface="Akzidenz-Grotesk BQ Medium Condensed" charset="0"/>
                <a:ea typeface="Akzidenz-Grotesk BQ Medium Condensed" charset="0"/>
                <a:cs typeface="Akzidenz-Grotesk BQ Medium Condensed" charset="0"/>
              </a:rPr>
              <a:t>CONTACT US FOR MORE</a:t>
            </a:r>
          </a:p>
        </p:txBody>
      </p:sp>
      <p:sp>
        <p:nvSpPr>
          <p:cNvPr id="7" name="Rectangle 6"/>
          <p:cNvSpPr/>
          <p:nvPr/>
        </p:nvSpPr>
        <p:spPr>
          <a:xfrm rot="18900000">
            <a:off x="3827598" y="3815543"/>
            <a:ext cx="1488803" cy="1395067"/>
          </a:xfrm>
          <a:custGeom>
            <a:avLst/>
            <a:gdLst>
              <a:gd name="connsiteX0" fmla="*/ 0 w 1057255"/>
              <a:gd name="connsiteY0" fmla="*/ 0 h 1057255"/>
              <a:gd name="connsiteX1" fmla="*/ 1057255 w 1057255"/>
              <a:gd name="connsiteY1" fmla="*/ 0 h 1057255"/>
              <a:gd name="connsiteX2" fmla="*/ 1057255 w 1057255"/>
              <a:gd name="connsiteY2" fmla="*/ 1057255 h 1057255"/>
              <a:gd name="connsiteX3" fmla="*/ 0 w 1057255"/>
              <a:gd name="connsiteY3" fmla="*/ 1057255 h 1057255"/>
              <a:gd name="connsiteX4" fmla="*/ 0 w 1057255"/>
              <a:gd name="connsiteY4" fmla="*/ 0 h 1057255"/>
              <a:gd name="connsiteX0" fmla="*/ 0 w 1057255"/>
              <a:gd name="connsiteY0" fmla="*/ 0 h 1230873"/>
              <a:gd name="connsiteX1" fmla="*/ 1057255 w 1057255"/>
              <a:gd name="connsiteY1" fmla="*/ 0 h 1230873"/>
              <a:gd name="connsiteX2" fmla="*/ 979426 w 1057255"/>
              <a:gd name="connsiteY2" fmla="*/ 1230873 h 1230873"/>
              <a:gd name="connsiteX3" fmla="*/ 0 w 1057255"/>
              <a:gd name="connsiteY3" fmla="*/ 1057255 h 1230873"/>
              <a:gd name="connsiteX4" fmla="*/ 0 w 1057255"/>
              <a:gd name="connsiteY4" fmla="*/ 0 h 1230873"/>
              <a:gd name="connsiteX0" fmla="*/ 0 w 1218900"/>
              <a:gd name="connsiteY0" fmla="*/ 161645 h 1230873"/>
              <a:gd name="connsiteX1" fmla="*/ 1218900 w 1218900"/>
              <a:gd name="connsiteY1" fmla="*/ 0 h 1230873"/>
              <a:gd name="connsiteX2" fmla="*/ 1141071 w 1218900"/>
              <a:gd name="connsiteY2" fmla="*/ 1230873 h 1230873"/>
              <a:gd name="connsiteX3" fmla="*/ 161645 w 1218900"/>
              <a:gd name="connsiteY3" fmla="*/ 1057255 h 1230873"/>
              <a:gd name="connsiteX4" fmla="*/ 0 w 1218900"/>
              <a:gd name="connsiteY4" fmla="*/ 161645 h 1230873"/>
              <a:gd name="connsiteX0" fmla="*/ 0 w 1141071"/>
              <a:gd name="connsiteY0" fmla="*/ 0 h 1069228"/>
              <a:gd name="connsiteX1" fmla="*/ 632190 w 1141071"/>
              <a:gd name="connsiteY1" fmla="*/ 425065 h 1069228"/>
              <a:gd name="connsiteX2" fmla="*/ 1141071 w 1141071"/>
              <a:gd name="connsiteY2" fmla="*/ 1069228 h 1069228"/>
              <a:gd name="connsiteX3" fmla="*/ 161645 w 1141071"/>
              <a:gd name="connsiteY3" fmla="*/ 895610 h 1069228"/>
              <a:gd name="connsiteX4" fmla="*/ 0 w 1141071"/>
              <a:gd name="connsiteY4" fmla="*/ 0 h 1069228"/>
              <a:gd name="connsiteX0" fmla="*/ 0 w 1141071"/>
              <a:gd name="connsiteY0" fmla="*/ 0 h 1069228"/>
              <a:gd name="connsiteX1" fmla="*/ 632190 w 1141071"/>
              <a:gd name="connsiteY1" fmla="*/ 425065 h 1069228"/>
              <a:gd name="connsiteX2" fmla="*/ 1141071 w 1141071"/>
              <a:gd name="connsiteY2" fmla="*/ 1069228 h 1069228"/>
              <a:gd name="connsiteX3" fmla="*/ 161645 w 1141071"/>
              <a:gd name="connsiteY3" fmla="*/ 895610 h 1069228"/>
              <a:gd name="connsiteX4" fmla="*/ 143301 w 1141071"/>
              <a:gd name="connsiteY4" fmla="*/ 770271 h 1069228"/>
              <a:gd name="connsiteX5" fmla="*/ 0 w 1141071"/>
              <a:gd name="connsiteY5" fmla="*/ 0 h 1069228"/>
              <a:gd name="connsiteX0" fmla="*/ 0 w 1141071"/>
              <a:gd name="connsiteY0" fmla="*/ 0 h 1069228"/>
              <a:gd name="connsiteX1" fmla="*/ 632190 w 1141071"/>
              <a:gd name="connsiteY1" fmla="*/ 425065 h 1069228"/>
              <a:gd name="connsiteX2" fmla="*/ 1141071 w 1141071"/>
              <a:gd name="connsiteY2" fmla="*/ 1069228 h 1069228"/>
              <a:gd name="connsiteX3" fmla="*/ 298959 w 1141071"/>
              <a:gd name="connsiteY3" fmla="*/ 937903 h 1069228"/>
              <a:gd name="connsiteX4" fmla="*/ 161645 w 1141071"/>
              <a:gd name="connsiteY4" fmla="*/ 895610 h 1069228"/>
              <a:gd name="connsiteX5" fmla="*/ 143301 w 1141071"/>
              <a:gd name="connsiteY5" fmla="*/ 770271 h 1069228"/>
              <a:gd name="connsiteX6" fmla="*/ 0 w 1141071"/>
              <a:gd name="connsiteY6" fmla="*/ 0 h 1069228"/>
              <a:gd name="connsiteX0" fmla="*/ 0 w 1141071"/>
              <a:gd name="connsiteY0" fmla="*/ 0 h 1069228"/>
              <a:gd name="connsiteX1" fmla="*/ 632190 w 1141071"/>
              <a:gd name="connsiteY1" fmla="*/ 425065 h 1069228"/>
              <a:gd name="connsiteX2" fmla="*/ 1141071 w 1141071"/>
              <a:gd name="connsiteY2" fmla="*/ 1069228 h 1069228"/>
              <a:gd name="connsiteX3" fmla="*/ 203169 w 1141071"/>
              <a:gd name="connsiteY3" fmla="*/ 925929 h 1069228"/>
              <a:gd name="connsiteX4" fmla="*/ 161645 w 1141071"/>
              <a:gd name="connsiteY4" fmla="*/ 895610 h 1069228"/>
              <a:gd name="connsiteX5" fmla="*/ 143301 w 1141071"/>
              <a:gd name="connsiteY5" fmla="*/ 770271 h 1069228"/>
              <a:gd name="connsiteX6" fmla="*/ 0 w 1141071"/>
              <a:gd name="connsiteY6" fmla="*/ 0 h 1069228"/>
              <a:gd name="connsiteX0" fmla="*/ 0 w 1141071"/>
              <a:gd name="connsiteY0" fmla="*/ 0 h 1069228"/>
              <a:gd name="connsiteX1" fmla="*/ 632190 w 1141071"/>
              <a:gd name="connsiteY1" fmla="*/ 425065 h 1069228"/>
              <a:gd name="connsiteX2" fmla="*/ 1141071 w 1141071"/>
              <a:gd name="connsiteY2" fmla="*/ 1069228 h 1069228"/>
              <a:gd name="connsiteX3" fmla="*/ 203169 w 1141071"/>
              <a:gd name="connsiteY3" fmla="*/ 925929 h 1069228"/>
              <a:gd name="connsiteX4" fmla="*/ 161645 w 1141071"/>
              <a:gd name="connsiteY4" fmla="*/ 895610 h 1069228"/>
              <a:gd name="connsiteX5" fmla="*/ 143301 w 1141071"/>
              <a:gd name="connsiteY5" fmla="*/ 830139 h 1069228"/>
              <a:gd name="connsiteX6" fmla="*/ 0 w 1141071"/>
              <a:gd name="connsiteY6" fmla="*/ 0 h 106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1071" h="1069228">
                <a:moveTo>
                  <a:pt x="0" y="0"/>
                </a:moveTo>
                <a:lnTo>
                  <a:pt x="632190" y="425065"/>
                </a:lnTo>
                <a:lnTo>
                  <a:pt x="1141071" y="1069228"/>
                </a:lnTo>
                <a:lnTo>
                  <a:pt x="203169" y="925929"/>
                </a:lnTo>
                <a:lnTo>
                  <a:pt x="161645" y="895610"/>
                </a:lnTo>
                <a:lnTo>
                  <a:pt x="143301" y="830139"/>
                </a:lnTo>
                <a:lnTo>
                  <a:pt x="0" y="0"/>
                </a:lnTo>
                <a:close/>
              </a:path>
            </a:pathLst>
          </a:custGeom>
          <a:solidFill>
            <a:srgbClr val="181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645" y="1924478"/>
            <a:ext cx="8586708" cy="1249797"/>
          </a:xfrm>
          <a:prstGeom prst="rect">
            <a:avLst/>
          </a:prstGeom>
        </p:spPr>
      </p:pic>
    </p:spTree>
    <p:extLst>
      <p:ext uri="{BB962C8B-B14F-4D97-AF65-F5344CB8AC3E}">
        <p14:creationId xmlns:p14="http://schemas.microsoft.com/office/powerpoint/2010/main" val="11109746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725503" y="3422650"/>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228" name="TextBox 19"/>
          <p:cNvSpPr txBox="1">
            <a:spLocks noChangeArrowheads="1"/>
          </p:cNvSpPr>
          <p:nvPr/>
        </p:nvSpPr>
        <p:spPr bwMode="auto">
          <a:xfrm>
            <a:off x="3810000" y="1810871"/>
            <a:ext cx="28374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buFont typeface="Arial" panose="020B0604020202020204" pitchFamily="34" charset="0"/>
              <a:buChar char="•"/>
              <a:defRPr/>
            </a:pPr>
            <a:r>
              <a:rPr lang="en-US" altLang="en-US" sz="1400" dirty="0">
                <a:solidFill>
                  <a:prstClr val="black"/>
                </a:solidFill>
                <a:latin typeface="+mj-lt"/>
              </a:rPr>
              <a:t>  </a:t>
            </a:r>
            <a:r>
              <a:rPr lang="en-US" altLang="en-US" sz="1400" dirty="0">
                <a:solidFill>
                  <a:prstClr val="black"/>
                </a:solidFill>
                <a:latin typeface="Arial"/>
              </a:rPr>
              <a:t> Technical Service Specialist, BEKO Technologies</a:t>
            </a:r>
          </a:p>
        </p:txBody>
      </p:sp>
      <p:sp>
        <p:nvSpPr>
          <p:cNvPr id="19" name="Rectangle 18">
            <a:extLst>
              <a:ext uri="{FF2B5EF4-FFF2-40B4-BE49-F238E27FC236}">
                <a16:creationId xmlns:a16="http://schemas.microsoft.com/office/drawing/2014/main" id="{D58B20BE-B2FC-45C6-9A48-6364CC1BB347}"/>
              </a:ext>
            </a:extLst>
          </p:cNvPr>
          <p:cNvSpPr/>
          <p:nvPr/>
        </p:nvSpPr>
        <p:spPr>
          <a:xfrm>
            <a:off x="877952" y="1371600"/>
            <a:ext cx="2837436" cy="2269948"/>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457200" y="152400"/>
            <a:ext cx="8305800" cy="563562"/>
          </a:xfrm>
        </p:spPr>
        <p:txBody>
          <a:bodyPr/>
          <a:lstStyle/>
          <a:p>
            <a:pPr algn="ctr"/>
            <a:r>
              <a:rPr lang="en-US" dirty="0"/>
              <a:t>About the Speaker</a:t>
            </a:r>
          </a:p>
        </p:txBody>
      </p:sp>
      <p:pic>
        <p:nvPicPr>
          <p:cNvPr id="3" name="Picture 2">
            <a:extLst>
              <a:ext uri="{FF2B5EF4-FFF2-40B4-BE49-F238E27FC236}">
                <a16:creationId xmlns:a16="http://schemas.microsoft.com/office/drawing/2014/main" id="{BC4165BE-BF58-496B-A83A-A4205F1AAB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225" y="1776044"/>
            <a:ext cx="1607409" cy="1607409"/>
          </a:xfrm>
          <a:prstGeom prst="rect">
            <a:avLst/>
          </a:prstGeom>
        </p:spPr>
      </p:pic>
      <p:pic>
        <p:nvPicPr>
          <p:cNvPr id="16" name="Picture 15">
            <a:hlinkClick r:id="rId3"/>
            <a:extLst>
              <a:ext uri="{FF2B5EF4-FFF2-40B4-BE49-F238E27FC236}">
                <a16:creationId xmlns:a16="http://schemas.microsoft.com/office/drawing/2014/main" id="{A15D2F42-C430-4B98-8376-1D1F5A500790}"/>
              </a:ext>
            </a:extLst>
          </p:cNvPr>
          <p:cNvPicPr>
            <a:picLocks noChangeAspect="1"/>
          </p:cNvPicPr>
          <p:nvPr/>
        </p:nvPicPr>
        <p:blipFill rotWithShape="1">
          <a:blip r:embed="rId4">
            <a:extLst>
              <a:ext uri="{28A0092B-C50C-407E-A947-70E740481C1C}">
                <a14:useLocalDpi xmlns:a14="http://schemas.microsoft.com/office/drawing/2010/main" val="0"/>
              </a:ext>
            </a:extLst>
          </a:blip>
          <a:srcRect l="18001" r="22571"/>
          <a:stretch/>
        </p:blipFill>
        <p:spPr>
          <a:xfrm>
            <a:off x="6131551" y="3383453"/>
            <a:ext cx="1031770" cy="1299634"/>
          </a:xfrm>
          <a:prstGeom prst="rect">
            <a:avLst/>
          </a:prstGeom>
        </p:spPr>
      </p:pic>
      <p:grpSp>
        <p:nvGrpSpPr>
          <p:cNvPr id="20" name="Group 19">
            <a:extLst>
              <a:ext uri="{FF2B5EF4-FFF2-40B4-BE49-F238E27FC236}">
                <a16:creationId xmlns:a16="http://schemas.microsoft.com/office/drawing/2014/main" id="{2368B35B-EBD3-4C59-9741-C9FEF1EB1932}"/>
              </a:ext>
            </a:extLst>
          </p:cNvPr>
          <p:cNvGrpSpPr/>
          <p:nvPr/>
        </p:nvGrpSpPr>
        <p:grpSpPr>
          <a:xfrm>
            <a:off x="877952" y="3416902"/>
            <a:ext cx="2825956" cy="726216"/>
            <a:chOff x="1249394" y="1756545"/>
            <a:chExt cx="3080761" cy="794482"/>
          </a:xfrm>
        </p:grpSpPr>
        <p:sp>
          <p:nvSpPr>
            <p:cNvPr id="21" name="Speech Bubble: Rectangle 20">
              <a:extLst>
                <a:ext uri="{FF2B5EF4-FFF2-40B4-BE49-F238E27FC236}">
                  <a16:creationId xmlns:a16="http://schemas.microsoft.com/office/drawing/2014/main" id="{F88779D1-B860-441F-9943-0826D2E3D0E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Speech Bubble: Rectangle 4">
              <a:extLst>
                <a:ext uri="{FF2B5EF4-FFF2-40B4-BE49-F238E27FC236}">
                  <a16:creationId xmlns:a16="http://schemas.microsoft.com/office/drawing/2014/main" id="{34DC5784-CEEB-4B90-A764-4BB09582EDFC}"/>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spcBef>
                  <a:spcPct val="0"/>
                </a:spcBef>
                <a:buNone/>
              </a:pPr>
              <a:r>
                <a:rPr lang="en-US" sz="1800" b="1" kern="1200" dirty="0"/>
                <a:t>Josh Borrego</a:t>
              </a:r>
            </a:p>
            <a:p>
              <a:pPr marL="0" lvl="0" indent="0" algn="ctr" defTabSz="800100">
                <a:spcBef>
                  <a:spcPct val="0"/>
                </a:spcBef>
                <a:buNone/>
              </a:pPr>
              <a:r>
                <a:rPr lang="en-US" sz="1300" kern="1200" dirty="0"/>
                <a:t>BEKO Technologies</a:t>
              </a:r>
            </a:p>
          </p:txBody>
        </p:sp>
      </p:grpSp>
    </p:spTree>
    <p:extLst>
      <p:ext uri="{BB962C8B-B14F-4D97-AF65-F5344CB8AC3E}">
        <p14:creationId xmlns:p14="http://schemas.microsoft.com/office/powerpoint/2010/main" val="342317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Safety and Quality in Compressed Air </a:t>
            </a:r>
          </a:p>
        </p:txBody>
      </p:sp>
      <p:pic>
        <p:nvPicPr>
          <p:cNvPr id="5" name="Picture 4">
            <a:extLst>
              <a:ext uri="{FF2B5EF4-FFF2-40B4-BE49-F238E27FC236}">
                <a16:creationId xmlns:a16="http://schemas.microsoft.com/office/drawing/2014/main" id="{11E8DE46-9599-4CC4-8AAC-84B89C6CC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0" y="5401313"/>
            <a:ext cx="2278856" cy="1117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Safety and Quality in Compressed Air </a:t>
            </a:r>
          </a:p>
        </p:txBody>
      </p:sp>
      <p:sp>
        <p:nvSpPr>
          <p:cNvPr id="6" name="Text Placeholder 2">
            <a:extLst>
              <a:ext uri="{FF2B5EF4-FFF2-40B4-BE49-F238E27FC236}">
                <a16:creationId xmlns:a16="http://schemas.microsoft.com/office/drawing/2014/main" id="{1DC2BBBD-8299-40CE-A0DD-41C0F2EA2945}"/>
              </a:ext>
            </a:extLst>
          </p:cNvPr>
          <p:cNvSpPr txBox="1">
            <a:spLocks/>
          </p:cNvSpPr>
          <p:nvPr/>
        </p:nvSpPr>
        <p:spPr>
          <a:xfrm>
            <a:off x="1576657" y="1189147"/>
            <a:ext cx="6307039" cy="406400"/>
          </a:xfrm>
          <a:prstGeom prst="rect">
            <a:avLst/>
          </a:prstGeom>
        </p:spPr>
        <p:txBody>
          <a:bodyPr>
            <a:normAutofit/>
          </a:bodyPr>
          <a:lstStyle>
            <a:lvl1pPr marL="0" indent="0" algn="l" rtl="0" eaLnBrk="1" fontAlgn="base" hangingPunct="1">
              <a:spcBef>
                <a:spcPct val="20000"/>
              </a:spcBef>
              <a:spcAft>
                <a:spcPct val="0"/>
              </a:spcAft>
              <a:buFont typeface="Wingdings" panose="05000000000000000000" pitchFamily="2" charset="2"/>
              <a:buNone/>
              <a:defRPr sz="1200" kern="1200">
                <a:solidFill>
                  <a:schemeClr val="accent1">
                    <a:lumMod val="50000"/>
                  </a:schemeClr>
                </a:solidFill>
                <a:latin typeface="+mn-lt"/>
                <a:ea typeface="ＭＳ Ｐゴシック" pitchFamily="-110" charset="-128"/>
                <a:cs typeface="Arial"/>
              </a:defRPr>
            </a:lvl1pPr>
            <a:lvl2pPr marL="557213" indent="-214313" algn="l" rtl="0" eaLnBrk="1" fontAlgn="base" hangingPunct="1">
              <a:spcBef>
                <a:spcPct val="20000"/>
              </a:spcBef>
              <a:spcAft>
                <a:spcPct val="0"/>
              </a:spcAft>
              <a:buFont typeface="Arial" panose="020B0604020202020204" pitchFamily="34" charset="0"/>
              <a:buChar char="–"/>
              <a:defRPr sz="975" kern="1200">
                <a:solidFill>
                  <a:schemeClr val="accent1"/>
                </a:solidFill>
                <a:latin typeface="+mn-lt"/>
                <a:ea typeface="ＭＳ Ｐゴシック" pitchFamily="-110" charset="-128"/>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 typeface="Arial" panose="020B0604020202020204" pitchFamily="34" charset="0"/>
              <a:defRPr sz="1500" kern="1200">
                <a:solidFill>
                  <a:schemeClr val="tx1"/>
                </a:solidFill>
                <a:latin typeface="+mn-lt"/>
                <a:ea typeface="ＭＳ Ｐゴシック" pitchFamily="-110" charset="-128"/>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1219170"/>
            <a:r>
              <a:rPr lang="en-US" sz="1867" b="1" dirty="0">
                <a:solidFill>
                  <a:srgbClr val="DFE8F2">
                    <a:lumMod val="10000"/>
                  </a:srgbClr>
                </a:solidFill>
                <a:latin typeface="Calibri"/>
              </a:rPr>
              <a:t>How do contaminants get into the compressed air system?</a:t>
            </a:r>
          </a:p>
        </p:txBody>
      </p:sp>
      <p:pic>
        <p:nvPicPr>
          <p:cNvPr id="4" name="Picture 3">
            <a:extLst>
              <a:ext uri="{FF2B5EF4-FFF2-40B4-BE49-F238E27FC236}">
                <a16:creationId xmlns:a16="http://schemas.microsoft.com/office/drawing/2014/main" id="{70FCF63E-28B0-4333-A518-27EA2FB6B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2272630"/>
            <a:ext cx="3023456" cy="2812647"/>
          </a:xfrm>
          <a:prstGeom prst="rect">
            <a:avLst/>
          </a:prstGeom>
        </p:spPr>
      </p:pic>
      <p:sp>
        <p:nvSpPr>
          <p:cNvPr id="51" name="Text Placeholder 2">
            <a:extLst>
              <a:ext uri="{FF2B5EF4-FFF2-40B4-BE49-F238E27FC236}">
                <a16:creationId xmlns:a16="http://schemas.microsoft.com/office/drawing/2014/main" id="{2669E883-7785-4EBA-B796-592114ED09DD}"/>
              </a:ext>
            </a:extLst>
          </p:cNvPr>
          <p:cNvSpPr txBox="1">
            <a:spLocks/>
          </p:cNvSpPr>
          <p:nvPr/>
        </p:nvSpPr>
        <p:spPr>
          <a:xfrm>
            <a:off x="236111" y="2423299"/>
            <a:ext cx="1789435" cy="2454239"/>
          </a:xfrm>
          <a:prstGeom prst="rect">
            <a:avLst/>
          </a:prstGeom>
        </p:spPr>
        <p:txBody>
          <a:bodyPr>
            <a:normAutofit/>
          </a:bodyPr>
          <a:lstStyle>
            <a:lvl1pPr marL="0" indent="0" algn="l" rtl="0" eaLnBrk="1" fontAlgn="base" hangingPunct="1">
              <a:spcBef>
                <a:spcPct val="20000"/>
              </a:spcBef>
              <a:spcAft>
                <a:spcPct val="0"/>
              </a:spcAft>
              <a:buFont typeface="Wingdings" panose="05000000000000000000" pitchFamily="2" charset="2"/>
              <a:buNone/>
              <a:defRPr sz="1200" kern="1200">
                <a:solidFill>
                  <a:schemeClr val="accent1">
                    <a:lumMod val="50000"/>
                  </a:schemeClr>
                </a:solidFill>
                <a:latin typeface="+mn-lt"/>
                <a:ea typeface="ＭＳ Ｐゴシック" pitchFamily="-110" charset="-128"/>
                <a:cs typeface="Arial"/>
              </a:defRPr>
            </a:lvl1pPr>
            <a:lvl2pPr marL="557213" indent="-214313" algn="l" rtl="0" eaLnBrk="1" fontAlgn="base" hangingPunct="1">
              <a:spcBef>
                <a:spcPct val="20000"/>
              </a:spcBef>
              <a:spcAft>
                <a:spcPct val="0"/>
              </a:spcAft>
              <a:buFont typeface="Arial" panose="020B0604020202020204" pitchFamily="34" charset="0"/>
              <a:buChar char="–"/>
              <a:defRPr sz="975" kern="1200">
                <a:solidFill>
                  <a:schemeClr val="accent1"/>
                </a:solidFill>
                <a:latin typeface="+mn-lt"/>
                <a:ea typeface="ＭＳ Ｐゴシック" pitchFamily="-110" charset="-128"/>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 typeface="Arial" panose="020B0604020202020204" pitchFamily="34" charset="0"/>
              <a:defRPr sz="1500" kern="1200">
                <a:solidFill>
                  <a:schemeClr val="tx1"/>
                </a:solidFill>
                <a:latin typeface="+mn-lt"/>
                <a:ea typeface="ＭＳ Ｐゴシック" pitchFamily="-110" charset="-128"/>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1219170"/>
            <a:r>
              <a:rPr lang="en-US" sz="1867" b="1" dirty="0">
                <a:solidFill>
                  <a:srgbClr val="86909C">
                    <a:lumMod val="50000"/>
                  </a:srgbClr>
                </a:solidFill>
                <a:latin typeface="Calibri"/>
              </a:rPr>
              <a:t>Moisture</a:t>
            </a:r>
          </a:p>
          <a:p>
            <a:pPr defTabSz="1219170"/>
            <a:r>
              <a:rPr lang="en-US" sz="1867" b="1" dirty="0">
                <a:solidFill>
                  <a:srgbClr val="86909C">
                    <a:lumMod val="50000"/>
                  </a:srgbClr>
                </a:solidFill>
                <a:latin typeface="Calibri"/>
              </a:rPr>
              <a:t>Bacteria</a:t>
            </a:r>
          </a:p>
          <a:p>
            <a:pPr defTabSz="1219170"/>
            <a:r>
              <a:rPr lang="en-US" sz="1867" b="1" dirty="0">
                <a:solidFill>
                  <a:srgbClr val="86909C">
                    <a:lumMod val="50000"/>
                  </a:srgbClr>
                </a:solidFill>
                <a:latin typeface="Calibri"/>
              </a:rPr>
              <a:t>Viruses</a:t>
            </a:r>
          </a:p>
          <a:p>
            <a:pPr defTabSz="1219170"/>
            <a:r>
              <a:rPr lang="en-US" sz="1867" b="1" dirty="0">
                <a:solidFill>
                  <a:srgbClr val="86909C">
                    <a:lumMod val="50000"/>
                  </a:srgbClr>
                </a:solidFill>
                <a:latin typeface="Calibri"/>
              </a:rPr>
              <a:t>Hydrocarbons</a:t>
            </a:r>
          </a:p>
          <a:p>
            <a:pPr defTabSz="1219170"/>
            <a:r>
              <a:rPr lang="en-US" sz="1867" b="1" dirty="0">
                <a:solidFill>
                  <a:srgbClr val="86909C">
                    <a:lumMod val="50000"/>
                  </a:srgbClr>
                </a:solidFill>
                <a:latin typeface="Calibri"/>
              </a:rPr>
              <a:t>Particles</a:t>
            </a:r>
          </a:p>
          <a:p>
            <a:pPr defTabSz="1219170"/>
            <a:r>
              <a:rPr lang="en-US" sz="1867" b="1" dirty="0">
                <a:solidFill>
                  <a:srgbClr val="86909C">
                    <a:lumMod val="50000"/>
                  </a:srgbClr>
                </a:solidFill>
                <a:latin typeface="Calibri"/>
              </a:rPr>
              <a:t>Other contaminants </a:t>
            </a:r>
          </a:p>
          <a:p>
            <a:pPr defTabSz="1219170"/>
            <a:endParaRPr lang="en-US" sz="1867" b="1" dirty="0">
              <a:solidFill>
                <a:srgbClr val="86909C">
                  <a:lumMod val="50000"/>
                </a:srgbClr>
              </a:solidFill>
              <a:latin typeface="Calibri"/>
            </a:endParaRPr>
          </a:p>
        </p:txBody>
      </p:sp>
      <p:pic>
        <p:nvPicPr>
          <p:cNvPr id="58" name="Picture 57">
            <a:extLst>
              <a:ext uri="{FF2B5EF4-FFF2-40B4-BE49-F238E27FC236}">
                <a16:creationId xmlns:a16="http://schemas.microsoft.com/office/drawing/2014/main" id="{385CE609-BE75-4975-928B-4C7D164BF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482" y="6075796"/>
            <a:ext cx="589519" cy="734313"/>
          </a:xfrm>
          <a:prstGeom prst="rect">
            <a:avLst/>
          </a:prstGeom>
        </p:spPr>
      </p:pic>
      <p:sp>
        <p:nvSpPr>
          <p:cNvPr id="59" name="Text Placeholder 2">
            <a:extLst>
              <a:ext uri="{FF2B5EF4-FFF2-40B4-BE49-F238E27FC236}">
                <a16:creationId xmlns:a16="http://schemas.microsoft.com/office/drawing/2014/main" id="{E572FA67-6303-4263-A8AB-7EDAB666C0D2}"/>
              </a:ext>
            </a:extLst>
          </p:cNvPr>
          <p:cNvSpPr txBox="1">
            <a:spLocks/>
          </p:cNvSpPr>
          <p:nvPr/>
        </p:nvSpPr>
        <p:spPr>
          <a:xfrm>
            <a:off x="1819652" y="639064"/>
            <a:ext cx="5821045" cy="406400"/>
          </a:xfrm>
          <a:prstGeom prst="rect">
            <a:avLst/>
          </a:prstGeom>
        </p:spPr>
        <p:txBody>
          <a:bodyPr>
            <a:noAutofit/>
          </a:bodyPr>
          <a:lstStyle>
            <a:lvl1pPr marL="132160" indent="-132160" algn="l" rtl="0" eaLnBrk="1" fontAlgn="base" hangingPunct="1">
              <a:spcBef>
                <a:spcPct val="20000"/>
              </a:spcBef>
              <a:spcAft>
                <a:spcPct val="0"/>
              </a:spcAft>
              <a:buFont typeface="Wingdings" panose="05000000000000000000" pitchFamily="2" charset="2"/>
              <a:buChar char="§"/>
              <a:defRPr sz="975" kern="1200">
                <a:solidFill>
                  <a:schemeClr val="accent1">
                    <a:lumMod val="75000"/>
                  </a:schemeClr>
                </a:solidFill>
                <a:latin typeface="Arial"/>
                <a:ea typeface="ＭＳ Ｐゴシック" pitchFamily="-110" charset="-128"/>
                <a:cs typeface="Arial"/>
              </a:defRPr>
            </a:lvl1pPr>
            <a:lvl2pPr marL="557213" indent="-214313" algn="l" rtl="0" eaLnBrk="1" fontAlgn="base" hangingPunct="1">
              <a:spcBef>
                <a:spcPct val="20000"/>
              </a:spcBef>
              <a:spcAft>
                <a:spcPct val="0"/>
              </a:spcAft>
              <a:buFont typeface="Arial" panose="020B0604020202020204" pitchFamily="34" charset="0"/>
              <a:buChar char="–"/>
              <a:defRPr sz="975" kern="1200">
                <a:solidFill>
                  <a:schemeClr val="accent1"/>
                </a:solidFill>
                <a:latin typeface="+mn-lt"/>
                <a:ea typeface="ＭＳ Ｐゴシック" pitchFamily="-110" charset="-128"/>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 typeface="Arial" panose="020B0604020202020204" pitchFamily="34" charset="0"/>
              <a:defRPr sz="1500" kern="1200">
                <a:solidFill>
                  <a:schemeClr val="tx1"/>
                </a:solidFill>
                <a:latin typeface="+mn-lt"/>
                <a:ea typeface="ＭＳ Ｐゴシック" pitchFamily="-110" charset="-128"/>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1219170">
              <a:buNone/>
            </a:pPr>
            <a:r>
              <a:rPr lang="en-US" sz="1867" b="1" dirty="0">
                <a:solidFill>
                  <a:srgbClr val="DFE8F2">
                    <a:lumMod val="10000"/>
                  </a:srgbClr>
                </a:solidFill>
              </a:rPr>
              <a:t>Contaminants in your compressed air system.</a:t>
            </a:r>
          </a:p>
        </p:txBody>
      </p:sp>
      <p:sp>
        <p:nvSpPr>
          <p:cNvPr id="61" name="Arrow: Right 60">
            <a:extLst>
              <a:ext uri="{FF2B5EF4-FFF2-40B4-BE49-F238E27FC236}">
                <a16:creationId xmlns:a16="http://schemas.microsoft.com/office/drawing/2014/main" id="{C10968BB-C40D-4A30-9A2E-CF52FD786737}"/>
              </a:ext>
            </a:extLst>
          </p:cNvPr>
          <p:cNvSpPr/>
          <p:nvPr/>
        </p:nvSpPr>
        <p:spPr>
          <a:xfrm>
            <a:off x="2057597" y="2520939"/>
            <a:ext cx="603548" cy="225896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fontAlgn="base">
              <a:spcBef>
                <a:spcPct val="0"/>
              </a:spcBef>
              <a:spcAft>
                <a:spcPct val="0"/>
              </a:spcAft>
            </a:pPr>
            <a:endParaRPr lang="en-US" sz="2400" dirty="0">
              <a:solidFill>
                <a:srgbClr val="FFFFFF"/>
              </a:solidFill>
              <a:latin typeface="Calibri"/>
            </a:endParaRPr>
          </a:p>
        </p:txBody>
      </p:sp>
      <p:sp>
        <p:nvSpPr>
          <p:cNvPr id="62" name="Text Placeholder 2">
            <a:extLst>
              <a:ext uri="{FF2B5EF4-FFF2-40B4-BE49-F238E27FC236}">
                <a16:creationId xmlns:a16="http://schemas.microsoft.com/office/drawing/2014/main" id="{4669957C-C0F0-4BCD-80E6-54D12CFE9AC0}"/>
              </a:ext>
            </a:extLst>
          </p:cNvPr>
          <p:cNvSpPr txBox="1">
            <a:spLocks/>
          </p:cNvSpPr>
          <p:nvPr/>
        </p:nvSpPr>
        <p:spPr>
          <a:xfrm>
            <a:off x="6317625" y="2367350"/>
            <a:ext cx="1789435" cy="2566140"/>
          </a:xfrm>
          <a:prstGeom prst="rect">
            <a:avLst/>
          </a:prstGeom>
        </p:spPr>
        <p:txBody>
          <a:bodyPr>
            <a:normAutofit lnSpcReduction="10000"/>
          </a:bodyPr>
          <a:lstStyle>
            <a:lvl1pPr marL="0" indent="0" algn="l" rtl="0" eaLnBrk="1" fontAlgn="base" hangingPunct="1">
              <a:spcBef>
                <a:spcPct val="20000"/>
              </a:spcBef>
              <a:spcAft>
                <a:spcPct val="0"/>
              </a:spcAft>
              <a:buFont typeface="Wingdings" panose="05000000000000000000" pitchFamily="2" charset="2"/>
              <a:buNone/>
              <a:defRPr sz="1200" kern="1200">
                <a:solidFill>
                  <a:schemeClr val="accent1">
                    <a:lumMod val="50000"/>
                  </a:schemeClr>
                </a:solidFill>
                <a:latin typeface="+mn-lt"/>
                <a:ea typeface="ＭＳ Ｐゴシック" pitchFamily="-110" charset="-128"/>
                <a:cs typeface="Arial"/>
              </a:defRPr>
            </a:lvl1pPr>
            <a:lvl2pPr marL="557213" indent="-214313" algn="l" rtl="0" eaLnBrk="1" fontAlgn="base" hangingPunct="1">
              <a:spcBef>
                <a:spcPct val="20000"/>
              </a:spcBef>
              <a:spcAft>
                <a:spcPct val="0"/>
              </a:spcAft>
              <a:buFont typeface="Arial" panose="020B0604020202020204" pitchFamily="34" charset="0"/>
              <a:buChar char="–"/>
              <a:defRPr sz="975" kern="1200">
                <a:solidFill>
                  <a:schemeClr val="accent1"/>
                </a:solidFill>
                <a:latin typeface="+mn-lt"/>
                <a:ea typeface="ＭＳ Ｐゴシック" pitchFamily="-110" charset="-128"/>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 typeface="Arial" panose="020B0604020202020204" pitchFamily="34" charset="0"/>
              <a:defRPr sz="1500" kern="1200">
                <a:solidFill>
                  <a:schemeClr val="tx1"/>
                </a:solidFill>
                <a:latin typeface="+mn-lt"/>
                <a:ea typeface="ＭＳ Ｐゴシック" pitchFamily="-110" charset="-128"/>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1219170"/>
            <a:r>
              <a:rPr lang="en-US" sz="1867" b="1" dirty="0">
                <a:solidFill>
                  <a:srgbClr val="86909C">
                    <a:lumMod val="50000"/>
                  </a:srgbClr>
                </a:solidFill>
                <a:latin typeface="Calibri"/>
              </a:rPr>
              <a:t>Oil</a:t>
            </a:r>
          </a:p>
          <a:p>
            <a:pPr defTabSz="1219170"/>
            <a:r>
              <a:rPr lang="en-US" sz="1867" b="1" dirty="0">
                <a:solidFill>
                  <a:srgbClr val="86909C">
                    <a:lumMod val="50000"/>
                  </a:srgbClr>
                </a:solidFill>
                <a:latin typeface="Calibri"/>
              </a:rPr>
              <a:t>Moisture</a:t>
            </a:r>
          </a:p>
          <a:p>
            <a:pPr defTabSz="1219170"/>
            <a:r>
              <a:rPr lang="en-US" sz="1867" b="1" dirty="0">
                <a:solidFill>
                  <a:srgbClr val="86909C">
                    <a:lumMod val="50000"/>
                  </a:srgbClr>
                </a:solidFill>
                <a:latin typeface="Calibri"/>
              </a:rPr>
              <a:t>Bacteria</a:t>
            </a:r>
          </a:p>
          <a:p>
            <a:pPr defTabSz="1219170"/>
            <a:r>
              <a:rPr lang="en-US" sz="1867" b="1" dirty="0">
                <a:solidFill>
                  <a:srgbClr val="86909C">
                    <a:lumMod val="50000"/>
                  </a:srgbClr>
                </a:solidFill>
                <a:latin typeface="Calibri"/>
              </a:rPr>
              <a:t>Viruses</a:t>
            </a:r>
          </a:p>
          <a:p>
            <a:pPr defTabSz="1219170"/>
            <a:r>
              <a:rPr lang="en-US" sz="1867" b="1" dirty="0">
                <a:solidFill>
                  <a:srgbClr val="86909C">
                    <a:lumMod val="50000"/>
                  </a:srgbClr>
                </a:solidFill>
                <a:latin typeface="Calibri"/>
              </a:rPr>
              <a:t>Hydrocarbons</a:t>
            </a:r>
          </a:p>
          <a:p>
            <a:pPr defTabSz="1219170"/>
            <a:r>
              <a:rPr lang="en-US" sz="1867" b="1" dirty="0">
                <a:solidFill>
                  <a:srgbClr val="86909C">
                    <a:lumMod val="50000"/>
                  </a:srgbClr>
                </a:solidFill>
                <a:latin typeface="Calibri"/>
              </a:rPr>
              <a:t>Particles</a:t>
            </a:r>
          </a:p>
          <a:p>
            <a:pPr defTabSz="1219170"/>
            <a:r>
              <a:rPr lang="en-US" sz="1867" b="1" dirty="0">
                <a:solidFill>
                  <a:srgbClr val="86909C">
                    <a:lumMod val="50000"/>
                  </a:srgbClr>
                </a:solidFill>
                <a:latin typeface="Calibri"/>
              </a:rPr>
              <a:t>Other contaminants </a:t>
            </a:r>
          </a:p>
          <a:p>
            <a:pPr defTabSz="1219170"/>
            <a:endParaRPr lang="en-US" sz="1867" b="1" dirty="0">
              <a:solidFill>
                <a:srgbClr val="86909C">
                  <a:lumMod val="50000"/>
                </a:srgbClr>
              </a:solidFill>
              <a:latin typeface="Calibri"/>
            </a:endParaRPr>
          </a:p>
        </p:txBody>
      </p:sp>
      <p:sp>
        <p:nvSpPr>
          <p:cNvPr id="63" name="Arrow: Right 62">
            <a:extLst>
              <a:ext uri="{FF2B5EF4-FFF2-40B4-BE49-F238E27FC236}">
                <a16:creationId xmlns:a16="http://schemas.microsoft.com/office/drawing/2014/main" id="{E6907944-CD07-4D7E-A107-01A2E0037F84}"/>
              </a:ext>
            </a:extLst>
          </p:cNvPr>
          <p:cNvSpPr/>
          <p:nvPr/>
        </p:nvSpPr>
        <p:spPr>
          <a:xfrm>
            <a:off x="8128001" y="2400623"/>
            <a:ext cx="603548" cy="225896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219170" fontAlgn="base">
              <a:spcBef>
                <a:spcPct val="0"/>
              </a:spcBef>
              <a:spcAft>
                <a:spcPct val="0"/>
              </a:spcAft>
            </a:pPr>
            <a:endParaRPr lang="en-US" sz="2400">
              <a:solidFill>
                <a:srgbClr val="FFFFFF"/>
              </a:solidFill>
              <a:latin typeface="Calibri"/>
            </a:endParaRPr>
          </a:p>
        </p:txBody>
      </p:sp>
    </p:spTree>
    <p:extLst>
      <p:ext uri="{BB962C8B-B14F-4D97-AF65-F5344CB8AC3E}">
        <p14:creationId xmlns:p14="http://schemas.microsoft.com/office/powerpoint/2010/main" val="3223422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1" grpId="0" animBg="1"/>
      <p:bldP spid="62" grpId="0"/>
      <p:bldP spid="6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Safety and Quality in Compressed Air </a:t>
            </a:r>
          </a:p>
        </p:txBody>
      </p:sp>
      <p:sp>
        <p:nvSpPr>
          <p:cNvPr id="7" name="Text Placeholder 2">
            <a:extLst>
              <a:ext uri="{FF2B5EF4-FFF2-40B4-BE49-F238E27FC236}">
                <a16:creationId xmlns:a16="http://schemas.microsoft.com/office/drawing/2014/main" id="{009C3687-5355-4439-B97C-2C7BD4CD5424}"/>
              </a:ext>
            </a:extLst>
          </p:cNvPr>
          <p:cNvSpPr txBox="1">
            <a:spLocks/>
          </p:cNvSpPr>
          <p:nvPr/>
        </p:nvSpPr>
        <p:spPr>
          <a:xfrm>
            <a:off x="2199640" y="598932"/>
            <a:ext cx="4963160" cy="406400"/>
          </a:xfrm>
          <a:prstGeom prst="rect">
            <a:avLst/>
          </a:prstGeom>
        </p:spPr>
        <p:txBody>
          <a:bodyPr>
            <a:noAutofit/>
          </a:bodyPr>
          <a:lstStyle>
            <a:lvl1pPr marL="0" indent="0" algn="l" rtl="0" eaLnBrk="1" fontAlgn="base" hangingPunct="1">
              <a:spcBef>
                <a:spcPct val="20000"/>
              </a:spcBef>
              <a:spcAft>
                <a:spcPct val="0"/>
              </a:spcAft>
              <a:buFont typeface="Wingdings" panose="05000000000000000000" pitchFamily="2" charset="2"/>
              <a:buNone/>
              <a:defRPr sz="1200" kern="1200">
                <a:solidFill>
                  <a:schemeClr val="accent1">
                    <a:lumMod val="50000"/>
                  </a:schemeClr>
                </a:solidFill>
                <a:latin typeface="+mn-lt"/>
                <a:ea typeface="ＭＳ Ｐゴシック" pitchFamily="-110" charset="-128"/>
                <a:cs typeface="Arial"/>
              </a:defRPr>
            </a:lvl1pPr>
            <a:lvl2pPr marL="557213" indent="-214313" algn="l" rtl="0" eaLnBrk="1" fontAlgn="base" hangingPunct="1">
              <a:spcBef>
                <a:spcPct val="20000"/>
              </a:spcBef>
              <a:spcAft>
                <a:spcPct val="0"/>
              </a:spcAft>
              <a:buFont typeface="Arial" panose="020B0604020202020204" pitchFamily="34" charset="0"/>
              <a:buChar char="–"/>
              <a:defRPr sz="975" kern="1200">
                <a:solidFill>
                  <a:schemeClr val="accent1"/>
                </a:solidFill>
                <a:latin typeface="+mn-lt"/>
                <a:ea typeface="ＭＳ Ｐゴシック" pitchFamily="-110" charset="-128"/>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 typeface="Arial" panose="020B0604020202020204" pitchFamily="34" charset="0"/>
              <a:defRPr sz="1500" kern="1200">
                <a:solidFill>
                  <a:schemeClr val="tx1"/>
                </a:solidFill>
                <a:latin typeface="+mn-lt"/>
                <a:ea typeface="ＭＳ Ｐゴシック" pitchFamily="-110" charset="-128"/>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1219170"/>
            <a:r>
              <a:rPr lang="en-US" sz="2133" b="1" dirty="0">
                <a:solidFill>
                  <a:srgbClr val="86909C">
                    <a:lumMod val="50000"/>
                  </a:srgbClr>
                </a:solidFill>
                <a:latin typeface="Calibri"/>
              </a:rPr>
              <a:t>Moisture in our compressed air</a:t>
            </a:r>
          </a:p>
        </p:txBody>
      </p:sp>
      <p:pic>
        <p:nvPicPr>
          <p:cNvPr id="22" name="Picture 21">
            <a:extLst>
              <a:ext uri="{FF2B5EF4-FFF2-40B4-BE49-F238E27FC236}">
                <a16:creationId xmlns:a16="http://schemas.microsoft.com/office/drawing/2014/main" id="{D1FE4AAB-C37B-45B0-9436-44297FFA2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482" y="6075796"/>
            <a:ext cx="589519" cy="734313"/>
          </a:xfrm>
          <a:prstGeom prst="rect">
            <a:avLst/>
          </a:prstGeom>
        </p:spPr>
      </p:pic>
      <p:pic>
        <p:nvPicPr>
          <p:cNvPr id="8" name="Picture 7">
            <a:extLst>
              <a:ext uri="{FF2B5EF4-FFF2-40B4-BE49-F238E27FC236}">
                <a16:creationId xmlns:a16="http://schemas.microsoft.com/office/drawing/2014/main" id="{72E21FD9-9B19-448F-A894-E5C0267D51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4585" y="2078570"/>
            <a:ext cx="4030132" cy="3022599"/>
          </a:xfrm>
          <a:prstGeom prst="rect">
            <a:avLst/>
          </a:prstGeom>
        </p:spPr>
      </p:pic>
      <p:pic>
        <p:nvPicPr>
          <p:cNvPr id="10" name="Picture 9">
            <a:extLst>
              <a:ext uri="{FF2B5EF4-FFF2-40B4-BE49-F238E27FC236}">
                <a16:creationId xmlns:a16="http://schemas.microsoft.com/office/drawing/2014/main" id="{A1BE2A11-7862-4E0F-B74C-7F13C5DBBC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470399" y="2082803"/>
            <a:ext cx="4063999" cy="3048000"/>
          </a:xfrm>
          <a:prstGeom prst="rect">
            <a:avLst/>
          </a:prstGeom>
        </p:spPr>
      </p:pic>
    </p:spTree>
    <p:extLst>
      <p:ext uri="{BB962C8B-B14F-4D97-AF65-F5344CB8AC3E}">
        <p14:creationId xmlns:p14="http://schemas.microsoft.com/office/powerpoint/2010/main" val="24324754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Safety and Quality in Compressed Air </a:t>
            </a:r>
          </a:p>
        </p:txBody>
      </p:sp>
      <p:sp>
        <p:nvSpPr>
          <p:cNvPr id="7" name="Text Placeholder 2">
            <a:extLst>
              <a:ext uri="{FF2B5EF4-FFF2-40B4-BE49-F238E27FC236}">
                <a16:creationId xmlns:a16="http://schemas.microsoft.com/office/drawing/2014/main" id="{009C3687-5355-4439-B97C-2C7BD4CD5424}"/>
              </a:ext>
            </a:extLst>
          </p:cNvPr>
          <p:cNvSpPr txBox="1">
            <a:spLocks/>
          </p:cNvSpPr>
          <p:nvPr/>
        </p:nvSpPr>
        <p:spPr>
          <a:xfrm>
            <a:off x="2199639" y="598932"/>
            <a:ext cx="3902711" cy="406400"/>
          </a:xfrm>
          <a:prstGeom prst="rect">
            <a:avLst/>
          </a:prstGeom>
        </p:spPr>
        <p:txBody>
          <a:bodyPr>
            <a:noAutofit/>
          </a:bodyPr>
          <a:lstStyle>
            <a:lvl1pPr marL="0" indent="0" algn="l" rtl="0" eaLnBrk="1" fontAlgn="base" hangingPunct="1">
              <a:spcBef>
                <a:spcPct val="20000"/>
              </a:spcBef>
              <a:spcAft>
                <a:spcPct val="0"/>
              </a:spcAft>
              <a:buFont typeface="Wingdings" panose="05000000000000000000" pitchFamily="2" charset="2"/>
              <a:buNone/>
              <a:defRPr sz="1200" kern="1200">
                <a:solidFill>
                  <a:schemeClr val="accent1">
                    <a:lumMod val="50000"/>
                  </a:schemeClr>
                </a:solidFill>
                <a:latin typeface="+mn-lt"/>
                <a:ea typeface="ＭＳ Ｐゴシック" pitchFamily="-110" charset="-128"/>
                <a:cs typeface="Arial"/>
              </a:defRPr>
            </a:lvl1pPr>
            <a:lvl2pPr marL="557213" indent="-214313" algn="l" rtl="0" eaLnBrk="1" fontAlgn="base" hangingPunct="1">
              <a:spcBef>
                <a:spcPct val="20000"/>
              </a:spcBef>
              <a:spcAft>
                <a:spcPct val="0"/>
              </a:spcAft>
              <a:buFont typeface="Arial" panose="020B0604020202020204" pitchFamily="34" charset="0"/>
              <a:buChar char="–"/>
              <a:defRPr sz="975" kern="1200">
                <a:solidFill>
                  <a:schemeClr val="accent1"/>
                </a:solidFill>
                <a:latin typeface="+mn-lt"/>
                <a:ea typeface="ＭＳ Ｐゴシック" pitchFamily="-110" charset="-128"/>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 typeface="Arial" panose="020B0604020202020204" pitchFamily="34" charset="0"/>
              <a:defRPr sz="1500" kern="1200">
                <a:solidFill>
                  <a:schemeClr val="tx1"/>
                </a:solidFill>
                <a:latin typeface="+mn-lt"/>
                <a:ea typeface="ＭＳ Ｐゴシック" pitchFamily="-110" charset="-128"/>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1219170"/>
            <a:r>
              <a:rPr lang="en-US" sz="2133" b="1" dirty="0">
                <a:solidFill>
                  <a:srgbClr val="86909C">
                    <a:lumMod val="50000"/>
                  </a:srgbClr>
                </a:solidFill>
                <a:latin typeface="Calibri"/>
              </a:rPr>
              <a:t>Moisture in your compressed air</a:t>
            </a:r>
          </a:p>
        </p:txBody>
      </p:sp>
      <p:pic>
        <p:nvPicPr>
          <p:cNvPr id="22" name="Picture 21">
            <a:extLst>
              <a:ext uri="{FF2B5EF4-FFF2-40B4-BE49-F238E27FC236}">
                <a16:creationId xmlns:a16="http://schemas.microsoft.com/office/drawing/2014/main" id="{D1FE4AAB-C37B-45B0-9436-44297FFA2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482" y="6075796"/>
            <a:ext cx="589519" cy="734313"/>
          </a:xfrm>
          <a:prstGeom prst="rect">
            <a:avLst/>
          </a:prstGeom>
        </p:spPr>
      </p:pic>
      <p:pic>
        <p:nvPicPr>
          <p:cNvPr id="3" name="Picture 2">
            <a:extLst>
              <a:ext uri="{FF2B5EF4-FFF2-40B4-BE49-F238E27FC236}">
                <a16:creationId xmlns:a16="http://schemas.microsoft.com/office/drawing/2014/main" id="{C09F254E-4D52-4E42-897E-76D41050B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844" y="1193508"/>
            <a:ext cx="3269913" cy="2606169"/>
          </a:xfrm>
          <a:prstGeom prst="rect">
            <a:avLst/>
          </a:prstGeom>
        </p:spPr>
      </p:pic>
      <p:pic>
        <p:nvPicPr>
          <p:cNvPr id="11" name="Picture 10">
            <a:extLst>
              <a:ext uri="{FF2B5EF4-FFF2-40B4-BE49-F238E27FC236}">
                <a16:creationId xmlns:a16="http://schemas.microsoft.com/office/drawing/2014/main" id="{54D794BB-B31E-40F4-89C9-ACE2451A3B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772" y="1397001"/>
            <a:ext cx="4624019" cy="2402676"/>
          </a:xfrm>
          <a:prstGeom prst="rect">
            <a:avLst/>
          </a:prstGeom>
        </p:spPr>
      </p:pic>
      <p:pic>
        <p:nvPicPr>
          <p:cNvPr id="13" name="Picture 12">
            <a:extLst>
              <a:ext uri="{FF2B5EF4-FFF2-40B4-BE49-F238E27FC236}">
                <a16:creationId xmlns:a16="http://schemas.microsoft.com/office/drawing/2014/main" id="{91896351-9026-40AE-A258-5A54239F5B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9601" y="3905972"/>
            <a:ext cx="3054351" cy="2904137"/>
          </a:xfrm>
          <a:prstGeom prst="rect">
            <a:avLst/>
          </a:prstGeom>
        </p:spPr>
      </p:pic>
    </p:spTree>
    <p:extLst>
      <p:ext uri="{BB962C8B-B14F-4D97-AF65-F5344CB8AC3E}">
        <p14:creationId xmlns:p14="http://schemas.microsoft.com/office/powerpoint/2010/main" val="1047181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Safety and Quality in Compressed Air </a:t>
            </a:r>
          </a:p>
        </p:txBody>
      </p:sp>
      <p:sp>
        <p:nvSpPr>
          <p:cNvPr id="7" name="Text Placeholder 2">
            <a:extLst>
              <a:ext uri="{FF2B5EF4-FFF2-40B4-BE49-F238E27FC236}">
                <a16:creationId xmlns:a16="http://schemas.microsoft.com/office/drawing/2014/main" id="{009C3687-5355-4439-B97C-2C7BD4CD5424}"/>
              </a:ext>
            </a:extLst>
          </p:cNvPr>
          <p:cNvSpPr txBox="1">
            <a:spLocks/>
          </p:cNvSpPr>
          <p:nvPr/>
        </p:nvSpPr>
        <p:spPr>
          <a:xfrm>
            <a:off x="2199640" y="598932"/>
            <a:ext cx="4709160" cy="406400"/>
          </a:xfrm>
          <a:prstGeom prst="rect">
            <a:avLst/>
          </a:prstGeom>
        </p:spPr>
        <p:txBody>
          <a:bodyPr>
            <a:noAutofit/>
          </a:bodyPr>
          <a:lstStyle>
            <a:lvl1pPr marL="0" indent="0" algn="l" rtl="0" eaLnBrk="1" fontAlgn="base" hangingPunct="1">
              <a:spcBef>
                <a:spcPct val="20000"/>
              </a:spcBef>
              <a:spcAft>
                <a:spcPct val="0"/>
              </a:spcAft>
              <a:buFont typeface="Wingdings" panose="05000000000000000000" pitchFamily="2" charset="2"/>
              <a:buNone/>
              <a:defRPr sz="1200" kern="1200">
                <a:solidFill>
                  <a:schemeClr val="accent1">
                    <a:lumMod val="50000"/>
                  </a:schemeClr>
                </a:solidFill>
                <a:latin typeface="+mn-lt"/>
                <a:ea typeface="ＭＳ Ｐゴシック" pitchFamily="-110" charset="-128"/>
                <a:cs typeface="Arial"/>
              </a:defRPr>
            </a:lvl1pPr>
            <a:lvl2pPr marL="557213" indent="-214313" algn="l" rtl="0" eaLnBrk="1" fontAlgn="base" hangingPunct="1">
              <a:spcBef>
                <a:spcPct val="20000"/>
              </a:spcBef>
              <a:spcAft>
                <a:spcPct val="0"/>
              </a:spcAft>
              <a:buFont typeface="Arial" panose="020B0604020202020204" pitchFamily="34" charset="0"/>
              <a:buChar char="–"/>
              <a:defRPr sz="975" kern="1200">
                <a:solidFill>
                  <a:schemeClr val="accent1"/>
                </a:solidFill>
                <a:latin typeface="+mn-lt"/>
                <a:ea typeface="ＭＳ Ｐゴシック" pitchFamily="-110" charset="-128"/>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 typeface="Arial" panose="020B0604020202020204" pitchFamily="34" charset="0"/>
              <a:defRPr sz="1500" kern="1200">
                <a:solidFill>
                  <a:schemeClr val="tx1"/>
                </a:solidFill>
                <a:latin typeface="+mn-lt"/>
                <a:ea typeface="ＭＳ Ｐゴシック" pitchFamily="-110" charset="-128"/>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1219170"/>
            <a:r>
              <a:rPr lang="en-US" sz="2133" b="1" dirty="0">
                <a:solidFill>
                  <a:srgbClr val="86909C">
                    <a:lumMod val="50000"/>
                  </a:srgbClr>
                </a:solidFill>
                <a:latin typeface="Calibri"/>
              </a:rPr>
              <a:t>Maintenance and how important it is.</a:t>
            </a:r>
          </a:p>
        </p:txBody>
      </p:sp>
      <p:pic>
        <p:nvPicPr>
          <p:cNvPr id="22" name="Picture 21">
            <a:extLst>
              <a:ext uri="{FF2B5EF4-FFF2-40B4-BE49-F238E27FC236}">
                <a16:creationId xmlns:a16="http://schemas.microsoft.com/office/drawing/2014/main" id="{D1FE4AAB-C37B-45B0-9436-44297FFA2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482" y="6075796"/>
            <a:ext cx="589519" cy="734313"/>
          </a:xfrm>
          <a:prstGeom prst="rect">
            <a:avLst/>
          </a:prstGeom>
        </p:spPr>
      </p:pic>
      <p:pic>
        <p:nvPicPr>
          <p:cNvPr id="3" name="Picture 2">
            <a:extLst>
              <a:ext uri="{FF2B5EF4-FFF2-40B4-BE49-F238E27FC236}">
                <a16:creationId xmlns:a16="http://schemas.microsoft.com/office/drawing/2014/main" id="{098379F2-4DAE-4ACC-AE49-61AB98BABA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696" y="1905000"/>
            <a:ext cx="4030133" cy="3022600"/>
          </a:xfrm>
          <a:prstGeom prst="rect">
            <a:avLst/>
          </a:prstGeom>
        </p:spPr>
      </p:pic>
      <p:pic>
        <p:nvPicPr>
          <p:cNvPr id="6" name="Picture 5">
            <a:extLst>
              <a:ext uri="{FF2B5EF4-FFF2-40B4-BE49-F238E27FC236}">
                <a16:creationId xmlns:a16="http://schemas.microsoft.com/office/drawing/2014/main" id="{847A95CA-A2A4-4A9B-AA40-CBF65B9A52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4403" y="1894231"/>
            <a:ext cx="4030133" cy="3022600"/>
          </a:xfrm>
          <a:prstGeom prst="rect">
            <a:avLst/>
          </a:prstGeom>
        </p:spPr>
      </p:pic>
    </p:spTree>
    <p:extLst>
      <p:ext uri="{BB962C8B-B14F-4D97-AF65-F5344CB8AC3E}">
        <p14:creationId xmlns:p14="http://schemas.microsoft.com/office/powerpoint/2010/main" val="28534609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Safety and Quality in Compressed Air </a:t>
            </a:r>
          </a:p>
        </p:txBody>
      </p:sp>
      <p:sp>
        <p:nvSpPr>
          <p:cNvPr id="7" name="Text Placeholder 2">
            <a:extLst>
              <a:ext uri="{FF2B5EF4-FFF2-40B4-BE49-F238E27FC236}">
                <a16:creationId xmlns:a16="http://schemas.microsoft.com/office/drawing/2014/main" id="{009C3687-5355-4439-B97C-2C7BD4CD5424}"/>
              </a:ext>
            </a:extLst>
          </p:cNvPr>
          <p:cNvSpPr txBox="1">
            <a:spLocks/>
          </p:cNvSpPr>
          <p:nvPr/>
        </p:nvSpPr>
        <p:spPr>
          <a:xfrm>
            <a:off x="2143761" y="685800"/>
            <a:ext cx="3759199" cy="406400"/>
          </a:xfrm>
          <a:prstGeom prst="rect">
            <a:avLst/>
          </a:prstGeom>
        </p:spPr>
        <p:txBody>
          <a:bodyPr>
            <a:noAutofit/>
          </a:bodyPr>
          <a:lstStyle>
            <a:lvl1pPr marL="0" indent="0" algn="l" rtl="0" eaLnBrk="1" fontAlgn="base" hangingPunct="1">
              <a:spcBef>
                <a:spcPct val="20000"/>
              </a:spcBef>
              <a:spcAft>
                <a:spcPct val="0"/>
              </a:spcAft>
              <a:buFont typeface="Wingdings" panose="05000000000000000000" pitchFamily="2" charset="2"/>
              <a:buNone/>
              <a:defRPr sz="1200" kern="1200">
                <a:solidFill>
                  <a:schemeClr val="accent1">
                    <a:lumMod val="50000"/>
                  </a:schemeClr>
                </a:solidFill>
                <a:latin typeface="+mn-lt"/>
                <a:ea typeface="ＭＳ Ｐゴシック" pitchFamily="-110" charset="-128"/>
                <a:cs typeface="Arial"/>
              </a:defRPr>
            </a:lvl1pPr>
            <a:lvl2pPr marL="557213" indent="-214313" algn="l" rtl="0" eaLnBrk="1" fontAlgn="base" hangingPunct="1">
              <a:spcBef>
                <a:spcPct val="20000"/>
              </a:spcBef>
              <a:spcAft>
                <a:spcPct val="0"/>
              </a:spcAft>
              <a:buFont typeface="Arial" panose="020B0604020202020204" pitchFamily="34" charset="0"/>
              <a:buChar char="–"/>
              <a:defRPr sz="975" kern="1200">
                <a:solidFill>
                  <a:schemeClr val="accent1"/>
                </a:solidFill>
                <a:latin typeface="+mn-lt"/>
                <a:ea typeface="ＭＳ Ｐゴシック" pitchFamily="-110" charset="-128"/>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 typeface="Arial" panose="020B0604020202020204" pitchFamily="34" charset="0"/>
              <a:defRPr sz="1500" kern="1200">
                <a:solidFill>
                  <a:schemeClr val="tx1"/>
                </a:solidFill>
                <a:latin typeface="+mn-lt"/>
                <a:ea typeface="ＭＳ Ｐゴシック" pitchFamily="-110" charset="-128"/>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1219170"/>
            <a:endParaRPr lang="en-US" sz="2133" b="1" dirty="0">
              <a:solidFill>
                <a:srgbClr val="86909C">
                  <a:lumMod val="50000"/>
                </a:srgbClr>
              </a:solidFill>
              <a:latin typeface="Calibri"/>
            </a:endParaRPr>
          </a:p>
        </p:txBody>
      </p:sp>
      <p:pic>
        <p:nvPicPr>
          <p:cNvPr id="22" name="Picture 21">
            <a:extLst>
              <a:ext uri="{FF2B5EF4-FFF2-40B4-BE49-F238E27FC236}">
                <a16:creationId xmlns:a16="http://schemas.microsoft.com/office/drawing/2014/main" id="{D1FE4AAB-C37B-45B0-9436-44297FFA2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482" y="6075796"/>
            <a:ext cx="589519" cy="734313"/>
          </a:xfrm>
          <a:prstGeom prst="rect">
            <a:avLst/>
          </a:prstGeom>
        </p:spPr>
      </p:pic>
      <p:sp>
        <p:nvSpPr>
          <p:cNvPr id="9" name="Text Placeholder 2">
            <a:extLst>
              <a:ext uri="{FF2B5EF4-FFF2-40B4-BE49-F238E27FC236}">
                <a16:creationId xmlns:a16="http://schemas.microsoft.com/office/drawing/2014/main" id="{B112D7EF-9E38-428A-8526-21E97EEA156A}"/>
              </a:ext>
            </a:extLst>
          </p:cNvPr>
          <p:cNvSpPr txBox="1">
            <a:spLocks/>
          </p:cNvSpPr>
          <p:nvPr/>
        </p:nvSpPr>
        <p:spPr>
          <a:xfrm>
            <a:off x="2844801" y="687831"/>
            <a:ext cx="3342639" cy="406400"/>
          </a:xfrm>
          <a:prstGeom prst="rect">
            <a:avLst/>
          </a:prstGeom>
        </p:spPr>
        <p:txBody>
          <a:bodyPr>
            <a:noAutofit/>
          </a:bodyPr>
          <a:lstStyle>
            <a:lvl1pPr marL="0" indent="0" algn="l" rtl="0" eaLnBrk="1" fontAlgn="base" hangingPunct="1">
              <a:spcBef>
                <a:spcPct val="20000"/>
              </a:spcBef>
              <a:spcAft>
                <a:spcPct val="0"/>
              </a:spcAft>
              <a:buFont typeface="Wingdings" panose="05000000000000000000" pitchFamily="2" charset="2"/>
              <a:buNone/>
              <a:defRPr sz="1200" kern="1200">
                <a:solidFill>
                  <a:schemeClr val="accent1">
                    <a:lumMod val="50000"/>
                  </a:schemeClr>
                </a:solidFill>
                <a:latin typeface="+mn-lt"/>
                <a:ea typeface="ＭＳ Ｐゴシック" pitchFamily="-110" charset="-128"/>
                <a:cs typeface="Arial"/>
              </a:defRPr>
            </a:lvl1pPr>
            <a:lvl2pPr marL="557213" indent="-214313" algn="l" rtl="0" eaLnBrk="1" fontAlgn="base" hangingPunct="1">
              <a:spcBef>
                <a:spcPct val="20000"/>
              </a:spcBef>
              <a:spcAft>
                <a:spcPct val="0"/>
              </a:spcAft>
              <a:buFont typeface="Arial" panose="020B0604020202020204" pitchFamily="34" charset="0"/>
              <a:buChar char="–"/>
              <a:defRPr sz="975" kern="1200">
                <a:solidFill>
                  <a:schemeClr val="accent1"/>
                </a:solidFill>
                <a:latin typeface="+mn-lt"/>
                <a:ea typeface="ＭＳ Ｐゴシック" pitchFamily="-110" charset="-128"/>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 typeface="Arial" panose="020B0604020202020204" pitchFamily="34" charset="0"/>
              <a:defRPr sz="1500" kern="1200">
                <a:solidFill>
                  <a:schemeClr val="tx1"/>
                </a:solidFill>
                <a:latin typeface="+mn-lt"/>
                <a:ea typeface="ＭＳ Ｐゴシック" pitchFamily="-110" charset="-128"/>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1219170"/>
            <a:r>
              <a:rPr lang="en-US" sz="2133" b="1" dirty="0">
                <a:solidFill>
                  <a:srgbClr val="86909C">
                    <a:lumMod val="50000"/>
                  </a:srgbClr>
                </a:solidFill>
                <a:latin typeface="Calibri"/>
              </a:rPr>
              <a:t>Knowing your environment</a:t>
            </a:r>
          </a:p>
        </p:txBody>
      </p:sp>
      <p:pic>
        <p:nvPicPr>
          <p:cNvPr id="3" name="Picture 2">
            <a:extLst>
              <a:ext uri="{FF2B5EF4-FFF2-40B4-BE49-F238E27FC236}">
                <a16:creationId xmlns:a16="http://schemas.microsoft.com/office/drawing/2014/main" id="{3B8BB181-983C-4FC3-87F2-BA30C668D0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09600" y="1397000"/>
            <a:ext cx="3860800" cy="3860800"/>
          </a:xfrm>
          <a:prstGeom prst="rect">
            <a:avLst/>
          </a:prstGeom>
        </p:spPr>
      </p:pic>
      <p:pic>
        <p:nvPicPr>
          <p:cNvPr id="12" name="Picture 11">
            <a:extLst>
              <a:ext uri="{FF2B5EF4-FFF2-40B4-BE49-F238E27FC236}">
                <a16:creationId xmlns:a16="http://schemas.microsoft.com/office/drawing/2014/main" id="{D01D5C1F-CDD6-49E6-AD7B-2291D907EB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3231" y="1397000"/>
            <a:ext cx="3416300" cy="3959353"/>
          </a:xfrm>
          <a:prstGeom prst="rect">
            <a:avLst/>
          </a:prstGeom>
        </p:spPr>
      </p:pic>
    </p:spTree>
    <p:extLst>
      <p:ext uri="{BB962C8B-B14F-4D97-AF65-F5344CB8AC3E}">
        <p14:creationId xmlns:p14="http://schemas.microsoft.com/office/powerpoint/2010/main" val="313183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Safety and Quality in Compressed Air </a:t>
            </a:r>
          </a:p>
        </p:txBody>
      </p:sp>
      <p:sp>
        <p:nvSpPr>
          <p:cNvPr id="7" name="Text Placeholder 2">
            <a:extLst>
              <a:ext uri="{FF2B5EF4-FFF2-40B4-BE49-F238E27FC236}">
                <a16:creationId xmlns:a16="http://schemas.microsoft.com/office/drawing/2014/main" id="{009C3687-5355-4439-B97C-2C7BD4CD5424}"/>
              </a:ext>
            </a:extLst>
          </p:cNvPr>
          <p:cNvSpPr txBox="1">
            <a:spLocks/>
          </p:cNvSpPr>
          <p:nvPr/>
        </p:nvSpPr>
        <p:spPr>
          <a:xfrm>
            <a:off x="2143761" y="685800"/>
            <a:ext cx="3759199" cy="406400"/>
          </a:xfrm>
          <a:prstGeom prst="rect">
            <a:avLst/>
          </a:prstGeom>
        </p:spPr>
        <p:txBody>
          <a:bodyPr>
            <a:noAutofit/>
          </a:bodyPr>
          <a:lstStyle>
            <a:lvl1pPr marL="0" indent="0" algn="l" rtl="0" eaLnBrk="1" fontAlgn="base" hangingPunct="1">
              <a:spcBef>
                <a:spcPct val="20000"/>
              </a:spcBef>
              <a:spcAft>
                <a:spcPct val="0"/>
              </a:spcAft>
              <a:buFont typeface="Wingdings" panose="05000000000000000000" pitchFamily="2" charset="2"/>
              <a:buNone/>
              <a:defRPr sz="1200" kern="1200">
                <a:solidFill>
                  <a:schemeClr val="accent1">
                    <a:lumMod val="50000"/>
                  </a:schemeClr>
                </a:solidFill>
                <a:latin typeface="+mn-lt"/>
                <a:ea typeface="ＭＳ Ｐゴシック" pitchFamily="-110" charset="-128"/>
                <a:cs typeface="Arial"/>
              </a:defRPr>
            </a:lvl1pPr>
            <a:lvl2pPr marL="557213" indent="-214313" algn="l" rtl="0" eaLnBrk="1" fontAlgn="base" hangingPunct="1">
              <a:spcBef>
                <a:spcPct val="20000"/>
              </a:spcBef>
              <a:spcAft>
                <a:spcPct val="0"/>
              </a:spcAft>
              <a:buFont typeface="Arial" panose="020B0604020202020204" pitchFamily="34" charset="0"/>
              <a:buChar char="–"/>
              <a:defRPr sz="975" kern="1200">
                <a:solidFill>
                  <a:schemeClr val="accent1"/>
                </a:solidFill>
                <a:latin typeface="+mn-lt"/>
                <a:ea typeface="ＭＳ Ｐゴシック" pitchFamily="-110" charset="-128"/>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 typeface="Arial" panose="020B0604020202020204" pitchFamily="34" charset="0"/>
              <a:defRPr sz="1500" kern="1200">
                <a:solidFill>
                  <a:schemeClr val="tx1"/>
                </a:solidFill>
                <a:latin typeface="+mn-lt"/>
                <a:ea typeface="ＭＳ Ｐゴシック" pitchFamily="-110" charset="-128"/>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1219170"/>
            <a:endParaRPr lang="en-US" sz="2133" b="1" dirty="0">
              <a:solidFill>
                <a:srgbClr val="86909C">
                  <a:lumMod val="50000"/>
                </a:srgbClr>
              </a:solidFill>
              <a:latin typeface="Calibri"/>
            </a:endParaRPr>
          </a:p>
        </p:txBody>
      </p:sp>
      <p:pic>
        <p:nvPicPr>
          <p:cNvPr id="22" name="Picture 21">
            <a:extLst>
              <a:ext uri="{FF2B5EF4-FFF2-40B4-BE49-F238E27FC236}">
                <a16:creationId xmlns:a16="http://schemas.microsoft.com/office/drawing/2014/main" id="{D1FE4AAB-C37B-45B0-9436-44297FFA2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482" y="6075796"/>
            <a:ext cx="589519" cy="734313"/>
          </a:xfrm>
          <a:prstGeom prst="rect">
            <a:avLst/>
          </a:prstGeom>
        </p:spPr>
      </p:pic>
      <p:sp>
        <p:nvSpPr>
          <p:cNvPr id="9" name="Text Placeholder 2">
            <a:extLst>
              <a:ext uri="{FF2B5EF4-FFF2-40B4-BE49-F238E27FC236}">
                <a16:creationId xmlns:a16="http://schemas.microsoft.com/office/drawing/2014/main" id="{B112D7EF-9E38-428A-8526-21E97EEA156A}"/>
              </a:ext>
            </a:extLst>
          </p:cNvPr>
          <p:cNvSpPr txBox="1">
            <a:spLocks/>
          </p:cNvSpPr>
          <p:nvPr/>
        </p:nvSpPr>
        <p:spPr>
          <a:xfrm>
            <a:off x="1320800" y="685800"/>
            <a:ext cx="6746240" cy="406400"/>
          </a:xfrm>
          <a:prstGeom prst="rect">
            <a:avLst/>
          </a:prstGeom>
        </p:spPr>
        <p:txBody>
          <a:bodyPr>
            <a:noAutofit/>
          </a:bodyPr>
          <a:lstStyle>
            <a:lvl1pPr marL="0" indent="0" algn="l" rtl="0" eaLnBrk="1" fontAlgn="base" hangingPunct="1">
              <a:spcBef>
                <a:spcPct val="20000"/>
              </a:spcBef>
              <a:spcAft>
                <a:spcPct val="0"/>
              </a:spcAft>
              <a:buFont typeface="Wingdings" panose="05000000000000000000" pitchFamily="2" charset="2"/>
              <a:buNone/>
              <a:defRPr sz="1200" kern="1200">
                <a:solidFill>
                  <a:schemeClr val="accent1">
                    <a:lumMod val="50000"/>
                  </a:schemeClr>
                </a:solidFill>
                <a:latin typeface="+mn-lt"/>
                <a:ea typeface="ＭＳ Ｐゴシック" pitchFamily="-110" charset="-128"/>
                <a:cs typeface="Arial"/>
              </a:defRPr>
            </a:lvl1pPr>
            <a:lvl2pPr marL="557213" indent="-214313" algn="l" rtl="0" eaLnBrk="1" fontAlgn="base" hangingPunct="1">
              <a:spcBef>
                <a:spcPct val="20000"/>
              </a:spcBef>
              <a:spcAft>
                <a:spcPct val="0"/>
              </a:spcAft>
              <a:buFont typeface="Arial" panose="020B0604020202020204" pitchFamily="34" charset="0"/>
              <a:buChar char="–"/>
              <a:defRPr sz="975" kern="1200">
                <a:solidFill>
                  <a:schemeClr val="accent1"/>
                </a:solidFill>
                <a:latin typeface="+mn-lt"/>
                <a:ea typeface="ＭＳ Ｐゴシック" pitchFamily="-110" charset="-128"/>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 typeface="Arial" panose="020B0604020202020204" pitchFamily="34" charset="0"/>
              <a:defRPr sz="1500" kern="1200">
                <a:solidFill>
                  <a:schemeClr val="tx1"/>
                </a:solidFill>
                <a:latin typeface="+mn-lt"/>
                <a:ea typeface="ＭＳ Ｐゴシック" pitchFamily="-110" charset="-128"/>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1219170"/>
            <a:r>
              <a:rPr lang="en-US" sz="2133" b="1" dirty="0">
                <a:solidFill>
                  <a:srgbClr val="86909C">
                    <a:lumMod val="50000"/>
                  </a:srgbClr>
                </a:solidFill>
                <a:latin typeface="Calibri"/>
              </a:rPr>
              <a:t>Train your Service Technicians and Maintenance personal</a:t>
            </a:r>
          </a:p>
        </p:txBody>
      </p:sp>
      <p:pic>
        <p:nvPicPr>
          <p:cNvPr id="4" name="Picture 3">
            <a:extLst>
              <a:ext uri="{FF2B5EF4-FFF2-40B4-BE49-F238E27FC236}">
                <a16:creationId xmlns:a16="http://schemas.microsoft.com/office/drawing/2014/main" id="{340DE276-E458-4705-B994-357C24CC96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42875" y="2270126"/>
            <a:ext cx="4546597" cy="3409948"/>
          </a:xfrm>
          <a:prstGeom prst="rect">
            <a:avLst/>
          </a:prstGeom>
        </p:spPr>
      </p:pic>
      <p:pic>
        <p:nvPicPr>
          <p:cNvPr id="10" name="Picture 9">
            <a:extLst>
              <a:ext uri="{FF2B5EF4-FFF2-40B4-BE49-F238E27FC236}">
                <a16:creationId xmlns:a16="http://schemas.microsoft.com/office/drawing/2014/main" id="{5ABD2904-74EE-4B15-9090-A470E36FBE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8401" y="1701800"/>
            <a:ext cx="3363895" cy="4485192"/>
          </a:xfrm>
          <a:prstGeom prst="rect">
            <a:avLst/>
          </a:prstGeom>
        </p:spPr>
      </p:pic>
    </p:spTree>
    <p:extLst>
      <p:ext uri="{BB962C8B-B14F-4D97-AF65-F5344CB8AC3E}">
        <p14:creationId xmlns:p14="http://schemas.microsoft.com/office/powerpoint/2010/main" val="282655917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13167465-23B3-4BF3-ACCD-1C9B91A4B820}"/>
              </a:ext>
            </a:extLst>
          </p:cNvPr>
          <p:cNvSpPr txBox="1">
            <a:spLocks/>
          </p:cNvSpPr>
          <p:nvPr/>
        </p:nvSpPr>
        <p:spPr bwMode="auto">
          <a:xfrm>
            <a:off x="1479335" y="2362200"/>
            <a:ext cx="6185326" cy="9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14400"/>
            <a:r>
              <a:rPr lang="en-US" altLang="en-US" dirty="0">
                <a:cs typeface="Arial" panose="020B0604020202020204" pitchFamily="34" charset="0"/>
              </a:rPr>
              <a:t>Introduction</a:t>
            </a:r>
          </a:p>
          <a:p>
            <a:pPr defTabSz="914400"/>
            <a:r>
              <a:rPr lang="en-US" altLang="en-US" sz="2000" dirty="0">
                <a:cs typeface="Arial" panose="020B0604020202020204" pitchFamily="34" charset="0"/>
              </a:rPr>
              <a:t>Compressed Air Best Practices® Magazine</a:t>
            </a:r>
          </a:p>
          <a:p>
            <a:pPr defTabSz="914400"/>
            <a:endParaRPr lang="en-US" altLang="en-US" sz="2800" dirty="0">
              <a:cs typeface="Arial" panose="020B0604020202020204" pitchFamily="34" charset="0"/>
            </a:endParaRPr>
          </a:p>
        </p:txBody>
      </p:sp>
      <p:sp>
        <p:nvSpPr>
          <p:cNvPr id="9" name="Title 1">
            <a:extLst>
              <a:ext uri="{FF2B5EF4-FFF2-40B4-BE49-F238E27FC236}">
                <a16:creationId xmlns:a16="http://schemas.microsoft.com/office/drawing/2014/main" id="{9C652BFD-7582-462B-95BB-50AECE2A43F6}"/>
              </a:ext>
            </a:extLst>
          </p:cNvPr>
          <p:cNvSpPr txBox="1">
            <a:spLocks/>
          </p:cNvSpPr>
          <p:nvPr/>
        </p:nvSpPr>
        <p:spPr bwMode="auto">
          <a:xfrm>
            <a:off x="1104900" y="1387937"/>
            <a:ext cx="69342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Safety and Quality in Compressed Air: Why You Should Care</a:t>
            </a:r>
          </a:p>
        </p:txBody>
      </p:sp>
      <p:sp>
        <p:nvSpPr>
          <p:cNvPr id="5" name="TextBox 4">
            <a:extLst>
              <a:ext uri="{FF2B5EF4-FFF2-40B4-BE49-F238E27FC236}">
                <a16:creationId xmlns:a16="http://schemas.microsoft.com/office/drawing/2014/main" id="{A9DD16D8-DCFE-4C95-9665-090B8726E751}"/>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8" name="Picture 7">
            <a:hlinkClick r:id="rId2"/>
            <a:extLst>
              <a:ext uri="{FF2B5EF4-FFF2-40B4-BE49-F238E27FC236}">
                <a16:creationId xmlns:a16="http://schemas.microsoft.com/office/drawing/2014/main" id="{188C52D4-A64D-4D07-B9B7-4637C91B3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4372534"/>
            <a:ext cx="1410065" cy="729767"/>
          </a:xfrm>
          <a:prstGeom prst="rect">
            <a:avLst/>
          </a:prstGeom>
        </p:spPr>
      </p:pic>
      <p:pic>
        <p:nvPicPr>
          <p:cNvPr id="10" name="Picture 9">
            <a:hlinkClick r:id="rId4"/>
            <a:extLst>
              <a:ext uri="{FF2B5EF4-FFF2-40B4-BE49-F238E27FC236}">
                <a16:creationId xmlns:a16="http://schemas.microsoft.com/office/drawing/2014/main" id="{D2570845-D768-4921-8508-F73FE2D21019}"/>
              </a:ext>
            </a:extLst>
          </p:cNvPr>
          <p:cNvPicPr>
            <a:picLocks noChangeAspect="1"/>
          </p:cNvPicPr>
          <p:nvPr/>
        </p:nvPicPr>
        <p:blipFill rotWithShape="1">
          <a:blip r:embed="rId5">
            <a:extLst>
              <a:ext uri="{28A0092B-C50C-407E-A947-70E740481C1C}">
                <a14:useLocalDpi xmlns:a14="http://schemas.microsoft.com/office/drawing/2010/main" val="0"/>
              </a:ext>
            </a:extLst>
          </a:blip>
          <a:srcRect l="18001" r="22571"/>
          <a:stretch/>
        </p:blipFill>
        <p:spPr>
          <a:xfrm>
            <a:off x="7924800" y="4372534"/>
            <a:ext cx="763301" cy="961466"/>
          </a:xfrm>
          <a:prstGeom prst="rect">
            <a:avLst/>
          </a:prstGeom>
        </p:spPr>
      </p:pic>
    </p:spTree>
    <p:extLst>
      <p:ext uri="{BB962C8B-B14F-4D97-AF65-F5344CB8AC3E}">
        <p14:creationId xmlns:p14="http://schemas.microsoft.com/office/powerpoint/2010/main" val="150074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Safety and Quality in Compressed Air </a:t>
            </a:r>
          </a:p>
        </p:txBody>
      </p:sp>
      <p:sp>
        <p:nvSpPr>
          <p:cNvPr id="7" name="Text Placeholder 2">
            <a:extLst>
              <a:ext uri="{FF2B5EF4-FFF2-40B4-BE49-F238E27FC236}">
                <a16:creationId xmlns:a16="http://schemas.microsoft.com/office/drawing/2014/main" id="{009C3687-5355-4439-B97C-2C7BD4CD5424}"/>
              </a:ext>
            </a:extLst>
          </p:cNvPr>
          <p:cNvSpPr txBox="1">
            <a:spLocks/>
          </p:cNvSpPr>
          <p:nvPr/>
        </p:nvSpPr>
        <p:spPr>
          <a:xfrm>
            <a:off x="2143761" y="685800"/>
            <a:ext cx="3759199" cy="406400"/>
          </a:xfrm>
          <a:prstGeom prst="rect">
            <a:avLst/>
          </a:prstGeom>
        </p:spPr>
        <p:txBody>
          <a:bodyPr>
            <a:noAutofit/>
          </a:bodyPr>
          <a:lstStyle>
            <a:lvl1pPr marL="0" indent="0" algn="l" rtl="0" eaLnBrk="1" fontAlgn="base" hangingPunct="1">
              <a:spcBef>
                <a:spcPct val="20000"/>
              </a:spcBef>
              <a:spcAft>
                <a:spcPct val="0"/>
              </a:spcAft>
              <a:buFont typeface="Wingdings" panose="05000000000000000000" pitchFamily="2" charset="2"/>
              <a:buNone/>
              <a:defRPr sz="1200" kern="1200">
                <a:solidFill>
                  <a:schemeClr val="accent1">
                    <a:lumMod val="50000"/>
                  </a:schemeClr>
                </a:solidFill>
                <a:latin typeface="+mn-lt"/>
                <a:ea typeface="ＭＳ Ｐゴシック" pitchFamily="-110" charset="-128"/>
                <a:cs typeface="Arial"/>
              </a:defRPr>
            </a:lvl1pPr>
            <a:lvl2pPr marL="557213" indent="-214313" algn="l" rtl="0" eaLnBrk="1" fontAlgn="base" hangingPunct="1">
              <a:spcBef>
                <a:spcPct val="20000"/>
              </a:spcBef>
              <a:spcAft>
                <a:spcPct val="0"/>
              </a:spcAft>
              <a:buFont typeface="Arial" panose="020B0604020202020204" pitchFamily="34" charset="0"/>
              <a:buChar char="–"/>
              <a:defRPr sz="975" kern="1200">
                <a:solidFill>
                  <a:schemeClr val="accent1"/>
                </a:solidFill>
                <a:latin typeface="+mn-lt"/>
                <a:ea typeface="ＭＳ Ｐゴシック" pitchFamily="-110" charset="-128"/>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 typeface="Arial" panose="020B0604020202020204" pitchFamily="34" charset="0"/>
              <a:defRPr sz="1500" kern="1200">
                <a:solidFill>
                  <a:schemeClr val="tx1"/>
                </a:solidFill>
                <a:latin typeface="+mn-lt"/>
                <a:ea typeface="ＭＳ Ｐゴシック" pitchFamily="-110" charset="-128"/>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1219170"/>
            <a:endParaRPr lang="en-US" sz="2133" b="1" dirty="0">
              <a:solidFill>
                <a:srgbClr val="86909C">
                  <a:lumMod val="50000"/>
                </a:srgbClr>
              </a:solidFill>
              <a:latin typeface="Calibri"/>
            </a:endParaRPr>
          </a:p>
        </p:txBody>
      </p:sp>
      <p:pic>
        <p:nvPicPr>
          <p:cNvPr id="22" name="Picture 21">
            <a:extLst>
              <a:ext uri="{FF2B5EF4-FFF2-40B4-BE49-F238E27FC236}">
                <a16:creationId xmlns:a16="http://schemas.microsoft.com/office/drawing/2014/main" id="{D1FE4AAB-C37B-45B0-9436-44297FFA2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482" y="6075796"/>
            <a:ext cx="589519" cy="734313"/>
          </a:xfrm>
          <a:prstGeom prst="rect">
            <a:avLst/>
          </a:prstGeom>
        </p:spPr>
      </p:pic>
      <p:sp>
        <p:nvSpPr>
          <p:cNvPr id="9" name="Text Placeholder 2">
            <a:extLst>
              <a:ext uri="{FF2B5EF4-FFF2-40B4-BE49-F238E27FC236}">
                <a16:creationId xmlns:a16="http://schemas.microsoft.com/office/drawing/2014/main" id="{B112D7EF-9E38-428A-8526-21E97EEA156A}"/>
              </a:ext>
            </a:extLst>
          </p:cNvPr>
          <p:cNvSpPr txBox="1">
            <a:spLocks/>
          </p:cNvSpPr>
          <p:nvPr/>
        </p:nvSpPr>
        <p:spPr>
          <a:xfrm>
            <a:off x="2336800" y="685800"/>
            <a:ext cx="6746240" cy="406400"/>
          </a:xfrm>
          <a:prstGeom prst="rect">
            <a:avLst/>
          </a:prstGeom>
        </p:spPr>
        <p:txBody>
          <a:bodyPr>
            <a:noAutofit/>
          </a:bodyPr>
          <a:lstStyle>
            <a:lvl1pPr marL="0" indent="0" algn="l" rtl="0" eaLnBrk="1" fontAlgn="base" hangingPunct="1">
              <a:spcBef>
                <a:spcPct val="20000"/>
              </a:spcBef>
              <a:spcAft>
                <a:spcPct val="0"/>
              </a:spcAft>
              <a:buFont typeface="Wingdings" panose="05000000000000000000" pitchFamily="2" charset="2"/>
              <a:buNone/>
              <a:defRPr sz="1200" kern="1200">
                <a:solidFill>
                  <a:schemeClr val="accent1">
                    <a:lumMod val="50000"/>
                  </a:schemeClr>
                </a:solidFill>
                <a:latin typeface="+mn-lt"/>
                <a:ea typeface="ＭＳ Ｐゴシック" pitchFamily="-110" charset="-128"/>
                <a:cs typeface="Arial"/>
              </a:defRPr>
            </a:lvl1pPr>
            <a:lvl2pPr marL="557213" indent="-214313" algn="l" rtl="0" eaLnBrk="1" fontAlgn="base" hangingPunct="1">
              <a:spcBef>
                <a:spcPct val="20000"/>
              </a:spcBef>
              <a:spcAft>
                <a:spcPct val="0"/>
              </a:spcAft>
              <a:buFont typeface="Arial" panose="020B0604020202020204" pitchFamily="34" charset="0"/>
              <a:buChar char="–"/>
              <a:defRPr sz="975" kern="1200">
                <a:solidFill>
                  <a:schemeClr val="accent1"/>
                </a:solidFill>
                <a:latin typeface="+mn-lt"/>
                <a:ea typeface="ＭＳ Ｐゴシック" pitchFamily="-110" charset="-128"/>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 typeface="Arial" panose="020B0604020202020204" pitchFamily="34" charset="0"/>
              <a:defRPr sz="1500" kern="1200">
                <a:solidFill>
                  <a:schemeClr val="tx1"/>
                </a:solidFill>
                <a:latin typeface="+mn-lt"/>
                <a:ea typeface="ＭＳ Ｐゴシック" pitchFamily="-110" charset="-128"/>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1219170"/>
            <a:r>
              <a:rPr lang="en-US" sz="2133" b="1" dirty="0">
                <a:solidFill>
                  <a:srgbClr val="86909C">
                    <a:lumMod val="50000"/>
                  </a:srgbClr>
                </a:solidFill>
                <a:latin typeface="Calibri"/>
              </a:rPr>
              <a:t>BEKO Technologies Service Training</a:t>
            </a:r>
          </a:p>
        </p:txBody>
      </p:sp>
      <p:pic>
        <p:nvPicPr>
          <p:cNvPr id="3" name="Picture 2">
            <a:extLst>
              <a:ext uri="{FF2B5EF4-FFF2-40B4-BE49-F238E27FC236}">
                <a16:creationId xmlns:a16="http://schemas.microsoft.com/office/drawing/2014/main" id="{440670B1-1DE8-41A5-A56A-8971829B2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6826" y="1820750"/>
            <a:ext cx="2139949" cy="2139949"/>
          </a:xfrm>
          <a:prstGeom prst="rect">
            <a:avLst/>
          </a:prstGeom>
        </p:spPr>
      </p:pic>
      <p:sp>
        <p:nvSpPr>
          <p:cNvPr id="11" name="Text Placeholder 2">
            <a:extLst>
              <a:ext uri="{FF2B5EF4-FFF2-40B4-BE49-F238E27FC236}">
                <a16:creationId xmlns:a16="http://schemas.microsoft.com/office/drawing/2014/main" id="{67F4E1CE-692D-4DE9-8A87-42834AEBFA69}"/>
              </a:ext>
            </a:extLst>
          </p:cNvPr>
          <p:cNvSpPr txBox="1">
            <a:spLocks/>
          </p:cNvSpPr>
          <p:nvPr/>
        </p:nvSpPr>
        <p:spPr>
          <a:xfrm>
            <a:off x="662431" y="4689248"/>
            <a:ext cx="3360928" cy="1327149"/>
          </a:xfrm>
          <a:prstGeom prst="rect">
            <a:avLst/>
          </a:prstGeom>
        </p:spPr>
        <p:txBody>
          <a:bodyPr>
            <a:noAutofit/>
          </a:bodyPr>
          <a:lstStyle>
            <a:lvl1pPr marL="0" indent="0" algn="l" rtl="0" eaLnBrk="1" fontAlgn="base" hangingPunct="1">
              <a:spcBef>
                <a:spcPct val="20000"/>
              </a:spcBef>
              <a:spcAft>
                <a:spcPct val="0"/>
              </a:spcAft>
              <a:buFont typeface="Wingdings" panose="05000000000000000000" pitchFamily="2" charset="2"/>
              <a:buNone/>
              <a:defRPr sz="1200" kern="1200">
                <a:solidFill>
                  <a:schemeClr val="accent1">
                    <a:lumMod val="50000"/>
                  </a:schemeClr>
                </a:solidFill>
                <a:latin typeface="+mn-lt"/>
                <a:ea typeface="ＭＳ Ｐゴシック" pitchFamily="-110" charset="-128"/>
                <a:cs typeface="Arial"/>
              </a:defRPr>
            </a:lvl1pPr>
            <a:lvl2pPr marL="557213" indent="-214313" algn="l" rtl="0" eaLnBrk="1" fontAlgn="base" hangingPunct="1">
              <a:spcBef>
                <a:spcPct val="20000"/>
              </a:spcBef>
              <a:spcAft>
                <a:spcPct val="0"/>
              </a:spcAft>
              <a:buFont typeface="Arial" panose="020B0604020202020204" pitchFamily="34" charset="0"/>
              <a:buChar char="–"/>
              <a:defRPr sz="975" kern="1200">
                <a:solidFill>
                  <a:schemeClr val="accent1"/>
                </a:solidFill>
                <a:latin typeface="+mn-lt"/>
                <a:ea typeface="ＭＳ Ｐゴシック" pitchFamily="-110" charset="-128"/>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 typeface="Arial" panose="020B0604020202020204" pitchFamily="34" charset="0"/>
              <a:defRPr sz="1500" kern="1200">
                <a:solidFill>
                  <a:schemeClr val="tx1"/>
                </a:solidFill>
                <a:latin typeface="+mn-lt"/>
                <a:ea typeface="ＭＳ Ｐゴシック" pitchFamily="-110" charset="-128"/>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defTabSz="1219170"/>
            <a:r>
              <a:rPr lang="en-US" sz="2133" b="1" dirty="0">
                <a:solidFill>
                  <a:srgbClr val="86909C">
                    <a:lumMod val="50000"/>
                  </a:srgbClr>
                </a:solidFill>
                <a:latin typeface="Calibri"/>
              </a:rPr>
              <a:t>BEKO Technologies</a:t>
            </a:r>
          </a:p>
          <a:p>
            <a:pPr algn="ctr" defTabSz="1219170"/>
            <a:r>
              <a:rPr lang="en-US" sz="2133" b="1" dirty="0">
                <a:solidFill>
                  <a:srgbClr val="86909C">
                    <a:lumMod val="50000"/>
                  </a:srgbClr>
                </a:solidFill>
                <a:latin typeface="Calibri"/>
              </a:rPr>
              <a:t>EPA 608 Certification Class</a:t>
            </a:r>
          </a:p>
          <a:p>
            <a:pPr algn="ctr" defTabSz="1219170"/>
            <a:r>
              <a:rPr lang="en-US" sz="2133" b="1" dirty="0">
                <a:solidFill>
                  <a:srgbClr val="86909C">
                    <a:lumMod val="50000"/>
                  </a:srgbClr>
                </a:solidFill>
                <a:latin typeface="Calibri"/>
              </a:rPr>
              <a:t>04/25-26/2019</a:t>
            </a:r>
          </a:p>
        </p:txBody>
      </p:sp>
      <p:pic>
        <p:nvPicPr>
          <p:cNvPr id="8" name="Picture 7">
            <a:extLst>
              <a:ext uri="{FF2B5EF4-FFF2-40B4-BE49-F238E27FC236}">
                <a16:creationId xmlns:a16="http://schemas.microsoft.com/office/drawing/2014/main" id="{50B52261-1B38-4193-AFC2-C48AAE9DDE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3200" y="1354939"/>
            <a:ext cx="3071571" cy="3071571"/>
          </a:xfrm>
          <a:prstGeom prst="rect">
            <a:avLst/>
          </a:prstGeom>
        </p:spPr>
      </p:pic>
      <p:sp>
        <p:nvSpPr>
          <p:cNvPr id="13" name="Text Placeholder 2">
            <a:extLst>
              <a:ext uri="{FF2B5EF4-FFF2-40B4-BE49-F238E27FC236}">
                <a16:creationId xmlns:a16="http://schemas.microsoft.com/office/drawing/2014/main" id="{E27837B2-582A-46A8-9FAB-3CC11E3C1FE9}"/>
              </a:ext>
            </a:extLst>
          </p:cNvPr>
          <p:cNvSpPr txBox="1">
            <a:spLocks/>
          </p:cNvSpPr>
          <p:nvPr/>
        </p:nvSpPr>
        <p:spPr>
          <a:xfrm>
            <a:off x="5138521" y="4689248"/>
            <a:ext cx="3360928" cy="1584552"/>
          </a:xfrm>
          <a:prstGeom prst="rect">
            <a:avLst/>
          </a:prstGeom>
        </p:spPr>
        <p:txBody>
          <a:bodyPr>
            <a:noAutofit/>
          </a:bodyPr>
          <a:lstStyle>
            <a:lvl1pPr marL="0" indent="0" algn="l" rtl="0" eaLnBrk="1" fontAlgn="base" hangingPunct="1">
              <a:spcBef>
                <a:spcPct val="20000"/>
              </a:spcBef>
              <a:spcAft>
                <a:spcPct val="0"/>
              </a:spcAft>
              <a:buFont typeface="Wingdings" panose="05000000000000000000" pitchFamily="2" charset="2"/>
              <a:buNone/>
              <a:defRPr sz="1200" kern="1200">
                <a:solidFill>
                  <a:schemeClr val="accent1">
                    <a:lumMod val="50000"/>
                  </a:schemeClr>
                </a:solidFill>
                <a:latin typeface="+mn-lt"/>
                <a:ea typeface="ＭＳ Ｐゴシック" pitchFamily="-110" charset="-128"/>
                <a:cs typeface="Arial"/>
              </a:defRPr>
            </a:lvl1pPr>
            <a:lvl2pPr marL="557213" indent="-214313" algn="l" rtl="0" eaLnBrk="1" fontAlgn="base" hangingPunct="1">
              <a:spcBef>
                <a:spcPct val="20000"/>
              </a:spcBef>
              <a:spcAft>
                <a:spcPct val="0"/>
              </a:spcAft>
              <a:buFont typeface="Arial" panose="020B0604020202020204" pitchFamily="34" charset="0"/>
              <a:buChar char="–"/>
              <a:defRPr sz="975" kern="1200">
                <a:solidFill>
                  <a:schemeClr val="accent1"/>
                </a:solidFill>
                <a:latin typeface="+mn-lt"/>
                <a:ea typeface="ＭＳ Ｐゴシック" pitchFamily="-110" charset="-128"/>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 typeface="Arial" panose="020B0604020202020204" pitchFamily="34" charset="0"/>
              <a:defRPr sz="1500" kern="1200">
                <a:solidFill>
                  <a:schemeClr val="tx1"/>
                </a:solidFill>
                <a:latin typeface="+mn-lt"/>
                <a:ea typeface="ＭＳ Ｐゴシック" pitchFamily="-110" charset="-128"/>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defTabSz="1219170"/>
            <a:r>
              <a:rPr lang="en-US" sz="2133" b="1" dirty="0">
                <a:solidFill>
                  <a:srgbClr val="86909C">
                    <a:lumMod val="50000"/>
                  </a:srgbClr>
                </a:solidFill>
                <a:latin typeface="Calibri"/>
              </a:rPr>
              <a:t>BEKO Technologies</a:t>
            </a:r>
          </a:p>
          <a:p>
            <a:pPr algn="ctr" defTabSz="1219170"/>
            <a:r>
              <a:rPr lang="en-US" sz="2133" b="1" dirty="0">
                <a:solidFill>
                  <a:srgbClr val="86909C">
                    <a:lumMod val="50000"/>
                  </a:srgbClr>
                </a:solidFill>
                <a:latin typeface="Calibri"/>
              </a:rPr>
              <a:t>DRYPOINT X </a:t>
            </a:r>
          </a:p>
          <a:p>
            <a:pPr algn="ctr" defTabSz="1219170"/>
            <a:r>
              <a:rPr lang="en-US" sz="2133" b="1" dirty="0">
                <a:solidFill>
                  <a:srgbClr val="86909C">
                    <a:lumMod val="50000"/>
                  </a:srgbClr>
                </a:solidFill>
                <a:latin typeface="Calibri"/>
              </a:rPr>
              <a:t>Desiccant Dryer Training</a:t>
            </a:r>
          </a:p>
          <a:p>
            <a:pPr algn="ctr" defTabSz="1219170"/>
            <a:r>
              <a:rPr lang="en-US" sz="2133" b="1" dirty="0">
                <a:solidFill>
                  <a:srgbClr val="86909C">
                    <a:lumMod val="50000"/>
                  </a:srgbClr>
                </a:solidFill>
                <a:latin typeface="Calibri"/>
              </a:rPr>
              <a:t>05/14-15/2019</a:t>
            </a:r>
          </a:p>
        </p:txBody>
      </p:sp>
    </p:spTree>
    <p:extLst>
      <p:ext uri="{BB962C8B-B14F-4D97-AF65-F5344CB8AC3E}">
        <p14:creationId xmlns:p14="http://schemas.microsoft.com/office/powerpoint/2010/main" val="7727381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Safety and Quality in Compressed Air </a:t>
            </a:r>
          </a:p>
        </p:txBody>
      </p:sp>
      <p:pic>
        <p:nvPicPr>
          <p:cNvPr id="33" name="Picture 32">
            <a:extLst>
              <a:ext uri="{FF2B5EF4-FFF2-40B4-BE49-F238E27FC236}">
                <a16:creationId xmlns:a16="http://schemas.microsoft.com/office/drawing/2014/main" id="{29D0E639-C707-4103-86F1-38FB42646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482" y="6075796"/>
            <a:ext cx="589519" cy="734313"/>
          </a:xfrm>
          <a:prstGeom prst="rect">
            <a:avLst/>
          </a:prstGeom>
        </p:spPr>
      </p:pic>
      <p:sp>
        <p:nvSpPr>
          <p:cNvPr id="17" name="Text Placeholder 2">
            <a:extLst>
              <a:ext uri="{FF2B5EF4-FFF2-40B4-BE49-F238E27FC236}">
                <a16:creationId xmlns:a16="http://schemas.microsoft.com/office/drawing/2014/main" id="{0CC963DB-5663-4075-ADB2-A80BB3AD87FA}"/>
              </a:ext>
            </a:extLst>
          </p:cNvPr>
          <p:cNvSpPr txBox="1">
            <a:spLocks/>
          </p:cNvSpPr>
          <p:nvPr/>
        </p:nvSpPr>
        <p:spPr>
          <a:xfrm>
            <a:off x="1828801" y="2921000"/>
            <a:ext cx="6270239" cy="914400"/>
          </a:xfrm>
          <a:prstGeom prst="rect">
            <a:avLst/>
          </a:prstGeom>
        </p:spPr>
        <p:txBody>
          <a:bodyPr>
            <a:normAutofit fontScale="92500" lnSpcReduction="10000"/>
          </a:bodyPr>
          <a:lstStyle>
            <a:lvl1pPr marL="0" indent="0" algn="l" rtl="0" eaLnBrk="1" fontAlgn="base" hangingPunct="1">
              <a:spcBef>
                <a:spcPct val="20000"/>
              </a:spcBef>
              <a:spcAft>
                <a:spcPct val="0"/>
              </a:spcAft>
              <a:buFont typeface="Wingdings" panose="05000000000000000000" pitchFamily="2" charset="2"/>
              <a:buNone/>
              <a:defRPr sz="1200" kern="1200">
                <a:solidFill>
                  <a:schemeClr val="accent1">
                    <a:lumMod val="50000"/>
                  </a:schemeClr>
                </a:solidFill>
                <a:latin typeface="+mn-lt"/>
                <a:ea typeface="ＭＳ Ｐゴシック" pitchFamily="-110" charset="-128"/>
                <a:cs typeface="Arial"/>
              </a:defRPr>
            </a:lvl1pPr>
            <a:lvl2pPr marL="557213" indent="-214313" algn="l" rtl="0" eaLnBrk="1" fontAlgn="base" hangingPunct="1">
              <a:spcBef>
                <a:spcPct val="20000"/>
              </a:spcBef>
              <a:spcAft>
                <a:spcPct val="0"/>
              </a:spcAft>
              <a:buFont typeface="Arial" panose="020B0604020202020204" pitchFamily="34" charset="0"/>
              <a:buChar char="–"/>
              <a:defRPr sz="975" kern="1200">
                <a:solidFill>
                  <a:schemeClr val="accent1"/>
                </a:solidFill>
                <a:latin typeface="+mn-lt"/>
                <a:ea typeface="ＭＳ Ｐゴシック" pitchFamily="-110" charset="-128"/>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itchFamily="-110" charset="-128"/>
                <a:cs typeface="+mn-cs"/>
              </a:defRPr>
            </a:lvl3pPr>
            <a:lvl4pPr marL="1028700" algn="l" rtl="0" eaLnBrk="1" fontAlgn="base" hangingPunct="1">
              <a:spcBef>
                <a:spcPct val="20000"/>
              </a:spcBef>
              <a:spcAft>
                <a:spcPct val="0"/>
              </a:spcAft>
              <a:buFont typeface="Arial" panose="020B0604020202020204" pitchFamily="34" charset="0"/>
              <a:defRPr sz="1500" kern="1200">
                <a:solidFill>
                  <a:schemeClr val="tx1"/>
                </a:solidFill>
                <a:latin typeface="+mn-lt"/>
                <a:ea typeface="ＭＳ Ｐゴシック" pitchFamily="-110" charset="-128"/>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ＭＳ Ｐゴシック" pitchFamily="-110"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1219170"/>
            <a:r>
              <a:rPr lang="en-US" sz="3733" b="1" dirty="0">
                <a:solidFill>
                  <a:srgbClr val="86909C">
                    <a:lumMod val="50000"/>
                  </a:srgbClr>
                </a:solidFill>
                <a:latin typeface="Calibri"/>
              </a:rPr>
              <a:t>Thank you for your attention.</a:t>
            </a:r>
          </a:p>
          <a:p>
            <a:pPr defTabSz="1219170"/>
            <a:r>
              <a:rPr lang="en-US" sz="1867" b="1" dirty="0">
                <a:solidFill>
                  <a:srgbClr val="86909C">
                    <a:lumMod val="50000"/>
                  </a:srgbClr>
                </a:solidFill>
                <a:latin typeface="Calibri"/>
              </a:rPr>
              <a:t> </a:t>
            </a:r>
          </a:p>
        </p:txBody>
      </p:sp>
    </p:spTree>
    <p:extLst>
      <p:ext uri="{BB962C8B-B14F-4D97-AF65-F5344CB8AC3E}">
        <p14:creationId xmlns:p14="http://schemas.microsoft.com/office/powerpoint/2010/main" val="58698753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685800" y="2951164"/>
            <a:ext cx="559593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mj-lt"/>
                <a:ea typeface="+mn-ea"/>
                <a:cs typeface="+mn-cs"/>
              </a:rPr>
              <a:t>Please submit any questions through the Question Window on your </a:t>
            </a:r>
            <a:r>
              <a:rPr kumimoji="0" lang="en-US" altLang="en-US" sz="1800" b="0" i="0" u="none" strike="noStrike" kern="1200" cap="none" spc="0" normalizeH="0" baseline="0" noProof="0" dirty="0" err="1">
                <a:ln>
                  <a:noFill/>
                </a:ln>
                <a:solidFill>
                  <a:prstClr val="black"/>
                </a:solidFill>
                <a:effectLst/>
                <a:uLnTx/>
                <a:uFillTx/>
                <a:latin typeface="+mj-lt"/>
                <a:ea typeface="+mn-ea"/>
                <a:cs typeface="+mn-cs"/>
              </a:rPr>
              <a:t>GoToWebinar</a:t>
            </a:r>
            <a:r>
              <a:rPr kumimoji="0" lang="en-US" altLang="en-US" sz="1800" b="0" i="0" u="none" strike="noStrike" kern="1200" cap="none" spc="0" normalizeH="0" baseline="0" noProof="0" dirty="0">
                <a:ln>
                  <a:noFill/>
                </a:ln>
                <a:solidFill>
                  <a:prstClr val="black"/>
                </a:solidFill>
                <a:effectLst/>
                <a:uLnTx/>
                <a:uFillTx/>
                <a:latin typeface="+mj-lt"/>
                <a:ea typeface="+mn-ea"/>
                <a:cs typeface="+mn-cs"/>
              </a:rPr>
              <a:t> interface, directing them to Compressed Air Best Practices Magazine. Our panelists will do their best to address your questions, and will follow up with you on anything that goes unanswered during this session.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Thank you for attending!</a:t>
            </a:r>
          </a:p>
        </p:txBody>
      </p:sp>
      <p:sp>
        <p:nvSpPr>
          <p:cNvPr id="14" name="Subtitle 13">
            <a:extLst>
              <a:ext uri="{FF2B5EF4-FFF2-40B4-BE49-F238E27FC236}">
                <a16:creationId xmlns:a16="http://schemas.microsoft.com/office/drawing/2014/main" id="{FE5354C5-89D0-47DE-8C4A-BEE50BA88786}"/>
              </a:ext>
            </a:extLst>
          </p:cNvPr>
          <p:cNvSpPr txBox="1">
            <a:spLocks/>
          </p:cNvSpPr>
          <p:nvPr/>
        </p:nvSpPr>
        <p:spPr bwMode="auto">
          <a:xfrm>
            <a:off x="3562350" y="2304427"/>
            <a:ext cx="2019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Q&amp;A</a:t>
            </a:r>
          </a:p>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5C504A8C-8870-4993-9851-30D4A8B5BC51}"/>
              </a:ext>
            </a:extLst>
          </p:cNvPr>
          <p:cNvSpPr txBox="1">
            <a:spLocks/>
          </p:cNvSpPr>
          <p:nvPr/>
        </p:nvSpPr>
        <p:spPr bwMode="auto">
          <a:xfrm>
            <a:off x="1028700" y="1387937"/>
            <a:ext cx="70866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Safety and Quality in Compressed Air: Why You Should Care</a:t>
            </a:r>
          </a:p>
        </p:txBody>
      </p:sp>
      <p:sp>
        <p:nvSpPr>
          <p:cNvPr id="5" name="TextBox 4">
            <a:extLst>
              <a:ext uri="{FF2B5EF4-FFF2-40B4-BE49-F238E27FC236}">
                <a16:creationId xmlns:a16="http://schemas.microsoft.com/office/drawing/2014/main" id="{770B0C82-9CA8-4301-87B0-88E31707CEED}"/>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9" name="Picture 8">
            <a:hlinkClick r:id="rId2"/>
            <a:extLst>
              <a:ext uri="{FF2B5EF4-FFF2-40B4-BE49-F238E27FC236}">
                <a16:creationId xmlns:a16="http://schemas.microsoft.com/office/drawing/2014/main" id="{F827083C-43F8-4E39-8212-01C9C72DE5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6571" y="4297978"/>
            <a:ext cx="1410065" cy="729767"/>
          </a:xfrm>
          <a:prstGeom prst="rect">
            <a:avLst/>
          </a:prstGeom>
        </p:spPr>
      </p:pic>
      <p:pic>
        <p:nvPicPr>
          <p:cNvPr id="10" name="Picture 9">
            <a:hlinkClick r:id="rId4"/>
            <a:extLst>
              <a:ext uri="{FF2B5EF4-FFF2-40B4-BE49-F238E27FC236}">
                <a16:creationId xmlns:a16="http://schemas.microsoft.com/office/drawing/2014/main" id="{F8B9FCCE-BC84-4BB0-81D0-8A113ABE8CB7}"/>
              </a:ext>
            </a:extLst>
          </p:cNvPr>
          <p:cNvPicPr>
            <a:picLocks noChangeAspect="1"/>
          </p:cNvPicPr>
          <p:nvPr/>
        </p:nvPicPr>
        <p:blipFill rotWithShape="1">
          <a:blip r:embed="rId5">
            <a:extLst>
              <a:ext uri="{28A0092B-C50C-407E-A947-70E740481C1C}">
                <a14:useLocalDpi xmlns:a14="http://schemas.microsoft.com/office/drawing/2010/main" val="0"/>
              </a:ext>
            </a:extLst>
          </a:blip>
          <a:srcRect l="18001" r="22571"/>
          <a:stretch/>
        </p:blipFill>
        <p:spPr>
          <a:xfrm>
            <a:off x="7992971" y="4297978"/>
            <a:ext cx="763301" cy="961466"/>
          </a:xfrm>
          <a:prstGeom prst="rect">
            <a:avLst/>
          </a:prstGeom>
        </p:spPr>
      </p:pic>
    </p:spTree>
    <p:extLst>
      <p:ext uri="{BB962C8B-B14F-4D97-AF65-F5344CB8AC3E}">
        <p14:creationId xmlns:p14="http://schemas.microsoft.com/office/powerpoint/2010/main" val="102261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2157268" y="1981200"/>
            <a:ext cx="490566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mj-lt"/>
                <a:ea typeface="+mn-ea"/>
                <a:cs typeface="+mn-cs"/>
              </a:rPr>
              <a:t>The recording and slides of this webinar will be made available to attendees via email later today.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mj-lt"/>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mj-lt"/>
                <a:ea typeface="+mn-ea"/>
                <a:cs typeface="+mn-cs"/>
              </a:rPr>
              <a:t>PDH Certificates will be e-mailed to Attendees within two days.</a:t>
            </a:r>
            <a:endParaRPr kumimoji="0" lang="en-US" altLang="en-US" sz="1800" b="1" i="0" u="none" strike="noStrike" kern="0" cap="none" spc="0" normalizeH="0" baseline="0" noProof="0" dirty="0">
              <a:ln>
                <a:noFill/>
              </a:ln>
              <a:solidFill>
                <a:prstClr val="black"/>
              </a:solidFill>
              <a:effectLst/>
              <a:uLnTx/>
              <a:uFillTx/>
              <a:latin typeface="+mj-lt"/>
              <a:ea typeface="+mn-ea"/>
              <a:cs typeface="+mn-cs"/>
            </a:endParaRPr>
          </a:p>
        </p:txBody>
      </p:sp>
      <p:sp>
        <p:nvSpPr>
          <p:cNvPr id="12" name="Title 1">
            <a:extLst>
              <a:ext uri="{FF2B5EF4-FFF2-40B4-BE49-F238E27FC236}">
                <a16:creationId xmlns:a16="http://schemas.microsoft.com/office/drawing/2014/main" id="{60B226DA-101F-4830-B78E-81F720F44D4D}"/>
              </a:ext>
            </a:extLst>
          </p:cNvPr>
          <p:cNvSpPr>
            <a:spLocks noGrp="1"/>
          </p:cNvSpPr>
          <p:nvPr>
            <p:ph type="title"/>
          </p:nvPr>
        </p:nvSpPr>
        <p:spPr>
          <a:xfrm>
            <a:off x="457200" y="152400"/>
            <a:ext cx="8305800" cy="563562"/>
          </a:xfrm>
        </p:spPr>
        <p:txBody>
          <a:bodyPr/>
          <a:lstStyle/>
          <a:p>
            <a:pPr algn="ctr"/>
            <a:r>
              <a:rPr lang="en-US" dirty="0"/>
              <a:t>Thank you for attending!</a:t>
            </a:r>
          </a:p>
        </p:txBody>
      </p:sp>
      <p:sp>
        <p:nvSpPr>
          <p:cNvPr id="4" name="TextBox 3">
            <a:extLst>
              <a:ext uri="{FF2B5EF4-FFF2-40B4-BE49-F238E27FC236}">
                <a16:creationId xmlns:a16="http://schemas.microsoft.com/office/drawing/2014/main" id="{2CC8D779-AE57-4FE8-AF8E-EB00D0FF1E31}"/>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6" name="Picture 5">
            <a:hlinkClick r:id="rId2"/>
            <a:extLst>
              <a:ext uri="{FF2B5EF4-FFF2-40B4-BE49-F238E27FC236}">
                <a16:creationId xmlns:a16="http://schemas.microsoft.com/office/drawing/2014/main" id="{73F7C4C1-1ED1-4C7D-877E-CA6F1F609F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6571" y="4297978"/>
            <a:ext cx="1410065" cy="729767"/>
          </a:xfrm>
          <a:prstGeom prst="rect">
            <a:avLst/>
          </a:prstGeom>
        </p:spPr>
      </p:pic>
      <p:pic>
        <p:nvPicPr>
          <p:cNvPr id="8" name="Picture 7">
            <a:hlinkClick r:id="rId4"/>
            <a:extLst>
              <a:ext uri="{FF2B5EF4-FFF2-40B4-BE49-F238E27FC236}">
                <a16:creationId xmlns:a16="http://schemas.microsoft.com/office/drawing/2014/main" id="{680F70C1-CCCE-4DFE-9818-BB208E648B64}"/>
              </a:ext>
            </a:extLst>
          </p:cNvPr>
          <p:cNvPicPr>
            <a:picLocks noChangeAspect="1"/>
          </p:cNvPicPr>
          <p:nvPr/>
        </p:nvPicPr>
        <p:blipFill rotWithShape="1">
          <a:blip r:embed="rId5">
            <a:extLst>
              <a:ext uri="{28A0092B-C50C-407E-A947-70E740481C1C}">
                <a14:useLocalDpi xmlns:a14="http://schemas.microsoft.com/office/drawing/2010/main" val="0"/>
              </a:ext>
            </a:extLst>
          </a:blip>
          <a:srcRect l="18001" r="22571"/>
          <a:stretch/>
        </p:blipFill>
        <p:spPr>
          <a:xfrm>
            <a:off x="7992971" y="4297978"/>
            <a:ext cx="763301" cy="961466"/>
          </a:xfrm>
          <a:prstGeom prst="rect">
            <a:avLst/>
          </a:prstGeom>
        </p:spPr>
      </p:pic>
    </p:spTree>
    <p:extLst>
      <p:ext uri="{BB962C8B-B14F-4D97-AF65-F5344CB8AC3E}">
        <p14:creationId xmlns:p14="http://schemas.microsoft.com/office/powerpoint/2010/main" val="356905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2019 Best Practices EXPO &amp; Conference</a:t>
            </a:r>
          </a:p>
        </p:txBody>
      </p:sp>
      <p:pic>
        <p:nvPicPr>
          <p:cNvPr id="5" name="Picture 4">
            <a:extLst>
              <a:ext uri="{FF2B5EF4-FFF2-40B4-BE49-F238E27FC236}">
                <a16:creationId xmlns:a16="http://schemas.microsoft.com/office/drawing/2014/main" id="{EBCF6CD8-B4B5-4A3A-AFBF-73AE57D45426}"/>
              </a:ext>
            </a:extLst>
          </p:cNvPr>
          <p:cNvPicPr>
            <a:picLocks noChangeAspect="1"/>
          </p:cNvPicPr>
          <p:nvPr/>
        </p:nvPicPr>
        <p:blipFill rotWithShape="1">
          <a:blip r:embed="rId2"/>
          <a:srcRect l="10834" t="15926" r="25000" b="8518"/>
          <a:stretch/>
        </p:blipFill>
        <p:spPr>
          <a:xfrm>
            <a:off x="1371600" y="1309254"/>
            <a:ext cx="6400800" cy="4239491"/>
          </a:xfrm>
          <a:prstGeom prst="rect">
            <a:avLst/>
          </a:prstGeom>
        </p:spPr>
      </p:pic>
    </p:spTree>
    <p:extLst>
      <p:ext uri="{BB962C8B-B14F-4D97-AF65-F5344CB8AC3E}">
        <p14:creationId xmlns:p14="http://schemas.microsoft.com/office/powerpoint/2010/main" val="419211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2019 Best Practices EXPO &amp; Conference</a:t>
            </a:r>
          </a:p>
        </p:txBody>
      </p:sp>
      <p:sp>
        <p:nvSpPr>
          <p:cNvPr id="5" name="Rectangle 4">
            <a:extLst>
              <a:ext uri="{FF2B5EF4-FFF2-40B4-BE49-F238E27FC236}">
                <a16:creationId xmlns:a16="http://schemas.microsoft.com/office/drawing/2014/main" id="{F16F3FC7-9B73-4325-ABB5-E5869032CB22}"/>
              </a:ext>
            </a:extLst>
          </p:cNvPr>
          <p:cNvSpPr/>
          <p:nvPr/>
        </p:nvSpPr>
        <p:spPr>
          <a:xfrm>
            <a:off x="762000" y="1717109"/>
            <a:ext cx="7620000" cy="1769715"/>
          </a:xfrm>
          <a:prstGeom prst="rect">
            <a:avLst/>
          </a:prstGeom>
        </p:spPr>
        <p:txBody>
          <a:bodyPr wrap="square">
            <a:spAutoFit/>
          </a:bodyPr>
          <a:lstStyle/>
          <a:p>
            <a:pPr algn="ctr"/>
            <a:r>
              <a:rPr lang="en-US" sz="1400" dirty="0"/>
              <a:t>The conference will focus on sustainable on-site utilities powering automation including compressed air, blower, vacuum and cooling systems. Presentations should encompass one or more of these themes.</a:t>
            </a:r>
          </a:p>
          <a:p>
            <a:pPr algn="ctr"/>
            <a:endParaRPr lang="en-US" sz="1100" dirty="0"/>
          </a:p>
          <a:p>
            <a:pPr algn="ctr"/>
            <a:endParaRPr lang="en-US" sz="1400" dirty="0"/>
          </a:p>
          <a:p>
            <a:pPr lvl="1" algn="ctr"/>
            <a:endParaRPr lang="en-US" sz="1400" dirty="0">
              <a:effectLst/>
            </a:endParaRPr>
          </a:p>
          <a:p>
            <a:pPr lvl="1"/>
            <a:endParaRPr lang="en-US" sz="1400" dirty="0"/>
          </a:p>
          <a:p>
            <a:pPr lvl="1"/>
            <a:endParaRPr lang="en-US" sz="1400" dirty="0">
              <a:effectLst/>
            </a:endParaRPr>
          </a:p>
        </p:txBody>
      </p:sp>
      <p:sp>
        <p:nvSpPr>
          <p:cNvPr id="9" name="Title 1">
            <a:extLst>
              <a:ext uri="{FF2B5EF4-FFF2-40B4-BE49-F238E27FC236}">
                <a16:creationId xmlns:a16="http://schemas.microsoft.com/office/drawing/2014/main" id="{7425D0B6-C184-443D-A522-C5C5882355C9}"/>
              </a:ext>
            </a:extLst>
          </p:cNvPr>
          <p:cNvSpPr txBox="1">
            <a:spLocks/>
          </p:cNvSpPr>
          <p:nvPr/>
        </p:nvSpPr>
        <p:spPr>
          <a:xfrm>
            <a:off x="533400" y="1019513"/>
            <a:ext cx="8305800" cy="563562"/>
          </a:xfrm>
          <a:prstGeom prst="rect">
            <a:avLst/>
          </a:prstGeom>
        </p:spPr>
        <p:txBody>
          <a:bodyPr vert="horz" anchor="b">
            <a:normAutofit/>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r>
              <a:rPr lang="en-US" sz="2800" b="1" dirty="0">
                <a:solidFill>
                  <a:schemeClr val="tx1"/>
                </a:solidFill>
              </a:rPr>
              <a:t>Call for Abstracts</a:t>
            </a:r>
          </a:p>
        </p:txBody>
      </p:sp>
      <p:graphicFrame>
        <p:nvGraphicFramePr>
          <p:cNvPr id="16" name="Diagram 15">
            <a:extLst>
              <a:ext uri="{FF2B5EF4-FFF2-40B4-BE49-F238E27FC236}">
                <a16:creationId xmlns:a16="http://schemas.microsoft.com/office/drawing/2014/main" id="{7BFEC9F6-B6A0-45DB-9C42-196616DEB5D7}"/>
              </a:ext>
            </a:extLst>
          </p:cNvPr>
          <p:cNvGraphicFramePr/>
          <p:nvPr>
            <p:extLst/>
          </p:nvPr>
        </p:nvGraphicFramePr>
        <p:xfrm>
          <a:off x="1162050" y="1863556"/>
          <a:ext cx="7048500" cy="1769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ectangle 17">
            <a:extLst>
              <a:ext uri="{FF2B5EF4-FFF2-40B4-BE49-F238E27FC236}">
                <a16:creationId xmlns:a16="http://schemas.microsoft.com/office/drawing/2014/main" id="{5E6FBB31-358A-4B39-9B52-A93454FF6D4C}"/>
              </a:ext>
            </a:extLst>
          </p:cNvPr>
          <p:cNvSpPr/>
          <p:nvPr/>
        </p:nvSpPr>
        <p:spPr>
          <a:xfrm>
            <a:off x="1445043" y="3779718"/>
            <a:ext cx="6553200" cy="1384995"/>
          </a:xfrm>
          <a:prstGeom prst="rect">
            <a:avLst/>
          </a:prstGeom>
        </p:spPr>
        <p:txBody>
          <a:bodyPr wrap="square">
            <a:spAutoFit/>
          </a:bodyPr>
          <a:lstStyle/>
          <a:p>
            <a:pPr lvl="1" algn="ctr"/>
            <a:r>
              <a:rPr lang="en-US" sz="1400" b="1" dirty="0"/>
              <a:t>Abstract submissions are due Friday, April 12, 2019.</a:t>
            </a:r>
          </a:p>
          <a:p>
            <a:pPr lvl="1" algn="ctr"/>
            <a:endParaRPr lang="en-US" sz="1400" b="1" dirty="0"/>
          </a:p>
          <a:p>
            <a:pPr lvl="1" algn="ctr"/>
            <a:r>
              <a:rPr lang="en-US" sz="1400" b="1" dirty="0"/>
              <a:t>Speakers receive a complimentary Conference Pass, a $675 value!</a:t>
            </a:r>
          </a:p>
          <a:p>
            <a:pPr lvl="1" algn="ctr"/>
            <a:endParaRPr lang="en-US" sz="1400" b="1" dirty="0"/>
          </a:p>
          <a:p>
            <a:pPr lvl="1" algn="ctr"/>
            <a:r>
              <a:rPr lang="en-US" sz="1400" dirty="0"/>
              <a:t>To submit an abstract, please visit</a:t>
            </a:r>
          </a:p>
          <a:p>
            <a:pPr lvl="1" algn="ctr"/>
            <a:r>
              <a:rPr lang="en-US" sz="1400" b="1" dirty="0">
                <a:solidFill>
                  <a:srgbClr val="8B2E54"/>
                </a:solidFill>
              </a:rPr>
              <a:t>cabpexpo.com/conference/speakers</a:t>
            </a:r>
          </a:p>
        </p:txBody>
      </p:sp>
      <p:grpSp>
        <p:nvGrpSpPr>
          <p:cNvPr id="7" name="Group 6">
            <a:extLst>
              <a:ext uri="{FF2B5EF4-FFF2-40B4-BE49-F238E27FC236}">
                <a16:creationId xmlns:a16="http://schemas.microsoft.com/office/drawing/2014/main" id="{39307F9E-4FB5-4AFE-A05E-54B5607C9A73}"/>
              </a:ext>
            </a:extLst>
          </p:cNvPr>
          <p:cNvGrpSpPr/>
          <p:nvPr/>
        </p:nvGrpSpPr>
        <p:grpSpPr>
          <a:xfrm>
            <a:off x="1088500" y="2699165"/>
            <a:ext cx="7043199" cy="619672"/>
            <a:chOff x="1161945" y="2809328"/>
            <a:chExt cx="7043199" cy="619672"/>
          </a:xfrm>
        </p:grpSpPr>
        <p:grpSp>
          <p:nvGrpSpPr>
            <p:cNvPr id="8" name="Group 7">
              <a:extLst>
                <a:ext uri="{FF2B5EF4-FFF2-40B4-BE49-F238E27FC236}">
                  <a16:creationId xmlns:a16="http://schemas.microsoft.com/office/drawing/2014/main" id="{79364FAE-14F6-41A2-B32B-5CFC06054DFB}"/>
                </a:ext>
              </a:extLst>
            </p:cNvPr>
            <p:cNvGrpSpPr/>
            <p:nvPr/>
          </p:nvGrpSpPr>
          <p:grpSpPr>
            <a:xfrm>
              <a:off x="1161945" y="2809328"/>
              <a:ext cx="1593484" cy="619672"/>
              <a:chOff x="2650" y="801953"/>
              <a:chExt cx="1593484" cy="619672"/>
            </a:xfrm>
          </p:grpSpPr>
          <p:sp>
            <p:nvSpPr>
              <p:cNvPr id="21" name="Rectangle 20">
                <a:extLst>
                  <a:ext uri="{FF2B5EF4-FFF2-40B4-BE49-F238E27FC236}">
                    <a16:creationId xmlns:a16="http://schemas.microsoft.com/office/drawing/2014/main" id="{C0C0F5C4-5463-4A05-BE7B-4BB9D6B9BC9C}"/>
                  </a:ext>
                </a:extLst>
              </p:cNvPr>
              <p:cNvSpPr/>
              <p:nvPr/>
            </p:nvSpPr>
            <p:spPr>
              <a:xfrm>
                <a:off x="2650" y="801953"/>
                <a:ext cx="1593484" cy="6196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A9960A3B-EAC2-4373-AAD3-E88C544C73C4}"/>
                  </a:ext>
                </a:extLst>
              </p:cNvPr>
              <p:cNvSpPr txBox="1"/>
              <p:nvPr/>
            </p:nvSpPr>
            <p:spPr>
              <a:xfrm>
                <a:off x="2650" y="801953"/>
                <a:ext cx="1593484" cy="619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dirty="0"/>
                  <a:t>Quality &amp; Safety Management </a:t>
                </a:r>
                <a:endParaRPr lang="en-US" sz="1300" kern="1200" dirty="0"/>
              </a:p>
            </p:txBody>
          </p:sp>
        </p:grpSp>
        <p:grpSp>
          <p:nvGrpSpPr>
            <p:cNvPr id="10" name="Group 9">
              <a:extLst>
                <a:ext uri="{FF2B5EF4-FFF2-40B4-BE49-F238E27FC236}">
                  <a16:creationId xmlns:a16="http://schemas.microsoft.com/office/drawing/2014/main" id="{86691109-5400-4B5C-A4A5-15B22B1C97ED}"/>
                </a:ext>
              </a:extLst>
            </p:cNvPr>
            <p:cNvGrpSpPr/>
            <p:nvPr/>
          </p:nvGrpSpPr>
          <p:grpSpPr>
            <a:xfrm>
              <a:off x="2978516" y="2809328"/>
              <a:ext cx="1593484" cy="619672"/>
              <a:chOff x="1819221" y="801953"/>
              <a:chExt cx="1593484" cy="619672"/>
            </a:xfrm>
          </p:grpSpPr>
          <p:sp>
            <p:nvSpPr>
              <p:cNvPr id="19" name="Rectangle 18">
                <a:extLst>
                  <a:ext uri="{FF2B5EF4-FFF2-40B4-BE49-F238E27FC236}">
                    <a16:creationId xmlns:a16="http://schemas.microsoft.com/office/drawing/2014/main" id="{9FC416DA-945D-4478-AB5B-BEFC9DD7DA52}"/>
                  </a:ext>
                </a:extLst>
              </p:cNvPr>
              <p:cNvSpPr/>
              <p:nvPr/>
            </p:nvSpPr>
            <p:spPr>
              <a:xfrm>
                <a:off x="1819221" y="801953"/>
                <a:ext cx="1593484" cy="6196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TextBox 19">
                <a:extLst>
                  <a:ext uri="{FF2B5EF4-FFF2-40B4-BE49-F238E27FC236}">
                    <a16:creationId xmlns:a16="http://schemas.microsoft.com/office/drawing/2014/main" id="{1E977D42-A10A-415A-970D-9005F0AD772C}"/>
                  </a:ext>
                </a:extLst>
              </p:cNvPr>
              <p:cNvSpPr txBox="1"/>
              <p:nvPr/>
            </p:nvSpPr>
            <p:spPr>
              <a:xfrm>
                <a:off x="1819221" y="801953"/>
                <a:ext cx="1593484" cy="619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dirty="0"/>
                  <a:t>Facility Maintenance &amp; Reliability</a:t>
                </a:r>
                <a:endParaRPr lang="en-US" sz="1300" kern="1200" dirty="0"/>
              </a:p>
            </p:txBody>
          </p:sp>
        </p:grpSp>
        <p:grpSp>
          <p:nvGrpSpPr>
            <p:cNvPr id="11" name="Group 10">
              <a:extLst>
                <a:ext uri="{FF2B5EF4-FFF2-40B4-BE49-F238E27FC236}">
                  <a16:creationId xmlns:a16="http://schemas.microsoft.com/office/drawing/2014/main" id="{5172CB94-82F3-4940-920D-A9C58EE0ED4F}"/>
                </a:ext>
              </a:extLst>
            </p:cNvPr>
            <p:cNvGrpSpPr/>
            <p:nvPr/>
          </p:nvGrpSpPr>
          <p:grpSpPr>
            <a:xfrm>
              <a:off x="4795088" y="2809328"/>
              <a:ext cx="1593484" cy="619672"/>
              <a:chOff x="3635793" y="801953"/>
              <a:chExt cx="1593484" cy="619672"/>
            </a:xfrm>
          </p:grpSpPr>
          <p:sp>
            <p:nvSpPr>
              <p:cNvPr id="15" name="Rectangle 14">
                <a:extLst>
                  <a:ext uri="{FF2B5EF4-FFF2-40B4-BE49-F238E27FC236}">
                    <a16:creationId xmlns:a16="http://schemas.microsoft.com/office/drawing/2014/main" id="{1CC61EB4-6C21-4781-9ECC-895930A52FFF}"/>
                  </a:ext>
                </a:extLst>
              </p:cNvPr>
              <p:cNvSpPr/>
              <p:nvPr/>
            </p:nvSpPr>
            <p:spPr>
              <a:xfrm>
                <a:off x="3635793" y="801953"/>
                <a:ext cx="1593484" cy="6196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D776662E-B1F7-4967-9870-390E744E9223}"/>
                  </a:ext>
                </a:extLst>
              </p:cNvPr>
              <p:cNvSpPr txBox="1"/>
              <p:nvPr/>
            </p:nvSpPr>
            <p:spPr>
              <a:xfrm>
                <a:off x="3635793" y="801953"/>
                <a:ext cx="1593484" cy="619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dirty="0"/>
                  <a:t>Energy Savings / IoT Monitoring</a:t>
                </a:r>
                <a:endParaRPr lang="en-US" sz="1300" kern="1200" dirty="0"/>
              </a:p>
            </p:txBody>
          </p:sp>
        </p:grpSp>
        <p:grpSp>
          <p:nvGrpSpPr>
            <p:cNvPr id="12" name="Group 11">
              <a:extLst>
                <a:ext uri="{FF2B5EF4-FFF2-40B4-BE49-F238E27FC236}">
                  <a16:creationId xmlns:a16="http://schemas.microsoft.com/office/drawing/2014/main" id="{D8C04E75-5320-4737-8C1D-E52353294BFA}"/>
                </a:ext>
              </a:extLst>
            </p:cNvPr>
            <p:cNvGrpSpPr/>
            <p:nvPr/>
          </p:nvGrpSpPr>
          <p:grpSpPr>
            <a:xfrm>
              <a:off x="6611660" y="2809328"/>
              <a:ext cx="1593484" cy="619672"/>
              <a:chOff x="5452365" y="801953"/>
              <a:chExt cx="1593484" cy="619672"/>
            </a:xfrm>
          </p:grpSpPr>
          <p:sp>
            <p:nvSpPr>
              <p:cNvPr id="13" name="Rectangle 12">
                <a:extLst>
                  <a:ext uri="{FF2B5EF4-FFF2-40B4-BE49-F238E27FC236}">
                    <a16:creationId xmlns:a16="http://schemas.microsoft.com/office/drawing/2014/main" id="{7B0E5875-A10F-4825-ADEC-7FE623A5CE81}"/>
                  </a:ext>
                </a:extLst>
              </p:cNvPr>
              <p:cNvSpPr/>
              <p:nvPr/>
            </p:nvSpPr>
            <p:spPr>
              <a:xfrm>
                <a:off x="5452365" y="801953"/>
                <a:ext cx="1593484" cy="6196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TextBox 13">
                <a:extLst>
                  <a:ext uri="{FF2B5EF4-FFF2-40B4-BE49-F238E27FC236}">
                    <a16:creationId xmlns:a16="http://schemas.microsoft.com/office/drawing/2014/main" id="{4154D840-9B50-4AFE-9650-F80DD27F0F48}"/>
                  </a:ext>
                </a:extLst>
              </p:cNvPr>
              <p:cNvSpPr txBox="1"/>
              <p:nvPr/>
            </p:nvSpPr>
            <p:spPr>
              <a:xfrm>
                <a:off x="5452365" y="801953"/>
                <a:ext cx="1593484" cy="619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dirty="0"/>
                  <a:t>Water Savings / Energy Management</a:t>
                </a:r>
              </a:p>
            </p:txBody>
          </p:sp>
        </p:grpSp>
      </p:grpSp>
    </p:spTree>
    <p:extLst>
      <p:ext uri="{BB962C8B-B14F-4D97-AF65-F5344CB8AC3E}">
        <p14:creationId xmlns:p14="http://schemas.microsoft.com/office/powerpoint/2010/main" val="168920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926C33-8650-4869-85E8-3400B3EBAF0A}"/>
              </a:ext>
            </a:extLst>
          </p:cNvPr>
          <p:cNvSpPr txBox="1"/>
          <p:nvPr/>
        </p:nvSpPr>
        <p:spPr>
          <a:xfrm>
            <a:off x="1539091" y="4818384"/>
            <a:ext cx="6200775" cy="1107996"/>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panose="020F0502020204030204"/>
                <a:ea typeface="+mn-ea"/>
                <a:cs typeface="+mn-cs"/>
              </a:rPr>
              <a:t>Thursday, April 25, 2019 – 2:00 PM 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rPr>
              <a:t>Register for free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hlinkClick r:id="rId2"/>
              </a:rPr>
              <a:t>www.</a:t>
            </a:r>
            <a:r>
              <a:rPr lang="en-US" sz="1600" kern="0" dirty="0" err="1">
                <a:solidFill>
                  <a:sysClr val="windowText" lastClr="000000"/>
                </a:solidFill>
                <a:latin typeface="Calibri" panose="020F0502020204030204"/>
                <a:hlinkClick r:id="rId2"/>
              </a:rPr>
              <a:t>blowervacuum</a:t>
            </a: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hlinkClick r:id="rId2"/>
              </a:rPr>
              <a:t>bestpractices.com/magazine/webinars</a:t>
            </a:r>
            <a:endPar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hlinkClick r:id="rId3"/>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DE92447-1CAC-4D9F-B514-2A22A273DFBA}"/>
              </a:ext>
            </a:extLst>
          </p:cNvPr>
          <p:cNvSpPr txBox="1"/>
          <p:nvPr/>
        </p:nvSpPr>
        <p:spPr>
          <a:xfrm>
            <a:off x="2708165" y="4033540"/>
            <a:ext cx="372767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Calibri" panose="020F0502020204030204"/>
                <a:ea typeface="+mn-ea"/>
                <a:cs typeface="+mn-cs"/>
              </a:rPr>
              <a:t>Tom Jenkins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0" dirty="0" err="1">
                <a:solidFill>
                  <a:sysClr val="windowText" lastClr="000000"/>
                </a:solidFill>
                <a:latin typeface="Calibri" panose="020F0502020204030204"/>
              </a:rPr>
              <a:t>JenTech</a:t>
            </a:r>
            <a:r>
              <a:rPr lang="en-US" sz="1400" b="1" kern="0" dirty="0">
                <a:solidFill>
                  <a:sysClr val="windowText" lastClr="000000"/>
                </a:solidFill>
                <a:latin typeface="Calibri" panose="020F0502020204030204"/>
              </a:rPr>
              <a:t> Inc.</a:t>
            </a:r>
            <a:endParaRPr kumimoji="0" lang="en-US" sz="1400" b="1"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ysClr val="windowText" lastClr="000000"/>
                </a:solidFill>
                <a:effectLst/>
                <a:uLnTx/>
                <a:uFillTx/>
                <a:latin typeface="Calibri" panose="020F0502020204030204"/>
                <a:ea typeface="+mn-ea"/>
                <a:cs typeface="+mn-cs"/>
              </a:rPr>
              <a:t>Keynote Speaker</a:t>
            </a:r>
          </a:p>
        </p:txBody>
      </p:sp>
      <p:sp>
        <p:nvSpPr>
          <p:cNvPr id="10" name="Title 1">
            <a:extLst>
              <a:ext uri="{FF2B5EF4-FFF2-40B4-BE49-F238E27FC236}">
                <a16:creationId xmlns:a16="http://schemas.microsoft.com/office/drawing/2014/main" id="{EE7111DF-B3FD-46B5-980C-08DAA98737AF}"/>
              </a:ext>
            </a:extLst>
          </p:cNvPr>
          <p:cNvSpPr txBox="1">
            <a:spLocks/>
          </p:cNvSpPr>
          <p:nvPr/>
        </p:nvSpPr>
        <p:spPr>
          <a:xfrm>
            <a:off x="755383" y="1111458"/>
            <a:ext cx="7633234" cy="1357483"/>
          </a:xfrm>
          <a:prstGeom prst="rect">
            <a:avLst/>
          </a:prstGeom>
        </p:spPr>
        <p:txBody>
          <a:bodyPr vert="horz" rtlCol="0" anchor="b">
            <a:normAutofit fontScale="97500"/>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defRPr/>
            </a:pPr>
            <a:r>
              <a:rPr lang="en-US" sz="2000" b="1" dirty="0">
                <a:cs typeface="Arial"/>
              </a:rPr>
              <a:t>April 2019 Webinar</a:t>
            </a:r>
            <a:br>
              <a:rPr lang="en-US" sz="2400" b="1" dirty="0">
                <a:solidFill>
                  <a:srgbClr val="85214B"/>
                </a:solidFill>
                <a:cs typeface="Arial"/>
              </a:rPr>
            </a:br>
            <a:r>
              <a:rPr lang="en-US" sz="2800" b="1" dirty="0">
                <a:solidFill>
                  <a:srgbClr val="008640"/>
                </a:solidFill>
                <a:latin typeface="+mn-lt"/>
                <a:cs typeface="Arial"/>
              </a:rPr>
              <a:t>Techniques for Determining Savings from Aeration Blowers</a:t>
            </a:r>
          </a:p>
        </p:txBody>
      </p:sp>
      <p:sp>
        <p:nvSpPr>
          <p:cNvPr id="11" name="TextBox 10">
            <a:extLst>
              <a:ext uri="{FF2B5EF4-FFF2-40B4-BE49-F238E27FC236}">
                <a16:creationId xmlns:a16="http://schemas.microsoft.com/office/drawing/2014/main" id="{64CB1291-1EF1-4A8A-9CE1-7D746F24B872}"/>
              </a:ext>
            </a:extLst>
          </p:cNvPr>
          <p:cNvSpPr txBox="1">
            <a:spLocks noChangeArrowheads="1"/>
          </p:cNvSpPr>
          <p:nvPr/>
        </p:nvSpPr>
        <p:spPr bwMode="auto">
          <a:xfrm>
            <a:off x="7022298" y="2757887"/>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4" name="Picture 3">
            <a:extLst>
              <a:ext uri="{FF2B5EF4-FFF2-40B4-BE49-F238E27FC236}">
                <a16:creationId xmlns:a16="http://schemas.microsoft.com/office/drawing/2014/main" id="{9F89E512-21BD-43DF-BE95-D2365482B9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987" y="2447845"/>
            <a:ext cx="1724025" cy="1606791"/>
          </a:xfrm>
          <a:prstGeom prst="rect">
            <a:avLst/>
          </a:prstGeom>
        </p:spPr>
      </p:pic>
      <p:pic>
        <p:nvPicPr>
          <p:cNvPr id="8" name="Picture 7">
            <a:extLst>
              <a:ext uri="{FF2B5EF4-FFF2-40B4-BE49-F238E27FC236}">
                <a16:creationId xmlns:a16="http://schemas.microsoft.com/office/drawing/2014/main" id="{07D1422E-0D44-48AC-8E88-15F1F490F8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1530" y="3096441"/>
            <a:ext cx="1918607" cy="738664"/>
          </a:xfrm>
          <a:prstGeom prst="rect">
            <a:avLst/>
          </a:prstGeom>
        </p:spPr>
      </p:pic>
    </p:spTree>
    <p:extLst>
      <p:ext uri="{BB962C8B-B14F-4D97-AF65-F5344CB8AC3E}">
        <p14:creationId xmlns:p14="http://schemas.microsoft.com/office/powerpoint/2010/main" val="251845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2019 Best Practices EXPO &amp; Conference</a:t>
            </a:r>
          </a:p>
        </p:txBody>
      </p:sp>
      <p:pic>
        <p:nvPicPr>
          <p:cNvPr id="2" name="Picture 1">
            <a:extLst>
              <a:ext uri="{FF2B5EF4-FFF2-40B4-BE49-F238E27FC236}">
                <a16:creationId xmlns:a16="http://schemas.microsoft.com/office/drawing/2014/main" id="{E504E16F-9F6E-4D8B-90B2-D867C3A938D7}"/>
              </a:ext>
            </a:extLst>
          </p:cNvPr>
          <p:cNvPicPr>
            <a:picLocks noChangeAspect="1"/>
          </p:cNvPicPr>
          <p:nvPr/>
        </p:nvPicPr>
        <p:blipFill rotWithShape="1">
          <a:blip r:embed="rId2"/>
          <a:srcRect l="10834" t="15926" r="25000" b="8518"/>
          <a:stretch/>
        </p:blipFill>
        <p:spPr>
          <a:xfrm>
            <a:off x="1371600" y="1309254"/>
            <a:ext cx="6400800" cy="4239491"/>
          </a:xfrm>
          <a:prstGeom prst="rect">
            <a:avLst/>
          </a:prstGeom>
        </p:spPr>
      </p:pic>
    </p:spTree>
    <p:extLst>
      <p:ext uri="{BB962C8B-B14F-4D97-AF65-F5344CB8AC3E}">
        <p14:creationId xmlns:p14="http://schemas.microsoft.com/office/powerpoint/2010/main" val="159254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2019 Best Practices EXPO &amp; Conference</a:t>
            </a:r>
          </a:p>
        </p:txBody>
      </p:sp>
      <p:sp>
        <p:nvSpPr>
          <p:cNvPr id="5" name="Rectangle 4">
            <a:extLst>
              <a:ext uri="{FF2B5EF4-FFF2-40B4-BE49-F238E27FC236}">
                <a16:creationId xmlns:a16="http://schemas.microsoft.com/office/drawing/2014/main" id="{F16F3FC7-9B73-4325-ABB5-E5869032CB22}"/>
              </a:ext>
            </a:extLst>
          </p:cNvPr>
          <p:cNvSpPr/>
          <p:nvPr/>
        </p:nvSpPr>
        <p:spPr>
          <a:xfrm>
            <a:off x="762000" y="1717109"/>
            <a:ext cx="7620000" cy="1769715"/>
          </a:xfrm>
          <a:prstGeom prst="rect">
            <a:avLst/>
          </a:prstGeom>
        </p:spPr>
        <p:txBody>
          <a:bodyPr wrap="square">
            <a:spAutoFit/>
          </a:bodyPr>
          <a:lstStyle/>
          <a:p>
            <a:pPr algn="ctr"/>
            <a:r>
              <a:rPr lang="en-US" sz="1400" dirty="0"/>
              <a:t>The conference will focus on sustainable on-site utilities powering automation including compressed air, blower, vacuum and cooling systems. Presentations should encompass one or more of these themes.</a:t>
            </a:r>
          </a:p>
          <a:p>
            <a:pPr algn="ctr"/>
            <a:endParaRPr lang="en-US" sz="1100" dirty="0"/>
          </a:p>
          <a:p>
            <a:pPr algn="ctr"/>
            <a:endParaRPr lang="en-US" sz="1400" dirty="0"/>
          </a:p>
          <a:p>
            <a:pPr lvl="1" algn="ctr"/>
            <a:endParaRPr lang="en-US" sz="1400" dirty="0">
              <a:effectLst/>
            </a:endParaRPr>
          </a:p>
          <a:p>
            <a:pPr lvl="1"/>
            <a:endParaRPr lang="en-US" sz="1400" dirty="0"/>
          </a:p>
          <a:p>
            <a:pPr lvl="1"/>
            <a:endParaRPr lang="en-US" sz="1400" dirty="0">
              <a:effectLst/>
            </a:endParaRPr>
          </a:p>
        </p:txBody>
      </p:sp>
      <p:sp>
        <p:nvSpPr>
          <p:cNvPr id="9" name="Title 1">
            <a:extLst>
              <a:ext uri="{FF2B5EF4-FFF2-40B4-BE49-F238E27FC236}">
                <a16:creationId xmlns:a16="http://schemas.microsoft.com/office/drawing/2014/main" id="{7425D0B6-C184-443D-A522-C5C5882355C9}"/>
              </a:ext>
            </a:extLst>
          </p:cNvPr>
          <p:cNvSpPr txBox="1">
            <a:spLocks/>
          </p:cNvSpPr>
          <p:nvPr/>
        </p:nvSpPr>
        <p:spPr>
          <a:xfrm>
            <a:off x="533400" y="1019513"/>
            <a:ext cx="8305800" cy="563562"/>
          </a:xfrm>
          <a:prstGeom prst="rect">
            <a:avLst/>
          </a:prstGeom>
        </p:spPr>
        <p:txBody>
          <a:bodyPr vert="horz" anchor="b">
            <a:normAutofit/>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r>
              <a:rPr lang="en-US" sz="2800" b="1" dirty="0">
                <a:solidFill>
                  <a:schemeClr val="tx1"/>
                </a:solidFill>
              </a:rPr>
              <a:t>Call for Abstracts</a:t>
            </a:r>
          </a:p>
        </p:txBody>
      </p:sp>
      <p:graphicFrame>
        <p:nvGraphicFramePr>
          <p:cNvPr id="16" name="Diagram 15">
            <a:extLst>
              <a:ext uri="{FF2B5EF4-FFF2-40B4-BE49-F238E27FC236}">
                <a16:creationId xmlns:a16="http://schemas.microsoft.com/office/drawing/2014/main" id="{7BFEC9F6-B6A0-45DB-9C42-196616DEB5D7}"/>
              </a:ext>
            </a:extLst>
          </p:cNvPr>
          <p:cNvGraphicFramePr/>
          <p:nvPr>
            <p:extLst>
              <p:ext uri="{D42A27DB-BD31-4B8C-83A1-F6EECF244321}">
                <p14:modId xmlns:p14="http://schemas.microsoft.com/office/powerpoint/2010/main" val="723886935"/>
              </p:ext>
            </p:extLst>
          </p:nvPr>
        </p:nvGraphicFramePr>
        <p:xfrm>
          <a:off x="1162050" y="1863556"/>
          <a:ext cx="7048500" cy="1769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ectangle 17">
            <a:extLst>
              <a:ext uri="{FF2B5EF4-FFF2-40B4-BE49-F238E27FC236}">
                <a16:creationId xmlns:a16="http://schemas.microsoft.com/office/drawing/2014/main" id="{5E6FBB31-358A-4B39-9B52-A93454FF6D4C}"/>
              </a:ext>
            </a:extLst>
          </p:cNvPr>
          <p:cNvSpPr/>
          <p:nvPr/>
        </p:nvSpPr>
        <p:spPr>
          <a:xfrm>
            <a:off x="1445043" y="3779718"/>
            <a:ext cx="6553200" cy="1384995"/>
          </a:xfrm>
          <a:prstGeom prst="rect">
            <a:avLst/>
          </a:prstGeom>
        </p:spPr>
        <p:txBody>
          <a:bodyPr wrap="square">
            <a:spAutoFit/>
          </a:bodyPr>
          <a:lstStyle/>
          <a:p>
            <a:pPr lvl="1" algn="ctr"/>
            <a:r>
              <a:rPr lang="en-US" sz="1400" b="1" dirty="0"/>
              <a:t>Abstract submissions are due Friday, April 12, 2019.</a:t>
            </a:r>
          </a:p>
          <a:p>
            <a:pPr lvl="1" algn="ctr"/>
            <a:endParaRPr lang="en-US" sz="1400" b="1" dirty="0"/>
          </a:p>
          <a:p>
            <a:pPr lvl="1" algn="ctr"/>
            <a:r>
              <a:rPr lang="en-US" sz="1400" b="1" dirty="0"/>
              <a:t>Speakers receive a complimentary Conference Pass, a $675 value!</a:t>
            </a:r>
          </a:p>
          <a:p>
            <a:pPr lvl="1" algn="ctr"/>
            <a:endParaRPr lang="en-US" sz="1400" b="1" dirty="0"/>
          </a:p>
          <a:p>
            <a:pPr lvl="1" algn="ctr"/>
            <a:r>
              <a:rPr lang="en-US" sz="1400" dirty="0"/>
              <a:t>To submit an abstract, please visit</a:t>
            </a:r>
          </a:p>
          <a:p>
            <a:pPr lvl="1" algn="ctr"/>
            <a:r>
              <a:rPr lang="en-US" sz="1400" b="1" dirty="0">
                <a:solidFill>
                  <a:srgbClr val="8B2E54"/>
                </a:solidFill>
              </a:rPr>
              <a:t>cabpexpo.com/conference/speakers</a:t>
            </a:r>
          </a:p>
        </p:txBody>
      </p:sp>
      <p:grpSp>
        <p:nvGrpSpPr>
          <p:cNvPr id="7" name="Group 6">
            <a:extLst>
              <a:ext uri="{FF2B5EF4-FFF2-40B4-BE49-F238E27FC236}">
                <a16:creationId xmlns:a16="http://schemas.microsoft.com/office/drawing/2014/main" id="{39307F9E-4FB5-4AFE-A05E-54B5607C9A73}"/>
              </a:ext>
            </a:extLst>
          </p:cNvPr>
          <p:cNvGrpSpPr/>
          <p:nvPr/>
        </p:nvGrpSpPr>
        <p:grpSpPr>
          <a:xfrm>
            <a:off x="1088500" y="2699165"/>
            <a:ext cx="7043199" cy="619672"/>
            <a:chOff x="1161945" y="2809328"/>
            <a:chExt cx="7043199" cy="619672"/>
          </a:xfrm>
        </p:grpSpPr>
        <p:grpSp>
          <p:nvGrpSpPr>
            <p:cNvPr id="8" name="Group 7">
              <a:extLst>
                <a:ext uri="{FF2B5EF4-FFF2-40B4-BE49-F238E27FC236}">
                  <a16:creationId xmlns:a16="http://schemas.microsoft.com/office/drawing/2014/main" id="{79364FAE-14F6-41A2-B32B-5CFC06054DFB}"/>
                </a:ext>
              </a:extLst>
            </p:cNvPr>
            <p:cNvGrpSpPr/>
            <p:nvPr/>
          </p:nvGrpSpPr>
          <p:grpSpPr>
            <a:xfrm>
              <a:off x="1161945" y="2809328"/>
              <a:ext cx="1593484" cy="619672"/>
              <a:chOff x="2650" y="801953"/>
              <a:chExt cx="1593484" cy="619672"/>
            </a:xfrm>
          </p:grpSpPr>
          <p:sp>
            <p:nvSpPr>
              <p:cNvPr id="21" name="Rectangle 20">
                <a:extLst>
                  <a:ext uri="{FF2B5EF4-FFF2-40B4-BE49-F238E27FC236}">
                    <a16:creationId xmlns:a16="http://schemas.microsoft.com/office/drawing/2014/main" id="{C0C0F5C4-5463-4A05-BE7B-4BB9D6B9BC9C}"/>
                  </a:ext>
                </a:extLst>
              </p:cNvPr>
              <p:cNvSpPr/>
              <p:nvPr/>
            </p:nvSpPr>
            <p:spPr>
              <a:xfrm>
                <a:off x="2650" y="801953"/>
                <a:ext cx="1593484" cy="6196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A9960A3B-EAC2-4373-AAD3-E88C544C73C4}"/>
                  </a:ext>
                </a:extLst>
              </p:cNvPr>
              <p:cNvSpPr txBox="1"/>
              <p:nvPr/>
            </p:nvSpPr>
            <p:spPr>
              <a:xfrm>
                <a:off x="2650" y="801953"/>
                <a:ext cx="1593484" cy="619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dirty="0"/>
                  <a:t>Quality &amp; Safety Management </a:t>
                </a:r>
                <a:endParaRPr lang="en-US" sz="1300" kern="1200" dirty="0"/>
              </a:p>
            </p:txBody>
          </p:sp>
        </p:grpSp>
        <p:grpSp>
          <p:nvGrpSpPr>
            <p:cNvPr id="10" name="Group 9">
              <a:extLst>
                <a:ext uri="{FF2B5EF4-FFF2-40B4-BE49-F238E27FC236}">
                  <a16:creationId xmlns:a16="http://schemas.microsoft.com/office/drawing/2014/main" id="{86691109-5400-4B5C-A4A5-15B22B1C97ED}"/>
                </a:ext>
              </a:extLst>
            </p:cNvPr>
            <p:cNvGrpSpPr/>
            <p:nvPr/>
          </p:nvGrpSpPr>
          <p:grpSpPr>
            <a:xfrm>
              <a:off x="2978516" y="2809328"/>
              <a:ext cx="1593484" cy="619672"/>
              <a:chOff x="1819221" y="801953"/>
              <a:chExt cx="1593484" cy="619672"/>
            </a:xfrm>
          </p:grpSpPr>
          <p:sp>
            <p:nvSpPr>
              <p:cNvPr id="19" name="Rectangle 18">
                <a:extLst>
                  <a:ext uri="{FF2B5EF4-FFF2-40B4-BE49-F238E27FC236}">
                    <a16:creationId xmlns:a16="http://schemas.microsoft.com/office/drawing/2014/main" id="{9FC416DA-945D-4478-AB5B-BEFC9DD7DA52}"/>
                  </a:ext>
                </a:extLst>
              </p:cNvPr>
              <p:cNvSpPr/>
              <p:nvPr/>
            </p:nvSpPr>
            <p:spPr>
              <a:xfrm>
                <a:off x="1819221" y="801953"/>
                <a:ext cx="1593484" cy="6196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TextBox 19">
                <a:extLst>
                  <a:ext uri="{FF2B5EF4-FFF2-40B4-BE49-F238E27FC236}">
                    <a16:creationId xmlns:a16="http://schemas.microsoft.com/office/drawing/2014/main" id="{1E977D42-A10A-415A-970D-9005F0AD772C}"/>
                  </a:ext>
                </a:extLst>
              </p:cNvPr>
              <p:cNvSpPr txBox="1"/>
              <p:nvPr/>
            </p:nvSpPr>
            <p:spPr>
              <a:xfrm>
                <a:off x="1819221" y="801953"/>
                <a:ext cx="1593484" cy="619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dirty="0"/>
                  <a:t>Facility Maintenance &amp; Reliability</a:t>
                </a:r>
                <a:endParaRPr lang="en-US" sz="1300" kern="1200" dirty="0"/>
              </a:p>
            </p:txBody>
          </p:sp>
        </p:grpSp>
        <p:grpSp>
          <p:nvGrpSpPr>
            <p:cNvPr id="11" name="Group 10">
              <a:extLst>
                <a:ext uri="{FF2B5EF4-FFF2-40B4-BE49-F238E27FC236}">
                  <a16:creationId xmlns:a16="http://schemas.microsoft.com/office/drawing/2014/main" id="{5172CB94-82F3-4940-920D-A9C58EE0ED4F}"/>
                </a:ext>
              </a:extLst>
            </p:cNvPr>
            <p:cNvGrpSpPr/>
            <p:nvPr/>
          </p:nvGrpSpPr>
          <p:grpSpPr>
            <a:xfrm>
              <a:off x="4795088" y="2809328"/>
              <a:ext cx="1593484" cy="619672"/>
              <a:chOff x="3635793" y="801953"/>
              <a:chExt cx="1593484" cy="619672"/>
            </a:xfrm>
          </p:grpSpPr>
          <p:sp>
            <p:nvSpPr>
              <p:cNvPr id="15" name="Rectangle 14">
                <a:extLst>
                  <a:ext uri="{FF2B5EF4-FFF2-40B4-BE49-F238E27FC236}">
                    <a16:creationId xmlns:a16="http://schemas.microsoft.com/office/drawing/2014/main" id="{1CC61EB4-6C21-4781-9ECC-895930A52FFF}"/>
                  </a:ext>
                </a:extLst>
              </p:cNvPr>
              <p:cNvSpPr/>
              <p:nvPr/>
            </p:nvSpPr>
            <p:spPr>
              <a:xfrm>
                <a:off x="3635793" y="801953"/>
                <a:ext cx="1593484" cy="6196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D776662E-B1F7-4967-9870-390E744E9223}"/>
                  </a:ext>
                </a:extLst>
              </p:cNvPr>
              <p:cNvSpPr txBox="1"/>
              <p:nvPr/>
            </p:nvSpPr>
            <p:spPr>
              <a:xfrm>
                <a:off x="3635793" y="801953"/>
                <a:ext cx="1593484" cy="619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dirty="0"/>
                  <a:t>Energy Savings / IoT Monitoring</a:t>
                </a:r>
                <a:endParaRPr lang="en-US" sz="1300" kern="1200" dirty="0"/>
              </a:p>
            </p:txBody>
          </p:sp>
        </p:grpSp>
        <p:grpSp>
          <p:nvGrpSpPr>
            <p:cNvPr id="12" name="Group 11">
              <a:extLst>
                <a:ext uri="{FF2B5EF4-FFF2-40B4-BE49-F238E27FC236}">
                  <a16:creationId xmlns:a16="http://schemas.microsoft.com/office/drawing/2014/main" id="{D8C04E75-5320-4737-8C1D-E52353294BFA}"/>
                </a:ext>
              </a:extLst>
            </p:cNvPr>
            <p:cNvGrpSpPr/>
            <p:nvPr/>
          </p:nvGrpSpPr>
          <p:grpSpPr>
            <a:xfrm>
              <a:off x="6611660" y="2809328"/>
              <a:ext cx="1593484" cy="619672"/>
              <a:chOff x="5452365" y="801953"/>
              <a:chExt cx="1593484" cy="619672"/>
            </a:xfrm>
          </p:grpSpPr>
          <p:sp>
            <p:nvSpPr>
              <p:cNvPr id="13" name="Rectangle 12">
                <a:extLst>
                  <a:ext uri="{FF2B5EF4-FFF2-40B4-BE49-F238E27FC236}">
                    <a16:creationId xmlns:a16="http://schemas.microsoft.com/office/drawing/2014/main" id="{7B0E5875-A10F-4825-ADEC-7FE623A5CE81}"/>
                  </a:ext>
                </a:extLst>
              </p:cNvPr>
              <p:cNvSpPr/>
              <p:nvPr/>
            </p:nvSpPr>
            <p:spPr>
              <a:xfrm>
                <a:off x="5452365" y="801953"/>
                <a:ext cx="1593484" cy="6196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TextBox 13">
                <a:extLst>
                  <a:ext uri="{FF2B5EF4-FFF2-40B4-BE49-F238E27FC236}">
                    <a16:creationId xmlns:a16="http://schemas.microsoft.com/office/drawing/2014/main" id="{4154D840-9B50-4AFE-9650-F80DD27F0F48}"/>
                  </a:ext>
                </a:extLst>
              </p:cNvPr>
              <p:cNvSpPr txBox="1"/>
              <p:nvPr/>
            </p:nvSpPr>
            <p:spPr>
              <a:xfrm>
                <a:off x="5452365" y="801953"/>
                <a:ext cx="1593484" cy="619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dirty="0"/>
                  <a:t>Water Savings / Energy Management</a:t>
                </a:r>
              </a:p>
            </p:txBody>
          </p:sp>
        </p:grpSp>
      </p:grpSp>
    </p:spTree>
    <p:extLst>
      <p:ext uri="{BB962C8B-B14F-4D97-AF65-F5344CB8AC3E}">
        <p14:creationId xmlns:p14="http://schemas.microsoft.com/office/powerpoint/2010/main" val="132155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725503" y="3422650"/>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228" name="TextBox 19"/>
          <p:cNvSpPr txBox="1">
            <a:spLocks noChangeArrowheads="1"/>
          </p:cNvSpPr>
          <p:nvPr/>
        </p:nvSpPr>
        <p:spPr bwMode="auto">
          <a:xfrm>
            <a:off x="3867837" y="1580627"/>
            <a:ext cx="283743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buFont typeface="Arial" panose="020B0604020202020204" pitchFamily="34" charset="0"/>
              <a:buChar char="•"/>
              <a:defRPr/>
            </a:pPr>
            <a:r>
              <a:rPr lang="en-US" altLang="en-US" sz="1400" dirty="0">
                <a:solidFill>
                  <a:prstClr val="black"/>
                </a:solidFill>
                <a:latin typeface="+mj-lt"/>
              </a:rPr>
              <a:t>  Senior Consultant, Circle Training &amp; Consulting</a:t>
            </a:r>
          </a:p>
          <a:p>
            <a:pPr lvl="0">
              <a:buFont typeface="Arial" panose="020B0604020202020204" pitchFamily="34" charset="0"/>
              <a:buChar char="•"/>
              <a:defRPr/>
            </a:pPr>
            <a:endParaRPr lang="en-US" altLang="en-US" sz="1400" dirty="0">
              <a:solidFill>
                <a:prstClr val="black"/>
              </a:solidFill>
              <a:latin typeface="+mj-lt"/>
            </a:endParaRPr>
          </a:p>
          <a:p>
            <a:pPr lvl="0">
              <a:buFont typeface="Arial" panose="020B0604020202020204" pitchFamily="34" charset="0"/>
              <a:buChar char="•"/>
              <a:defRPr/>
            </a:pPr>
            <a:r>
              <a:rPr lang="en-US" altLang="en-US" sz="1400" dirty="0">
                <a:solidFill>
                  <a:prstClr val="black"/>
                </a:solidFill>
                <a:latin typeface="+mj-lt"/>
              </a:rPr>
              <a:t> Over 45 years of experience in the compressed air industry</a:t>
            </a:r>
          </a:p>
          <a:p>
            <a:pPr lvl="0">
              <a:buFont typeface="Arial" panose="020B0604020202020204" pitchFamily="34" charset="0"/>
              <a:buChar char="•"/>
              <a:defRPr/>
            </a:pPr>
            <a:endParaRPr lang="en-US" altLang="en-US" sz="1400" dirty="0">
              <a:solidFill>
                <a:prstClr val="black"/>
              </a:solidFill>
              <a:latin typeface="+mj-lt"/>
            </a:endParaRPr>
          </a:p>
          <a:p>
            <a:pPr lvl="0">
              <a:buFont typeface="Arial" panose="020B0604020202020204" pitchFamily="34" charset="0"/>
              <a:buChar char="•"/>
              <a:defRPr/>
            </a:pPr>
            <a:r>
              <a:rPr lang="en-US" altLang="en-US" sz="1400" dirty="0">
                <a:solidFill>
                  <a:prstClr val="black"/>
                </a:solidFill>
                <a:latin typeface="+mj-lt"/>
              </a:rPr>
              <a:t> Certified </a:t>
            </a:r>
            <a:r>
              <a:rPr lang="en-US" altLang="en-US" sz="1400" dirty="0" err="1">
                <a:solidFill>
                  <a:prstClr val="black"/>
                </a:solidFill>
                <a:latin typeface="+mj-lt"/>
              </a:rPr>
              <a:t>AirMaster</a:t>
            </a:r>
            <a:r>
              <a:rPr lang="en-US" altLang="en-US" sz="1400" dirty="0">
                <a:solidFill>
                  <a:prstClr val="black"/>
                </a:solidFill>
                <a:latin typeface="+mj-lt"/>
              </a:rPr>
              <a:t> Plus by Department of Energy</a:t>
            </a:r>
          </a:p>
        </p:txBody>
      </p:sp>
      <p:sp>
        <p:nvSpPr>
          <p:cNvPr id="19" name="Rectangle 18">
            <a:extLst>
              <a:ext uri="{FF2B5EF4-FFF2-40B4-BE49-F238E27FC236}">
                <a16:creationId xmlns:a16="http://schemas.microsoft.com/office/drawing/2014/main" id="{D58B20BE-B2FC-45C6-9A48-6364CC1BB347}"/>
              </a:ext>
            </a:extLst>
          </p:cNvPr>
          <p:cNvSpPr/>
          <p:nvPr/>
        </p:nvSpPr>
        <p:spPr>
          <a:xfrm>
            <a:off x="877952" y="1371600"/>
            <a:ext cx="2837436" cy="2269948"/>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457200" y="152400"/>
            <a:ext cx="8305800" cy="563562"/>
          </a:xfrm>
        </p:spPr>
        <p:txBody>
          <a:bodyPr/>
          <a:lstStyle/>
          <a:p>
            <a:pPr algn="ctr"/>
            <a:r>
              <a:rPr lang="en-US" dirty="0"/>
              <a:t>About the Speaker</a:t>
            </a:r>
          </a:p>
        </p:txBody>
      </p:sp>
      <p:sp>
        <p:nvSpPr>
          <p:cNvPr id="11" name="TextBox 10">
            <a:extLst>
              <a:ext uri="{FF2B5EF4-FFF2-40B4-BE49-F238E27FC236}">
                <a16:creationId xmlns:a16="http://schemas.microsoft.com/office/drawing/2014/main" id="{0E22E7DB-203C-4DAC-9813-827E25DD350C}"/>
              </a:ext>
            </a:extLst>
          </p:cNvPr>
          <p:cNvSpPr txBox="1">
            <a:spLocks noChangeArrowheads="1"/>
          </p:cNvSpPr>
          <p:nvPr/>
        </p:nvSpPr>
        <p:spPr bwMode="auto">
          <a:xfrm>
            <a:off x="7122078" y="424607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15" name="Picture 14">
            <a:hlinkClick r:id="rId2"/>
            <a:extLst>
              <a:ext uri="{FF2B5EF4-FFF2-40B4-BE49-F238E27FC236}">
                <a16:creationId xmlns:a16="http://schemas.microsoft.com/office/drawing/2014/main" id="{766181F0-8F7B-440D-A0AB-CF7447368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640" y="4584628"/>
            <a:ext cx="1410065" cy="729767"/>
          </a:xfrm>
          <a:prstGeom prst="rect">
            <a:avLst/>
          </a:prstGeom>
        </p:spPr>
      </p:pic>
      <p:pic>
        <p:nvPicPr>
          <p:cNvPr id="17" name="Picture 16">
            <a:hlinkClick r:id="rId4"/>
            <a:extLst>
              <a:ext uri="{FF2B5EF4-FFF2-40B4-BE49-F238E27FC236}">
                <a16:creationId xmlns:a16="http://schemas.microsoft.com/office/drawing/2014/main" id="{A49CE2BC-1BC3-4273-9C8D-714BF5871DF5}"/>
              </a:ext>
            </a:extLst>
          </p:cNvPr>
          <p:cNvPicPr>
            <a:picLocks noChangeAspect="1"/>
          </p:cNvPicPr>
          <p:nvPr/>
        </p:nvPicPr>
        <p:blipFill rotWithShape="1">
          <a:blip r:embed="rId5">
            <a:extLst>
              <a:ext uri="{28A0092B-C50C-407E-A947-70E740481C1C}">
                <a14:useLocalDpi xmlns:a14="http://schemas.microsoft.com/office/drawing/2010/main" val="0"/>
              </a:ext>
            </a:extLst>
          </a:blip>
          <a:srcRect l="18001" r="22571"/>
          <a:stretch/>
        </p:blipFill>
        <p:spPr>
          <a:xfrm>
            <a:off x="7972040" y="4584628"/>
            <a:ext cx="763301" cy="961466"/>
          </a:xfrm>
          <a:prstGeom prst="rect">
            <a:avLst/>
          </a:prstGeom>
        </p:spPr>
      </p:pic>
      <p:pic>
        <p:nvPicPr>
          <p:cNvPr id="3" name="Picture 2">
            <a:extLst>
              <a:ext uri="{FF2B5EF4-FFF2-40B4-BE49-F238E27FC236}">
                <a16:creationId xmlns:a16="http://schemas.microsoft.com/office/drawing/2014/main" id="{31B06816-7BBB-4645-9BB4-B2CF2C0F4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89" b="16448"/>
          <a:stretch/>
        </p:blipFill>
        <p:spPr>
          <a:xfrm>
            <a:off x="1596006" y="1762842"/>
            <a:ext cx="1389848" cy="1647235"/>
          </a:xfrm>
          <a:prstGeom prst="rect">
            <a:avLst/>
          </a:prstGeom>
        </p:spPr>
      </p:pic>
      <p:grpSp>
        <p:nvGrpSpPr>
          <p:cNvPr id="20" name="Group 19">
            <a:extLst>
              <a:ext uri="{FF2B5EF4-FFF2-40B4-BE49-F238E27FC236}">
                <a16:creationId xmlns:a16="http://schemas.microsoft.com/office/drawing/2014/main" id="{2368B35B-EBD3-4C59-9741-C9FEF1EB1932}"/>
              </a:ext>
            </a:extLst>
          </p:cNvPr>
          <p:cNvGrpSpPr/>
          <p:nvPr/>
        </p:nvGrpSpPr>
        <p:grpSpPr>
          <a:xfrm>
            <a:off x="877952" y="3416902"/>
            <a:ext cx="2825956" cy="726216"/>
            <a:chOff x="1249394" y="1756545"/>
            <a:chExt cx="3080761" cy="794482"/>
          </a:xfrm>
        </p:grpSpPr>
        <p:sp>
          <p:nvSpPr>
            <p:cNvPr id="21" name="Speech Bubble: Rectangle 20">
              <a:extLst>
                <a:ext uri="{FF2B5EF4-FFF2-40B4-BE49-F238E27FC236}">
                  <a16:creationId xmlns:a16="http://schemas.microsoft.com/office/drawing/2014/main" id="{F88779D1-B860-441F-9943-0826D2E3D0E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Speech Bubble: Rectangle 4">
              <a:extLst>
                <a:ext uri="{FF2B5EF4-FFF2-40B4-BE49-F238E27FC236}">
                  <a16:creationId xmlns:a16="http://schemas.microsoft.com/office/drawing/2014/main" id="{34DC5784-CEEB-4B90-A764-4BB09582EDFC}"/>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spcBef>
                  <a:spcPct val="0"/>
                </a:spcBef>
                <a:buNone/>
              </a:pPr>
              <a:r>
                <a:rPr lang="en-US" sz="1800" b="1" kern="1200" dirty="0"/>
                <a:t>Loran Circle</a:t>
              </a:r>
            </a:p>
            <a:p>
              <a:pPr marL="0" lvl="0" indent="0" algn="ctr" defTabSz="800100">
                <a:spcBef>
                  <a:spcPct val="0"/>
                </a:spcBef>
                <a:buNone/>
              </a:pPr>
              <a:r>
                <a:rPr lang="en-US" sz="1300" kern="1200" dirty="0"/>
                <a:t>Circle Training &amp; Consulting</a:t>
              </a:r>
            </a:p>
          </p:txBody>
        </p:sp>
      </p:grpSp>
    </p:spTree>
    <p:extLst>
      <p:ext uri="{BB962C8B-B14F-4D97-AF65-F5344CB8AC3E}">
        <p14:creationId xmlns:p14="http://schemas.microsoft.com/office/powerpoint/2010/main" val="77626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242F-0F56-4C3B-9E00-835E4E9B0FDD}"/>
              </a:ext>
            </a:extLst>
          </p:cNvPr>
          <p:cNvSpPr>
            <a:spLocks noGrp="1"/>
          </p:cNvSpPr>
          <p:nvPr>
            <p:ph type="ctrTitle"/>
          </p:nvPr>
        </p:nvSpPr>
        <p:spPr/>
        <p:txBody>
          <a:bodyPr>
            <a:normAutofit fontScale="90000"/>
          </a:bodyPr>
          <a:lstStyle/>
          <a:p>
            <a:r>
              <a:rPr lang="en-US" b="1" dirty="0">
                <a:solidFill>
                  <a:srgbClr val="008FD0"/>
                </a:solidFill>
              </a:rPr>
              <a:t>Safety and Quality In Compressed Air</a:t>
            </a:r>
            <a:br>
              <a:rPr lang="en-US" b="1" dirty="0">
                <a:solidFill>
                  <a:srgbClr val="008FD0"/>
                </a:solidFill>
              </a:rPr>
            </a:br>
            <a:r>
              <a:rPr lang="en-US" b="1" dirty="0">
                <a:solidFill>
                  <a:srgbClr val="008FD0"/>
                </a:solidFill>
              </a:rPr>
              <a:t>Why Should You Care?</a:t>
            </a:r>
            <a:endParaRPr lang="en-US" dirty="0"/>
          </a:p>
        </p:txBody>
      </p:sp>
      <p:sp>
        <p:nvSpPr>
          <p:cNvPr id="4" name="Title 1">
            <a:extLst>
              <a:ext uri="{FF2B5EF4-FFF2-40B4-BE49-F238E27FC236}">
                <a16:creationId xmlns:a16="http://schemas.microsoft.com/office/drawing/2014/main" id="{5526FA2A-D81D-4AD2-B09C-828EB60A7442}"/>
              </a:ext>
            </a:extLst>
          </p:cNvPr>
          <p:cNvSpPr txBox="1">
            <a:spLocks/>
          </p:cNvSpPr>
          <p:nvPr/>
        </p:nvSpPr>
        <p:spPr>
          <a:xfrm>
            <a:off x="1485900" y="3463290"/>
            <a:ext cx="6172200" cy="1970562"/>
          </a:xfrm>
          <a:prstGeom prst="rect">
            <a:avLst/>
          </a:prstGeom>
        </p:spPr>
        <p:txBody>
          <a:bodyPr vert="horz" anchor="b">
            <a:normAutofit fontScale="75000" lnSpcReduction="20000"/>
          </a:bodyPr>
          <a:lstStyle>
            <a:lvl1pPr algn="l" rtl="0" eaLnBrk="1" latinLnBrk="0" hangingPunct="1">
              <a:spcBef>
                <a:spcPct val="0"/>
              </a:spcBef>
              <a:buNone/>
              <a:defRPr kumimoji="0" sz="3000" b="1" kern="1200" cap="none" baseline="0">
                <a:solidFill>
                  <a:schemeClr val="accent4"/>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8FD0"/>
                </a:solidFill>
                <a:effectLst/>
                <a:uLnTx/>
                <a:uFillTx/>
                <a:latin typeface="Arial"/>
                <a:ea typeface="+mj-ea"/>
                <a:cs typeface="+mj-cs"/>
              </a:rPr>
              <a:t>ISO 8573.1</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008FD0"/>
              </a:solidFill>
              <a:effectLst/>
              <a:uLnTx/>
              <a:uFillTx/>
              <a:latin typeface="Arial"/>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2200" b="1" i="0" u="none" strike="noStrike" kern="1200" cap="none" spc="0" normalizeH="0" baseline="0" noProof="0" dirty="0">
                <a:ln>
                  <a:noFill/>
                </a:ln>
                <a:solidFill>
                  <a:srgbClr val="808080"/>
                </a:solidFill>
                <a:effectLst/>
                <a:uLnTx/>
                <a:uFillTx/>
                <a:latin typeface="Arial"/>
                <a:ea typeface="+mj-ea"/>
                <a:cs typeface="+mj-cs"/>
              </a:rPr>
            </a:br>
            <a:endParaRPr kumimoji="0" lang="en-US" sz="2200" b="1" i="0" u="none" strike="noStrike" kern="1200" cap="none" spc="0" normalizeH="0" baseline="0" noProof="0" dirty="0">
              <a:ln>
                <a:noFill/>
              </a:ln>
              <a:solidFill>
                <a:srgbClr val="808080"/>
              </a:solidFill>
              <a:effectLst/>
              <a:uLnTx/>
              <a:uFillTx/>
              <a:latin typeface="Arial"/>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200" b="1" i="0" u="none" strike="noStrike" kern="1200" cap="none" spc="0" normalizeH="0" baseline="0" noProof="0" dirty="0">
              <a:ln>
                <a:noFill/>
              </a:ln>
              <a:solidFill>
                <a:srgbClr val="808080"/>
              </a:solidFill>
              <a:effectLst/>
              <a:uLnTx/>
              <a:uFillTx/>
              <a:latin typeface="Arial"/>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200" b="1" i="0" u="none" strike="noStrike" kern="1200" cap="none" spc="0" normalizeH="0" baseline="0" noProof="0" dirty="0">
              <a:ln>
                <a:noFill/>
              </a:ln>
              <a:solidFill>
                <a:srgbClr val="808080"/>
              </a:solidFill>
              <a:effectLst/>
              <a:uLnTx/>
              <a:uFillTx/>
              <a:latin typeface="Arial"/>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200" b="1" i="0" u="none" strike="noStrike" kern="1200" cap="none" spc="0" normalizeH="0" baseline="0" noProof="0" dirty="0">
              <a:ln>
                <a:noFill/>
              </a:ln>
              <a:solidFill>
                <a:srgbClr val="808080"/>
              </a:solidFill>
              <a:effectLst/>
              <a:uLnTx/>
              <a:uFillTx/>
              <a:latin typeface="Arial"/>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808080"/>
                </a:solidFill>
                <a:effectLst/>
                <a:uLnTx/>
                <a:uFillTx/>
                <a:latin typeface="Arial"/>
                <a:ea typeface="+mj-ea"/>
                <a:cs typeface="+mj-cs"/>
              </a:rPr>
              <a:t>Loran Circle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808080"/>
                </a:solidFill>
                <a:effectLst/>
                <a:uLnTx/>
                <a:uFillTx/>
                <a:latin typeface="Arial"/>
                <a:ea typeface="+mj-ea"/>
                <a:cs typeface="+mj-cs"/>
              </a:rPr>
              <a:t>Compressed Air System Consultant</a:t>
            </a:r>
            <a:br>
              <a:rPr kumimoji="0" lang="en-US" sz="2200" b="1" i="0" u="none" strike="noStrike" kern="1200" cap="none" spc="0" normalizeH="0" baseline="0" noProof="0" dirty="0">
                <a:ln>
                  <a:noFill/>
                </a:ln>
                <a:solidFill>
                  <a:srgbClr val="808080"/>
                </a:solidFill>
                <a:effectLst/>
                <a:uLnTx/>
                <a:uFillTx/>
                <a:latin typeface="Arial"/>
                <a:ea typeface="+mj-ea"/>
                <a:cs typeface="+mj-cs"/>
              </a:rPr>
            </a:br>
            <a:endParaRPr kumimoji="0" lang="en-US" sz="2200" b="1" i="0" u="none" strike="noStrike" kern="1200" cap="none" spc="0" normalizeH="0" baseline="0" noProof="0" dirty="0">
              <a:ln>
                <a:noFill/>
              </a:ln>
              <a:solidFill>
                <a:srgbClr val="808080"/>
              </a:solidFill>
              <a:effectLst/>
              <a:uLnTx/>
              <a:uFillTx/>
              <a:latin typeface="Arial"/>
              <a:ea typeface="+mj-ea"/>
              <a:cs typeface="+mj-cs"/>
            </a:endParaRPr>
          </a:p>
        </p:txBody>
      </p:sp>
    </p:spTree>
    <p:extLst>
      <p:ext uri="{BB962C8B-B14F-4D97-AF65-F5344CB8AC3E}">
        <p14:creationId xmlns:p14="http://schemas.microsoft.com/office/powerpoint/2010/main" val="17251971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1_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New-branding-power-point-presentation-template" id="{0907D2FF-DB7F-E947-B658-1939E8A76AC4}" vid="{CFFC647B-ED98-FD44-A2B1-032C32401B04}"/>
    </a:ext>
  </a:extLst>
</a:theme>
</file>

<file path=ppt/theme/theme4.xml><?xml version="1.0" encoding="utf-8"?>
<a:theme xmlns:a="http://schemas.openxmlformats.org/drawingml/2006/main" name="Larissa-Design">
  <a:themeElements>
    <a:clrScheme name="BEKO">
      <a:dk1>
        <a:srgbClr val="DFE8F2"/>
      </a:dk1>
      <a:lt1>
        <a:srgbClr val="FFFFFF"/>
      </a:lt1>
      <a:dk2>
        <a:srgbClr val="9FC6E3"/>
      </a:dk2>
      <a:lt2>
        <a:srgbClr val="CCDEEC"/>
      </a:lt2>
      <a:accent1>
        <a:srgbClr val="86909C"/>
      </a:accent1>
      <a:accent2>
        <a:srgbClr val="98B911"/>
      </a:accent2>
      <a:accent3>
        <a:srgbClr val="00419A"/>
      </a:accent3>
      <a:accent4>
        <a:srgbClr val="508ECE"/>
      </a:accent4>
      <a:accent5>
        <a:srgbClr val="CB0037"/>
      </a:accent5>
      <a:accent6>
        <a:srgbClr val="FFDC1E"/>
      </a:accent6>
      <a:hlink>
        <a:srgbClr val="989FA5"/>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rtlCol="0">
        <a:spAutoFit/>
      </a:bodyPr>
      <a:lstStyle>
        <a:defPPr>
          <a:defRPr sz="1100" dirty="0">
            <a:solidFill>
              <a:schemeClr val="accent1"/>
            </a:solidFill>
          </a:defRPr>
        </a:defPPr>
      </a:lstStyle>
    </a:txDef>
  </a:objectDefaults>
  <a:extraClrSchemeLst/>
  <a:extLst>
    <a:ext uri="{05A4C25C-085E-4340-85A3-A5531E510DB2}">
      <thm15:themeFamily xmlns:thm15="http://schemas.microsoft.com/office/thememl/2012/main" name="Presentation1" id="{3C82CFD7-3DAC-4903-93A7-C8C8392D0675}" vid="{9BB42200-3AA3-408B-AEAE-2FE58B1D77A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BP Expo PowerPoint Template.thmx</Template>
  <TotalTime>12033</TotalTime>
  <Words>2576</Words>
  <Application>Microsoft Office PowerPoint</Application>
  <PresentationFormat>On-screen Show (4:3)</PresentationFormat>
  <Paragraphs>346</Paragraphs>
  <Slides>56</Slides>
  <Notes>16</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56</vt:i4>
      </vt:variant>
    </vt:vector>
  </HeadingPairs>
  <TitlesOfParts>
    <vt:vector size="73" baseType="lpstr">
      <vt:lpstr>Akzidenz-Grotesk BQ Condensed</vt:lpstr>
      <vt:lpstr>Akzidenz-Grotesk BQ Light Condensed</vt:lpstr>
      <vt:lpstr>Akzidenz-Grotesk BQ Medium Condensed</vt:lpstr>
      <vt:lpstr>Arial</vt:lpstr>
      <vt:lpstr>Calibri</vt:lpstr>
      <vt:lpstr>Century Gothic</vt:lpstr>
      <vt:lpstr>Impact</vt:lpstr>
      <vt:lpstr>Roboto</vt:lpstr>
      <vt:lpstr>Roboto Light</vt:lpstr>
      <vt:lpstr>Roboto Thin</vt:lpstr>
      <vt:lpstr>Wingdings</vt:lpstr>
      <vt:lpstr>Wingdings 2</vt:lpstr>
      <vt:lpstr>BP Expo PowerPoint Template</vt:lpstr>
      <vt:lpstr>1_BP Expo PowerPoint Template</vt:lpstr>
      <vt:lpstr>Quotable</vt:lpstr>
      <vt:lpstr>Larissa-Design</vt:lpstr>
      <vt:lpstr>Acrobat Document</vt:lpstr>
      <vt:lpstr>PowerPoint Presentation</vt:lpstr>
      <vt:lpstr>Q&amp;A Format</vt:lpstr>
      <vt:lpstr>Handouts</vt:lpstr>
      <vt:lpstr>Disclaimer</vt:lpstr>
      <vt:lpstr>PowerPoint Presentation</vt:lpstr>
      <vt:lpstr>2019 Best Practices EXPO &amp; Conference</vt:lpstr>
      <vt:lpstr>2019 Best Practices EXPO &amp; Conference</vt:lpstr>
      <vt:lpstr>About the Speaker</vt:lpstr>
      <vt:lpstr>Safety and Quality In Compressed Air Why Should You Care?</vt:lpstr>
      <vt:lpstr>Webinar Agenda </vt:lpstr>
      <vt:lpstr>What  Are The Dangers Of Contaminated Compressed Air?</vt:lpstr>
      <vt:lpstr>Dangers Of Not Setting ISO Standards</vt:lpstr>
      <vt:lpstr>Actual Cases</vt:lpstr>
      <vt:lpstr>ISO Standards</vt:lpstr>
      <vt:lpstr>How ISO 8573.1 Is Used In Compressed Air Systems</vt:lpstr>
      <vt:lpstr>Costs of Quality</vt:lpstr>
      <vt:lpstr>Condensate Generation</vt:lpstr>
      <vt:lpstr>Oil Carryover</vt:lpstr>
      <vt:lpstr>How Do We Start?</vt:lpstr>
      <vt:lpstr>Installation Issues Affecting 8573.1</vt:lpstr>
      <vt:lpstr>Dryers</vt:lpstr>
      <vt:lpstr>Filter Elements</vt:lpstr>
      <vt:lpstr>What Filters Look Like Inside Housing</vt:lpstr>
      <vt:lpstr>What Do All These Filters Have In Common?</vt:lpstr>
      <vt:lpstr>System Set Up</vt:lpstr>
      <vt:lpstr>Ongoing Best Practices For ISO 8573.1</vt:lpstr>
      <vt:lpstr>Summary</vt:lpstr>
      <vt:lpstr>For More In Depth Seminars And Education</vt:lpstr>
      <vt:lpstr>Thanks For Attending </vt:lpstr>
      <vt:lpstr>About the Speaker</vt:lpstr>
      <vt:lpstr>PowerPoint Presentation</vt:lpstr>
      <vt:lpstr>Monitoring Plans as per ISO 8573</vt:lpstr>
      <vt:lpstr>CONDUCT A RISK ASSESSMENT</vt:lpstr>
      <vt:lpstr>ASSESSING YOUR SYSTEM FOR RISK</vt:lpstr>
      <vt:lpstr>DESIGNATING ISO 8573 PURITY CLASSES</vt:lpstr>
      <vt:lpstr>EXAMPLES OF PURITY CLASS APPLICATIONS</vt:lpstr>
      <vt:lpstr>Trace Analytics Packages: [P:W:O]</vt:lpstr>
      <vt:lpstr>Trace Analytics Packages: MICRO</vt:lpstr>
      <vt:lpstr>HOW MANY SAMPLES?</vt:lpstr>
      <vt:lpstr>HOW OFTEN TO TEST?</vt:lpstr>
      <vt:lpstr>PowerPoint Presentation</vt:lpstr>
      <vt:lpstr>About the Speaker</vt:lpstr>
      <vt:lpstr>Safety and Quality in Compressed Air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attending!</vt:lpstr>
      <vt:lpstr>2019 Best Practices EXPO &amp; Conference</vt:lpstr>
      <vt:lpstr>2019 Best Practices EXPO &amp; Conference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 Presentation Title Date Speaker Name/Info</dc:title>
  <dc:creator>mwhitlock</dc:creator>
  <cp:lastModifiedBy>Patricia</cp:lastModifiedBy>
  <cp:revision>103</cp:revision>
  <dcterms:created xsi:type="dcterms:W3CDTF">2013-07-31T15:38:58Z</dcterms:created>
  <dcterms:modified xsi:type="dcterms:W3CDTF">2019-04-04T17:27:09Z</dcterms:modified>
</cp:coreProperties>
</file>