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 id="2147483678" r:id="rId2"/>
    <p:sldMasterId id="2147483685" r:id="rId3"/>
  </p:sldMasterIdLst>
  <p:notesMasterIdLst>
    <p:notesMasterId r:id="rId87"/>
  </p:notesMasterIdLst>
  <p:handoutMasterIdLst>
    <p:handoutMasterId r:id="rId88"/>
  </p:handoutMasterIdLst>
  <p:sldIdLst>
    <p:sldId id="258" r:id="rId4"/>
    <p:sldId id="328" r:id="rId5"/>
    <p:sldId id="329" r:id="rId6"/>
    <p:sldId id="259" r:id="rId7"/>
    <p:sldId id="260" r:id="rId8"/>
    <p:sldId id="330" r:id="rId9"/>
    <p:sldId id="377" r:id="rId10"/>
    <p:sldId id="261" r:id="rId11"/>
    <p:sldId id="331" r:id="rId12"/>
    <p:sldId id="346" r:id="rId13"/>
    <p:sldId id="333" r:id="rId14"/>
    <p:sldId id="334" r:id="rId15"/>
    <p:sldId id="335" r:id="rId16"/>
    <p:sldId id="336" r:id="rId17"/>
    <p:sldId id="338" r:id="rId18"/>
    <p:sldId id="337" r:id="rId19"/>
    <p:sldId id="339" r:id="rId20"/>
    <p:sldId id="340" r:id="rId21"/>
    <p:sldId id="341" r:id="rId22"/>
    <p:sldId id="342" r:id="rId23"/>
    <p:sldId id="347" r:id="rId24"/>
    <p:sldId id="343" r:id="rId25"/>
    <p:sldId id="348" r:id="rId26"/>
    <p:sldId id="349" r:id="rId27"/>
    <p:sldId id="350" r:id="rId28"/>
    <p:sldId id="351" r:id="rId29"/>
    <p:sldId id="352" r:id="rId30"/>
    <p:sldId id="353" r:id="rId31"/>
    <p:sldId id="354" r:id="rId32"/>
    <p:sldId id="355" r:id="rId33"/>
    <p:sldId id="356" r:id="rId34"/>
    <p:sldId id="357" r:id="rId35"/>
    <p:sldId id="358" r:id="rId36"/>
    <p:sldId id="359" r:id="rId37"/>
    <p:sldId id="360" r:id="rId38"/>
    <p:sldId id="361" r:id="rId39"/>
    <p:sldId id="362" r:id="rId40"/>
    <p:sldId id="363" r:id="rId41"/>
    <p:sldId id="364" r:id="rId42"/>
    <p:sldId id="370" r:id="rId43"/>
    <p:sldId id="371" r:id="rId44"/>
    <p:sldId id="372" r:id="rId45"/>
    <p:sldId id="366" r:id="rId46"/>
    <p:sldId id="367" r:id="rId47"/>
    <p:sldId id="365" r:id="rId48"/>
    <p:sldId id="373" r:id="rId49"/>
    <p:sldId id="374" r:id="rId50"/>
    <p:sldId id="368" r:id="rId51"/>
    <p:sldId id="375" r:id="rId52"/>
    <p:sldId id="369" r:id="rId53"/>
    <p:sldId id="376" r:id="rId54"/>
    <p:sldId id="303" r:id="rId55"/>
    <p:sldId id="379" r:id="rId56"/>
    <p:sldId id="380" r:id="rId57"/>
    <p:sldId id="381" r:id="rId58"/>
    <p:sldId id="382" r:id="rId59"/>
    <p:sldId id="312" r:id="rId60"/>
    <p:sldId id="297" r:id="rId61"/>
    <p:sldId id="308" r:id="rId62"/>
    <p:sldId id="325" r:id="rId63"/>
    <p:sldId id="317" r:id="rId64"/>
    <p:sldId id="327" r:id="rId65"/>
    <p:sldId id="383" r:id="rId66"/>
    <p:sldId id="384" r:id="rId67"/>
    <p:sldId id="385" r:id="rId68"/>
    <p:sldId id="386" r:id="rId69"/>
    <p:sldId id="387" r:id="rId70"/>
    <p:sldId id="388" r:id="rId71"/>
    <p:sldId id="389" r:id="rId72"/>
    <p:sldId id="326" r:id="rId73"/>
    <p:sldId id="314" r:id="rId74"/>
    <p:sldId id="291" r:id="rId75"/>
    <p:sldId id="307" r:id="rId76"/>
    <p:sldId id="390" r:id="rId77"/>
    <p:sldId id="313" r:id="rId78"/>
    <p:sldId id="391" r:id="rId79"/>
    <p:sldId id="295" r:id="rId80"/>
    <p:sldId id="271" r:id="rId81"/>
    <p:sldId id="299" r:id="rId82"/>
    <p:sldId id="300" r:id="rId83"/>
    <p:sldId id="332" r:id="rId84"/>
    <p:sldId id="378" r:id="rId85"/>
    <p:sldId id="344"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2E54"/>
    <a:srgbClr val="0086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19" autoAdjust="0"/>
    <p:restoredTop sz="94620" autoAdjust="0"/>
  </p:normalViewPr>
  <p:slideViewPr>
    <p:cSldViewPr>
      <p:cViewPr varScale="1">
        <p:scale>
          <a:sx n="114" d="100"/>
          <a:sy n="114" d="100"/>
        </p:scale>
        <p:origin x="1260"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1344"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Workbook4"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enno\AppData\Local\Microsoft\Windows\INetCache\Content.Outlook\VWXQKXBW\KPI%20example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Sheet1!$C$5</c:f>
              <c:strCache>
                <c:ptCount val="1"/>
                <c:pt idx="0">
                  <c:v>No audit</c:v>
                </c:pt>
              </c:strCache>
            </c:strRef>
          </c:tx>
          <c:spPr>
            <a:ln w="38100" cap="rnd">
              <a:solidFill>
                <a:schemeClr val="accent1"/>
              </a:solidFill>
              <a:round/>
            </a:ln>
            <a:effectLst/>
          </c:spPr>
          <c:marker>
            <c:symbol val="circle"/>
            <c:size val="10"/>
            <c:spPr>
              <a:solidFill>
                <a:schemeClr val="bg1"/>
              </a:solidFill>
              <a:ln w="9525">
                <a:solidFill>
                  <a:schemeClr val="accent1"/>
                </a:solidFill>
              </a:ln>
              <a:effectLst/>
            </c:spPr>
          </c:marker>
          <c:cat>
            <c:strRef>
              <c:f>Sheet1!$B$6:$B$17</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Sheet1!$C$6:$C$17</c:f>
              <c:numCache>
                <c:formatCode>General</c:formatCode>
                <c:ptCount val="12"/>
                <c:pt idx="0">
                  <c:v>10</c:v>
                </c:pt>
                <c:pt idx="1">
                  <c:v>12</c:v>
                </c:pt>
                <c:pt idx="2">
                  <c:v>17</c:v>
                </c:pt>
                <c:pt idx="3">
                  <c:v>18</c:v>
                </c:pt>
                <c:pt idx="4">
                  <c:v>22</c:v>
                </c:pt>
                <c:pt idx="5">
                  <c:v>24</c:v>
                </c:pt>
                <c:pt idx="6">
                  <c:v>26</c:v>
                </c:pt>
                <c:pt idx="7">
                  <c:v>30</c:v>
                </c:pt>
                <c:pt idx="8">
                  <c:v>34</c:v>
                </c:pt>
                <c:pt idx="9">
                  <c:v>44</c:v>
                </c:pt>
                <c:pt idx="10">
                  <c:v>52</c:v>
                </c:pt>
                <c:pt idx="11">
                  <c:v>65</c:v>
                </c:pt>
              </c:numCache>
            </c:numRef>
          </c:val>
          <c:smooth val="0"/>
          <c:extLst>
            <c:ext xmlns:c16="http://schemas.microsoft.com/office/drawing/2014/chart" uri="{C3380CC4-5D6E-409C-BE32-E72D297353CC}">
              <c16:uniqueId val="{00000000-0924-4951-BFDE-70236C5BBC21}"/>
            </c:ext>
          </c:extLst>
        </c:ser>
        <c:ser>
          <c:idx val="1"/>
          <c:order val="1"/>
          <c:tx>
            <c:strRef>
              <c:f>Sheet1!$D$5</c:f>
              <c:strCache>
                <c:ptCount val="1"/>
                <c:pt idx="0">
                  <c:v>Periodical audit</c:v>
                </c:pt>
              </c:strCache>
            </c:strRef>
          </c:tx>
          <c:spPr>
            <a:ln w="38100" cap="rnd">
              <a:solidFill>
                <a:schemeClr val="accent2"/>
              </a:solidFill>
              <a:round/>
            </a:ln>
            <a:effectLst/>
          </c:spPr>
          <c:marker>
            <c:symbol val="circle"/>
            <c:size val="10"/>
            <c:spPr>
              <a:solidFill>
                <a:schemeClr val="bg1"/>
              </a:solidFill>
              <a:ln w="9525">
                <a:solidFill>
                  <a:schemeClr val="accent2"/>
                </a:solidFill>
              </a:ln>
              <a:effectLst/>
            </c:spPr>
          </c:marker>
          <c:cat>
            <c:strRef>
              <c:f>Sheet1!$B$6:$B$17</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Sheet1!$D$6:$D$17</c:f>
              <c:numCache>
                <c:formatCode>General</c:formatCode>
                <c:ptCount val="12"/>
                <c:pt idx="0">
                  <c:v>10</c:v>
                </c:pt>
                <c:pt idx="1">
                  <c:v>12</c:v>
                </c:pt>
                <c:pt idx="2">
                  <c:v>17</c:v>
                </c:pt>
                <c:pt idx="3">
                  <c:v>18</c:v>
                </c:pt>
                <c:pt idx="4">
                  <c:v>22</c:v>
                </c:pt>
                <c:pt idx="5">
                  <c:v>10</c:v>
                </c:pt>
                <c:pt idx="6">
                  <c:v>12</c:v>
                </c:pt>
                <c:pt idx="7">
                  <c:v>17</c:v>
                </c:pt>
                <c:pt idx="8">
                  <c:v>18</c:v>
                </c:pt>
                <c:pt idx="9">
                  <c:v>22</c:v>
                </c:pt>
                <c:pt idx="10">
                  <c:v>24</c:v>
                </c:pt>
                <c:pt idx="11">
                  <c:v>26</c:v>
                </c:pt>
              </c:numCache>
            </c:numRef>
          </c:val>
          <c:smooth val="0"/>
          <c:extLst>
            <c:ext xmlns:c16="http://schemas.microsoft.com/office/drawing/2014/chart" uri="{C3380CC4-5D6E-409C-BE32-E72D297353CC}">
              <c16:uniqueId val="{00000001-0924-4951-BFDE-70236C5BBC21}"/>
            </c:ext>
          </c:extLst>
        </c:ser>
        <c:ser>
          <c:idx val="2"/>
          <c:order val="2"/>
          <c:tx>
            <c:strRef>
              <c:f>Sheet1!$E$5</c:f>
              <c:strCache>
                <c:ptCount val="1"/>
                <c:pt idx="0">
                  <c:v>Permanent monitoring</c:v>
                </c:pt>
              </c:strCache>
            </c:strRef>
          </c:tx>
          <c:spPr>
            <a:ln w="41275" cap="rnd">
              <a:solidFill>
                <a:srgbClr val="92D050"/>
              </a:solidFill>
              <a:round/>
            </a:ln>
            <a:effectLst/>
          </c:spPr>
          <c:marker>
            <c:symbol val="circle"/>
            <c:size val="10"/>
            <c:spPr>
              <a:solidFill>
                <a:schemeClr val="bg1"/>
              </a:solidFill>
              <a:ln w="9525">
                <a:solidFill>
                  <a:srgbClr val="92D050"/>
                </a:solidFill>
              </a:ln>
              <a:effectLst/>
            </c:spPr>
          </c:marker>
          <c:cat>
            <c:strRef>
              <c:f>Sheet1!$B$6:$B$17</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Sheet1!$E$6:$E$17</c:f>
              <c:numCache>
                <c:formatCode>General</c:formatCode>
                <c:ptCount val="12"/>
                <c:pt idx="0">
                  <c:v>10</c:v>
                </c:pt>
                <c:pt idx="1">
                  <c:v>12</c:v>
                </c:pt>
                <c:pt idx="2">
                  <c:v>13</c:v>
                </c:pt>
                <c:pt idx="3">
                  <c:v>11</c:v>
                </c:pt>
                <c:pt idx="4">
                  <c:v>13</c:v>
                </c:pt>
                <c:pt idx="5">
                  <c:v>12</c:v>
                </c:pt>
                <c:pt idx="6">
                  <c:v>10</c:v>
                </c:pt>
                <c:pt idx="7">
                  <c:v>11</c:v>
                </c:pt>
                <c:pt idx="8">
                  <c:v>12</c:v>
                </c:pt>
                <c:pt idx="9">
                  <c:v>13</c:v>
                </c:pt>
                <c:pt idx="10">
                  <c:v>12</c:v>
                </c:pt>
                <c:pt idx="11">
                  <c:v>11</c:v>
                </c:pt>
              </c:numCache>
            </c:numRef>
          </c:val>
          <c:smooth val="0"/>
          <c:extLst>
            <c:ext xmlns:c16="http://schemas.microsoft.com/office/drawing/2014/chart" uri="{C3380CC4-5D6E-409C-BE32-E72D297353CC}">
              <c16:uniqueId val="{00000002-0924-4951-BFDE-70236C5BBC21}"/>
            </c:ext>
          </c:extLst>
        </c:ser>
        <c:dLbls>
          <c:showLegendKey val="0"/>
          <c:showVal val="0"/>
          <c:showCatName val="0"/>
          <c:showSerName val="0"/>
          <c:showPercent val="0"/>
          <c:showBubbleSize val="0"/>
        </c:dLbls>
        <c:marker val="1"/>
        <c:smooth val="0"/>
        <c:axId val="-126695152"/>
        <c:axId val="-122117872"/>
      </c:lineChart>
      <c:catAx>
        <c:axId val="-126695152"/>
        <c:scaling>
          <c:orientation val="minMax"/>
        </c:scaling>
        <c:delete val="0"/>
        <c:axPos val="b"/>
        <c:minorGridlines>
          <c:spPr>
            <a:ln w="9525" cap="flat" cmpd="sng" algn="ctr">
              <a:solidFill>
                <a:schemeClr val="bg2"/>
              </a:solidFill>
              <a:round/>
            </a:ln>
            <a:effectLst/>
          </c:spPr>
        </c:min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2117872"/>
        <c:crosses val="autoZero"/>
        <c:auto val="1"/>
        <c:lblAlgn val="ctr"/>
        <c:lblOffset val="100"/>
        <c:noMultiLvlLbl val="0"/>
      </c:catAx>
      <c:valAx>
        <c:axId val="-122117872"/>
        <c:scaling>
          <c:orientation val="minMax"/>
        </c:scaling>
        <c:delete val="1"/>
        <c:axPos val="l"/>
        <c:majorGridlines>
          <c:spPr>
            <a:ln w="9525" cap="flat" cmpd="sng" algn="ctr">
              <a:solidFill>
                <a:schemeClr val="bg2"/>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a:t>Energy consumption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126695152"/>
        <c:crosses val="autoZero"/>
        <c:crossBetween val="between"/>
      </c:valAx>
      <c:spPr>
        <a:gradFill>
          <a:gsLst>
            <a:gs pos="73000">
              <a:schemeClr val="accent1">
                <a:lumMod val="5000"/>
                <a:lumOff val="95000"/>
              </a:schemeClr>
            </a:gs>
            <a:gs pos="82000">
              <a:schemeClr val="bg1">
                <a:alpha val="92000"/>
                <a:lumMod val="88000"/>
              </a:schemeClr>
            </a:gs>
            <a:gs pos="91000">
              <a:schemeClr val="bg1"/>
            </a:gs>
          </a:gsLst>
          <a:lin ang="5400000" scaled="1"/>
        </a:grad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DP vs flow</a:t>
            </a:r>
          </a:p>
          <a:p>
            <a:pPr>
              <a:defRPr/>
            </a:pPr>
            <a:endParaRPr lang="en-US" dirty="0"/>
          </a:p>
        </c:rich>
      </c:tx>
      <c:layout>
        <c:manualLayout>
          <c:xMode val="edge"/>
          <c:yMode val="edge"/>
          <c:x val="0.44121569690084372"/>
          <c:y val="8.609364348578368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v>NEW FILTER</c:v>
          </c:tx>
          <c:spPr>
            <a:ln w="19050" cap="rnd">
              <a:solidFill>
                <a:schemeClr val="accent1"/>
              </a:solidFill>
              <a:round/>
            </a:ln>
            <a:effectLst/>
          </c:spPr>
          <c:marker>
            <c:symbol val="none"/>
          </c:marker>
          <c:xVal>
            <c:numRef>
              <c:f>Sheet1!$G$5:$G$13</c:f>
              <c:numCache>
                <c:formatCode>General</c:formatCode>
                <c:ptCount val="9"/>
                <c:pt idx="0">
                  <c:v>0</c:v>
                </c:pt>
                <c:pt idx="1">
                  <c:v>10</c:v>
                </c:pt>
                <c:pt idx="2">
                  <c:v>20</c:v>
                </c:pt>
                <c:pt idx="3">
                  <c:v>30</c:v>
                </c:pt>
                <c:pt idx="4">
                  <c:v>40</c:v>
                </c:pt>
                <c:pt idx="5">
                  <c:v>50</c:v>
                </c:pt>
                <c:pt idx="6">
                  <c:v>60</c:v>
                </c:pt>
                <c:pt idx="7">
                  <c:v>70</c:v>
                </c:pt>
                <c:pt idx="8">
                  <c:v>120</c:v>
                </c:pt>
              </c:numCache>
            </c:numRef>
          </c:xVal>
          <c:yVal>
            <c:numRef>
              <c:f>Sheet1!$H$5:$H$13</c:f>
              <c:numCache>
                <c:formatCode>General</c:formatCode>
                <c:ptCount val="9"/>
                <c:pt idx="0">
                  <c:v>0</c:v>
                </c:pt>
                <c:pt idx="1">
                  <c:v>6.3913499999999998E-2</c:v>
                </c:pt>
                <c:pt idx="2">
                  <c:v>0.25565399999999999</c:v>
                </c:pt>
                <c:pt idx="3">
                  <c:v>0.57522149999999994</c:v>
                </c:pt>
                <c:pt idx="4">
                  <c:v>1.022616</c:v>
                </c:pt>
                <c:pt idx="5">
                  <c:v>1.5978375</c:v>
                </c:pt>
                <c:pt idx="6">
                  <c:v>2.3008859999999998</c:v>
                </c:pt>
                <c:pt idx="7">
                  <c:v>3.1317615000000001</c:v>
                </c:pt>
                <c:pt idx="8">
                  <c:v>9.2035439999999991</c:v>
                </c:pt>
              </c:numCache>
            </c:numRef>
          </c:yVal>
          <c:smooth val="1"/>
          <c:extLst>
            <c:ext xmlns:c16="http://schemas.microsoft.com/office/drawing/2014/chart" uri="{C3380CC4-5D6E-409C-BE32-E72D297353CC}">
              <c16:uniqueId val="{00000000-E0EC-4B3A-9E45-ED53D8CEFFEF}"/>
            </c:ext>
          </c:extLst>
        </c:ser>
        <c:ser>
          <c:idx val="1"/>
          <c:order val="1"/>
          <c:tx>
            <c:v>OLD FILTER</c:v>
          </c:tx>
          <c:spPr>
            <a:ln w="19050" cap="rnd">
              <a:solidFill>
                <a:srgbClr val="FFC000"/>
              </a:solidFill>
              <a:round/>
            </a:ln>
            <a:effectLst/>
          </c:spPr>
          <c:marker>
            <c:symbol val="none"/>
          </c:marker>
          <c:xVal>
            <c:numRef>
              <c:f>Sheet1!$G$17:$G$25</c:f>
              <c:numCache>
                <c:formatCode>General</c:formatCode>
                <c:ptCount val="9"/>
                <c:pt idx="0">
                  <c:v>0</c:v>
                </c:pt>
                <c:pt idx="1">
                  <c:v>10</c:v>
                </c:pt>
                <c:pt idx="2">
                  <c:v>20</c:v>
                </c:pt>
                <c:pt idx="3">
                  <c:v>30</c:v>
                </c:pt>
                <c:pt idx="4">
                  <c:v>40</c:v>
                </c:pt>
                <c:pt idx="5">
                  <c:v>50</c:v>
                </c:pt>
                <c:pt idx="6">
                  <c:v>60</c:v>
                </c:pt>
                <c:pt idx="7">
                  <c:v>70</c:v>
                </c:pt>
                <c:pt idx="8">
                  <c:v>100</c:v>
                </c:pt>
              </c:numCache>
            </c:numRef>
          </c:xVal>
          <c:yVal>
            <c:numRef>
              <c:f>Sheet1!$H$17:$H$25</c:f>
              <c:numCache>
                <c:formatCode>General</c:formatCode>
                <c:ptCount val="9"/>
                <c:pt idx="0">
                  <c:v>0</c:v>
                </c:pt>
                <c:pt idx="1">
                  <c:v>0.127827</c:v>
                </c:pt>
                <c:pt idx="2">
                  <c:v>0.51130799999999998</c:v>
                </c:pt>
                <c:pt idx="3">
                  <c:v>1.1504429999999999</c:v>
                </c:pt>
                <c:pt idx="4">
                  <c:v>2.0452319999999999</c:v>
                </c:pt>
                <c:pt idx="5">
                  <c:v>3.195675</c:v>
                </c:pt>
                <c:pt idx="6">
                  <c:v>4.6017719999999995</c:v>
                </c:pt>
                <c:pt idx="7">
                  <c:v>6.2635230000000002</c:v>
                </c:pt>
                <c:pt idx="8">
                  <c:v>12.7827</c:v>
                </c:pt>
              </c:numCache>
            </c:numRef>
          </c:yVal>
          <c:smooth val="1"/>
          <c:extLst>
            <c:ext xmlns:c16="http://schemas.microsoft.com/office/drawing/2014/chart" uri="{C3380CC4-5D6E-409C-BE32-E72D297353CC}">
              <c16:uniqueId val="{00000001-E0EC-4B3A-9E45-ED53D8CEFFEF}"/>
            </c:ext>
          </c:extLst>
        </c:ser>
        <c:dLbls>
          <c:showLegendKey val="0"/>
          <c:showVal val="0"/>
          <c:showCatName val="0"/>
          <c:showSerName val="0"/>
          <c:showPercent val="0"/>
          <c:showBubbleSize val="0"/>
        </c:dLbls>
        <c:axId val="940743279"/>
        <c:axId val="973658879"/>
      </c:scatterChart>
      <c:valAx>
        <c:axId val="94074327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Demand</a:t>
                </a:r>
                <a:r>
                  <a:rPr lang="en-US" baseline="0"/>
                  <a:t> (%)</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3658879"/>
        <c:crosses val="autoZero"/>
        <c:crossBetween val="midCat"/>
      </c:valAx>
      <c:valAx>
        <c:axId val="973658879"/>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0743279"/>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r>
              <a:rPr lang="en-US"/>
              <a:t>Flow and dew point go up</a:t>
            </a: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endParaRPr lang="en-US"/>
        </a:p>
      </c:txPr>
    </c:title>
    <c:autoTitleDeleted val="0"/>
    <c:plotArea>
      <c:layout/>
      <c:lineChart>
        <c:grouping val="standard"/>
        <c:varyColors val="0"/>
        <c:ser>
          <c:idx val="0"/>
          <c:order val="0"/>
          <c:tx>
            <c:strRef>
              <c:f>Sheet1!$D$3</c:f>
              <c:strCache>
                <c:ptCount val="1"/>
                <c:pt idx="0">
                  <c:v>flow</c:v>
                </c:pt>
              </c:strCache>
            </c:strRef>
          </c:tx>
          <c:spPr>
            <a:ln w="22225" cap="rnd" cmpd="sng" algn="ctr">
              <a:solidFill>
                <a:schemeClr val="accent1"/>
              </a:solidFill>
              <a:round/>
            </a:ln>
            <a:effectLst/>
          </c:spPr>
          <c:marker>
            <c:symbol val="none"/>
          </c:marker>
          <c:cat>
            <c:numRef>
              <c:f>Sheet1!$C$4:$C$204</c:f>
              <c:numCache>
                <c:formatCode>h:mm</c:formatCode>
                <c:ptCount val="201"/>
                <c:pt idx="0">
                  <c:v>0.11527777777777777</c:v>
                </c:pt>
                <c:pt idx="1">
                  <c:v>0.11597222222222221</c:v>
                </c:pt>
                <c:pt idx="2">
                  <c:v>0.116666666666667</c:v>
                </c:pt>
                <c:pt idx="3">
                  <c:v>0.117361111111111</c:v>
                </c:pt>
                <c:pt idx="4">
                  <c:v>0.118055555555556</c:v>
                </c:pt>
                <c:pt idx="5">
                  <c:v>0.11874999999999999</c:v>
                </c:pt>
                <c:pt idx="6">
                  <c:v>0.11944444444444401</c:v>
                </c:pt>
                <c:pt idx="7">
                  <c:v>0.120138888888889</c:v>
                </c:pt>
                <c:pt idx="8">
                  <c:v>0.120833333333333</c:v>
                </c:pt>
                <c:pt idx="9">
                  <c:v>0.121527777777778</c:v>
                </c:pt>
                <c:pt idx="10">
                  <c:v>0.122222222222222</c:v>
                </c:pt>
                <c:pt idx="11">
                  <c:v>0.12291666666666699</c:v>
                </c:pt>
                <c:pt idx="12">
                  <c:v>0.12361111111111101</c:v>
                </c:pt>
                <c:pt idx="13">
                  <c:v>0.124305555555556</c:v>
                </c:pt>
                <c:pt idx="14">
                  <c:v>0.125</c:v>
                </c:pt>
                <c:pt idx="15">
                  <c:v>0.125694444444444</c:v>
                </c:pt>
                <c:pt idx="16">
                  <c:v>0.12638888888888899</c:v>
                </c:pt>
                <c:pt idx="17">
                  <c:v>0.12708333333333299</c:v>
                </c:pt>
                <c:pt idx="18">
                  <c:v>0.12777777777777799</c:v>
                </c:pt>
                <c:pt idx="19">
                  <c:v>0.12847222222222199</c:v>
                </c:pt>
                <c:pt idx="20">
                  <c:v>0.12916666666666701</c:v>
                </c:pt>
                <c:pt idx="21">
                  <c:v>0.12986111111111101</c:v>
                </c:pt>
                <c:pt idx="22">
                  <c:v>0.13055555555555501</c:v>
                </c:pt>
                <c:pt idx="23">
                  <c:v>0.13125000000000001</c:v>
                </c:pt>
                <c:pt idx="24">
                  <c:v>0.131944444444444</c:v>
                </c:pt>
                <c:pt idx="25">
                  <c:v>0.132638888888889</c:v>
                </c:pt>
                <c:pt idx="26">
                  <c:v>0.133333333333333</c:v>
                </c:pt>
                <c:pt idx="27">
                  <c:v>0.134027777777778</c:v>
                </c:pt>
                <c:pt idx="28">
                  <c:v>0.13472222222222199</c:v>
                </c:pt>
                <c:pt idx="29">
                  <c:v>0.13541666666666699</c:v>
                </c:pt>
                <c:pt idx="30">
                  <c:v>0.13611111111111099</c:v>
                </c:pt>
                <c:pt idx="31">
                  <c:v>0.13680555555555499</c:v>
                </c:pt>
                <c:pt idx="32">
                  <c:v>0.13750000000000001</c:v>
                </c:pt>
                <c:pt idx="33">
                  <c:v>0.13819444444444401</c:v>
                </c:pt>
                <c:pt idx="34">
                  <c:v>0.13888888888888901</c:v>
                </c:pt>
                <c:pt idx="35">
                  <c:v>0.139583333333333</c:v>
                </c:pt>
                <c:pt idx="36">
                  <c:v>0.140277777777778</c:v>
                </c:pt>
                <c:pt idx="37">
                  <c:v>0.140972222222222</c:v>
                </c:pt>
                <c:pt idx="38">
                  <c:v>0.141666666666667</c:v>
                </c:pt>
                <c:pt idx="39">
                  <c:v>0.14236111111111099</c:v>
                </c:pt>
                <c:pt idx="40">
                  <c:v>0.14305555555555499</c:v>
                </c:pt>
                <c:pt idx="41">
                  <c:v>0.14374999999999999</c:v>
                </c:pt>
                <c:pt idx="42">
                  <c:v>0.14444444444444399</c:v>
                </c:pt>
                <c:pt idx="43">
                  <c:v>0.14513888888888901</c:v>
                </c:pt>
                <c:pt idx="44">
                  <c:v>0.14583333333333301</c:v>
                </c:pt>
                <c:pt idx="45">
                  <c:v>0.14652777777777801</c:v>
                </c:pt>
                <c:pt idx="46">
                  <c:v>0.147222222222222</c:v>
                </c:pt>
                <c:pt idx="47">
                  <c:v>0.147916666666667</c:v>
                </c:pt>
                <c:pt idx="48">
                  <c:v>0.148611111111111</c:v>
                </c:pt>
                <c:pt idx="49">
                  <c:v>0.149305555555555</c:v>
                </c:pt>
                <c:pt idx="50">
                  <c:v>0.15</c:v>
                </c:pt>
                <c:pt idx="51">
                  <c:v>0.15069444444444399</c:v>
                </c:pt>
                <c:pt idx="52">
                  <c:v>0.15138888888888899</c:v>
                </c:pt>
                <c:pt idx="53">
                  <c:v>0.15208333333333299</c:v>
                </c:pt>
                <c:pt idx="54">
                  <c:v>0.15277777777777801</c:v>
                </c:pt>
                <c:pt idx="55">
                  <c:v>0.15347222222222201</c:v>
                </c:pt>
                <c:pt idx="56">
                  <c:v>0.15416666666666701</c:v>
                </c:pt>
                <c:pt idx="57">
                  <c:v>0.15486111111111101</c:v>
                </c:pt>
                <c:pt idx="58">
                  <c:v>0.155555555555555</c:v>
                </c:pt>
                <c:pt idx="59">
                  <c:v>0.15625</c:v>
                </c:pt>
                <c:pt idx="60">
                  <c:v>0.156944444444444</c:v>
                </c:pt>
                <c:pt idx="61">
                  <c:v>0.15763888888888899</c:v>
                </c:pt>
                <c:pt idx="62">
                  <c:v>0.15833333333333299</c:v>
                </c:pt>
                <c:pt idx="63">
                  <c:v>0.15902777777777799</c:v>
                </c:pt>
                <c:pt idx="64">
                  <c:v>0.15972222222222199</c:v>
                </c:pt>
                <c:pt idx="65">
                  <c:v>0.16041666666666601</c:v>
                </c:pt>
                <c:pt idx="66">
                  <c:v>0.16111111111111101</c:v>
                </c:pt>
                <c:pt idx="67">
                  <c:v>0.16180555555555501</c:v>
                </c:pt>
                <c:pt idx="68">
                  <c:v>0.16250000000000001</c:v>
                </c:pt>
                <c:pt idx="69">
                  <c:v>0.163194444444444</c:v>
                </c:pt>
                <c:pt idx="70">
                  <c:v>0.163888888888889</c:v>
                </c:pt>
                <c:pt idx="71">
                  <c:v>0.164583333333333</c:v>
                </c:pt>
                <c:pt idx="72">
                  <c:v>0.165277777777778</c:v>
                </c:pt>
                <c:pt idx="73">
                  <c:v>0.16597222222222199</c:v>
                </c:pt>
                <c:pt idx="74">
                  <c:v>0.16666666666666599</c:v>
                </c:pt>
                <c:pt idx="75">
                  <c:v>0.16736111111111099</c:v>
                </c:pt>
                <c:pt idx="76">
                  <c:v>0.16805555555555499</c:v>
                </c:pt>
                <c:pt idx="77">
                  <c:v>0.16875000000000001</c:v>
                </c:pt>
                <c:pt idx="78">
                  <c:v>0.16944444444444401</c:v>
                </c:pt>
                <c:pt idx="79">
                  <c:v>0.17013888888888901</c:v>
                </c:pt>
                <c:pt idx="80">
                  <c:v>0.170833333333333</c:v>
                </c:pt>
                <c:pt idx="81">
                  <c:v>0.171527777777778</c:v>
                </c:pt>
                <c:pt idx="82">
                  <c:v>0.172222222222222</c:v>
                </c:pt>
                <c:pt idx="83">
                  <c:v>0.172916666666666</c:v>
                </c:pt>
                <c:pt idx="84">
                  <c:v>0.17361111111111099</c:v>
                </c:pt>
                <c:pt idx="85">
                  <c:v>0.17430555555555499</c:v>
                </c:pt>
                <c:pt idx="86">
                  <c:v>0.17499999999999999</c:v>
                </c:pt>
                <c:pt idx="87">
                  <c:v>0.17569444444444399</c:v>
                </c:pt>
                <c:pt idx="88">
                  <c:v>0.17638888888888901</c:v>
                </c:pt>
                <c:pt idx="89">
                  <c:v>0.17708333333333301</c:v>
                </c:pt>
                <c:pt idx="90">
                  <c:v>0.17777777777777801</c:v>
                </c:pt>
                <c:pt idx="91">
                  <c:v>0.178472222222222</c:v>
                </c:pt>
                <c:pt idx="92">
                  <c:v>0.179166666666666</c:v>
                </c:pt>
                <c:pt idx="93">
                  <c:v>0.179861111111111</c:v>
                </c:pt>
                <c:pt idx="94">
                  <c:v>0.180555555555555</c:v>
                </c:pt>
                <c:pt idx="95">
                  <c:v>0.18124999999999999</c:v>
                </c:pt>
                <c:pt idx="96">
                  <c:v>0.18194444444444399</c:v>
                </c:pt>
                <c:pt idx="97">
                  <c:v>0.18263888888888899</c:v>
                </c:pt>
                <c:pt idx="98">
                  <c:v>0.18333333333333299</c:v>
                </c:pt>
                <c:pt idx="99">
                  <c:v>0.18402777777777801</c:v>
                </c:pt>
                <c:pt idx="100">
                  <c:v>0.18472222222222201</c:v>
                </c:pt>
                <c:pt idx="101">
                  <c:v>0.18541666666666601</c:v>
                </c:pt>
                <c:pt idx="102">
                  <c:v>0.18611111111111101</c:v>
                </c:pt>
                <c:pt idx="103">
                  <c:v>0.186805555555555</c:v>
                </c:pt>
                <c:pt idx="104">
                  <c:v>0.1875</c:v>
                </c:pt>
                <c:pt idx="105">
                  <c:v>0.188194444444444</c:v>
                </c:pt>
                <c:pt idx="106">
                  <c:v>0.18888888888888899</c:v>
                </c:pt>
                <c:pt idx="107">
                  <c:v>0.18958333333333299</c:v>
                </c:pt>
                <c:pt idx="108">
                  <c:v>0.19027777777777699</c:v>
                </c:pt>
                <c:pt idx="109">
                  <c:v>0.19097222222222199</c:v>
                </c:pt>
                <c:pt idx="110">
                  <c:v>0.19166666666666601</c:v>
                </c:pt>
                <c:pt idx="111">
                  <c:v>0.19236111111111101</c:v>
                </c:pt>
                <c:pt idx="112">
                  <c:v>0.19305555555555501</c:v>
                </c:pt>
                <c:pt idx="113">
                  <c:v>0.19375000000000001</c:v>
                </c:pt>
                <c:pt idx="114">
                  <c:v>0.194444444444444</c:v>
                </c:pt>
                <c:pt idx="115">
                  <c:v>0.195138888888889</c:v>
                </c:pt>
                <c:pt idx="116">
                  <c:v>0.195833333333333</c:v>
                </c:pt>
                <c:pt idx="117">
                  <c:v>0.196527777777777</c:v>
                </c:pt>
                <c:pt idx="118">
                  <c:v>0.19722222222222199</c:v>
                </c:pt>
                <c:pt idx="119">
                  <c:v>0.19791666666666599</c:v>
                </c:pt>
                <c:pt idx="120">
                  <c:v>0.19861111111111099</c:v>
                </c:pt>
                <c:pt idx="121">
                  <c:v>0.19930555555555499</c:v>
                </c:pt>
                <c:pt idx="122">
                  <c:v>0.2</c:v>
                </c:pt>
                <c:pt idx="123">
                  <c:v>0.20069444444444401</c:v>
                </c:pt>
                <c:pt idx="124">
                  <c:v>0.20138888888888901</c:v>
                </c:pt>
                <c:pt idx="125">
                  <c:v>0.202083333333333</c:v>
                </c:pt>
                <c:pt idx="126">
                  <c:v>0.202777777777777</c:v>
                </c:pt>
                <c:pt idx="127">
                  <c:v>0.203472222222222</c:v>
                </c:pt>
                <c:pt idx="128">
                  <c:v>0.204166666666666</c:v>
                </c:pt>
                <c:pt idx="129">
                  <c:v>0.20486111111111099</c:v>
                </c:pt>
                <c:pt idx="130">
                  <c:v>0.20555555555555499</c:v>
                </c:pt>
                <c:pt idx="131">
                  <c:v>0.20624999999999999</c:v>
                </c:pt>
                <c:pt idx="132">
                  <c:v>0.20694444444444399</c:v>
                </c:pt>
                <c:pt idx="133">
                  <c:v>0.20763888888888901</c:v>
                </c:pt>
                <c:pt idx="134">
                  <c:v>0.20833333333333301</c:v>
                </c:pt>
                <c:pt idx="135">
                  <c:v>0.20902777777777701</c:v>
                </c:pt>
                <c:pt idx="136">
                  <c:v>0.209722222222222</c:v>
                </c:pt>
                <c:pt idx="137">
                  <c:v>0.210416666666666</c:v>
                </c:pt>
                <c:pt idx="138">
                  <c:v>0.211111111111111</c:v>
                </c:pt>
                <c:pt idx="139">
                  <c:v>0.211805555555555</c:v>
                </c:pt>
                <c:pt idx="140">
                  <c:v>0.21249999999999999</c:v>
                </c:pt>
                <c:pt idx="141">
                  <c:v>0.21319444444444399</c:v>
                </c:pt>
                <c:pt idx="142">
                  <c:v>0.21388888888888899</c:v>
                </c:pt>
                <c:pt idx="143">
                  <c:v>0.21458333333333299</c:v>
                </c:pt>
                <c:pt idx="144">
                  <c:v>0.21527777777777701</c:v>
                </c:pt>
                <c:pt idx="145">
                  <c:v>0.21597222222222201</c:v>
                </c:pt>
                <c:pt idx="146">
                  <c:v>0.21666666666666701</c:v>
                </c:pt>
                <c:pt idx="147">
                  <c:v>0.21736111111111101</c:v>
                </c:pt>
                <c:pt idx="148">
                  <c:v>0.218055555555555</c:v>
                </c:pt>
                <c:pt idx="149">
                  <c:v>0.21875</c:v>
                </c:pt>
                <c:pt idx="150">
                  <c:v>0.219444444444444</c:v>
                </c:pt>
                <c:pt idx="151">
                  <c:v>0.22013888888888899</c:v>
                </c:pt>
                <c:pt idx="152">
                  <c:v>0.22083333333333299</c:v>
                </c:pt>
                <c:pt idx="153">
                  <c:v>0.22152777777777799</c:v>
                </c:pt>
                <c:pt idx="154">
                  <c:v>0.22222222222222199</c:v>
                </c:pt>
                <c:pt idx="155">
                  <c:v>0.22291666666666701</c:v>
                </c:pt>
                <c:pt idx="156">
                  <c:v>0.22361111111111101</c:v>
                </c:pt>
                <c:pt idx="157">
                  <c:v>0.22430555555555501</c:v>
                </c:pt>
                <c:pt idx="158">
                  <c:v>0.22500000000000001</c:v>
                </c:pt>
                <c:pt idx="159">
                  <c:v>0.225694444444444</c:v>
                </c:pt>
                <c:pt idx="160">
                  <c:v>0.226388888888889</c:v>
                </c:pt>
                <c:pt idx="161">
                  <c:v>0.227083333333333</c:v>
                </c:pt>
                <c:pt idx="162">
                  <c:v>0.227777777777778</c:v>
                </c:pt>
                <c:pt idx="163">
                  <c:v>0.22847222222222199</c:v>
                </c:pt>
                <c:pt idx="164">
                  <c:v>0.22916666666666599</c:v>
                </c:pt>
                <c:pt idx="165">
                  <c:v>0.22986111111111099</c:v>
                </c:pt>
                <c:pt idx="166">
                  <c:v>0.23055555555555499</c:v>
                </c:pt>
                <c:pt idx="167">
                  <c:v>0.23125000000000001</c:v>
                </c:pt>
                <c:pt idx="168">
                  <c:v>0.23194444444444401</c:v>
                </c:pt>
                <c:pt idx="169">
                  <c:v>0.23263888888888901</c:v>
                </c:pt>
                <c:pt idx="170">
                  <c:v>0.233333333333333</c:v>
                </c:pt>
                <c:pt idx="171">
                  <c:v>0.234027777777778</c:v>
                </c:pt>
                <c:pt idx="172">
                  <c:v>0.234722222222222</c:v>
                </c:pt>
                <c:pt idx="173">
                  <c:v>0.235416666666666</c:v>
                </c:pt>
                <c:pt idx="174">
                  <c:v>0.23611111111111099</c:v>
                </c:pt>
                <c:pt idx="175">
                  <c:v>0.23680555555555499</c:v>
                </c:pt>
                <c:pt idx="176">
                  <c:v>0.23749999999999999</c:v>
                </c:pt>
                <c:pt idx="177">
                  <c:v>0.23819444444444399</c:v>
                </c:pt>
                <c:pt idx="178">
                  <c:v>0.23888888888888901</c:v>
                </c:pt>
                <c:pt idx="179">
                  <c:v>0.23958333333333301</c:v>
                </c:pt>
                <c:pt idx="180">
                  <c:v>0.24027777777777801</c:v>
                </c:pt>
                <c:pt idx="181">
                  <c:v>0.240972222222222</c:v>
                </c:pt>
                <c:pt idx="182">
                  <c:v>0.241666666666666</c:v>
                </c:pt>
                <c:pt idx="183">
                  <c:v>0.242361111111111</c:v>
                </c:pt>
                <c:pt idx="184">
                  <c:v>0.243055555555555</c:v>
                </c:pt>
                <c:pt idx="185">
                  <c:v>0.24374999999999999</c:v>
                </c:pt>
                <c:pt idx="186">
                  <c:v>0.24444444444444399</c:v>
                </c:pt>
                <c:pt idx="187">
                  <c:v>0.24513888888888899</c:v>
                </c:pt>
                <c:pt idx="188">
                  <c:v>0.24583333333333299</c:v>
                </c:pt>
                <c:pt idx="189">
                  <c:v>0.24652777777777801</c:v>
                </c:pt>
                <c:pt idx="190">
                  <c:v>0.24722222222222201</c:v>
                </c:pt>
                <c:pt idx="191">
                  <c:v>0.24791666666666601</c:v>
                </c:pt>
                <c:pt idx="192">
                  <c:v>0.24861111111111101</c:v>
                </c:pt>
                <c:pt idx="193">
                  <c:v>0.249305555555555</c:v>
                </c:pt>
                <c:pt idx="194">
                  <c:v>0.25</c:v>
                </c:pt>
                <c:pt idx="195">
                  <c:v>0.250694444444444</c:v>
                </c:pt>
                <c:pt idx="196">
                  <c:v>0.25138888888888899</c:v>
                </c:pt>
                <c:pt idx="197">
                  <c:v>0.25208333333333299</c:v>
                </c:pt>
                <c:pt idx="198">
                  <c:v>0.25277777777777799</c:v>
                </c:pt>
                <c:pt idx="199">
                  <c:v>0.25347222222222199</c:v>
                </c:pt>
                <c:pt idx="200">
                  <c:v>0.25416666666666599</c:v>
                </c:pt>
              </c:numCache>
            </c:numRef>
          </c:cat>
          <c:val>
            <c:numRef>
              <c:f>Sheet1!$D$4:$D$204</c:f>
              <c:numCache>
                <c:formatCode>General</c:formatCode>
                <c:ptCount val="201"/>
                <c:pt idx="0">
                  <c:v>100</c:v>
                </c:pt>
                <c:pt idx="1">
                  <c:v>101</c:v>
                </c:pt>
                <c:pt idx="2">
                  <c:v>100</c:v>
                </c:pt>
                <c:pt idx="3">
                  <c:v>99</c:v>
                </c:pt>
                <c:pt idx="4">
                  <c:v>99</c:v>
                </c:pt>
                <c:pt idx="5">
                  <c:v>99</c:v>
                </c:pt>
                <c:pt idx="6">
                  <c:v>99</c:v>
                </c:pt>
                <c:pt idx="7">
                  <c:v>98</c:v>
                </c:pt>
                <c:pt idx="8">
                  <c:v>100</c:v>
                </c:pt>
                <c:pt idx="9">
                  <c:v>100</c:v>
                </c:pt>
                <c:pt idx="10">
                  <c:v>100</c:v>
                </c:pt>
                <c:pt idx="11">
                  <c:v>101</c:v>
                </c:pt>
                <c:pt idx="12">
                  <c:v>100</c:v>
                </c:pt>
                <c:pt idx="13">
                  <c:v>99</c:v>
                </c:pt>
                <c:pt idx="14">
                  <c:v>99</c:v>
                </c:pt>
                <c:pt idx="15">
                  <c:v>99</c:v>
                </c:pt>
                <c:pt idx="16">
                  <c:v>99</c:v>
                </c:pt>
                <c:pt idx="17">
                  <c:v>98</c:v>
                </c:pt>
                <c:pt idx="18">
                  <c:v>100</c:v>
                </c:pt>
                <c:pt idx="19">
                  <c:v>100</c:v>
                </c:pt>
                <c:pt idx="20">
                  <c:v>100</c:v>
                </c:pt>
                <c:pt idx="21">
                  <c:v>101</c:v>
                </c:pt>
                <c:pt idx="22">
                  <c:v>100</c:v>
                </c:pt>
                <c:pt idx="23">
                  <c:v>99</c:v>
                </c:pt>
                <c:pt idx="24">
                  <c:v>99</c:v>
                </c:pt>
                <c:pt idx="25">
                  <c:v>99</c:v>
                </c:pt>
                <c:pt idx="26">
                  <c:v>99</c:v>
                </c:pt>
                <c:pt idx="27">
                  <c:v>98</c:v>
                </c:pt>
                <c:pt idx="28">
                  <c:v>100</c:v>
                </c:pt>
                <c:pt idx="29">
                  <c:v>100</c:v>
                </c:pt>
                <c:pt idx="30">
                  <c:v>100</c:v>
                </c:pt>
                <c:pt idx="31">
                  <c:v>101</c:v>
                </c:pt>
                <c:pt idx="32">
                  <c:v>100</c:v>
                </c:pt>
                <c:pt idx="33">
                  <c:v>99</c:v>
                </c:pt>
                <c:pt idx="34">
                  <c:v>99</c:v>
                </c:pt>
                <c:pt idx="35">
                  <c:v>99</c:v>
                </c:pt>
                <c:pt idx="36">
                  <c:v>99</c:v>
                </c:pt>
                <c:pt idx="37">
                  <c:v>98</c:v>
                </c:pt>
                <c:pt idx="38">
                  <c:v>100</c:v>
                </c:pt>
                <c:pt idx="39">
                  <c:v>100</c:v>
                </c:pt>
                <c:pt idx="40">
                  <c:v>128</c:v>
                </c:pt>
                <c:pt idx="41">
                  <c:v>139</c:v>
                </c:pt>
                <c:pt idx="42">
                  <c:v>151</c:v>
                </c:pt>
                <c:pt idx="43">
                  <c:v>151</c:v>
                </c:pt>
                <c:pt idx="44">
                  <c:v>151</c:v>
                </c:pt>
                <c:pt idx="45">
                  <c:v>149</c:v>
                </c:pt>
                <c:pt idx="46">
                  <c:v>150</c:v>
                </c:pt>
                <c:pt idx="47">
                  <c:v>151</c:v>
                </c:pt>
                <c:pt idx="48">
                  <c:v>151</c:v>
                </c:pt>
                <c:pt idx="49">
                  <c:v>149</c:v>
                </c:pt>
                <c:pt idx="50">
                  <c:v>150</c:v>
                </c:pt>
                <c:pt idx="51">
                  <c:v>151</c:v>
                </c:pt>
                <c:pt idx="52">
                  <c:v>151</c:v>
                </c:pt>
                <c:pt idx="53">
                  <c:v>149</c:v>
                </c:pt>
                <c:pt idx="54">
                  <c:v>150</c:v>
                </c:pt>
                <c:pt idx="55">
                  <c:v>128</c:v>
                </c:pt>
                <c:pt idx="56">
                  <c:v>112</c:v>
                </c:pt>
                <c:pt idx="57">
                  <c:v>105</c:v>
                </c:pt>
                <c:pt idx="58">
                  <c:v>100</c:v>
                </c:pt>
                <c:pt idx="59">
                  <c:v>99</c:v>
                </c:pt>
                <c:pt idx="60">
                  <c:v>98</c:v>
                </c:pt>
                <c:pt idx="61">
                  <c:v>100</c:v>
                </c:pt>
                <c:pt idx="62">
                  <c:v>100</c:v>
                </c:pt>
                <c:pt idx="63">
                  <c:v>100</c:v>
                </c:pt>
                <c:pt idx="64">
                  <c:v>101</c:v>
                </c:pt>
                <c:pt idx="65">
                  <c:v>100</c:v>
                </c:pt>
                <c:pt idx="66">
                  <c:v>99</c:v>
                </c:pt>
                <c:pt idx="67">
                  <c:v>100</c:v>
                </c:pt>
                <c:pt idx="68">
                  <c:v>101</c:v>
                </c:pt>
                <c:pt idx="69">
                  <c:v>100</c:v>
                </c:pt>
                <c:pt idx="70">
                  <c:v>99</c:v>
                </c:pt>
                <c:pt idx="71">
                  <c:v>99</c:v>
                </c:pt>
                <c:pt idx="72">
                  <c:v>99</c:v>
                </c:pt>
                <c:pt idx="73">
                  <c:v>99</c:v>
                </c:pt>
                <c:pt idx="74">
                  <c:v>98</c:v>
                </c:pt>
                <c:pt idx="75">
                  <c:v>100</c:v>
                </c:pt>
                <c:pt idx="76">
                  <c:v>100</c:v>
                </c:pt>
                <c:pt idx="77">
                  <c:v>100</c:v>
                </c:pt>
                <c:pt idx="78">
                  <c:v>101</c:v>
                </c:pt>
                <c:pt idx="79">
                  <c:v>100</c:v>
                </c:pt>
                <c:pt idx="80">
                  <c:v>99</c:v>
                </c:pt>
                <c:pt idx="81">
                  <c:v>99</c:v>
                </c:pt>
                <c:pt idx="82">
                  <c:v>99</c:v>
                </c:pt>
                <c:pt idx="83">
                  <c:v>99</c:v>
                </c:pt>
                <c:pt idx="84">
                  <c:v>98</c:v>
                </c:pt>
                <c:pt idx="85">
                  <c:v>100</c:v>
                </c:pt>
                <c:pt idx="86">
                  <c:v>100</c:v>
                </c:pt>
                <c:pt idx="87">
                  <c:v>100</c:v>
                </c:pt>
                <c:pt idx="88">
                  <c:v>101</c:v>
                </c:pt>
                <c:pt idx="89">
                  <c:v>100</c:v>
                </c:pt>
                <c:pt idx="90">
                  <c:v>99</c:v>
                </c:pt>
                <c:pt idx="91">
                  <c:v>99</c:v>
                </c:pt>
                <c:pt idx="92">
                  <c:v>99</c:v>
                </c:pt>
                <c:pt idx="93">
                  <c:v>99</c:v>
                </c:pt>
                <c:pt idx="94">
                  <c:v>98</c:v>
                </c:pt>
                <c:pt idx="95">
                  <c:v>100</c:v>
                </c:pt>
                <c:pt idx="96">
                  <c:v>100</c:v>
                </c:pt>
                <c:pt idx="97">
                  <c:v>100</c:v>
                </c:pt>
                <c:pt idx="98">
                  <c:v>101</c:v>
                </c:pt>
                <c:pt idx="99">
                  <c:v>100</c:v>
                </c:pt>
                <c:pt idx="100">
                  <c:v>99</c:v>
                </c:pt>
                <c:pt idx="101">
                  <c:v>99</c:v>
                </c:pt>
                <c:pt idx="102">
                  <c:v>99</c:v>
                </c:pt>
                <c:pt idx="103">
                  <c:v>99</c:v>
                </c:pt>
                <c:pt idx="104">
                  <c:v>98</c:v>
                </c:pt>
                <c:pt idx="105">
                  <c:v>100</c:v>
                </c:pt>
                <c:pt idx="106">
                  <c:v>100</c:v>
                </c:pt>
                <c:pt idx="107">
                  <c:v>128</c:v>
                </c:pt>
                <c:pt idx="108">
                  <c:v>139</c:v>
                </c:pt>
                <c:pt idx="109">
                  <c:v>151</c:v>
                </c:pt>
                <c:pt idx="110">
                  <c:v>151</c:v>
                </c:pt>
                <c:pt idx="111">
                  <c:v>151</c:v>
                </c:pt>
                <c:pt idx="112">
                  <c:v>149</c:v>
                </c:pt>
                <c:pt idx="113">
                  <c:v>150</c:v>
                </c:pt>
                <c:pt idx="114">
                  <c:v>151</c:v>
                </c:pt>
                <c:pt idx="115">
                  <c:v>151</c:v>
                </c:pt>
                <c:pt idx="116">
                  <c:v>149</c:v>
                </c:pt>
                <c:pt idx="117">
                  <c:v>150</c:v>
                </c:pt>
                <c:pt idx="118">
                  <c:v>151</c:v>
                </c:pt>
                <c:pt idx="119">
                  <c:v>151</c:v>
                </c:pt>
                <c:pt idx="120">
                  <c:v>149</c:v>
                </c:pt>
                <c:pt idx="121">
                  <c:v>150</c:v>
                </c:pt>
                <c:pt idx="122">
                  <c:v>128</c:v>
                </c:pt>
                <c:pt idx="123">
                  <c:v>112</c:v>
                </c:pt>
                <c:pt idx="124">
                  <c:v>105</c:v>
                </c:pt>
                <c:pt idx="125">
                  <c:v>100</c:v>
                </c:pt>
                <c:pt idx="126">
                  <c:v>99</c:v>
                </c:pt>
                <c:pt idx="127">
                  <c:v>98</c:v>
                </c:pt>
                <c:pt idx="128">
                  <c:v>100</c:v>
                </c:pt>
                <c:pt idx="129">
                  <c:v>100</c:v>
                </c:pt>
                <c:pt idx="130">
                  <c:v>100</c:v>
                </c:pt>
                <c:pt idx="131">
                  <c:v>101</c:v>
                </c:pt>
                <c:pt idx="132">
                  <c:v>100</c:v>
                </c:pt>
                <c:pt idx="133">
                  <c:v>99</c:v>
                </c:pt>
                <c:pt idx="134">
                  <c:v>100</c:v>
                </c:pt>
                <c:pt idx="135">
                  <c:v>101</c:v>
                </c:pt>
                <c:pt idx="136">
                  <c:v>100</c:v>
                </c:pt>
                <c:pt idx="137">
                  <c:v>99</c:v>
                </c:pt>
                <c:pt idx="138">
                  <c:v>99</c:v>
                </c:pt>
                <c:pt idx="139">
                  <c:v>99</c:v>
                </c:pt>
                <c:pt idx="140">
                  <c:v>99</c:v>
                </c:pt>
                <c:pt idx="141">
                  <c:v>98</c:v>
                </c:pt>
                <c:pt idx="142">
                  <c:v>100</c:v>
                </c:pt>
                <c:pt idx="143">
                  <c:v>100</c:v>
                </c:pt>
                <c:pt idx="144">
                  <c:v>100</c:v>
                </c:pt>
                <c:pt idx="145">
                  <c:v>101</c:v>
                </c:pt>
                <c:pt idx="146">
                  <c:v>100</c:v>
                </c:pt>
                <c:pt idx="147">
                  <c:v>99</c:v>
                </c:pt>
                <c:pt idx="148">
                  <c:v>99</c:v>
                </c:pt>
                <c:pt idx="149">
                  <c:v>99</c:v>
                </c:pt>
                <c:pt idx="150">
                  <c:v>99</c:v>
                </c:pt>
                <c:pt idx="151">
                  <c:v>98</c:v>
                </c:pt>
                <c:pt idx="152">
                  <c:v>100</c:v>
                </c:pt>
                <c:pt idx="153">
                  <c:v>100</c:v>
                </c:pt>
                <c:pt idx="154">
                  <c:v>100</c:v>
                </c:pt>
                <c:pt idx="155">
                  <c:v>101</c:v>
                </c:pt>
                <c:pt idx="156">
                  <c:v>100</c:v>
                </c:pt>
                <c:pt idx="157">
                  <c:v>99</c:v>
                </c:pt>
                <c:pt idx="158">
                  <c:v>99</c:v>
                </c:pt>
                <c:pt idx="159">
                  <c:v>99</c:v>
                </c:pt>
                <c:pt idx="160">
                  <c:v>99</c:v>
                </c:pt>
                <c:pt idx="161">
                  <c:v>98</c:v>
                </c:pt>
                <c:pt idx="162">
                  <c:v>100</c:v>
                </c:pt>
                <c:pt idx="163">
                  <c:v>100</c:v>
                </c:pt>
                <c:pt idx="164">
                  <c:v>100</c:v>
                </c:pt>
                <c:pt idx="165">
                  <c:v>101</c:v>
                </c:pt>
                <c:pt idx="166">
                  <c:v>100</c:v>
                </c:pt>
                <c:pt idx="167">
                  <c:v>99</c:v>
                </c:pt>
                <c:pt idx="168">
                  <c:v>99</c:v>
                </c:pt>
                <c:pt idx="169">
                  <c:v>99</c:v>
                </c:pt>
                <c:pt idx="170">
                  <c:v>99</c:v>
                </c:pt>
                <c:pt idx="171">
                  <c:v>98</c:v>
                </c:pt>
                <c:pt idx="172">
                  <c:v>100</c:v>
                </c:pt>
                <c:pt idx="173">
                  <c:v>100</c:v>
                </c:pt>
                <c:pt idx="174">
                  <c:v>128</c:v>
                </c:pt>
                <c:pt idx="175">
                  <c:v>139</c:v>
                </c:pt>
                <c:pt idx="176">
                  <c:v>151</c:v>
                </c:pt>
                <c:pt idx="177">
                  <c:v>151</c:v>
                </c:pt>
                <c:pt idx="178">
                  <c:v>151</c:v>
                </c:pt>
                <c:pt idx="179">
                  <c:v>149</c:v>
                </c:pt>
                <c:pt idx="180">
                  <c:v>150</c:v>
                </c:pt>
                <c:pt idx="181">
                  <c:v>151</c:v>
                </c:pt>
                <c:pt idx="182">
                  <c:v>151</c:v>
                </c:pt>
                <c:pt idx="183">
                  <c:v>149</c:v>
                </c:pt>
                <c:pt idx="184">
                  <c:v>150</c:v>
                </c:pt>
                <c:pt idx="185">
                  <c:v>151</c:v>
                </c:pt>
                <c:pt idx="186">
                  <c:v>151</c:v>
                </c:pt>
                <c:pt idx="187">
                  <c:v>149</c:v>
                </c:pt>
                <c:pt idx="188">
                  <c:v>150</c:v>
                </c:pt>
                <c:pt idx="189">
                  <c:v>128</c:v>
                </c:pt>
                <c:pt idx="190">
                  <c:v>112</c:v>
                </c:pt>
                <c:pt idx="191">
                  <c:v>105</c:v>
                </c:pt>
                <c:pt idx="192">
                  <c:v>100</c:v>
                </c:pt>
                <c:pt idx="193">
                  <c:v>99</c:v>
                </c:pt>
                <c:pt idx="194">
                  <c:v>98</c:v>
                </c:pt>
                <c:pt idx="195">
                  <c:v>100</c:v>
                </c:pt>
                <c:pt idx="196">
                  <c:v>100</c:v>
                </c:pt>
                <c:pt idx="197">
                  <c:v>100</c:v>
                </c:pt>
                <c:pt idx="198">
                  <c:v>101</c:v>
                </c:pt>
                <c:pt idx="199">
                  <c:v>100</c:v>
                </c:pt>
                <c:pt idx="200">
                  <c:v>99</c:v>
                </c:pt>
              </c:numCache>
            </c:numRef>
          </c:val>
          <c:smooth val="0"/>
          <c:extLst>
            <c:ext xmlns:c16="http://schemas.microsoft.com/office/drawing/2014/chart" uri="{C3380CC4-5D6E-409C-BE32-E72D297353CC}">
              <c16:uniqueId val="{00000000-26EB-4E97-9EE0-F30D4AC51A49}"/>
            </c:ext>
          </c:extLst>
        </c:ser>
        <c:ser>
          <c:idx val="1"/>
          <c:order val="1"/>
          <c:tx>
            <c:strRef>
              <c:f>Sheet1!$E$3</c:f>
              <c:strCache>
                <c:ptCount val="1"/>
                <c:pt idx="0">
                  <c:v>dew point</c:v>
                </c:pt>
              </c:strCache>
            </c:strRef>
          </c:tx>
          <c:spPr>
            <a:ln w="22225" cap="rnd" cmpd="sng" algn="ctr">
              <a:solidFill>
                <a:schemeClr val="accent2"/>
              </a:solidFill>
              <a:round/>
            </a:ln>
            <a:effectLst/>
          </c:spPr>
          <c:marker>
            <c:symbol val="none"/>
          </c:marker>
          <c:cat>
            <c:numRef>
              <c:f>Sheet1!$C$4:$C$204</c:f>
              <c:numCache>
                <c:formatCode>h:mm</c:formatCode>
                <c:ptCount val="201"/>
                <c:pt idx="0">
                  <c:v>0.11527777777777777</c:v>
                </c:pt>
                <c:pt idx="1">
                  <c:v>0.11597222222222221</c:v>
                </c:pt>
                <c:pt idx="2">
                  <c:v>0.116666666666667</c:v>
                </c:pt>
                <c:pt idx="3">
                  <c:v>0.117361111111111</c:v>
                </c:pt>
                <c:pt idx="4">
                  <c:v>0.118055555555556</c:v>
                </c:pt>
                <c:pt idx="5">
                  <c:v>0.11874999999999999</c:v>
                </c:pt>
                <c:pt idx="6">
                  <c:v>0.11944444444444401</c:v>
                </c:pt>
                <c:pt idx="7">
                  <c:v>0.120138888888889</c:v>
                </c:pt>
                <c:pt idx="8">
                  <c:v>0.120833333333333</c:v>
                </c:pt>
                <c:pt idx="9">
                  <c:v>0.121527777777778</c:v>
                </c:pt>
                <c:pt idx="10">
                  <c:v>0.122222222222222</c:v>
                </c:pt>
                <c:pt idx="11">
                  <c:v>0.12291666666666699</c:v>
                </c:pt>
                <c:pt idx="12">
                  <c:v>0.12361111111111101</c:v>
                </c:pt>
                <c:pt idx="13">
                  <c:v>0.124305555555556</c:v>
                </c:pt>
                <c:pt idx="14">
                  <c:v>0.125</c:v>
                </c:pt>
                <c:pt idx="15">
                  <c:v>0.125694444444444</c:v>
                </c:pt>
                <c:pt idx="16">
                  <c:v>0.12638888888888899</c:v>
                </c:pt>
                <c:pt idx="17">
                  <c:v>0.12708333333333299</c:v>
                </c:pt>
                <c:pt idx="18">
                  <c:v>0.12777777777777799</c:v>
                </c:pt>
                <c:pt idx="19">
                  <c:v>0.12847222222222199</c:v>
                </c:pt>
                <c:pt idx="20">
                  <c:v>0.12916666666666701</c:v>
                </c:pt>
                <c:pt idx="21">
                  <c:v>0.12986111111111101</c:v>
                </c:pt>
                <c:pt idx="22">
                  <c:v>0.13055555555555501</c:v>
                </c:pt>
                <c:pt idx="23">
                  <c:v>0.13125000000000001</c:v>
                </c:pt>
                <c:pt idx="24">
                  <c:v>0.131944444444444</c:v>
                </c:pt>
                <c:pt idx="25">
                  <c:v>0.132638888888889</c:v>
                </c:pt>
                <c:pt idx="26">
                  <c:v>0.133333333333333</c:v>
                </c:pt>
                <c:pt idx="27">
                  <c:v>0.134027777777778</c:v>
                </c:pt>
                <c:pt idx="28">
                  <c:v>0.13472222222222199</c:v>
                </c:pt>
                <c:pt idx="29">
                  <c:v>0.13541666666666699</c:v>
                </c:pt>
                <c:pt idx="30">
                  <c:v>0.13611111111111099</c:v>
                </c:pt>
                <c:pt idx="31">
                  <c:v>0.13680555555555499</c:v>
                </c:pt>
                <c:pt idx="32">
                  <c:v>0.13750000000000001</c:v>
                </c:pt>
                <c:pt idx="33">
                  <c:v>0.13819444444444401</c:v>
                </c:pt>
                <c:pt idx="34">
                  <c:v>0.13888888888888901</c:v>
                </c:pt>
                <c:pt idx="35">
                  <c:v>0.139583333333333</c:v>
                </c:pt>
                <c:pt idx="36">
                  <c:v>0.140277777777778</c:v>
                </c:pt>
                <c:pt idx="37">
                  <c:v>0.140972222222222</c:v>
                </c:pt>
                <c:pt idx="38">
                  <c:v>0.141666666666667</c:v>
                </c:pt>
                <c:pt idx="39">
                  <c:v>0.14236111111111099</c:v>
                </c:pt>
                <c:pt idx="40">
                  <c:v>0.14305555555555499</c:v>
                </c:pt>
                <c:pt idx="41">
                  <c:v>0.14374999999999999</c:v>
                </c:pt>
                <c:pt idx="42">
                  <c:v>0.14444444444444399</c:v>
                </c:pt>
                <c:pt idx="43">
                  <c:v>0.14513888888888901</c:v>
                </c:pt>
                <c:pt idx="44">
                  <c:v>0.14583333333333301</c:v>
                </c:pt>
                <c:pt idx="45">
                  <c:v>0.14652777777777801</c:v>
                </c:pt>
                <c:pt idx="46">
                  <c:v>0.147222222222222</c:v>
                </c:pt>
                <c:pt idx="47">
                  <c:v>0.147916666666667</c:v>
                </c:pt>
                <c:pt idx="48">
                  <c:v>0.148611111111111</c:v>
                </c:pt>
                <c:pt idx="49">
                  <c:v>0.149305555555555</c:v>
                </c:pt>
                <c:pt idx="50">
                  <c:v>0.15</c:v>
                </c:pt>
                <c:pt idx="51">
                  <c:v>0.15069444444444399</c:v>
                </c:pt>
                <c:pt idx="52">
                  <c:v>0.15138888888888899</c:v>
                </c:pt>
                <c:pt idx="53">
                  <c:v>0.15208333333333299</c:v>
                </c:pt>
                <c:pt idx="54">
                  <c:v>0.15277777777777801</c:v>
                </c:pt>
                <c:pt idx="55">
                  <c:v>0.15347222222222201</c:v>
                </c:pt>
                <c:pt idx="56">
                  <c:v>0.15416666666666701</c:v>
                </c:pt>
                <c:pt idx="57">
                  <c:v>0.15486111111111101</c:v>
                </c:pt>
                <c:pt idx="58">
                  <c:v>0.155555555555555</c:v>
                </c:pt>
                <c:pt idx="59">
                  <c:v>0.15625</c:v>
                </c:pt>
                <c:pt idx="60">
                  <c:v>0.156944444444444</c:v>
                </c:pt>
                <c:pt idx="61">
                  <c:v>0.15763888888888899</c:v>
                </c:pt>
                <c:pt idx="62">
                  <c:v>0.15833333333333299</c:v>
                </c:pt>
                <c:pt idx="63">
                  <c:v>0.15902777777777799</c:v>
                </c:pt>
                <c:pt idx="64">
                  <c:v>0.15972222222222199</c:v>
                </c:pt>
                <c:pt idx="65">
                  <c:v>0.16041666666666601</c:v>
                </c:pt>
                <c:pt idx="66">
                  <c:v>0.16111111111111101</c:v>
                </c:pt>
                <c:pt idx="67">
                  <c:v>0.16180555555555501</c:v>
                </c:pt>
                <c:pt idx="68">
                  <c:v>0.16250000000000001</c:v>
                </c:pt>
                <c:pt idx="69">
                  <c:v>0.163194444444444</c:v>
                </c:pt>
                <c:pt idx="70">
                  <c:v>0.163888888888889</c:v>
                </c:pt>
                <c:pt idx="71">
                  <c:v>0.164583333333333</c:v>
                </c:pt>
                <c:pt idx="72">
                  <c:v>0.165277777777778</c:v>
                </c:pt>
                <c:pt idx="73">
                  <c:v>0.16597222222222199</c:v>
                </c:pt>
                <c:pt idx="74">
                  <c:v>0.16666666666666599</c:v>
                </c:pt>
                <c:pt idx="75">
                  <c:v>0.16736111111111099</c:v>
                </c:pt>
                <c:pt idx="76">
                  <c:v>0.16805555555555499</c:v>
                </c:pt>
                <c:pt idx="77">
                  <c:v>0.16875000000000001</c:v>
                </c:pt>
                <c:pt idx="78">
                  <c:v>0.16944444444444401</c:v>
                </c:pt>
                <c:pt idx="79">
                  <c:v>0.17013888888888901</c:v>
                </c:pt>
                <c:pt idx="80">
                  <c:v>0.170833333333333</c:v>
                </c:pt>
                <c:pt idx="81">
                  <c:v>0.171527777777778</c:v>
                </c:pt>
                <c:pt idx="82">
                  <c:v>0.172222222222222</c:v>
                </c:pt>
                <c:pt idx="83">
                  <c:v>0.172916666666666</c:v>
                </c:pt>
                <c:pt idx="84">
                  <c:v>0.17361111111111099</c:v>
                </c:pt>
                <c:pt idx="85">
                  <c:v>0.17430555555555499</c:v>
                </c:pt>
                <c:pt idx="86">
                  <c:v>0.17499999999999999</c:v>
                </c:pt>
                <c:pt idx="87">
                  <c:v>0.17569444444444399</c:v>
                </c:pt>
                <c:pt idx="88">
                  <c:v>0.17638888888888901</c:v>
                </c:pt>
                <c:pt idx="89">
                  <c:v>0.17708333333333301</c:v>
                </c:pt>
                <c:pt idx="90">
                  <c:v>0.17777777777777801</c:v>
                </c:pt>
                <c:pt idx="91">
                  <c:v>0.178472222222222</c:v>
                </c:pt>
                <c:pt idx="92">
                  <c:v>0.179166666666666</c:v>
                </c:pt>
                <c:pt idx="93">
                  <c:v>0.179861111111111</c:v>
                </c:pt>
                <c:pt idx="94">
                  <c:v>0.180555555555555</c:v>
                </c:pt>
                <c:pt idx="95">
                  <c:v>0.18124999999999999</c:v>
                </c:pt>
                <c:pt idx="96">
                  <c:v>0.18194444444444399</c:v>
                </c:pt>
                <c:pt idx="97">
                  <c:v>0.18263888888888899</c:v>
                </c:pt>
                <c:pt idx="98">
                  <c:v>0.18333333333333299</c:v>
                </c:pt>
                <c:pt idx="99">
                  <c:v>0.18402777777777801</c:v>
                </c:pt>
                <c:pt idx="100">
                  <c:v>0.18472222222222201</c:v>
                </c:pt>
                <c:pt idx="101">
                  <c:v>0.18541666666666601</c:v>
                </c:pt>
                <c:pt idx="102">
                  <c:v>0.18611111111111101</c:v>
                </c:pt>
                <c:pt idx="103">
                  <c:v>0.186805555555555</c:v>
                </c:pt>
                <c:pt idx="104">
                  <c:v>0.1875</c:v>
                </c:pt>
                <c:pt idx="105">
                  <c:v>0.188194444444444</c:v>
                </c:pt>
                <c:pt idx="106">
                  <c:v>0.18888888888888899</c:v>
                </c:pt>
                <c:pt idx="107">
                  <c:v>0.18958333333333299</c:v>
                </c:pt>
                <c:pt idx="108">
                  <c:v>0.19027777777777699</c:v>
                </c:pt>
                <c:pt idx="109">
                  <c:v>0.19097222222222199</c:v>
                </c:pt>
                <c:pt idx="110">
                  <c:v>0.19166666666666601</c:v>
                </c:pt>
                <c:pt idx="111">
                  <c:v>0.19236111111111101</c:v>
                </c:pt>
                <c:pt idx="112">
                  <c:v>0.19305555555555501</c:v>
                </c:pt>
                <c:pt idx="113">
                  <c:v>0.19375000000000001</c:v>
                </c:pt>
                <c:pt idx="114">
                  <c:v>0.194444444444444</c:v>
                </c:pt>
                <c:pt idx="115">
                  <c:v>0.195138888888889</c:v>
                </c:pt>
                <c:pt idx="116">
                  <c:v>0.195833333333333</c:v>
                </c:pt>
                <c:pt idx="117">
                  <c:v>0.196527777777777</c:v>
                </c:pt>
                <c:pt idx="118">
                  <c:v>0.19722222222222199</c:v>
                </c:pt>
                <c:pt idx="119">
                  <c:v>0.19791666666666599</c:v>
                </c:pt>
                <c:pt idx="120">
                  <c:v>0.19861111111111099</c:v>
                </c:pt>
                <c:pt idx="121">
                  <c:v>0.19930555555555499</c:v>
                </c:pt>
                <c:pt idx="122">
                  <c:v>0.2</c:v>
                </c:pt>
                <c:pt idx="123">
                  <c:v>0.20069444444444401</c:v>
                </c:pt>
                <c:pt idx="124">
                  <c:v>0.20138888888888901</c:v>
                </c:pt>
                <c:pt idx="125">
                  <c:v>0.202083333333333</c:v>
                </c:pt>
                <c:pt idx="126">
                  <c:v>0.202777777777777</c:v>
                </c:pt>
                <c:pt idx="127">
                  <c:v>0.203472222222222</c:v>
                </c:pt>
                <c:pt idx="128">
                  <c:v>0.204166666666666</c:v>
                </c:pt>
                <c:pt idx="129">
                  <c:v>0.20486111111111099</c:v>
                </c:pt>
                <c:pt idx="130">
                  <c:v>0.20555555555555499</c:v>
                </c:pt>
                <c:pt idx="131">
                  <c:v>0.20624999999999999</c:v>
                </c:pt>
                <c:pt idx="132">
                  <c:v>0.20694444444444399</c:v>
                </c:pt>
                <c:pt idx="133">
                  <c:v>0.20763888888888901</c:v>
                </c:pt>
                <c:pt idx="134">
                  <c:v>0.20833333333333301</c:v>
                </c:pt>
                <c:pt idx="135">
                  <c:v>0.20902777777777701</c:v>
                </c:pt>
                <c:pt idx="136">
                  <c:v>0.209722222222222</c:v>
                </c:pt>
                <c:pt idx="137">
                  <c:v>0.210416666666666</c:v>
                </c:pt>
                <c:pt idx="138">
                  <c:v>0.211111111111111</c:v>
                </c:pt>
                <c:pt idx="139">
                  <c:v>0.211805555555555</c:v>
                </c:pt>
                <c:pt idx="140">
                  <c:v>0.21249999999999999</c:v>
                </c:pt>
                <c:pt idx="141">
                  <c:v>0.21319444444444399</c:v>
                </c:pt>
                <c:pt idx="142">
                  <c:v>0.21388888888888899</c:v>
                </c:pt>
                <c:pt idx="143">
                  <c:v>0.21458333333333299</c:v>
                </c:pt>
                <c:pt idx="144">
                  <c:v>0.21527777777777701</c:v>
                </c:pt>
                <c:pt idx="145">
                  <c:v>0.21597222222222201</c:v>
                </c:pt>
                <c:pt idx="146">
                  <c:v>0.21666666666666701</c:v>
                </c:pt>
                <c:pt idx="147">
                  <c:v>0.21736111111111101</c:v>
                </c:pt>
                <c:pt idx="148">
                  <c:v>0.218055555555555</c:v>
                </c:pt>
                <c:pt idx="149">
                  <c:v>0.21875</c:v>
                </c:pt>
                <c:pt idx="150">
                  <c:v>0.219444444444444</c:v>
                </c:pt>
                <c:pt idx="151">
                  <c:v>0.22013888888888899</c:v>
                </c:pt>
                <c:pt idx="152">
                  <c:v>0.22083333333333299</c:v>
                </c:pt>
                <c:pt idx="153">
                  <c:v>0.22152777777777799</c:v>
                </c:pt>
                <c:pt idx="154">
                  <c:v>0.22222222222222199</c:v>
                </c:pt>
                <c:pt idx="155">
                  <c:v>0.22291666666666701</c:v>
                </c:pt>
                <c:pt idx="156">
                  <c:v>0.22361111111111101</c:v>
                </c:pt>
                <c:pt idx="157">
                  <c:v>0.22430555555555501</c:v>
                </c:pt>
                <c:pt idx="158">
                  <c:v>0.22500000000000001</c:v>
                </c:pt>
                <c:pt idx="159">
                  <c:v>0.225694444444444</c:v>
                </c:pt>
                <c:pt idx="160">
                  <c:v>0.226388888888889</c:v>
                </c:pt>
                <c:pt idx="161">
                  <c:v>0.227083333333333</c:v>
                </c:pt>
                <c:pt idx="162">
                  <c:v>0.227777777777778</c:v>
                </c:pt>
                <c:pt idx="163">
                  <c:v>0.22847222222222199</c:v>
                </c:pt>
                <c:pt idx="164">
                  <c:v>0.22916666666666599</c:v>
                </c:pt>
                <c:pt idx="165">
                  <c:v>0.22986111111111099</c:v>
                </c:pt>
                <c:pt idx="166">
                  <c:v>0.23055555555555499</c:v>
                </c:pt>
                <c:pt idx="167">
                  <c:v>0.23125000000000001</c:v>
                </c:pt>
                <c:pt idx="168">
                  <c:v>0.23194444444444401</c:v>
                </c:pt>
                <c:pt idx="169">
                  <c:v>0.23263888888888901</c:v>
                </c:pt>
                <c:pt idx="170">
                  <c:v>0.233333333333333</c:v>
                </c:pt>
                <c:pt idx="171">
                  <c:v>0.234027777777778</c:v>
                </c:pt>
                <c:pt idx="172">
                  <c:v>0.234722222222222</c:v>
                </c:pt>
                <c:pt idx="173">
                  <c:v>0.235416666666666</c:v>
                </c:pt>
                <c:pt idx="174">
                  <c:v>0.23611111111111099</c:v>
                </c:pt>
                <c:pt idx="175">
                  <c:v>0.23680555555555499</c:v>
                </c:pt>
                <c:pt idx="176">
                  <c:v>0.23749999999999999</c:v>
                </c:pt>
                <c:pt idx="177">
                  <c:v>0.23819444444444399</c:v>
                </c:pt>
                <c:pt idx="178">
                  <c:v>0.23888888888888901</c:v>
                </c:pt>
                <c:pt idx="179">
                  <c:v>0.23958333333333301</c:v>
                </c:pt>
                <c:pt idx="180">
                  <c:v>0.24027777777777801</c:v>
                </c:pt>
                <c:pt idx="181">
                  <c:v>0.240972222222222</c:v>
                </c:pt>
                <c:pt idx="182">
                  <c:v>0.241666666666666</c:v>
                </c:pt>
                <c:pt idx="183">
                  <c:v>0.242361111111111</c:v>
                </c:pt>
                <c:pt idx="184">
                  <c:v>0.243055555555555</c:v>
                </c:pt>
                <c:pt idx="185">
                  <c:v>0.24374999999999999</c:v>
                </c:pt>
                <c:pt idx="186">
                  <c:v>0.24444444444444399</c:v>
                </c:pt>
                <c:pt idx="187">
                  <c:v>0.24513888888888899</c:v>
                </c:pt>
                <c:pt idx="188">
                  <c:v>0.24583333333333299</c:v>
                </c:pt>
                <c:pt idx="189">
                  <c:v>0.24652777777777801</c:v>
                </c:pt>
                <c:pt idx="190">
                  <c:v>0.24722222222222201</c:v>
                </c:pt>
                <c:pt idx="191">
                  <c:v>0.24791666666666601</c:v>
                </c:pt>
                <c:pt idx="192">
                  <c:v>0.24861111111111101</c:v>
                </c:pt>
                <c:pt idx="193">
                  <c:v>0.249305555555555</c:v>
                </c:pt>
                <c:pt idx="194">
                  <c:v>0.25</c:v>
                </c:pt>
                <c:pt idx="195">
                  <c:v>0.250694444444444</c:v>
                </c:pt>
                <c:pt idx="196">
                  <c:v>0.25138888888888899</c:v>
                </c:pt>
                <c:pt idx="197">
                  <c:v>0.25208333333333299</c:v>
                </c:pt>
                <c:pt idx="198">
                  <c:v>0.25277777777777799</c:v>
                </c:pt>
                <c:pt idx="199">
                  <c:v>0.25347222222222199</c:v>
                </c:pt>
                <c:pt idx="200">
                  <c:v>0.25416666666666599</c:v>
                </c:pt>
              </c:numCache>
            </c:numRef>
          </c:cat>
          <c:val>
            <c:numRef>
              <c:f>Sheet1!$E$4:$E$204</c:f>
              <c:numCache>
                <c:formatCode>General</c:formatCode>
                <c:ptCount val="201"/>
                <c:pt idx="0">
                  <c:v>3.4</c:v>
                </c:pt>
                <c:pt idx="1">
                  <c:v>3.5</c:v>
                </c:pt>
                <c:pt idx="2">
                  <c:v>3.4</c:v>
                </c:pt>
                <c:pt idx="3">
                  <c:v>3.4</c:v>
                </c:pt>
                <c:pt idx="4">
                  <c:v>3.4</c:v>
                </c:pt>
                <c:pt idx="5">
                  <c:v>3.4</c:v>
                </c:pt>
                <c:pt idx="6">
                  <c:v>3.4</c:v>
                </c:pt>
                <c:pt idx="7">
                  <c:v>3.4</c:v>
                </c:pt>
                <c:pt idx="8">
                  <c:v>3.4</c:v>
                </c:pt>
                <c:pt idx="9">
                  <c:v>3.4</c:v>
                </c:pt>
                <c:pt idx="10">
                  <c:v>3.4</c:v>
                </c:pt>
                <c:pt idx="11">
                  <c:v>3.5</c:v>
                </c:pt>
                <c:pt idx="12">
                  <c:v>3.4</c:v>
                </c:pt>
                <c:pt idx="13">
                  <c:v>3.4</c:v>
                </c:pt>
                <c:pt idx="14">
                  <c:v>3.4</c:v>
                </c:pt>
                <c:pt idx="15">
                  <c:v>3.4</c:v>
                </c:pt>
                <c:pt idx="16">
                  <c:v>3.4</c:v>
                </c:pt>
                <c:pt idx="17">
                  <c:v>3.4</c:v>
                </c:pt>
                <c:pt idx="18">
                  <c:v>3.4</c:v>
                </c:pt>
                <c:pt idx="19">
                  <c:v>3.4</c:v>
                </c:pt>
                <c:pt idx="20">
                  <c:v>3.4</c:v>
                </c:pt>
                <c:pt idx="21">
                  <c:v>3.5</c:v>
                </c:pt>
                <c:pt idx="22">
                  <c:v>3.4</c:v>
                </c:pt>
                <c:pt idx="23">
                  <c:v>3.4</c:v>
                </c:pt>
                <c:pt idx="24">
                  <c:v>3.4</c:v>
                </c:pt>
                <c:pt idx="25">
                  <c:v>3.4</c:v>
                </c:pt>
                <c:pt idx="26">
                  <c:v>3.4</c:v>
                </c:pt>
                <c:pt idx="27">
                  <c:v>3.4</c:v>
                </c:pt>
                <c:pt idx="28">
                  <c:v>3.4</c:v>
                </c:pt>
                <c:pt idx="29">
                  <c:v>3.4</c:v>
                </c:pt>
                <c:pt idx="30">
                  <c:v>3.4</c:v>
                </c:pt>
                <c:pt idx="31">
                  <c:v>3.5</c:v>
                </c:pt>
                <c:pt idx="32">
                  <c:v>3.4</c:v>
                </c:pt>
                <c:pt idx="33">
                  <c:v>3.4</c:v>
                </c:pt>
                <c:pt idx="34">
                  <c:v>3.4</c:v>
                </c:pt>
                <c:pt idx="35">
                  <c:v>3.4</c:v>
                </c:pt>
                <c:pt idx="36">
                  <c:v>3.4</c:v>
                </c:pt>
                <c:pt idx="37">
                  <c:v>3.4</c:v>
                </c:pt>
                <c:pt idx="38">
                  <c:v>3.4</c:v>
                </c:pt>
                <c:pt idx="39">
                  <c:v>3.4</c:v>
                </c:pt>
                <c:pt idx="40">
                  <c:v>3.8</c:v>
                </c:pt>
                <c:pt idx="41">
                  <c:v>5.0999999999999996</c:v>
                </c:pt>
                <c:pt idx="42">
                  <c:v>9.1</c:v>
                </c:pt>
                <c:pt idx="43">
                  <c:v>9.1</c:v>
                </c:pt>
                <c:pt idx="44">
                  <c:v>9.5</c:v>
                </c:pt>
                <c:pt idx="45">
                  <c:v>9.5</c:v>
                </c:pt>
                <c:pt idx="46">
                  <c:v>9.6</c:v>
                </c:pt>
                <c:pt idx="47">
                  <c:v>9.6</c:v>
                </c:pt>
                <c:pt idx="48">
                  <c:v>9.6</c:v>
                </c:pt>
                <c:pt idx="49">
                  <c:v>9.4</c:v>
                </c:pt>
                <c:pt idx="50">
                  <c:v>9.5</c:v>
                </c:pt>
                <c:pt idx="51">
                  <c:v>9.5</c:v>
                </c:pt>
                <c:pt idx="52">
                  <c:v>9.4</c:v>
                </c:pt>
                <c:pt idx="53">
                  <c:v>9.5</c:v>
                </c:pt>
                <c:pt idx="54">
                  <c:v>9.5</c:v>
                </c:pt>
                <c:pt idx="55">
                  <c:v>3.8</c:v>
                </c:pt>
                <c:pt idx="56">
                  <c:v>3.6</c:v>
                </c:pt>
                <c:pt idx="57">
                  <c:v>3.5</c:v>
                </c:pt>
                <c:pt idx="58">
                  <c:v>3.4</c:v>
                </c:pt>
                <c:pt idx="59">
                  <c:v>3.4</c:v>
                </c:pt>
                <c:pt idx="60">
                  <c:v>3.4</c:v>
                </c:pt>
                <c:pt idx="61">
                  <c:v>3.4</c:v>
                </c:pt>
                <c:pt idx="62">
                  <c:v>3.4</c:v>
                </c:pt>
                <c:pt idx="63">
                  <c:v>3.4</c:v>
                </c:pt>
                <c:pt idx="64">
                  <c:v>3.4</c:v>
                </c:pt>
                <c:pt idx="65">
                  <c:v>3.4</c:v>
                </c:pt>
                <c:pt idx="66">
                  <c:v>3.4</c:v>
                </c:pt>
                <c:pt idx="67">
                  <c:v>3.4</c:v>
                </c:pt>
                <c:pt idx="68">
                  <c:v>3.5</c:v>
                </c:pt>
                <c:pt idx="69">
                  <c:v>3.4</c:v>
                </c:pt>
                <c:pt idx="70">
                  <c:v>3.4</c:v>
                </c:pt>
                <c:pt idx="71">
                  <c:v>3.4</c:v>
                </c:pt>
                <c:pt idx="72">
                  <c:v>3.4</c:v>
                </c:pt>
                <c:pt idx="73">
                  <c:v>3.4</c:v>
                </c:pt>
                <c:pt idx="74">
                  <c:v>3.4</c:v>
                </c:pt>
                <c:pt idx="75">
                  <c:v>3.4</c:v>
                </c:pt>
                <c:pt idx="76">
                  <c:v>3.4</c:v>
                </c:pt>
                <c:pt idx="77">
                  <c:v>3.4</c:v>
                </c:pt>
                <c:pt idx="78">
                  <c:v>3.5</c:v>
                </c:pt>
                <c:pt idx="79">
                  <c:v>3.4</c:v>
                </c:pt>
                <c:pt idx="80">
                  <c:v>3.4</c:v>
                </c:pt>
                <c:pt idx="81">
                  <c:v>3.4</c:v>
                </c:pt>
                <c:pt idx="82">
                  <c:v>3.4</c:v>
                </c:pt>
                <c:pt idx="83">
                  <c:v>3.4</c:v>
                </c:pt>
                <c:pt idx="84">
                  <c:v>3.4</c:v>
                </c:pt>
                <c:pt idx="85">
                  <c:v>3.4</c:v>
                </c:pt>
                <c:pt idx="86">
                  <c:v>3.4</c:v>
                </c:pt>
                <c:pt idx="87">
                  <c:v>3.4</c:v>
                </c:pt>
                <c:pt idx="88">
                  <c:v>3.5</c:v>
                </c:pt>
                <c:pt idx="89">
                  <c:v>3.4</c:v>
                </c:pt>
                <c:pt idx="90">
                  <c:v>3.4</c:v>
                </c:pt>
                <c:pt idx="91">
                  <c:v>3.4</c:v>
                </c:pt>
                <c:pt idx="92">
                  <c:v>3.4</c:v>
                </c:pt>
                <c:pt idx="93">
                  <c:v>3.4</c:v>
                </c:pt>
                <c:pt idx="94">
                  <c:v>3.4</c:v>
                </c:pt>
                <c:pt idx="95">
                  <c:v>3.4</c:v>
                </c:pt>
                <c:pt idx="96">
                  <c:v>3.4</c:v>
                </c:pt>
                <c:pt idx="97">
                  <c:v>3.4</c:v>
                </c:pt>
                <c:pt idx="98">
                  <c:v>3.5</c:v>
                </c:pt>
                <c:pt idx="99">
                  <c:v>3.4</c:v>
                </c:pt>
                <c:pt idx="100">
                  <c:v>3.4</c:v>
                </c:pt>
                <c:pt idx="101">
                  <c:v>3.4</c:v>
                </c:pt>
                <c:pt idx="102">
                  <c:v>3.4</c:v>
                </c:pt>
                <c:pt idx="103">
                  <c:v>3.4</c:v>
                </c:pt>
                <c:pt idx="104">
                  <c:v>3.4</c:v>
                </c:pt>
                <c:pt idx="105">
                  <c:v>3.4</c:v>
                </c:pt>
                <c:pt idx="106">
                  <c:v>3.4</c:v>
                </c:pt>
                <c:pt idx="107">
                  <c:v>3.8</c:v>
                </c:pt>
                <c:pt idx="108">
                  <c:v>5.0999999999999996</c:v>
                </c:pt>
                <c:pt idx="109">
                  <c:v>9.1</c:v>
                </c:pt>
                <c:pt idx="110">
                  <c:v>9.1</c:v>
                </c:pt>
                <c:pt idx="111">
                  <c:v>9.5</c:v>
                </c:pt>
                <c:pt idx="112">
                  <c:v>9.5</c:v>
                </c:pt>
                <c:pt idx="113">
                  <c:v>9.6</c:v>
                </c:pt>
                <c:pt idx="114">
                  <c:v>9.6</c:v>
                </c:pt>
                <c:pt idx="115">
                  <c:v>9.6</c:v>
                </c:pt>
                <c:pt idx="116">
                  <c:v>9.4</c:v>
                </c:pt>
                <c:pt idx="117">
                  <c:v>9.5</c:v>
                </c:pt>
                <c:pt idx="118">
                  <c:v>9.5</c:v>
                </c:pt>
                <c:pt idx="119">
                  <c:v>9.4</c:v>
                </c:pt>
                <c:pt idx="120">
                  <c:v>9.5</c:v>
                </c:pt>
                <c:pt idx="121">
                  <c:v>9.5</c:v>
                </c:pt>
                <c:pt idx="122">
                  <c:v>3.8</c:v>
                </c:pt>
                <c:pt idx="123">
                  <c:v>3.6</c:v>
                </c:pt>
                <c:pt idx="124">
                  <c:v>3.5</c:v>
                </c:pt>
                <c:pt idx="125">
                  <c:v>3.4</c:v>
                </c:pt>
                <c:pt idx="126">
                  <c:v>3.4</c:v>
                </c:pt>
                <c:pt idx="127">
                  <c:v>3.4</c:v>
                </c:pt>
                <c:pt idx="128">
                  <c:v>3.4</c:v>
                </c:pt>
                <c:pt idx="129">
                  <c:v>3.4</c:v>
                </c:pt>
                <c:pt idx="130">
                  <c:v>3.4</c:v>
                </c:pt>
                <c:pt idx="131">
                  <c:v>3.4</c:v>
                </c:pt>
                <c:pt idx="132">
                  <c:v>3.4</c:v>
                </c:pt>
                <c:pt idx="133">
                  <c:v>3.4</c:v>
                </c:pt>
                <c:pt idx="134">
                  <c:v>3.4</c:v>
                </c:pt>
                <c:pt idx="135">
                  <c:v>3.5</c:v>
                </c:pt>
                <c:pt idx="136">
                  <c:v>3.4</c:v>
                </c:pt>
                <c:pt idx="137">
                  <c:v>3.4</c:v>
                </c:pt>
                <c:pt idx="138">
                  <c:v>3.4</c:v>
                </c:pt>
                <c:pt idx="139">
                  <c:v>3.4</c:v>
                </c:pt>
                <c:pt idx="140">
                  <c:v>3.4</c:v>
                </c:pt>
                <c:pt idx="141">
                  <c:v>3.4</c:v>
                </c:pt>
                <c:pt idx="142">
                  <c:v>3.4</c:v>
                </c:pt>
                <c:pt idx="143">
                  <c:v>3.4</c:v>
                </c:pt>
                <c:pt idx="144">
                  <c:v>3.4</c:v>
                </c:pt>
                <c:pt idx="145">
                  <c:v>3.5</c:v>
                </c:pt>
                <c:pt idx="146">
                  <c:v>3.4</c:v>
                </c:pt>
                <c:pt idx="147">
                  <c:v>3.4</c:v>
                </c:pt>
                <c:pt idx="148">
                  <c:v>3.4</c:v>
                </c:pt>
                <c:pt idx="149">
                  <c:v>3.4</c:v>
                </c:pt>
                <c:pt idx="150">
                  <c:v>3.4</c:v>
                </c:pt>
                <c:pt idx="151">
                  <c:v>3.4</c:v>
                </c:pt>
                <c:pt idx="152">
                  <c:v>3.4</c:v>
                </c:pt>
                <c:pt idx="153">
                  <c:v>3.4</c:v>
                </c:pt>
                <c:pt idx="154">
                  <c:v>3.4</c:v>
                </c:pt>
                <c:pt idx="155">
                  <c:v>3.5</c:v>
                </c:pt>
                <c:pt idx="156">
                  <c:v>3.4</c:v>
                </c:pt>
                <c:pt idx="157">
                  <c:v>3.4</c:v>
                </c:pt>
                <c:pt idx="158">
                  <c:v>3.4</c:v>
                </c:pt>
                <c:pt idx="159">
                  <c:v>3.4</c:v>
                </c:pt>
                <c:pt idx="160">
                  <c:v>3.4</c:v>
                </c:pt>
                <c:pt idx="161">
                  <c:v>3.4</c:v>
                </c:pt>
                <c:pt idx="162">
                  <c:v>3.4</c:v>
                </c:pt>
                <c:pt idx="163">
                  <c:v>3.4</c:v>
                </c:pt>
                <c:pt idx="164">
                  <c:v>3.4</c:v>
                </c:pt>
                <c:pt idx="165">
                  <c:v>3.5</c:v>
                </c:pt>
                <c:pt idx="166">
                  <c:v>3.4</c:v>
                </c:pt>
                <c:pt idx="167">
                  <c:v>3.4</c:v>
                </c:pt>
                <c:pt idx="168">
                  <c:v>3.4</c:v>
                </c:pt>
                <c:pt idx="169">
                  <c:v>3.4</c:v>
                </c:pt>
                <c:pt idx="170">
                  <c:v>3.4</c:v>
                </c:pt>
                <c:pt idx="171">
                  <c:v>3.4</c:v>
                </c:pt>
                <c:pt idx="172">
                  <c:v>3.4</c:v>
                </c:pt>
                <c:pt idx="173">
                  <c:v>3.4</c:v>
                </c:pt>
                <c:pt idx="174">
                  <c:v>3.8</c:v>
                </c:pt>
                <c:pt idx="175">
                  <c:v>5.0999999999999996</c:v>
                </c:pt>
                <c:pt idx="176">
                  <c:v>9.1</c:v>
                </c:pt>
                <c:pt idx="177">
                  <c:v>9.1</c:v>
                </c:pt>
                <c:pt idx="178">
                  <c:v>9.5</c:v>
                </c:pt>
                <c:pt idx="179">
                  <c:v>9.5</c:v>
                </c:pt>
                <c:pt idx="180">
                  <c:v>9.6</c:v>
                </c:pt>
                <c:pt idx="181">
                  <c:v>9.6</c:v>
                </c:pt>
                <c:pt idx="182">
                  <c:v>9.6</c:v>
                </c:pt>
                <c:pt idx="183">
                  <c:v>9.4</c:v>
                </c:pt>
                <c:pt idx="184">
                  <c:v>9.5</c:v>
                </c:pt>
                <c:pt idx="185">
                  <c:v>9.5</c:v>
                </c:pt>
                <c:pt idx="186">
                  <c:v>9.4</c:v>
                </c:pt>
                <c:pt idx="187">
                  <c:v>9.5</c:v>
                </c:pt>
                <c:pt idx="188">
                  <c:v>9.5</c:v>
                </c:pt>
                <c:pt idx="189">
                  <c:v>3.8</c:v>
                </c:pt>
                <c:pt idx="190">
                  <c:v>3.6</c:v>
                </c:pt>
                <c:pt idx="191">
                  <c:v>3.5</c:v>
                </c:pt>
                <c:pt idx="192">
                  <c:v>3.4</c:v>
                </c:pt>
                <c:pt idx="193">
                  <c:v>3.4</c:v>
                </c:pt>
                <c:pt idx="194">
                  <c:v>3.4</c:v>
                </c:pt>
                <c:pt idx="195">
                  <c:v>3.4</c:v>
                </c:pt>
                <c:pt idx="196">
                  <c:v>3.4</c:v>
                </c:pt>
                <c:pt idx="197">
                  <c:v>3.4</c:v>
                </c:pt>
                <c:pt idx="198">
                  <c:v>3.4</c:v>
                </c:pt>
                <c:pt idx="199">
                  <c:v>3.4</c:v>
                </c:pt>
                <c:pt idx="200">
                  <c:v>3.4</c:v>
                </c:pt>
              </c:numCache>
            </c:numRef>
          </c:val>
          <c:smooth val="0"/>
          <c:extLst>
            <c:ext xmlns:c16="http://schemas.microsoft.com/office/drawing/2014/chart" uri="{C3380CC4-5D6E-409C-BE32-E72D297353CC}">
              <c16:uniqueId val="{00000001-26EB-4E97-9EE0-F30D4AC51A49}"/>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444900192"/>
        <c:axId val="1435872688"/>
      </c:lineChart>
      <c:catAx>
        <c:axId val="1444900192"/>
        <c:scaling>
          <c:orientation val="minMax"/>
        </c:scaling>
        <c:delete val="0"/>
        <c:axPos val="b"/>
        <c:numFmt formatCode="h:mm"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en-US"/>
          </a:p>
        </c:txPr>
        <c:crossAx val="1435872688"/>
        <c:crosses val="autoZero"/>
        <c:auto val="1"/>
        <c:lblAlgn val="ctr"/>
        <c:lblOffset val="100"/>
        <c:noMultiLvlLbl val="0"/>
      </c:catAx>
      <c:valAx>
        <c:axId val="143587268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en-US"/>
          </a:p>
        </c:txPr>
        <c:crossAx val="1444900192"/>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r>
              <a:rPr lang="en-US" dirty="0"/>
              <a:t>Flow </a:t>
            </a:r>
            <a:r>
              <a:rPr lang="en-US"/>
              <a:t>is stable, </a:t>
            </a:r>
            <a:r>
              <a:rPr lang="en-US" dirty="0"/>
              <a:t>dew point goes up</a:t>
            </a: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dk1">
                  <a:lumMod val="50000"/>
                  <a:lumOff val="50000"/>
                </a:schemeClr>
              </a:solidFill>
              <a:latin typeface="+mn-lt"/>
              <a:ea typeface="+mn-ea"/>
              <a:cs typeface="+mn-cs"/>
            </a:defRPr>
          </a:pPr>
          <a:endParaRPr lang="en-US"/>
        </a:p>
      </c:txPr>
    </c:title>
    <c:autoTitleDeleted val="0"/>
    <c:plotArea>
      <c:layout/>
      <c:lineChart>
        <c:grouping val="standard"/>
        <c:varyColors val="0"/>
        <c:ser>
          <c:idx val="0"/>
          <c:order val="0"/>
          <c:tx>
            <c:strRef>
              <c:f>Sheet1!$R$3</c:f>
              <c:strCache>
                <c:ptCount val="1"/>
                <c:pt idx="0">
                  <c:v>flow</c:v>
                </c:pt>
              </c:strCache>
            </c:strRef>
          </c:tx>
          <c:spPr>
            <a:ln w="22225" cap="rnd" cmpd="sng" algn="ctr">
              <a:solidFill>
                <a:schemeClr val="accent1"/>
              </a:solidFill>
              <a:round/>
            </a:ln>
            <a:effectLst/>
          </c:spPr>
          <c:marker>
            <c:symbol val="none"/>
          </c:marker>
          <c:cat>
            <c:numRef>
              <c:f>Sheet1!$Q$4:$Q$204</c:f>
              <c:numCache>
                <c:formatCode>h:mm</c:formatCode>
                <c:ptCount val="201"/>
                <c:pt idx="0">
                  <c:v>0.11527777777777777</c:v>
                </c:pt>
                <c:pt idx="1">
                  <c:v>0.11597222222222221</c:v>
                </c:pt>
                <c:pt idx="2">
                  <c:v>0.116666666666667</c:v>
                </c:pt>
                <c:pt idx="3">
                  <c:v>0.117361111111111</c:v>
                </c:pt>
                <c:pt idx="4">
                  <c:v>0.118055555555556</c:v>
                </c:pt>
                <c:pt idx="5">
                  <c:v>0.11874999999999999</c:v>
                </c:pt>
                <c:pt idx="6">
                  <c:v>0.11944444444444401</c:v>
                </c:pt>
                <c:pt idx="7">
                  <c:v>0.120138888888889</c:v>
                </c:pt>
                <c:pt idx="8">
                  <c:v>0.120833333333333</c:v>
                </c:pt>
                <c:pt idx="9">
                  <c:v>0.121527777777778</c:v>
                </c:pt>
                <c:pt idx="10">
                  <c:v>0.122222222222222</c:v>
                </c:pt>
                <c:pt idx="11">
                  <c:v>0.12291666666666699</c:v>
                </c:pt>
                <c:pt idx="12">
                  <c:v>0.12361111111111101</c:v>
                </c:pt>
                <c:pt idx="13">
                  <c:v>0.124305555555556</c:v>
                </c:pt>
                <c:pt idx="14">
                  <c:v>0.125</c:v>
                </c:pt>
                <c:pt idx="15">
                  <c:v>0.125694444444444</c:v>
                </c:pt>
                <c:pt idx="16">
                  <c:v>0.12638888888888899</c:v>
                </c:pt>
                <c:pt idx="17">
                  <c:v>0.12708333333333299</c:v>
                </c:pt>
                <c:pt idx="18">
                  <c:v>0.12777777777777799</c:v>
                </c:pt>
                <c:pt idx="19">
                  <c:v>0.12847222222222199</c:v>
                </c:pt>
                <c:pt idx="20">
                  <c:v>0.12916666666666701</c:v>
                </c:pt>
                <c:pt idx="21">
                  <c:v>0.12986111111111101</c:v>
                </c:pt>
                <c:pt idx="22">
                  <c:v>0.13055555555555501</c:v>
                </c:pt>
                <c:pt idx="23">
                  <c:v>0.13125000000000001</c:v>
                </c:pt>
                <c:pt idx="24">
                  <c:v>0.131944444444444</c:v>
                </c:pt>
                <c:pt idx="25">
                  <c:v>0.132638888888889</c:v>
                </c:pt>
                <c:pt idx="26">
                  <c:v>0.133333333333333</c:v>
                </c:pt>
                <c:pt idx="27">
                  <c:v>0.134027777777778</c:v>
                </c:pt>
                <c:pt idx="28">
                  <c:v>0.13472222222222199</c:v>
                </c:pt>
                <c:pt idx="29">
                  <c:v>0.13541666666666699</c:v>
                </c:pt>
                <c:pt idx="30">
                  <c:v>0.13611111111111099</c:v>
                </c:pt>
                <c:pt idx="31">
                  <c:v>0.13680555555555499</c:v>
                </c:pt>
                <c:pt idx="32">
                  <c:v>0.13750000000000001</c:v>
                </c:pt>
                <c:pt idx="33">
                  <c:v>0.13819444444444401</c:v>
                </c:pt>
                <c:pt idx="34">
                  <c:v>0.13888888888888901</c:v>
                </c:pt>
                <c:pt idx="35">
                  <c:v>0.139583333333333</c:v>
                </c:pt>
                <c:pt idx="36">
                  <c:v>0.140277777777778</c:v>
                </c:pt>
                <c:pt idx="37">
                  <c:v>0.140972222222222</c:v>
                </c:pt>
                <c:pt idx="38">
                  <c:v>0.141666666666667</c:v>
                </c:pt>
                <c:pt idx="39">
                  <c:v>0.14236111111111099</c:v>
                </c:pt>
                <c:pt idx="40">
                  <c:v>0.14305555555555499</c:v>
                </c:pt>
                <c:pt idx="41">
                  <c:v>0.14374999999999999</c:v>
                </c:pt>
                <c:pt idx="42">
                  <c:v>0.14444444444444399</c:v>
                </c:pt>
                <c:pt idx="43">
                  <c:v>0.14513888888888901</c:v>
                </c:pt>
                <c:pt idx="44">
                  <c:v>0.14583333333333301</c:v>
                </c:pt>
                <c:pt idx="45">
                  <c:v>0.14652777777777801</c:v>
                </c:pt>
                <c:pt idx="46">
                  <c:v>0.147222222222222</c:v>
                </c:pt>
                <c:pt idx="47">
                  <c:v>0.147916666666667</c:v>
                </c:pt>
                <c:pt idx="48">
                  <c:v>0.148611111111111</c:v>
                </c:pt>
                <c:pt idx="49">
                  <c:v>0.149305555555555</c:v>
                </c:pt>
                <c:pt idx="50">
                  <c:v>0.15</c:v>
                </c:pt>
                <c:pt idx="51">
                  <c:v>0.15069444444444399</c:v>
                </c:pt>
                <c:pt idx="52">
                  <c:v>0.15138888888888899</c:v>
                </c:pt>
                <c:pt idx="53">
                  <c:v>0.15208333333333299</c:v>
                </c:pt>
                <c:pt idx="54">
                  <c:v>0.15277777777777801</c:v>
                </c:pt>
                <c:pt idx="55">
                  <c:v>0.15347222222222201</c:v>
                </c:pt>
                <c:pt idx="56">
                  <c:v>0.15416666666666701</c:v>
                </c:pt>
                <c:pt idx="57">
                  <c:v>0.15486111111111101</c:v>
                </c:pt>
                <c:pt idx="58">
                  <c:v>0.155555555555555</c:v>
                </c:pt>
                <c:pt idx="59">
                  <c:v>0.15625</c:v>
                </c:pt>
                <c:pt idx="60">
                  <c:v>0.156944444444444</c:v>
                </c:pt>
                <c:pt idx="61">
                  <c:v>0.15763888888888899</c:v>
                </c:pt>
                <c:pt idx="62">
                  <c:v>0.15833333333333299</c:v>
                </c:pt>
                <c:pt idx="63">
                  <c:v>0.15902777777777799</c:v>
                </c:pt>
                <c:pt idx="64">
                  <c:v>0.15972222222222199</c:v>
                </c:pt>
                <c:pt idx="65">
                  <c:v>0.16041666666666601</c:v>
                </c:pt>
                <c:pt idx="66">
                  <c:v>0.16111111111111101</c:v>
                </c:pt>
                <c:pt idx="67">
                  <c:v>0.16180555555555501</c:v>
                </c:pt>
                <c:pt idx="68">
                  <c:v>0.16250000000000001</c:v>
                </c:pt>
                <c:pt idx="69">
                  <c:v>0.163194444444444</c:v>
                </c:pt>
                <c:pt idx="70">
                  <c:v>0.163888888888889</c:v>
                </c:pt>
                <c:pt idx="71">
                  <c:v>0.164583333333333</c:v>
                </c:pt>
                <c:pt idx="72">
                  <c:v>0.165277777777778</c:v>
                </c:pt>
                <c:pt idx="73">
                  <c:v>0.16597222222222199</c:v>
                </c:pt>
                <c:pt idx="74">
                  <c:v>0.16666666666666599</c:v>
                </c:pt>
                <c:pt idx="75">
                  <c:v>0.16736111111111099</c:v>
                </c:pt>
                <c:pt idx="76">
                  <c:v>0.16805555555555499</c:v>
                </c:pt>
                <c:pt idx="77">
                  <c:v>0.16875000000000001</c:v>
                </c:pt>
                <c:pt idx="78">
                  <c:v>0.16944444444444401</c:v>
                </c:pt>
                <c:pt idx="79">
                  <c:v>0.17013888888888901</c:v>
                </c:pt>
                <c:pt idx="80">
                  <c:v>0.170833333333333</c:v>
                </c:pt>
                <c:pt idx="81">
                  <c:v>0.171527777777778</c:v>
                </c:pt>
                <c:pt idx="82">
                  <c:v>0.172222222222222</c:v>
                </c:pt>
                <c:pt idx="83">
                  <c:v>0.172916666666666</c:v>
                </c:pt>
                <c:pt idx="84">
                  <c:v>0.17361111111111099</c:v>
                </c:pt>
                <c:pt idx="85">
                  <c:v>0.17430555555555499</c:v>
                </c:pt>
                <c:pt idx="86">
                  <c:v>0.17499999999999999</c:v>
                </c:pt>
                <c:pt idx="87">
                  <c:v>0.17569444444444399</c:v>
                </c:pt>
                <c:pt idx="88">
                  <c:v>0.17638888888888901</c:v>
                </c:pt>
                <c:pt idx="89">
                  <c:v>0.17708333333333301</c:v>
                </c:pt>
                <c:pt idx="90">
                  <c:v>0.17777777777777801</c:v>
                </c:pt>
                <c:pt idx="91">
                  <c:v>0.178472222222222</c:v>
                </c:pt>
                <c:pt idx="92">
                  <c:v>0.179166666666666</c:v>
                </c:pt>
                <c:pt idx="93">
                  <c:v>0.179861111111111</c:v>
                </c:pt>
                <c:pt idx="94">
                  <c:v>0.180555555555555</c:v>
                </c:pt>
                <c:pt idx="95">
                  <c:v>0.18124999999999999</c:v>
                </c:pt>
                <c:pt idx="96">
                  <c:v>0.18194444444444399</c:v>
                </c:pt>
                <c:pt idx="97">
                  <c:v>0.18263888888888899</c:v>
                </c:pt>
                <c:pt idx="98">
                  <c:v>0.18333333333333299</c:v>
                </c:pt>
                <c:pt idx="99">
                  <c:v>0.18402777777777801</c:v>
                </c:pt>
                <c:pt idx="100">
                  <c:v>0.18472222222222201</c:v>
                </c:pt>
                <c:pt idx="101">
                  <c:v>0.18541666666666601</c:v>
                </c:pt>
                <c:pt idx="102">
                  <c:v>0.18611111111111101</c:v>
                </c:pt>
                <c:pt idx="103">
                  <c:v>0.186805555555555</c:v>
                </c:pt>
                <c:pt idx="104">
                  <c:v>0.1875</c:v>
                </c:pt>
                <c:pt idx="105">
                  <c:v>0.188194444444444</c:v>
                </c:pt>
                <c:pt idx="106">
                  <c:v>0.18888888888888899</c:v>
                </c:pt>
                <c:pt idx="107">
                  <c:v>0.18958333333333299</c:v>
                </c:pt>
                <c:pt idx="108">
                  <c:v>0.19027777777777699</c:v>
                </c:pt>
                <c:pt idx="109">
                  <c:v>0.19097222222222199</c:v>
                </c:pt>
                <c:pt idx="110">
                  <c:v>0.19166666666666601</c:v>
                </c:pt>
                <c:pt idx="111">
                  <c:v>0.19236111111111101</c:v>
                </c:pt>
                <c:pt idx="112">
                  <c:v>0.19305555555555501</c:v>
                </c:pt>
                <c:pt idx="113">
                  <c:v>0.19375000000000001</c:v>
                </c:pt>
                <c:pt idx="114">
                  <c:v>0.194444444444444</c:v>
                </c:pt>
                <c:pt idx="115">
                  <c:v>0.195138888888889</c:v>
                </c:pt>
                <c:pt idx="116">
                  <c:v>0.195833333333333</c:v>
                </c:pt>
                <c:pt idx="117">
                  <c:v>0.196527777777777</c:v>
                </c:pt>
                <c:pt idx="118">
                  <c:v>0.19722222222222199</c:v>
                </c:pt>
                <c:pt idx="119">
                  <c:v>0.19791666666666599</c:v>
                </c:pt>
                <c:pt idx="120">
                  <c:v>0.19861111111111099</c:v>
                </c:pt>
                <c:pt idx="121">
                  <c:v>0.19930555555555499</c:v>
                </c:pt>
                <c:pt idx="122">
                  <c:v>0.2</c:v>
                </c:pt>
                <c:pt idx="123">
                  <c:v>0.20069444444444401</c:v>
                </c:pt>
                <c:pt idx="124">
                  <c:v>0.20138888888888901</c:v>
                </c:pt>
                <c:pt idx="125">
                  <c:v>0.202083333333333</c:v>
                </c:pt>
                <c:pt idx="126">
                  <c:v>0.202777777777777</c:v>
                </c:pt>
                <c:pt idx="127">
                  <c:v>0.203472222222222</c:v>
                </c:pt>
                <c:pt idx="128">
                  <c:v>0.204166666666666</c:v>
                </c:pt>
                <c:pt idx="129">
                  <c:v>0.20486111111111099</c:v>
                </c:pt>
                <c:pt idx="130">
                  <c:v>0.20555555555555499</c:v>
                </c:pt>
                <c:pt idx="131">
                  <c:v>0.20624999999999999</c:v>
                </c:pt>
                <c:pt idx="132">
                  <c:v>0.20694444444444399</c:v>
                </c:pt>
                <c:pt idx="133">
                  <c:v>0.20763888888888901</c:v>
                </c:pt>
                <c:pt idx="134">
                  <c:v>0.20833333333333301</c:v>
                </c:pt>
                <c:pt idx="135">
                  <c:v>0.20902777777777701</c:v>
                </c:pt>
                <c:pt idx="136">
                  <c:v>0.209722222222222</c:v>
                </c:pt>
                <c:pt idx="137">
                  <c:v>0.210416666666666</c:v>
                </c:pt>
                <c:pt idx="138">
                  <c:v>0.211111111111111</c:v>
                </c:pt>
                <c:pt idx="139">
                  <c:v>0.211805555555555</c:v>
                </c:pt>
                <c:pt idx="140">
                  <c:v>0.21249999999999999</c:v>
                </c:pt>
                <c:pt idx="141">
                  <c:v>0.21319444444444399</c:v>
                </c:pt>
                <c:pt idx="142">
                  <c:v>0.21388888888888899</c:v>
                </c:pt>
                <c:pt idx="143">
                  <c:v>0.21458333333333299</c:v>
                </c:pt>
                <c:pt idx="144">
                  <c:v>0.21527777777777701</c:v>
                </c:pt>
                <c:pt idx="145">
                  <c:v>0.21597222222222201</c:v>
                </c:pt>
                <c:pt idx="146">
                  <c:v>0.21666666666666701</c:v>
                </c:pt>
                <c:pt idx="147">
                  <c:v>0.21736111111111101</c:v>
                </c:pt>
                <c:pt idx="148">
                  <c:v>0.218055555555555</c:v>
                </c:pt>
                <c:pt idx="149">
                  <c:v>0.21875</c:v>
                </c:pt>
                <c:pt idx="150">
                  <c:v>0.219444444444444</c:v>
                </c:pt>
                <c:pt idx="151">
                  <c:v>0.22013888888888899</c:v>
                </c:pt>
                <c:pt idx="152">
                  <c:v>0.22083333333333299</c:v>
                </c:pt>
                <c:pt idx="153">
                  <c:v>0.22152777777777799</c:v>
                </c:pt>
                <c:pt idx="154">
                  <c:v>0.22222222222222199</c:v>
                </c:pt>
                <c:pt idx="155">
                  <c:v>0.22291666666666701</c:v>
                </c:pt>
                <c:pt idx="156">
                  <c:v>0.22361111111111101</c:v>
                </c:pt>
                <c:pt idx="157">
                  <c:v>0.22430555555555501</c:v>
                </c:pt>
                <c:pt idx="158">
                  <c:v>0.22500000000000001</c:v>
                </c:pt>
                <c:pt idx="159">
                  <c:v>0.225694444444444</c:v>
                </c:pt>
                <c:pt idx="160">
                  <c:v>0.226388888888889</c:v>
                </c:pt>
                <c:pt idx="161">
                  <c:v>0.227083333333333</c:v>
                </c:pt>
                <c:pt idx="162">
                  <c:v>0.227777777777778</c:v>
                </c:pt>
                <c:pt idx="163">
                  <c:v>0.22847222222222199</c:v>
                </c:pt>
                <c:pt idx="164">
                  <c:v>0.22916666666666599</c:v>
                </c:pt>
                <c:pt idx="165">
                  <c:v>0.22986111111111099</c:v>
                </c:pt>
                <c:pt idx="166">
                  <c:v>0.23055555555555499</c:v>
                </c:pt>
                <c:pt idx="167">
                  <c:v>0.23125000000000001</c:v>
                </c:pt>
                <c:pt idx="168">
                  <c:v>0.23194444444444401</c:v>
                </c:pt>
                <c:pt idx="169">
                  <c:v>0.23263888888888901</c:v>
                </c:pt>
                <c:pt idx="170">
                  <c:v>0.233333333333333</c:v>
                </c:pt>
                <c:pt idx="171">
                  <c:v>0.234027777777778</c:v>
                </c:pt>
                <c:pt idx="172">
                  <c:v>0.234722222222222</c:v>
                </c:pt>
                <c:pt idx="173">
                  <c:v>0.235416666666666</c:v>
                </c:pt>
                <c:pt idx="174">
                  <c:v>0.23611111111111099</c:v>
                </c:pt>
                <c:pt idx="175">
                  <c:v>0.23680555555555499</c:v>
                </c:pt>
                <c:pt idx="176">
                  <c:v>0.23749999999999999</c:v>
                </c:pt>
                <c:pt idx="177">
                  <c:v>0.23819444444444399</c:v>
                </c:pt>
                <c:pt idx="178">
                  <c:v>0.23888888888888901</c:v>
                </c:pt>
                <c:pt idx="179">
                  <c:v>0.23958333333333301</c:v>
                </c:pt>
                <c:pt idx="180">
                  <c:v>0.24027777777777801</c:v>
                </c:pt>
                <c:pt idx="181">
                  <c:v>0.240972222222222</c:v>
                </c:pt>
                <c:pt idx="182">
                  <c:v>0.241666666666666</c:v>
                </c:pt>
                <c:pt idx="183">
                  <c:v>0.242361111111111</c:v>
                </c:pt>
                <c:pt idx="184">
                  <c:v>0.243055555555555</c:v>
                </c:pt>
                <c:pt idx="185">
                  <c:v>0.24374999999999999</c:v>
                </c:pt>
                <c:pt idx="186">
                  <c:v>0.24444444444444399</c:v>
                </c:pt>
                <c:pt idx="187">
                  <c:v>0.24513888888888899</c:v>
                </c:pt>
                <c:pt idx="188">
                  <c:v>0.24583333333333299</c:v>
                </c:pt>
                <c:pt idx="189">
                  <c:v>0.24652777777777801</c:v>
                </c:pt>
                <c:pt idx="190">
                  <c:v>0.24722222222222201</c:v>
                </c:pt>
                <c:pt idx="191">
                  <c:v>0.24791666666666601</c:v>
                </c:pt>
                <c:pt idx="192">
                  <c:v>0.24861111111111101</c:v>
                </c:pt>
                <c:pt idx="193">
                  <c:v>0.249305555555555</c:v>
                </c:pt>
                <c:pt idx="194">
                  <c:v>0.25</c:v>
                </c:pt>
                <c:pt idx="195">
                  <c:v>0.250694444444444</c:v>
                </c:pt>
                <c:pt idx="196">
                  <c:v>0.25138888888888899</c:v>
                </c:pt>
                <c:pt idx="197">
                  <c:v>0.25208333333333299</c:v>
                </c:pt>
                <c:pt idx="198">
                  <c:v>0.25277777777777799</c:v>
                </c:pt>
                <c:pt idx="199">
                  <c:v>0.25347222222222199</c:v>
                </c:pt>
                <c:pt idx="200">
                  <c:v>0.25416666666666599</c:v>
                </c:pt>
              </c:numCache>
            </c:numRef>
          </c:cat>
          <c:val>
            <c:numRef>
              <c:f>Sheet1!$R$4:$R$204</c:f>
              <c:numCache>
                <c:formatCode>General</c:formatCode>
                <c:ptCount val="201"/>
                <c:pt idx="0">
                  <c:v>100</c:v>
                </c:pt>
                <c:pt idx="1">
                  <c:v>101</c:v>
                </c:pt>
                <c:pt idx="2">
                  <c:v>100</c:v>
                </c:pt>
                <c:pt idx="3">
                  <c:v>99</c:v>
                </c:pt>
                <c:pt idx="4">
                  <c:v>99</c:v>
                </c:pt>
                <c:pt idx="5">
                  <c:v>99</c:v>
                </c:pt>
                <c:pt idx="6">
                  <c:v>99</c:v>
                </c:pt>
                <c:pt idx="7">
                  <c:v>98</c:v>
                </c:pt>
                <c:pt idx="8">
                  <c:v>100</c:v>
                </c:pt>
                <c:pt idx="9">
                  <c:v>100</c:v>
                </c:pt>
                <c:pt idx="10">
                  <c:v>100</c:v>
                </c:pt>
                <c:pt idx="11">
                  <c:v>101</c:v>
                </c:pt>
                <c:pt idx="12">
                  <c:v>100</c:v>
                </c:pt>
                <c:pt idx="13">
                  <c:v>99</c:v>
                </c:pt>
                <c:pt idx="14">
                  <c:v>99</c:v>
                </c:pt>
                <c:pt idx="15">
                  <c:v>99</c:v>
                </c:pt>
                <c:pt idx="16">
                  <c:v>99</c:v>
                </c:pt>
                <c:pt idx="17">
                  <c:v>98</c:v>
                </c:pt>
                <c:pt idx="18">
                  <c:v>100</c:v>
                </c:pt>
                <c:pt idx="19">
                  <c:v>100</c:v>
                </c:pt>
                <c:pt idx="20">
                  <c:v>100</c:v>
                </c:pt>
                <c:pt idx="21">
                  <c:v>101</c:v>
                </c:pt>
                <c:pt idx="22">
                  <c:v>100</c:v>
                </c:pt>
                <c:pt idx="23">
                  <c:v>99</c:v>
                </c:pt>
                <c:pt idx="24">
                  <c:v>99</c:v>
                </c:pt>
                <c:pt idx="25">
                  <c:v>99</c:v>
                </c:pt>
                <c:pt idx="26">
                  <c:v>99</c:v>
                </c:pt>
                <c:pt idx="27">
                  <c:v>98</c:v>
                </c:pt>
                <c:pt idx="28">
                  <c:v>100</c:v>
                </c:pt>
                <c:pt idx="29">
                  <c:v>100</c:v>
                </c:pt>
                <c:pt idx="30">
                  <c:v>100</c:v>
                </c:pt>
                <c:pt idx="31">
                  <c:v>101</c:v>
                </c:pt>
                <c:pt idx="32">
                  <c:v>100</c:v>
                </c:pt>
                <c:pt idx="33">
                  <c:v>99</c:v>
                </c:pt>
                <c:pt idx="34">
                  <c:v>99</c:v>
                </c:pt>
                <c:pt idx="35">
                  <c:v>99</c:v>
                </c:pt>
                <c:pt idx="36">
                  <c:v>99</c:v>
                </c:pt>
                <c:pt idx="37">
                  <c:v>98</c:v>
                </c:pt>
                <c:pt idx="38">
                  <c:v>100</c:v>
                </c:pt>
                <c:pt idx="39">
                  <c:v>100</c:v>
                </c:pt>
                <c:pt idx="40">
                  <c:v>100</c:v>
                </c:pt>
                <c:pt idx="41">
                  <c:v>101</c:v>
                </c:pt>
                <c:pt idx="42">
                  <c:v>100</c:v>
                </c:pt>
                <c:pt idx="43">
                  <c:v>99</c:v>
                </c:pt>
                <c:pt idx="44">
                  <c:v>99</c:v>
                </c:pt>
                <c:pt idx="45">
                  <c:v>99</c:v>
                </c:pt>
                <c:pt idx="46">
                  <c:v>99</c:v>
                </c:pt>
                <c:pt idx="47">
                  <c:v>98</c:v>
                </c:pt>
                <c:pt idx="48">
                  <c:v>100</c:v>
                </c:pt>
                <c:pt idx="49">
                  <c:v>100</c:v>
                </c:pt>
                <c:pt idx="50">
                  <c:v>100</c:v>
                </c:pt>
                <c:pt idx="51">
                  <c:v>101</c:v>
                </c:pt>
                <c:pt idx="52">
                  <c:v>100</c:v>
                </c:pt>
                <c:pt idx="53">
                  <c:v>99</c:v>
                </c:pt>
                <c:pt idx="54">
                  <c:v>99</c:v>
                </c:pt>
                <c:pt idx="55">
                  <c:v>99</c:v>
                </c:pt>
                <c:pt idx="56">
                  <c:v>99</c:v>
                </c:pt>
                <c:pt idx="57">
                  <c:v>98</c:v>
                </c:pt>
                <c:pt idx="58">
                  <c:v>100</c:v>
                </c:pt>
                <c:pt idx="59">
                  <c:v>100</c:v>
                </c:pt>
                <c:pt idx="60">
                  <c:v>100</c:v>
                </c:pt>
                <c:pt idx="61">
                  <c:v>101</c:v>
                </c:pt>
                <c:pt idx="62">
                  <c:v>100</c:v>
                </c:pt>
                <c:pt idx="63">
                  <c:v>99</c:v>
                </c:pt>
                <c:pt idx="64">
                  <c:v>99</c:v>
                </c:pt>
                <c:pt idx="65">
                  <c:v>99</c:v>
                </c:pt>
                <c:pt idx="66">
                  <c:v>99</c:v>
                </c:pt>
                <c:pt idx="67">
                  <c:v>98</c:v>
                </c:pt>
                <c:pt idx="68">
                  <c:v>100</c:v>
                </c:pt>
                <c:pt idx="69">
                  <c:v>100</c:v>
                </c:pt>
                <c:pt idx="70">
                  <c:v>100</c:v>
                </c:pt>
                <c:pt idx="71">
                  <c:v>101</c:v>
                </c:pt>
                <c:pt idx="72">
                  <c:v>100</c:v>
                </c:pt>
                <c:pt idx="73">
                  <c:v>99</c:v>
                </c:pt>
                <c:pt idx="74">
                  <c:v>99</c:v>
                </c:pt>
                <c:pt idx="75">
                  <c:v>99</c:v>
                </c:pt>
                <c:pt idx="76">
                  <c:v>99</c:v>
                </c:pt>
                <c:pt idx="77">
                  <c:v>98</c:v>
                </c:pt>
                <c:pt idx="78">
                  <c:v>100</c:v>
                </c:pt>
                <c:pt idx="79">
                  <c:v>100</c:v>
                </c:pt>
                <c:pt idx="80">
                  <c:v>100</c:v>
                </c:pt>
                <c:pt idx="81">
                  <c:v>101</c:v>
                </c:pt>
                <c:pt idx="82">
                  <c:v>100</c:v>
                </c:pt>
                <c:pt idx="83">
                  <c:v>99</c:v>
                </c:pt>
                <c:pt idx="84">
                  <c:v>99</c:v>
                </c:pt>
                <c:pt idx="85">
                  <c:v>99</c:v>
                </c:pt>
                <c:pt idx="86">
                  <c:v>99</c:v>
                </c:pt>
                <c:pt idx="87">
                  <c:v>98</c:v>
                </c:pt>
                <c:pt idx="88">
                  <c:v>100</c:v>
                </c:pt>
                <c:pt idx="89">
                  <c:v>100</c:v>
                </c:pt>
                <c:pt idx="90">
                  <c:v>100</c:v>
                </c:pt>
                <c:pt idx="91">
                  <c:v>101</c:v>
                </c:pt>
                <c:pt idx="92">
                  <c:v>100</c:v>
                </c:pt>
                <c:pt idx="93">
                  <c:v>99</c:v>
                </c:pt>
                <c:pt idx="94">
                  <c:v>99</c:v>
                </c:pt>
                <c:pt idx="95">
                  <c:v>99</c:v>
                </c:pt>
                <c:pt idx="96">
                  <c:v>99</c:v>
                </c:pt>
                <c:pt idx="97">
                  <c:v>98</c:v>
                </c:pt>
                <c:pt idx="98">
                  <c:v>100</c:v>
                </c:pt>
                <c:pt idx="99">
                  <c:v>100</c:v>
                </c:pt>
                <c:pt idx="100">
                  <c:v>100</c:v>
                </c:pt>
                <c:pt idx="101">
                  <c:v>101</c:v>
                </c:pt>
                <c:pt idx="102">
                  <c:v>100</c:v>
                </c:pt>
                <c:pt idx="103">
                  <c:v>99</c:v>
                </c:pt>
                <c:pt idx="104">
                  <c:v>99</c:v>
                </c:pt>
                <c:pt idx="105">
                  <c:v>99</c:v>
                </c:pt>
                <c:pt idx="106">
                  <c:v>99</c:v>
                </c:pt>
                <c:pt idx="107">
                  <c:v>98</c:v>
                </c:pt>
                <c:pt idx="108">
                  <c:v>100</c:v>
                </c:pt>
                <c:pt idx="109">
                  <c:v>100</c:v>
                </c:pt>
                <c:pt idx="110">
                  <c:v>100</c:v>
                </c:pt>
                <c:pt idx="111">
                  <c:v>101</c:v>
                </c:pt>
                <c:pt idx="112">
                  <c:v>100</c:v>
                </c:pt>
                <c:pt idx="113">
                  <c:v>99</c:v>
                </c:pt>
                <c:pt idx="114">
                  <c:v>99</c:v>
                </c:pt>
                <c:pt idx="115">
                  <c:v>99</c:v>
                </c:pt>
                <c:pt idx="116">
                  <c:v>99</c:v>
                </c:pt>
                <c:pt idx="117">
                  <c:v>98</c:v>
                </c:pt>
                <c:pt idx="118">
                  <c:v>100</c:v>
                </c:pt>
                <c:pt idx="119">
                  <c:v>100</c:v>
                </c:pt>
                <c:pt idx="120">
                  <c:v>100</c:v>
                </c:pt>
                <c:pt idx="121">
                  <c:v>101</c:v>
                </c:pt>
                <c:pt idx="122">
                  <c:v>100</c:v>
                </c:pt>
                <c:pt idx="123">
                  <c:v>99</c:v>
                </c:pt>
                <c:pt idx="124">
                  <c:v>99</c:v>
                </c:pt>
                <c:pt idx="125">
                  <c:v>99</c:v>
                </c:pt>
                <c:pt idx="126">
                  <c:v>99</c:v>
                </c:pt>
                <c:pt idx="127">
                  <c:v>98</c:v>
                </c:pt>
                <c:pt idx="128">
                  <c:v>100</c:v>
                </c:pt>
                <c:pt idx="129">
                  <c:v>100</c:v>
                </c:pt>
                <c:pt idx="130">
                  <c:v>100</c:v>
                </c:pt>
                <c:pt idx="131">
                  <c:v>101</c:v>
                </c:pt>
                <c:pt idx="132">
                  <c:v>100</c:v>
                </c:pt>
                <c:pt idx="133">
                  <c:v>99</c:v>
                </c:pt>
                <c:pt idx="134">
                  <c:v>99</c:v>
                </c:pt>
                <c:pt idx="135">
                  <c:v>99</c:v>
                </c:pt>
                <c:pt idx="136">
                  <c:v>99</c:v>
                </c:pt>
                <c:pt idx="137">
                  <c:v>98</c:v>
                </c:pt>
                <c:pt idx="138">
                  <c:v>100</c:v>
                </c:pt>
                <c:pt idx="139">
                  <c:v>100</c:v>
                </c:pt>
                <c:pt idx="140">
                  <c:v>100</c:v>
                </c:pt>
                <c:pt idx="141">
                  <c:v>101</c:v>
                </c:pt>
                <c:pt idx="142">
                  <c:v>100</c:v>
                </c:pt>
                <c:pt idx="143">
                  <c:v>99</c:v>
                </c:pt>
                <c:pt idx="144">
                  <c:v>99</c:v>
                </c:pt>
                <c:pt idx="145">
                  <c:v>99</c:v>
                </c:pt>
                <c:pt idx="146">
                  <c:v>99</c:v>
                </c:pt>
                <c:pt idx="147">
                  <c:v>98</c:v>
                </c:pt>
                <c:pt idx="148">
                  <c:v>100</c:v>
                </c:pt>
                <c:pt idx="149">
                  <c:v>100</c:v>
                </c:pt>
                <c:pt idx="150">
                  <c:v>100</c:v>
                </c:pt>
                <c:pt idx="151">
                  <c:v>101</c:v>
                </c:pt>
                <c:pt idx="152">
                  <c:v>100</c:v>
                </c:pt>
                <c:pt idx="153">
                  <c:v>99</c:v>
                </c:pt>
                <c:pt idx="154">
                  <c:v>99</c:v>
                </c:pt>
                <c:pt idx="155">
                  <c:v>99</c:v>
                </c:pt>
                <c:pt idx="156">
                  <c:v>99</c:v>
                </c:pt>
                <c:pt idx="157">
                  <c:v>98</c:v>
                </c:pt>
                <c:pt idx="158">
                  <c:v>100</c:v>
                </c:pt>
                <c:pt idx="159">
                  <c:v>100</c:v>
                </c:pt>
                <c:pt idx="160">
                  <c:v>100</c:v>
                </c:pt>
                <c:pt idx="161">
                  <c:v>101</c:v>
                </c:pt>
                <c:pt idx="162">
                  <c:v>100</c:v>
                </c:pt>
                <c:pt idx="163">
                  <c:v>99</c:v>
                </c:pt>
                <c:pt idx="164">
                  <c:v>99</c:v>
                </c:pt>
                <c:pt idx="165">
                  <c:v>99</c:v>
                </c:pt>
                <c:pt idx="166">
                  <c:v>99</c:v>
                </c:pt>
                <c:pt idx="167">
                  <c:v>98</c:v>
                </c:pt>
                <c:pt idx="168">
                  <c:v>100</c:v>
                </c:pt>
                <c:pt idx="169">
                  <c:v>100</c:v>
                </c:pt>
                <c:pt idx="170">
                  <c:v>100</c:v>
                </c:pt>
                <c:pt idx="171">
                  <c:v>101</c:v>
                </c:pt>
                <c:pt idx="172">
                  <c:v>100</c:v>
                </c:pt>
                <c:pt idx="173">
                  <c:v>99</c:v>
                </c:pt>
                <c:pt idx="174">
                  <c:v>99</c:v>
                </c:pt>
                <c:pt idx="175">
                  <c:v>99</c:v>
                </c:pt>
                <c:pt idx="176">
                  <c:v>99</c:v>
                </c:pt>
                <c:pt idx="177">
                  <c:v>98</c:v>
                </c:pt>
                <c:pt idx="178">
                  <c:v>100</c:v>
                </c:pt>
                <c:pt idx="179">
                  <c:v>100</c:v>
                </c:pt>
                <c:pt idx="180">
                  <c:v>100</c:v>
                </c:pt>
                <c:pt idx="181">
                  <c:v>101</c:v>
                </c:pt>
                <c:pt idx="182">
                  <c:v>100</c:v>
                </c:pt>
                <c:pt idx="183">
                  <c:v>99</c:v>
                </c:pt>
                <c:pt idx="184">
                  <c:v>99</c:v>
                </c:pt>
                <c:pt idx="185">
                  <c:v>99</c:v>
                </c:pt>
                <c:pt idx="186">
                  <c:v>99</c:v>
                </c:pt>
                <c:pt idx="187">
                  <c:v>98</c:v>
                </c:pt>
                <c:pt idx="188">
                  <c:v>100</c:v>
                </c:pt>
                <c:pt idx="189">
                  <c:v>100</c:v>
                </c:pt>
                <c:pt idx="190">
                  <c:v>100</c:v>
                </c:pt>
                <c:pt idx="191">
                  <c:v>101</c:v>
                </c:pt>
                <c:pt idx="192">
                  <c:v>100</c:v>
                </c:pt>
                <c:pt idx="193">
                  <c:v>99</c:v>
                </c:pt>
                <c:pt idx="194">
                  <c:v>99</c:v>
                </c:pt>
                <c:pt idx="195">
                  <c:v>99</c:v>
                </c:pt>
                <c:pt idx="196">
                  <c:v>99</c:v>
                </c:pt>
                <c:pt idx="197">
                  <c:v>98</c:v>
                </c:pt>
                <c:pt idx="198">
                  <c:v>100</c:v>
                </c:pt>
                <c:pt idx="199">
                  <c:v>100</c:v>
                </c:pt>
                <c:pt idx="200">
                  <c:v>99</c:v>
                </c:pt>
              </c:numCache>
            </c:numRef>
          </c:val>
          <c:smooth val="0"/>
          <c:extLst>
            <c:ext xmlns:c16="http://schemas.microsoft.com/office/drawing/2014/chart" uri="{C3380CC4-5D6E-409C-BE32-E72D297353CC}">
              <c16:uniqueId val="{00000000-F7FA-4DBF-9F2B-57236F16802D}"/>
            </c:ext>
          </c:extLst>
        </c:ser>
        <c:ser>
          <c:idx val="1"/>
          <c:order val="1"/>
          <c:tx>
            <c:strRef>
              <c:f>Sheet1!$S$3</c:f>
              <c:strCache>
                <c:ptCount val="1"/>
                <c:pt idx="0">
                  <c:v>dew point</c:v>
                </c:pt>
              </c:strCache>
            </c:strRef>
          </c:tx>
          <c:spPr>
            <a:ln w="22225" cap="rnd" cmpd="sng" algn="ctr">
              <a:solidFill>
                <a:schemeClr val="accent2"/>
              </a:solidFill>
              <a:round/>
            </a:ln>
            <a:effectLst/>
          </c:spPr>
          <c:marker>
            <c:symbol val="none"/>
          </c:marker>
          <c:cat>
            <c:numRef>
              <c:f>Sheet1!$Q$4:$Q$204</c:f>
              <c:numCache>
                <c:formatCode>h:mm</c:formatCode>
                <c:ptCount val="201"/>
                <c:pt idx="0">
                  <c:v>0.11527777777777777</c:v>
                </c:pt>
                <c:pt idx="1">
                  <c:v>0.11597222222222221</c:v>
                </c:pt>
                <c:pt idx="2">
                  <c:v>0.116666666666667</c:v>
                </c:pt>
                <c:pt idx="3">
                  <c:v>0.117361111111111</c:v>
                </c:pt>
                <c:pt idx="4">
                  <c:v>0.118055555555556</c:v>
                </c:pt>
                <c:pt idx="5">
                  <c:v>0.11874999999999999</c:v>
                </c:pt>
                <c:pt idx="6">
                  <c:v>0.11944444444444401</c:v>
                </c:pt>
                <c:pt idx="7">
                  <c:v>0.120138888888889</c:v>
                </c:pt>
                <c:pt idx="8">
                  <c:v>0.120833333333333</c:v>
                </c:pt>
                <c:pt idx="9">
                  <c:v>0.121527777777778</c:v>
                </c:pt>
                <c:pt idx="10">
                  <c:v>0.122222222222222</c:v>
                </c:pt>
                <c:pt idx="11">
                  <c:v>0.12291666666666699</c:v>
                </c:pt>
                <c:pt idx="12">
                  <c:v>0.12361111111111101</c:v>
                </c:pt>
                <c:pt idx="13">
                  <c:v>0.124305555555556</c:v>
                </c:pt>
                <c:pt idx="14">
                  <c:v>0.125</c:v>
                </c:pt>
                <c:pt idx="15">
                  <c:v>0.125694444444444</c:v>
                </c:pt>
                <c:pt idx="16">
                  <c:v>0.12638888888888899</c:v>
                </c:pt>
                <c:pt idx="17">
                  <c:v>0.12708333333333299</c:v>
                </c:pt>
                <c:pt idx="18">
                  <c:v>0.12777777777777799</c:v>
                </c:pt>
                <c:pt idx="19">
                  <c:v>0.12847222222222199</c:v>
                </c:pt>
                <c:pt idx="20">
                  <c:v>0.12916666666666701</c:v>
                </c:pt>
                <c:pt idx="21">
                  <c:v>0.12986111111111101</c:v>
                </c:pt>
                <c:pt idx="22">
                  <c:v>0.13055555555555501</c:v>
                </c:pt>
                <c:pt idx="23">
                  <c:v>0.13125000000000001</c:v>
                </c:pt>
                <c:pt idx="24">
                  <c:v>0.131944444444444</c:v>
                </c:pt>
                <c:pt idx="25">
                  <c:v>0.132638888888889</c:v>
                </c:pt>
                <c:pt idx="26">
                  <c:v>0.133333333333333</c:v>
                </c:pt>
                <c:pt idx="27">
                  <c:v>0.134027777777778</c:v>
                </c:pt>
                <c:pt idx="28">
                  <c:v>0.13472222222222199</c:v>
                </c:pt>
                <c:pt idx="29">
                  <c:v>0.13541666666666699</c:v>
                </c:pt>
                <c:pt idx="30">
                  <c:v>0.13611111111111099</c:v>
                </c:pt>
                <c:pt idx="31">
                  <c:v>0.13680555555555499</c:v>
                </c:pt>
                <c:pt idx="32">
                  <c:v>0.13750000000000001</c:v>
                </c:pt>
                <c:pt idx="33">
                  <c:v>0.13819444444444401</c:v>
                </c:pt>
                <c:pt idx="34">
                  <c:v>0.13888888888888901</c:v>
                </c:pt>
                <c:pt idx="35">
                  <c:v>0.139583333333333</c:v>
                </c:pt>
                <c:pt idx="36">
                  <c:v>0.140277777777778</c:v>
                </c:pt>
                <c:pt idx="37">
                  <c:v>0.140972222222222</c:v>
                </c:pt>
                <c:pt idx="38">
                  <c:v>0.141666666666667</c:v>
                </c:pt>
                <c:pt idx="39">
                  <c:v>0.14236111111111099</c:v>
                </c:pt>
                <c:pt idx="40">
                  <c:v>0.14305555555555499</c:v>
                </c:pt>
                <c:pt idx="41">
                  <c:v>0.14374999999999999</c:v>
                </c:pt>
                <c:pt idx="42">
                  <c:v>0.14444444444444399</c:v>
                </c:pt>
                <c:pt idx="43">
                  <c:v>0.14513888888888901</c:v>
                </c:pt>
                <c:pt idx="44">
                  <c:v>0.14583333333333301</c:v>
                </c:pt>
                <c:pt idx="45">
                  <c:v>0.14652777777777801</c:v>
                </c:pt>
                <c:pt idx="46">
                  <c:v>0.147222222222222</c:v>
                </c:pt>
                <c:pt idx="47">
                  <c:v>0.147916666666667</c:v>
                </c:pt>
                <c:pt idx="48">
                  <c:v>0.148611111111111</c:v>
                </c:pt>
                <c:pt idx="49">
                  <c:v>0.149305555555555</c:v>
                </c:pt>
                <c:pt idx="50">
                  <c:v>0.15</c:v>
                </c:pt>
                <c:pt idx="51">
                  <c:v>0.15069444444444399</c:v>
                </c:pt>
                <c:pt idx="52">
                  <c:v>0.15138888888888899</c:v>
                </c:pt>
                <c:pt idx="53">
                  <c:v>0.15208333333333299</c:v>
                </c:pt>
                <c:pt idx="54">
                  <c:v>0.15277777777777801</c:v>
                </c:pt>
                <c:pt idx="55">
                  <c:v>0.15347222222222201</c:v>
                </c:pt>
                <c:pt idx="56">
                  <c:v>0.15416666666666701</c:v>
                </c:pt>
                <c:pt idx="57">
                  <c:v>0.15486111111111101</c:v>
                </c:pt>
                <c:pt idx="58">
                  <c:v>0.155555555555555</c:v>
                </c:pt>
                <c:pt idx="59">
                  <c:v>0.15625</c:v>
                </c:pt>
                <c:pt idx="60">
                  <c:v>0.156944444444444</c:v>
                </c:pt>
                <c:pt idx="61">
                  <c:v>0.15763888888888899</c:v>
                </c:pt>
                <c:pt idx="62">
                  <c:v>0.15833333333333299</c:v>
                </c:pt>
                <c:pt idx="63">
                  <c:v>0.15902777777777799</c:v>
                </c:pt>
                <c:pt idx="64">
                  <c:v>0.15972222222222199</c:v>
                </c:pt>
                <c:pt idx="65">
                  <c:v>0.16041666666666601</c:v>
                </c:pt>
                <c:pt idx="66">
                  <c:v>0.16111111111111101</c:v>
                </c:pt>
                <c:pt idx="67">
                  <c:v>0.16180555555555501</c:v>
                </c:pt>
                <c:pt idx="68">
                  <c:v>0.16250000000000001</c:v>
                </c:pt>
                <c:pt idx="69">
                  <c:v>0.163194444444444</c:v>
                </c:pt>
                <c:pt idx="70">
                  <c:v>0.163888888888889</c:v>
                </c:pt>
                <c:pt idx="71">
                  <c:v>0.164583333333333</c:v>
                </c:pt>
                <c:pt idx="72">
                  <c:v>0.165277777777778</c:v>
                </c:pt>
                <c:pt idx="73">
                  <c:v>0.16597222222222199</c:v>
                </c:pt>
                <c:pt idx="74">
                  <c:v>0.16666666666666599</c:v>
                </c:pt>
                <c:pt idx="75">
                  <c:v>0.16736111111111099</c:v>
                </c:pt>
                <c:pt idx="76">
                  <c:v>0.16805555555555499</c:v>
                </c:pt>
                <c:pt idx="77">
                  <c:v>0.16875000000000001</c:v>
                </c:pt>
                <c:pt idx="78">
                  <c:v>0.16944444444444401</c:v>
                </c:pt>
                <c:pt idx="79">
                  <c:v>0.17013888888888901</c:v>
                </c:pt>
                <c:pt idx="80">
                  <c:v>0.170833333333333</c:v>
                </c:pt>
                <c:pt idx="81">
                  <c:v>0.171527777777778</c:v>
                </c:pt>
                <c:pt idx="82">
                  <c:v>0.172222222222222</c:v>
                </c:pt>
                <c:pt idx="83">
                  <c:v>0.172916666666666</c:v>
                </c:pt>
                <c:pt idx="84">
                  <c:v>0.17361111111111099</c:v>
                </c:pt>
                <c:pt idx="85">
                  <c:v>0.17430555555555499</c:v>
                </c:pt>
                <c:pt idx="86">
                  <c:v>0.17499999999999999</c:v>
                </c:pt>
                <c:pt idx="87">
                  <c:v>0.17569444444444399</c:v>
                </c:pt>
                <c:pt idx="88">
                  <c:v>0.17638888888888901</c:v>
                </c:pt>
                <c:pt idx="89">
                  <c:v>0.17708333333333301</c:v>
                </c:pt>
                <c:pt idx="90">
                  <c:v>0.17777777777777801</c:v>
                </c:pt>
                <c:pt idx="91">
                  <c:v>0.178472222222222</c:v>
                </c:pt>
                <c:pt idx="92">
                  <c:v>0.179166666666666</c:v>
                </c:pt>
                <c:pt idx="93">
                  <c:v>0.179861111111111</c:v>
                </c:pt>
                <c:pt idx="94">
                  <c:v>0.180555555555555</c:v>
                </c:pt>
                <c:pt idx="95">
                  <c:v>0.18124999999999999</c:v>
                </c:pt>
                <c:pt idx="96">
                  <c:v>0.18194444444444399</c:v>
                </c:pt>
                <c:pt idx="97">
                  <c:v>0.18263888888888899</c:v>
                </c:pt>
                <c:pt idx="98">
                  <c:v>0.18333333333333299</c:v>
                </c:pt>
                <c:pt idx="99">
                  <c:v>0.18402777777777801</c:v>
                </c:pt>
                <c:pt idx="100">
                  <c:v>0.18472222222222201</c:v>
                </c:pt>
                <c:pt idx="101">
                  <c:v>0.18541666666666601</c:v>
                </c:pt>
                <c:pt idx="102">
                  <c:v>0.18611111111111101</c:v>
                </c:pt>
                <c:pt idx="103">
                  <c:v>0.186805555555555</c:v>
                </c:pt>
                <c:pt idx="104">
                  <c:v>0.1875</c:v>
                </c:pt>
                <c:pt idx="105">
                  <c:v>0.188194444444444</c:v>
                </c:pt>
                <c:pt idx="106">
                  <c:v>0.18888888888888899</c:v>
                </c:pt>
                <c:pt idx="107">
                  <c:v>0.18958333333333299</c:v>
                </c:pt>
                <c:pt idx="108">
                  <c:v>0.19027777777777699</c:v>
                </c:pt>
                <c:pt idx="109">
                  <c:v>0.19097222222222199</c:v>
                </c:pt>
                <c:pt idx="110">
                  <c:v>0.19166666666666601</c:v>
                </c:pt>
                <c:pt idx="111">
                  <c:v>0.19236111111111101</c:v>
                </c:pt>
                <c:pt idx="112">
                  <c:v>0.19305555555555501</c:v>
                </c:pt>
                <c:pt idx="113">
                  <c:v>0.19375000000000001</c:v>
                </c:pt>
                <c:pt idx="114">
                  <c:v>0.194444444444444</c:v>
                </c:pt>
                <c:pt idx="115">
                  <c:v>0.195138888888889</c:v>
                </c:pt>
                <c:pt idx="116">
                  <c:v>0.195833333333333</c:v>
                </c:pt>
                <c:pt idx="117">
                  <c:v>0.196527777777777</c:v>
                </c:pt>
                <c:pt idx="118">
                  <c:v>0.19722222222222199</c:v>
                </c:pt>
                <c:pt idx="119">
                  <c:v>0.19791666666666599</c:v>
                </c:pt>
                <c:pt idx="120">
                  <c:v>0.19861111111111099</c:v>
                </c:pt>
                <c:pt idx="121">
                  <c:v>0.19930555555555499</c:v>
                </c:pt>
                <c:pt idx="122">
                  <c:v>0.2</c:v>
                </c:pt>
                <c:pt idx="123">
                  <c:v>0.20069444444444401</c:v>
                </c:pt>
                <c:pt idx="124">
                  <c:v>0.20138888888888901</c:v>
                </c:pt>
                <c:pt idx="125">
                  <c:v>0.202083333333333</c:v>
                </c:pt>
                <c:pt idx="126">
                  <c:v>0.202777777777777</c:v>
                </c:pt>
                <c:pt idx="127">
                  <c:v>0.203472222222222</c:v>
                </c:pt>
                <c:pt idx="128">
                  <c:v>0.204166666666666</c:v>
                </c:pt>
                <c:pt idx="129">
                  <c:v>0.20486111111111099</c:v>
                </c:pt>
                <c:pt idx="130">
                  <c:v>0.20555555555555499</c:v>
                </c:pt>
                <c:pt idx="131">
                  <c:v>0.20624999999999999</c:v>
                </c:pt>
                <c:pt idx="132">
                  <c:v>0.20694444444444399</c:v>
                </c:pt>
                <c:pt idx="133">
                  <c:v>0.20763888888888901</c:v>
                </c:pt>
                <c:pt idx="134">
                  <c:v>0.20833333333333301</c:v>
                </c:pt>
                <c:pt idx="135">
                  <c:v>0.20902777777777701</c:v>
                </c:pt>
                <c:pt idx="136">
                  <c:v>0.209722222222222</c:v>
                </c:pt>
                <c:pt idx="137">
                  <c:v>0.210416666666666</c:v>
                </c:pt>
                <c:pt idx="138">
                  <c:v>0.211111111111111</c:v>
                </c:pt>
                <c:pt idx="139">
                  <c:v>0.211805555555555</c:v>
                </c:pt>
                <c:pt idx="140">
                  <c:v>0.21249999999999999</c:v>
                </c:pt>
                <c:pt idx="141">
                  <c:v>0.21319444444444399</c:v>
                </c:pt>
                <c:pt idx="142">
                  <c:v>0.21388888888888899</c:v>
                </c:pt>
                <c:pt idx="143">
                  <c:v>0.21458333333333299</c:v>
                </c:pt>
                <c:pt idx="144">
                  <c:v>0.21527777777777701</c:v>
                </c:pt>
                <c:pt idx="145">
                  <c:v>0.21597222222222201</c:v>
                </c:pt>
                <c:pt idx="146">
                  <c:v>0.21666666666666701</c:v>
                </c:pt>
                <c:pt idx="147">
                  <c:v>0.21736111111111101</c:v>
                </c:pt>
                <c:pt idx="148">
                  <c:v>0.218055555555555</c:v>
                </c:pt>
                <c:pt idx="149">
                  <c:v>0.21875</c:v>
                </c:pt>
                <c:pt idx="150">
                  <c:v>0.219444444444444</c:v>
                </c:pt>
                <c:pt idx="151">
                  <c:v>0.22013888888888899</c:v>
                </c:pt>
                <c:pt idx="152">
                  <c:v>0.22083333333333299</c:v>
                </c:pt>
                <c:pt idx="153">
                  <c:v>0.22152777777777799</c:v>
                </c:pt>
                <c:pt idx="154">
                  <c:v>0.22222222222222199</c:v>
                </c:pt>
                <c:pt idx="155">
                  <c:v>0.22291666666666701</c:v>
                </c:pt>
                <c:pt idx="156">
                  <c:v>0.22361111111111101</c:v>
                </c:pt>
                <c:pt idx="157">
                  <c:v>0.22430555555555501</c:v>
                </c:pt>
                <c:pt idx="158">
                  <c:v>0.22500000000000001</c:v>
                </c:pt>
                <c:pt idx="159">
                  <c:v>0.225694444444444</c:v>
                </c:pt>
                <c:pt idx="160">
                  <c:v>0.226388888888889</c:v>
                </c:pt>
                <c:pt idx="161">
                  <c:v>0.227083333333333</c:v>
                </c:pt>
                <c:pt idx="162">
                  <c:v>0.227777777777778</c:v>
                </c:pt>
                <c:pt idx="163">
                  <c:v>0.22847222222222199</c:v>
                </c:pt>
                <c:pt idx="164">
                  <c:v>0.22916666666666599</c:v>
                </c:pt>
                <c:pt idx="165">
                  <c:v>0.22986111111111099</c:v>
                </c:pt>
                <c:pt idx="166">
                  <c:v>0.23055555555555499</c:v>
                </c:pt>
                <c:pt idx="167">
                  <c:v>0.23125000000000001</c:v>
                </c:pt>
                <c:pt idx="168">
                  <c:v>0.23194444444444401</c:v>
                </c:pt>
                <c:pt idx="169">
                  <c:v>0.23263888888888901</c:v>
                </c:pt>
                <c:pt idx="170">
                  <c:v>0.233333333333333</c:v>
                </c:pt>
                <c:pt idx="171">
                  <c:v>0.234027777777778</c:v>
                </c:pt>
                <c:pt idx="172">
                  <c:v>0.234722222222222</c:v>
                </c:pt>
                <c:pt idx="173">
                  <c:v>0.235416666666666</c:v>
                </c:pt>
                <c:pt idx="174">
                  <c:v>0.23611111111111099</c:v>
                </c:pt>
                <c:pt idx="175">
                  <c:v>0.23680555555555499</c:v>
                </c:pt>
                <c:pt idx="176">
                  <c:v>0.23749999999999999</c:v>
                </c:pt>
                <c:pt idx="177">
                  <c:v>0.23819444444444399</c:v>
                </c:pt>
                <c:pt idx="178">
                  <c:v>0.23888888888888901</c:v>
                </c:pt>
                <c:pt idx="179">
                  <c:v>0.23958333333333301</c:v>
                </c:pt>
                <c:pt idx="180">
                  <c:v>0.24027777777777801</c:v>
                </c:pt>
                <c:pt idx="181">
                  <c:v>0.240972222222222</c:v>
                </c:pt>
                <c:pt idx="182">
                  <c:v>0.241666666666666</c:v>
                </c:pt>
                <c:pt idx="183">
                  <c:v>0.242361111111111</c:v>
                </c:pt>
                <c:pt idx="184">
                  <c:v>0.243055555555555</c:v>
                </c:pt>
                <c:pt idx="185">
                  <c:v>0.24374999999999999</c:v>
                </c:pt>
                <c:pt idx="186">
                  <c:v>0.24444444444444399</c:v>
                </c:pt>
                <c:pt idx="187">
                  <c:v>0.24513888888888899</c:v>
                </c:pt>
                <c:pt idx="188">
                  <c:v>0.24583333333333299</c:v>
                </c:pt>
                <c:pt idx="189">
                  <c:v>0.24652777777777801</c:v>
                </c:pt>
                <c:pt idx="190">
                  <c:v>0.24722222222222201</c:v>
                </c:pt>
                <c:pt idx="191">
                  <c:v>0.24791666666666601</c:v>
                </c:pt>
                <c:pt idx="192">
                  <c:v>0.24861111111111101</c:v>
                </c:pt>
                <c:pt idx="193">
                  <c:v>0.249305555555555</c:v>
                </c:pt>
                <c:pt idx="194">
                  <c:v>0.25</c:v>
                </c:pt>
                <c:pt idx="195">
                  <c:v>0.250694444444444</c:v>
                </c:pt>
                <c:pt idx="196">
                  <c:v>0.25138888888888899</c:v>
                </c:pt>
                <c:pt idx="197">
                  <c:v>0.25208333333333299</c:v>
                </c:pt>
                <c:pt idx="198">
                  <c:v>0.25277777777777799</c:v>
                </c:pt>
                <c:pt idx="199">
                  <c:v>0.25347222222222199</c:v>
                </c:pt>
                <c:pt idx="200">
                  <c:v>0.25416666666666599</c:v>
                </c:pt>
              </c:numCache>
            </c:numRef>
          </c:cat>
          <c:val>
            <c:numRef>
              <c:f>Sheet1!$S$4:$S$204</c:f>
              <c:numCache>
                <c:formatCode>General</c:formatCode>
                <c:ptCount val="201"/>
                <c:pt idx="0">
                  <c:v>3.4</c:v>
                </c:pt>
                <c:pt idx="1">
                  <c:v>3.5</c:v>
                </c:pt>
                <c:pt idx="2">
                  <c:v>3.4</c:v>
                </c:pt>
                <c:pt idx="3">
                  <c:v>3.4</c:v>
                </c:pt>
                <c:pt idx="4">
                  <c:v>3.4</c:v>
                </c:pt>
                <c:pt idx="5">
                  <c:v>3.4</c:v>
                </c:pt>
                <c:pt idx="6">
                  <c:v>3.4</c:v>
                </c:pt>
                <c:pt idx="7">
                  <c:v>3.4</c:v>
                </c:pt>
                <c:pt idx="8">
                  <c:v>3.4</c:v>
                </c:pt>
                <c:pt idx="9">
                  <c:v>3.4</c:v>
                </c:pt>
                <c:pt idx="10">
                  <c:v>3.4</c:v>
                </c:pt>
                <c:pt idx="11">
                  <c:v>3.5</c:v>
                </c:pt>
                <c:pt idx="12">
                  <c:v>3.4</c:v>
                </c:pt>
                <c:pt idx="13">
                  <c:v>3.4</c:v>
                </c:pt>
                <c:pt idx="14">
                  <c:v>3.4</c:v>
                </c:pt>
                <c:pt idx="15">
                  <c:v>3.4</c:v>
                </c:pt>
                <c:pt idx="16">
                  <c:v>3.4</c:v>
                </c:pt>
                <c:pt idx="17">
                  <c:v>3.4</c:v>
                </c:pt>
                <c:pt idx="18">
                  <c:v>3.4</c:v>
                </c:pt>
                <c:pt idx="19">
                  <c:v>3.4</c:v>
                </c:pt>
                <c:pt idx="20">
                  <c:v>3.4</c:v>
                </c:pt>
                <c:pt idx="21">
                  <c:v>3.5</c:v>
                </c:pt>
                <c:pt idx="22">
                  <c:v>3.4</c:v>
                </c:pt>
                <c:pt idx="23">
                  <c:v>3.4</c:v>
                </c:pt>
                <c:pt idx="24">
                  <c:v>3.4</c:v>
                </c:pt>
                <c:pt idx="25">
                  <c:v>3.4</c:v>
                </c:pt>
                <c:pt idx="26">
                  <c:v>3.4</c:v>
                </c:pt>
                <c:pt idx="27">
                  <c:v>3.4</c:v>
                </c:pt>
                <c:pt idx="28">
                  <c:v>3.4</c:v>
                </c:pt>
                <c:pt idx="29">
                  <c:v>3.4</c:v>
                </c:pt>
                <c:pt idx="30">
                  <c:v>3.4</c:v>
                </c:pt>
                <c:pt idx="31">
                  <c:v>3.5</c:v>
                </c:pt>
                <c:pt idx="32">
                  <c:v>3.4</c:v>
                </c:pt>
                <c:pt idx="33">
                  <c:v>3.4</c:v>
                </c:pt>
                <c:pt idx="34">
                  <c:v>3.4</c:v>
                </c:pt>
                <c:pt idx="35">
                  <c:v>3.4</c:v>
                </c:pt>
                <c:pt idx="36">
                  <c:v>3.4</c:v>
                </c:pt>
                <c:pt idx="37">
                  <c:v>3.4</c:v>
                </c:pt>
                <c:pt idx="38">
                  <c:v>3.4</c:v>
                </c:pt>
                <c:pt idx="39">
                  <c:v>3.4</c:v>
                </c:pt>
                <c:pt idx="40">
                  <c:v>3.8</c:v>
                </c:pt>
                <c:pt idx="41">
                  <c:v>5.0999999999999996</c:v>
                </c:pt>
                <c:pt idx="42">
                  <c:v>9.1</c:v>
                </c:pt>
                <c:pt idx="43">
                  <c:v>10</c:v>
                </c:pt>
                <c:pt idx="44">
                  <c:v>12</c:v>
                </c:pt>
                <c:pt idx="45">
                  <c:v>15</c:v>
                </c:pt>
                <c:pt idx="46">
                  <c:v>16</c:v>
                </c:pt>
                <c:pt idx="47">
                  <c:v>18</c:v>
                </c:pt>
                <c:pt idx="48">
                  <c:v>19</c:v>
                </c:pt>
                <c:pt idx="49">
                  <c:v>18</c:v>
                </c:pt>
                <c:pt idx="50">
                  <c:v>16</c:v>
                </c:pt>
                <c:pt idx="51">
                  <c:v>15</c:v>
                </c:pt>
                <c:pt idx="52">
                  <c:v>12</c:v>
                </c:pt>
                <c:pt idx="53">
                  <c:v>10</c:v>
                </c:pt>
                <c:pt idx="54">
                  <c:v>9.5</c:v>
                </c:pt>
                <c:pt idx="55">
                  <c:v>3.8</c:v>
                </c:pt>
                <c:pt idx="56">
                  <c:v>3.6</c:v>
                </c:pt>
                <c:pt idx="57">
                  <c:v>3.5</c:v>
                </c:pt>
                <c:pt idx="58">
                  <c:v>3.4</c:v>
                </c:pt>
                <c:pt idx="59">
                  <c:v>3.4</c:v>
                </c:pt>
                <c:pt idx="60">
                  <c:v>3.4</c:v>
                </c:pt>
                <c:pt idx="61">
                  <c:v>3.4</c:v>
                </c:pt>
                <c:pt idx="62">
                  <c:v>3.4</c:v>
                </c:pt>
                <c:pt idx="63">
                  <c:v>3.4</c:v>
                </c:pt>
                <c:pt idx="64">
                  <c:v>3.4</c:v>
                </c:pt>
                <c:pt idx="65">
                  <c:v>3.4</c:v>
                </c:pt>
                <c:pt idx="66">
                  <c:v>3.4</c:v>
                </c:pt>
                <c:pt idx="67">
                  <c:v>3.4</c:v>
                </c:pt>
                <c:pt idx="68">
                  <c:v>3.5</c:v>
                </c:pt>
                <c:pt idx="69">
                  <c:v>3.4</c:v>
                </c:pt>
                <c:pt idx="70">
                  <c:v>3.4</c:v>
                </c:pt>
                <c:pt idx="71">
                  <c:v>3.4</c:v>
                </c:pt>
                <c:pt idx="72">
                  <c:v>3.4</c:v>
                </c:pt>
                <c:pt idx="73">
                  <c:v>3.4</c:v>
                </c:pt>
                <c:pt idx="74">
                  <c:v>3.4</c:v>
                </c:pt>
                <c:pt idx="75">
                  <c:v>3.4</c:v>
                </c:pt>
                <c:pt idx="76">
                  <c:v>3.4</c:v>
                </c:pt>
                <c:pt idx="77">
                  <c:v>3.4</c:v>
                </c:pt>
                <c:pt idx="78">
                  <c:v>3.5</c:v>
                </c:pt>
                <c:pt idx="79">
                  <c:v>3.4</c:v>
                </c:pt>
                <c:pt idx="80">
                  <c:v>3.4</c:v>
                </c:pt>
                <c:pt idx="81">
                  <c:v>3.4</c:v>
                </c:pt>
                <c:pt idx="82">
                  <c:v>3.4</c:v>
                </c:pt>
                <c:pt idx="83">
                  <c:v>3.4</c:v>
                </c:pt>
                <c:pt idx="84">
                  <c:v>3.4</c:v>
                </c:pt>
                <c:pt idx="85">
                  <c:v>3.4</c:v>
                </c:pt>
                <c:pt idx="86">
                  <c:v>3.4</c:v>
                </c:pt>
                <c:pt idx="87">
                  <c:v>3.4</c:v>
                </c:pt>
                <c:pt idx="88">
                  <c:v>3.5</c:v>
                </c:pt>
                <c:pt idx="89">
                  <c:v>3.4</c:v>
                </c:pt>
                <c:pt idx="90">
                  <c:v>3.4</c:v>
                </c:pt>
                <c:pt idx="91">
                  <c:v>3.4</c:v>
                </c:pt>
                <c:pt idx="92">
                  <c:v>3.4</c:v>
                </c:pt>
                <c:pt idx="93">
                  <c:v>3.4</c:v>
                </c:pt>
                <c:pt idx="94">
                  <c:v>3.4</c:v>
                </c:pt>
                <c:pt idx="95">
                  <c:v>3.4</c:v>
                </c:pt>
                <c:pt idx="96">
                  <c:v>3.4</c:v>
                </c:pt>
                <c:pt idx="97">
                  <c:v>3.4</c:v>
                </c:pt>
                <c:pt idx="98">
                  <c:v>3.5</c:v>
                </c:pt>
                <c:pt idx="99">
                  <c:v>3.4</c:v>
                </c:pt>
                <c:pt idx="100">
                  <c:v>3.4</c:v>
                </c:pt>
                <c:pt idx="101">
                  <c:v>3.4</c:v>
                </c:pt>
                <c:pt idx="102">
                  <c:v>3.4</c:v>
                </c:pt>
                <c:pt idx="103">
                  <c:v>3.4</c:v>
                </c:pt>
                <c:pt idx="104">
                  <c:v>3.4</c:v>
                </c:pt>
                <c:pt idx="105">
                  <c:v>3.4</c:v>
                </c:pt>
                <c:pt idx="106">
                  <c:v>3.4</c:v>
                </c:pt>
                <c:pt idx="107">
                  <c:v>3.8</c:v>
                </c:pt>
                <c:pt idx="108">
                  <c:v>5.0999999999999996</c:v>
                </c:pt>
                <c:pt idx="109">
                  <c:v>9.1</c:v>
                </c:pt>
                <c:pt idx="110">
                  <c:v>10</c:v>
                </c:pt>
                <c:pt idx="111">
                  <c:v>12</c:v>
                </c:pt>
                <c:pt idx="112">
                  <c:v>15</c:v>
                </c:pt>
                <c:pt idx="113">
                  <c:v>16</c:v>
                </c:pt>
                <c:pt idx="114">
                  <c:v>18</c:v>
                </c:pt>
                <c:pt idx="115">
                  <c:v>19</c:v>
                </c:pt>
                <c:pt idx="116">
                  <c:v>18</c:v>
                </c:pt>
                <c:pt idx="117">
                  <c:v>16</c:v>
                </c:pt>
                <c:pt idx="118">
                  <c:v>15</c:v>
                </c:pt>
                <c:pt idx="119">
                  <c:v>12</c:v>
                </c:pt>
                <c:pt idx="120">
                  <c:v>10</c:v>
                </c:pt>
                <c:pt idx="121">
                  <c:v>9.5</c:v>
                </c:pt>
                <c:pt idx="122">
                  <c:v>3.8</c:v>
                </c:pt>
                <c:pt idx="123">
                  <c:v>3.6</c:v>
                </c:pt>
                <c:pt idx="124">
                  <c:v>3.5</c:v>
                </c:pt>
                <c:pt idx="125">
                  <c:v>3.4</c:v>
                </c:pt>
                <c:pt idx="126">
                  <c:v>3.4</c:v>
                </c:pt>
                <c:pt idx="127">
                  <c:v>3.4</c:v>
                </c:pt>
                <c:pt idx="128">
                  <c:v>3.4</c:v>
                </c:pt>
                <c:pt idx="129">
                  <c:v>3.4</c:v>
                </c:pt>
                <c:pt idx="130">
                  <c:v>3.4</c:v>
                </c:pt>
                <c:pt idx="131">
                  <c:v>3.4</c:v>
                </c:pt>
                <c:pt idx="132">
                  <c:v>3.4</c:v>
                </c:pt>
                <c:pt idx="133">
                  <c:v>3.4</c:v>
                </c:pt>
                <c:pt idx="134">
                  <c:v>3.4</c:v>
                </c:pt>
                <c:pt idx="135">
                  <c:v>3.5</c:v>
                </c:pt>
                <c:pt idx="136">
                  <c:v>3.4</c:v>
                </c:pt>
                <c:pt idx="137">
                  <c:v>3.4</c:v>
                </c:pt>
                <c:pt idx="138">
                  <c:v>3.4</c:v>
                </c:pt>
                <c:pt idx="139">
                  <c:v>3.4</c:v>
                </c:pt>
                <c:pt idx="140">
                  <c:v>3.4</c:v>
                </c:pt>
                <c:pt idx="141">
                  <c:v>3.4</c:v>
                </c:pt>
                <c:pt idx="142">
                  <c:v>3.4</c:v>
                </c:pt>
                <c:pt idx="143">
                  <c:v>3.4</c:v>
                </c:pt>
                <c:pt idx="144">
                  <c:v>3.4</c:v>
                </c:pt>
                <c:pt idx="145">
                  <c:v>3.5</c:v>
                </c:pt>
                <c:pt idx="146">
                  <c:v>3.4</c:v>
                </c:pt>
                <c:pt idx="147">
                  <c:v>3.4</c:v>
                </c:pt>
                <c:pt idx="148">
                  <c:v>3.4</c:v>
                </c:pt>
                <c:pt idx="149">
                  <c:v>3.4</c:v>
                </c:pt>
                <c:pt idx="150">
                  <c:v>3.4</c:v>
                </c:pt>
                <c:pt idx="151">
                  <c:v>3.4</c:v>
                </c:pt>
                <c:pt idx="152">
                  <c:v>3.4</c:v>
                </c:pt>
                <c:pt idx="153">
                  <c:v>3.4</c:v>
                </c:pt>
                <c:pt idx="154">
                  <c:v>3.4</c:v>
                </c:pt>
                <c:pt idx="155">
                  <c:v>3.5</c:v>
                </c:pt>
                <c:pt idx="156">
                  <c:v>3.4</c:v>
                </c:pt>
                <c:pt idx="157">
                  <c:v>3.4</c:v>
                </c:pt>
                <c:pt idx="158">
                  <c:v>3.4</c:v>
                </c:pt>
                <c:pt idx="159">
                  <c:v>3.4</c:v>
                </c:pt>
                <c:pt idx="160">
                  <c:v>3.4</c:v>
                </c:pt>
                <c:pt idx="161">
                  <c:v>3.4</c:v>
                </c:pt>
                <c:pt idx="162">
                  <c:v>3.4</c:v>
                </c:pt>
                <c:pt idx="163">
                  <c:v>3.4</c:v>
                </c:pt>
                <c:pt idx="164">
                  <c:v>3.4</c:v>
                </c:pt>
                <c:pt idx="165">
                  <c:v>3.5</c:v>
                </c:pt>
                <c:pt idx="166">
                  <c:v>3.4</c:v>
                </c:pt>
                <c:pt idx="167">
                  <c:v>3.4</c:v>
                </c:pt>
                <c:pt idx="168">
                  <c:v>3.4</c:v>
                </c:pt>
                <c:pt idx="169">
                  <c:v>3.4</c:v>
                </c:pt>
                <c:pt idx="170">
                  <c:v>3.4</c:v>
                </c:pt>
                <c:pt idx="171">
                  <c:v>3.4</c:v>
                </c:pt>
                <c:pt idx="172">
                  <c:v>3.4</c:v>
                </c:pt>
                <c:pt idx="173">
                  <c:v>3.4</c:v>
                </c:pt>
                <c:pt idx="174">
                  <c:v>3.8</c:v>
                </c:pt>
                <c:pt idx="175">
                  <c:v>5.0999999999999996</c:v>
                </c:pt>
                <c:pt idx="176">
                  <c:v>9.1</c:v>
                </c:pt>
                <c:pt idx="177">
                  <c:v>10</c:v>
                </c:pt>
                <c:pt idx="178">
                  <c:v>12</c:v>
                </c:pt>
                <c:pt idx="179">
                  <c:v>15</c:v>
                </c:pt>
                <c:pt idx="180">
                  <c:v>16</c:v>
                </c:pt>
                <c:pt idx="181">
                  <c:v>18</c:v>
                </c:pt>
                <c:pt idx="182">
                  <c:v>19</c:v>
                </c:pt>
                <c:pt idx="183">
                  <c:v>18</c:v>
                </c:pt>
                <c:pt idx="184">
                  <c:v>16</c:v>
                </c:pt>
                <c:pt idx="185">
                  <c:v>15</c:v>
                </c:pt>
                <c:pt idx="186">
                  <c:v>12</c:v>
                </c:pt>
                <c:pt idx="187">
                  <c:v>10</c:v>
                </c:pt>
                <c:pt idx="188">
                  <c:v>9.5</c:v>
                </c:pt>
                <c:pt idx="189">
                  <c:v>3.8</c:v>
                </c:pt>
                <c:pt idx="190">
                  <c:v>3.6</c:v>
                </c:pt>
                <c:pt idx="191">
                  <c:v>3.5</c:v>
                </c:pt>
                <c:pt idx="192">
                  <c:v>3.4</c:v>
                </c:pt>
                <c:pt idx="193">
                  <c:v>3.4</c:v>
                </c:pt>
                <c:pt idx="194">
                  <c:v>3.4</c:v>
                </c:pt>
                <c:pt idx="195">
                  <c:v>3.4</c:v>
                </c:pt>
                <c:pt idx="196">
                  <c:v>3.4</c:v>
                </c:pt>
                <c:pt idx="197">
                  <c:v>3.4</c:v>
                </c:pt>
                <c:pt idx="198">
                  <c:v>3.4</c:v>
                </c:pt>
                <c:pt idx="199">
                  <c:v>3.4</c:v>
                </c:pt>
                <c:pt idx="200">
                  <c:v>3.4</c:v>
                </c:pt>
              </c:numCache>
            </c:numRef>
          </c:val>
          <c:smooth val="0"/>
          <c:extLst>
            <c:ext xmlns:c16="http://schemas.microsoft.com/office/drawing/2014/chart" uri="{C3380CC4-5D6E-409C-BE32-E72D297353CC}">
              <c16:uniqueId val="{00000001-F7FA-4DBF-9F2B-57236F16802D}"/>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413939888"/>
        <c:axId val="1270490384"/>
      </c:lineChart>
      <c:catAx>
        <c:axId val="1413939888"/>
        <c:scaling>
          <c:orientation val="minMax"/>
        </c:scaling>
        <c:delete val="0"/>
        <c:axPos val="b"/>
        <c:numFmt formatCode="h:mm"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en-US"/>
          </a:p>
        </c:txPr>
        <c:crossAx val="1270490384"/>
        <c:crosses val="autoZero"/>
        <c:auto val="1"/>
        <c:lblAlgn val="ctr"/>
        <c:lblOffset val="100"/>
        <c:noMultiLvlLbl val="0"/>
      </c:catAx>
      <c:valAx>
        <c:axId val="127049038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en-US"/>
          </a:p>
        </c:txPr>
        <c:crossAx val="1413939888"/>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F969A2-DEA7-4086-BE91-066CECDA9F5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A1A0686-7827-4367-9742-4F869739FCA2}">
      <dgm:prSet phldrT="[Text]"/>
      <dgm:spPr/>
      <dgm:t>
        <a:bodyPr/>
        <a:lstStyle/>
        <a:p>
          <a:r>
            <a:rPr lang="en-US" b="1" dirty="0"/>
            <a:t>Quality &amp; Safety Management </a:t>
          </a:r>
          <a:endParaRPr lang="en-US" dirty="0"/>
        </a:p>
      </dgm:t>
    </dgm:pt>
    <dgm:pt modelId="{B930FB88-D4D1-4CFB-8A7E-2E39A831EE26}" type="parTrans" cxnId="{3786053A-5D52-48C7-B16D-9D497D87494A}">
      <dgm:prSet/>
      <dgm:spPr/>
      <dgm:t>
        <a:bodyPr/>
        <a:lstStyle/>
        <a:p>
          <a:endParaRPr lang="en-US"/>
        </a:p>
      </dgm:t>
    </dgm:pt>
    <dgm:pt modelId="{2D411057-9B55-4482-9CB0-2235FC46A7C0}" type="sibTrans" cxnId="{3786053A-5D52-48C7-B16D-9D497D87494A}">
      <dgm:prSet/>
      <dgm:spPr/>
      <dgm:t>
        <a:bodyPr/>
        <a:lstStyle/>
        <a:p>
          <a:endParaRPr lang="en-US"/>
        </a:p>
      </dgm:t>
    </dgm:pt>
    <dgm:pt modelId="{1BDA3C04-D001-4C60-8981-93EA4534512C}">
      <dgm:prSet phldrT="[Text]"/>
      <dgm:spPr/>
      <dgm:t>
        <a:bodyPr/>
        <a:lstStyle/>
        <a:p>
          <a:r>
            <a:rPr lang="en-US" dirty="0"/>
            <a:t>Maintaining compliance</a:t>
          </a:r>
        </a:p>
      </dgm:t>
    </dgm:pt>
    <dgm:pt modelId="{E0651A34-A354-4F47-82D2-DFA6BC994B5A}" type="parTrans" cxnId="{F06A1946-1317-4C71-9BF3-EA7DF0AA8C85}">
      <dgm:prSet/>
      <dgm:spPr/>
      <dgm:t>
        <a:bodyPr/>
        <a:lstStyle/>
        <a:p>
          <a:endParaRPr lang="en-US"/>
        </a:p>
      </dgm:t>
    </dgm:pt>
    <dgm:pt modelId="{05F75FA0-E5A3-4597-B209-CFC9A36AFC29}" type="sibTrans" cxnId="{F06A1946-1317-4C71-9BF3-EA7DF0AA8C85}">
      <dgm:prSet/>
      <dgm:spPr/>
      <dgm:t>
        <a:bodyPr/>
        <a:lstStyle/>
        <a:p>
          <a:endParaRPr lang="en-US"/>
        </a:p>
      </dgm:t>
    </dgm:pt>
    <dgm:pt modelId="{ECF416BA-A008-4851-9B4F-A27DA8DD105C}">
      <dgm:prSet phldrT="[Text]"/>
      <dgm:spPr/>
      <dgm:t>
        <a:bodyPr/>
        <a:lstStyle/>
        <a:p>
          <a:r>
            <a:rPr lang="en-US" b="1" dirty="0"/>
            <a:t>Facility Maintenance &amp; Reliability</a:t>
          </a:r>
          <a:endParaRPr lang="en-US" dirty="0"/>
        </a:p>
      </dgm:t>
    </dgm:pt>
    <dgm:pt modelId="{EA806FAE-1EE5-4C5A-8038-D8C70260CF3A}" type="parTrans" cxnId="{040A3659-BC20-4EBB-99A7-D3C087BE747B}">
      <dgm:prSet/>
      <dgm:spPr/>
      <dgm:t>
        <a:bodyPr/>
        <a:lstStyle/>
        <a:p>
          <a:endParaRPr lang="en-US"/>
        </a:p>
      </dgm:t>
    </dgm:pt>
    <dgm:pt modelId="{9B857F91-7023-495A-9043-4F5678AC9F23}" type="sibTrans" cxnId="{040A3659-BC20-4EBB-99A7-D3C087BE747B}">
      <dgm:prSet/>
      <dgm:spPr/>
      <dgm:t>
        <a:bodyPr/>
        <a:lstStyle/>
        <a:p>
          <a:endParaRPr lang="en-US"/>
        </a:p>
      </dgm:t>
    </dgm:pt>
    <dgm:pt modelId="{06E0FE5E-8D40-4073-BDAB-1CAC5E49B54B}">
      <dgm:prSet phldrT="[Text]"/>
      <dgm:spPr/>
      <dgm:t>
        <a:bodyPr/>
        <a:lstStyle/>
        <a:p>
          <a:r>
            <a:rPr lang="en-US" dirty="0"/>
            <a:t>Maintaining systems</a:t>
          </a:r>
        </a:p>
      </dgm:t>
    </dgm:pt>
    <dgm:pt modelId="{44BE92F5-490E-4287-A78F-972A22291F4B}" type="parTrans" cxnId="{D36E2911-AA47-4BAA-8BDD-4913C67CAC82}">
      <dgm:prSet/>
      <dgm:spPr/>
      <dgm:t>
        <a:bodyPr/>
        <a:lstStyle/>
        <a:p>
          <a:endParaRPr lang="en-US"/>
        </a:p>
      </dgm:t>
    </dgm:pt>
    <dgm:pt modelId="{A7095DFA-4927-4790-97C2-970D1498B009}" type="sibTrans" cxnId="{D36E2911-AA47-4BAA-8BDD-4913C67CAC82}">
      <dgm:prSet/>
      <dgm:spPr/>
      <dgm:t>
        <a:bodyPr/>
        <a:lstStyle/>
        <a:p>
          <a:endParaRPr lang="en-US"/>
        </a:p>
      </dgm:t>
    </dgm:pt>
    <dgm:pt modelId="{EEEFF77D-AB20-4511-BAF0-C41BD892454D}">
      <dgm:prSet phldrT="[Text]"/>
      <dgm:spPr/>
      <dgm:t>
        <a:bodyPr/>
        <a:lstStyle/>
        <a:p>
          <a:r>
            <a:rPr lang="en-US" b="1" dirty="0"/>
            <a:t>Productivity / Energy Intensity</a:t>
          </a:r>
          <a:endParaRPr lang="en-US" dirty="0"/>
        </a:p>
      </dgm:t>
    </dgm:pt>
    <dgm:pt modelId="{4FC04E51-6040-40CA-8A02-B6B91E4A304D}" type="parTrans" cxnId="{934C38BC-EC9A-4265-82EB-C7B92C577A5F}">
      <dgm:prSet/>
      <dgm:spPr/>
      <dgm:t>
        <a:bodyPr/>
        <a:lstStyle/>
        <a:p>
          <a:endParaRPr lang="en-US"/>
        </a:p>
      </dgm:t>
    </dgm:pt>
    <dgm:pt modelId="{405597DB-68FA-480E-A8CC-71AAA71C34E2}" type="sibTrans" cxnId="{934C38BC-EC9A-4265-82EB-C7B92C577A5F}">
      <dgm:prSet/>
      <dgm:spPr/>
      <dgm:t>
        <a:bodyPr/>
        <a:lstStyle/>
        <a:p>
          <a:endParaRPr lang="en-US"/>
        </a:p>
      </dgm:t>
    </dgm:pt>
    <dgm:pt modelId="{5389EA99-7599-4D4E-941D-44156CC29939}">
      <dgm:prSet phldrT="[Text]"/>
      <dgm:spPr/>
      <dgm:t>
        <a:bodyPr/>
        <a:lstStyle/>
        <a:p>
          <a:r>
            <a:rPr lang="en-US" dirty="0"/>
            <a:t>Increasing product output</a:t>
          </a:r>
        </a:p>
      </dgm:t>
    </dgm:pt>
    <dgm:pt modelId="{01FE8887-A1DC-421E-BF79-44272DDEB050}" type="parTrans" cxnId="{1A5815C9-76A8-45E9-BEDA-8AF4B2BBAA60}">
      <dgm:prSet/>
      <dgm:spPr/>
      <dgm:t>
        <a:bodyPr/>
        <a:lstStyle/>
        <a:p>
          <a:endParaRPr lang="en-US"/>
        </a:p>
      </dgm:t>
    </dgm:pt>
    <dgm:pt modelId="{DEBF5A40-6415-4C92-A0B1-5454991F93F0}" type="sibTrans" cxnId="{1A5815C9-76A8-45E9-BEDA-8AF4B2BBAA60}">
      <dgm:prSet/>
      <dgm:spPr/>
      <dgm:t>
        <a:bodyPr/>
        <a:lstStyle/>
        <a:p>
          <a:endParaRPr lang="en-US"/>
        </a:p>
      </dgm:t>
    </dgm:pt>
    <dgm:pt modelId="{229D6C98-F70D-42F8-87F8-640BB1BC1B8D}">
      <dgm:prSet/>
      <dgm:spPr/>
      <dgm:t>
        <a:bodyPr/>
        <a:lstStyle/>
        <a:p>
          <a:r>
            <a:rPr lang="en-US" b="1"/>
            <a:t>Energy Management / Water Intensity</a:t>
          </a:r>
          <a:endParaRPr lang="en-US" b="1" dirty="0"/>
        </a:p>
      </dgm:t>
    </dgm:pt>
    <dgm:pt modelId="{19D067A5-3934-4F6F-A179-18870E84081B}" type="parTrans" cxnId="{4D5CA04A-8279-4A99-89FB-A76D50C407B9}">
      <dgm:prSet/>
      <dgm:spPr/>
      <dgm:t>
        <a:bodyPr/>
        <a:lstStyle/>
        <a:p>
          <a:endParaRPr lang="en-US"/>
        </a:p>
      </dgm:t>
    </dgm:pt>
    <dgm:pt modelId="{A85823E2-343A-4080-8C34-68FE4F702FA5}" type="sibTrans" cxnId="{4D5CA04A-8279-4A99-89FB-A76D50C407B9}">
      <dgm:prSet/>
      <dgm:spPr/>
      <dgm:t>
        <a:bodyPr/>
        <a:lstStyle/>
        <a:p>
          <a:endParaRPr lang="en-US"/>
        </a:p>
      </dgm:t>
    </dgm:pt>
    <dgm:pt modelId="{8762D0C3-E54C-479D-AF6D-818066F5D47A}">
      <dgm:prSet phldrT="[Text]"/>
      <dgm:spPr/>
      <dgm:t>
        <a:bodyPr/>
        <a:lstStyle/>
        <a:p>
          <a:r>
            <a:rPr lang="en-US" dirty="0"/>
            <a:t>Reducing product rejects and liabilities</a:t>
          </a:r>
        </a:p>
      </dgm:t>
    </dgm:pt>
    <dgm:pt modelId="{B6FFB1D0-BA6E-4B4C-8686-56699CA69D44}" type="parTrans" cxnId="{5AC5FFE7-C586-401E-A1A2-DB6719A6A095}">
      <dgm:prSet/>
      <dgm:spPr/>
      <dgm:t>
        <a:bodyPr/>
        <a:lstStyle/>
        <a:p>
          <a:endParaRPr lang="en-US"/>
        </a:p>
      </dgm:t>
    </dgm:pt>
    <dgm:pt modelId="{27F47DDE-3D78-4F30-9726-C7837B2C72CA}" type="sibTrans" cxnId="{5AC5FFE7-C586-401E-A1A2-DB6719A6A095}">
      <dgm:prSet/>
      <dgm:spPr/>
      <dgm:t>
        <a:bodyPr/>
        <a:lstStyle/>
        <a:p>
          <a:endParaRPr lang="en-US"/>
        </a:p>
      </dgm:t>
    </dgm:pt>
    <dgm:pt modelId="{6CEFB3FE-CA2E-4FB5-A2B9-342DF9A202E9}">
      <dgm:prSet phldrT="[Text]"/>
      <dgm:spPr/>
      <dgm:t>
        <a:bodyPr/>
        <a:lstStyle/>
        <a:p>
          <a:r>
            <a:rPr lang="en-US" dirty="0"/>
            <a:t>Increasing equipment longevity</a:t>
          </a:r>
        </a:p>
      </dgm:t>
    </dgm:pt>
    <dgm:pt modelId="{80AA5FEA-54E5-4E88-A776-742D38865912}" type="parTrans" cxnId="{AA83AA67-2BD4-4220-A49F-707A8005936D}">
      <dgm:prSet/>
      <dgm:spPr/>
      <dgm:t>
        <a:bodyPr/>
        <a:lstStyle/>
        <a:p>
          <a:endParaRPr lang="en-US"/>
        </a:p>
      </dgm:t>
    </dgm:pt>
    <dgm:pt modelId="{3B91DE55-154B-4806-AD77-3705FE75CC77}" type="sibTrans" cxnId="{AA83AA67-2BD4-4220-A49F-707A8005936D}">
      <dgm:prSet/>
      <dgm:spPr/>
      <dgm:t>
        <a:bodyPr/>
        <a:lstStyle/>
        <a:p>
          <a:endParaRPr lang="en-US"/>
        </a:p>
      </dgm:t>
    </dgm:pt>
    <dgm:pt modelId="{D331933A-74EE-4CD2-A20C-319041C84C88}">
      <dgm:prSet phldrT="[Text]"/>
      <dgm:spPr/>
      <dgm:t>
        <a:bodyPr/>
        <a:lstStyle/>
        <a:p>
          <a:r>
            <a:rPr lang="en-US" dirty="0"/>
            <a:t>Reducing kw per product produced</a:t>
          </a:r>
        </a:p>
      </dgm:t>
    </dgm:pt>
    <dgm:pt modelId="{7E36E0A8-6613-4D22-8EA5-17DAF89980AE}" type="parTrans" cxnId="{D33D8D73-D403-4EBC-8F85-BD956BBB7E63}">
      <dgm:prSet/>
      <dgm:spPr/>
      <dgm:t>
        <a:bodyPr/>
        <a:lstStyle/>
        <a:p>
          <a:endParaRPr lang="en-US"/>
        </a:p>
      </dgm:t>
    </dgm:pt>
    <dgm:pt modelId="{431E5607-F4BA-4BBC-A5FE-EB684EDADC3E}" type="sibTrans" cxnId="{D33D8D73-D403-4EBC-8F85-BD956BBB7E63}">
      <dgm:prSet/>
      <dgm:spPr/>
      <dgm:t>
        <a:bodyPr/>
        <a:lstStyle/>
        <a:p>
          <a:endParaRPr lang="en-US"/>
        </a:p>
      </dgm:t>
    </dgm:pt>
    <dgm:pt modelId="{EF8C01A9-095C-492B-8F13-B69D13EF35C0}">
      <dgm:prSet custT="1"/>
      <dgm:spPr/>
      <dgm:t>
        <a:bodyPr/>
        <a:lstStyle/>
        <a:p>
          <a:r>
            <a:rPr lang="en-US" sz="1100" dirty="0"/>
            <a:t>Reducing water usage across utilities</a:t>
          </a:r>
        </a:p>
      </dgm:t>
    </dgm:pt>
    <dgm:pt modelId="{3B87B7B0-3136-40D9-96B1-020CE2732361}" type="parTrans" cxnId="{865F1180-275B-49CB-B2D6-90B5ABA3BDC5}">
      <dgm:prSet/>
      <dgm:spPr/>
      <dgm:t>
        <a:bodyPr/>
        <a:lstStyle/>
        <a:p>
          <a:endParaRPr lang="en-US"/>
        </a:p>
      </dgm:t>
    </dgm:pt>
    <dgm:pt modelId="{48CD7AF7-138B-4E1C-81D7-E0DD0604113F}" type="sibTrans" cxnId="{865F1180-275B-49CB-B2D6-90B5ABA3BDC5}">
      <dgm:prSet/>
      <dgm:spPr/>
      <dgm:t>
        <a:bodyPr/>
        <a:lstStyle/>
        <a:p>
          <a:endParaRPr lang="en-US"/>
        </a:p>
      </dgm:t>
    </dgm:pt>
    <dgm:pt modelId="{2255D0D3-CBDB-4E1C-B722-9064376061C9}">
      <dgm:prSet custT="1"/>
      <dgm:spPr/>
      <dgm:t>
        <a:bodyPr/>
        <a:lstStyle/>
        <a:p>
          <a:r>
            <a:rPr lang="en-US" sz="1100" dirty="0"/>
            <a:t>Energy monitoring and IoT</a:t>
          </a:r>
        </a:p>
      </dgm:t>
    </dgm:pt>
    <dgm:pt modelId="{D4E7E1A4-640A-442B-AA45-91957682106C}" type="parTrans" cxnId="{D118CBF5-FBDE-4639-AEAC-ACED74D9E015}">
      <dgm:prSet/>
      <dgm:spPr/>
      <dgm:t>
        <a:bodyPr/>
        <a:lstStyle/>
        <a:p>
          <a:endParaRPr lang="en-US"/>
        </a:p>
      </dgm:t>
    </dgm:pt>
    <dgm:pt modelId="{DCE636E9-F9DF-444D-9C97-A433FA51BA62}" type="sibTrans" cxnId="{D118CBF5-FBDE-4639-AEAC-ACED74D9E015}">
      <dgm:prSet/>
      <dgm:spPr/>
      <dgm:t>
        <a:bodyPr/>
        <a:lstStyle/>
        <a:p>
          <a:endParaRPr lang="en-US"/>
        </a:p>
      </dgm:t>
    </dgm:pt>
    <dgm:pt modelId="{EA06E3A4-36CE-4EBA-BBBB-3E8CCB44872C}">
      <dgm:prSet custT="1"/>
      <dgm:spPr/>
      <dgm:t>
        <a:bodyPr/>
        <a:lstStyle/>
        <a:p>
          <a:r>
            <a:rPr lang="en-US" sz="1100" dirty="0"/>
            <a:t>Creating an energy management culture</a:t>
          </a:r>
        </a:p>
      </dgm:t>
    </dgm:pt>
    <dgm:pt modelId="{03F6161B-CB1A-4A43-AEB6-549A545E4ECF}" type="parTrans" cxnId="{33FF019C-AAAB-44DD-B743-74FFE3E79FC8}">
      <dgm:prSet/>
      <dgm:spPr/>
      <dgm:t>
        <a:bodyPr/>
        <a:lstStyle/>
        <a:p>
          <a:endParaRPr lang="en-US"/>
        </a:p>
      </dgm:t>
    </dgm:pt>
    <dgm:pt modelId="{B004FC73-13BC-4CE0-9B88-590EA93CB1CB}" type="sibTrans" cxnId="{33FF019C-AAAB-44DD-B743-74FFE3E79FC8}">
      <dgm:prSet/>
      <dgm:spPr/>
      <dgm:t>
        <a:bodyPr/>
        <a:lstStyle/>
        <a:p>
          <a:endParaRPr lang="en-US"/>
        </a:p>
      </dgm:t>
    </dgm:pt>
    <dgm:pt modelId="{43B9F2A3-D64E-4109-8E06-64988F5006AA}" type="pres">
      <dgm:prSet presAssocID="{68F969A2-DEA7-4086-BE91-066CECDA9F5B}" presName="Name0" presStyleCnt="0">
        <dgm:presLayoutVars>
          <dgm:dir/>
          <dgm:animLvl val="lvl"/>
          <dgm:resizeHandles val="exact"/>
        </dgm:presLayoutVars>
      </dgm:prSet>
      <dgm:spPr/>
    </dgm:pt>
    <dgm:pt modelId="{EAFF8590-63BF-4721-8D2F-C6F52F145716}" type="pres">
      <dgm:prSet presAssocID="{4A1A0686-7827-4367-9742-4F869739FCA2}" presName="composite" presStyleCnt="0"/>
      <dgm:spPr/>
    </dgm:pt>
    <dgm:pt modelId="{D6BA97C9-04B6-4385-90CB-5547DB5BBE78}" type="pres">
      <dgm:prSet presAssocID="{4A1A0686-7827-4367-9742-4F869739FCA2}" presName="parTx" presStyleLbl="alignNode1" presStyleIdx="0" presStyleCnt="4">
        <dgm:presLayoutVars>
          <dgm:chMax val="0"/>
          <dgm:chPref val="0"/>
          <dgm:bulletEnabled val="1"/>
        </dgm:presLayoutVars>
      </dgm:prSet>
      <dgm:spPr/>
    </dgm:pt>
    <dgm:pt modelId="{3BED8D8C-471F-4D8A-B0A3-8D1973B5CA6E}" type="pres">
      <dgm:prSet presAssocID="{4A1A0686-7827-4367-9742-4F869739FCA2}" presName="desTx" presStyleLbl="alignAccFollowNode1" presStyleIdx="0" presStyleCnt="4">
        <dgm:presLayoutVars>
          <dgm:bulletEnabled val="1"/>
        </dgm:presLayoutVars>
      </dgm:prSet>
      <dgm:spPr/>
    </dgm:pt>
    <dgm:pt modelId="{A5523896-1DAE-4B96-8C87-2DF1D479BAC4}" type="pres">
      <dgm:prSet presAssocID="{2D411057-9B55-4482-9CB0-2235FC46A7C0}" presName="space" presStyleCnt="0"/>
      <dgm:spPr/>
    </dgm:pt>
    <dgm:pt modelId="{3F1DD034-6256-4FC1-B12E-7E1C76C0FD84}" type="pres">
      <dgm:prSet presAssocID="{ECF416BA-A008-4851-9B4F-A27DA8DD105C}" presName="composite" presStyleCnt="0"/>
      <dgm:spPr/>
    </dgm:pt>
    <dgm:pt modelId="{A60F7BA6-ED10-4FA3-96CA-FE9247BE917D}" type="pres">
      <dgm:prSet presAssocID="{ECF416BA-A008-4851-9B4F-A27DA8DD105C}" presName="parTx" presStyleLbl="alignNode1" presStyleIdx="1" presStyleCnt="4">
        <dgm:presLayoutVars>
          <dgm:chMax val="0"/>
          <dgm:chPref val="0"/>
          <dgm:bulletEnabled val="1"/>
        </dgm:presLayoutVars>
      </dgm:prSet>
      <dgm:spPr/>
    </dgm:pt>
    <dgm:pt modelId="{FB2F75B6-BAC6-4EBA-95B0-A5760413A7D6}" type="pres">
      <dgm:prSet presAssocID="{ECF416BA-A008-4851-9B4F-A27DA8DD105C}" presName="desTx" presStyleLbl="alignAccFollowNode1" presStyleIdx="1" presStyleCnt="4">
        <dgm:presLayoutVars>
          <dgm:bulletEnabled val="1"/>
        </dgm:presLayoutVars>
      </dgm:prSet>
      <dgm:spPr/>
    </dgm:pt>
    <dgm:pt modelId="{53F3AEB1-BC28-4A5C-81E5-F35CA877CFE6}" type="pres">
      <dgm:prSet presAssocID="{9B857F91-7023-495A-9043-4F5678AC9F23}" presName="space" presStyleCnt="0"/>
      <dgm:spPr/>
    </dgm:pt>
    <dgm:pt modelId="{D3E5A111-EA9C-4FA6-8BA5-1FD73F0A4EAF}" type="pres">
      <dgm:prSet presAssocID="{EEEFF77D-AB20-4511-BAF0-C41BD892454D}" presName="composite" presStyleCnt="0"/>
      <dgm:spPr/>
    </dgm:pt>
    <dgm:pt modelId="{FFA493B9-A1EB-4280-9395-A2D4BA7B2CB5}" type="pres">
      <dgm:prSet presAssocID="{EEEFF77D-AB20-4511-BAF0-C41BD892454D}" presName="parTx" presStyleLbl="alignNode1" presStyleIdx="2" presStyleCnt="4">
        <dgm:presLayoutVars>
          <dgm:chMax val="0"/>
          <dgm:chPref val="0"/>
          <dgm:bulletEnabled val="1"/>
        </dgm:presLayoutVars>
      </dgm:prSet>
      <dgm:spPr/>
    </dgm:pt>
    <dgm:pt modelId="{7C7A3845-5E58-4993-8887-4980ECE1AC3C}" type="pres">
      <dgm:prSet presAssocID="{EEEFF77D-AB20-4511-BAF0-C41BD892454D}" presName="desTx" presStyleLbl="alignAccFollowNode1" presStyleIdx="2" presStyleCnt="4">
        <dgm:presLayoutVars>
          <dgm:bulletEnabled val="1"/>
        </dgm:presLayoutVars>
      </dgm:prSet>
      <dgm:spPr/>
    </dgm:pt>
    <dgm:pt modelId="{7D30950A-8037-4F9E-8C06-CDFB02BA1B58}" type="pres">
      <dgm:prSet presAssocID="{405597DB-68FA-480E-A8CC-71AAA71C34E2}" presName="space" presStyleCnt="0"/>
      <dgm:spPr/>
    </dgm:pt>
    <dgm:pt modelId="{AB26972D-3EA9-4F71-8CF8-995DF0F0C253}" type="pres">
      <dgm:prSet presAssocID="{229D6C98-F70D-42F8-87F8-640BB1BC1B8D}" presName="composite" presStyleCnt="0"/>
      <dgm:spPr/>
    </dgm:pt>
    <dgm:pt modelId="{F202A9C3-E254-47E3-8D61-869F24BB50CE}" type="pres">
      <dgm:prSet presAssocID="{229D6C98-F70D-42F8-87F8-640BB1BC1B8D}" presName="parTx" presStyleLbl="alignNode1" presStyleIdx="3" presStyleCnt="4">
        <dgm:presLayoutVars>
          <dgm:chMax val="0"/>
          <dgm:chPref val="0"/>
          <dgm:bulletEnabled val="1"/>
        </dgm:presLayoutVars>
      </dgm:prSet>
      <dgm:spPr/>
    </dgm:pt>
    <dgm:pt modelId="{22FC7293-4513-4275-B457-82C77A19B931}" type="pres">
      <dgm:prSet presAssocID="{229D6C98-F70D-42F8-87F8-640BB1BC1B8D}" presName="desTx" presStyleLbl="alignAccFollowNode1" presStyleIdx="3" presStyleCnt="4">
        <dgm:presLayoutVars>
          <dgm:bulletEnabled val="1"/>
        </dgm:presLayoutVars>
      </dgm:prSet>
      <dgm:spPr/>
    </dgm:pt>
  </dgm:ptLst>
  <dgm:cxnLst>
    <dgm:cxn modelId="{D36E2911-AA47-4BAA-8BDD-4913C67CAC82}" srcId="{ECF416BA-A008-4851-9B4F-A27DA8DD105C}" destId="{06E0FE5E-8D40-4073-BDAB-1CAC5E49B54B}" srcOrd="0" destOrd="0" parTransId="{44BE92F5-490E-4287-A78F-972A22291F4B}" sibTransId="{A7095DFA-4927-4790-97C2-970D1498B009}"/>
    <dgm:cxn modelId="{4F0E7223-608A-4C29-92CE-E3FE0E3D5244}" type="presOf" srcId="{2255D0D3-CBDB-4E1C-B722-9064376061C9}" destId="{22FC7293-4513-4275-B457-82C77A19B931}" srcOrd="0" destOrd="1" presId="urn:microsoft.com/office/officeart/2005/8/layout/hList1"/>
    <dgm:cxn modelId="{1DE7D52E-CEB6-4920-9096-2A385B9527AF}" type="presOf" srcId="{EF8C01A9-095C-492B-8F13-B69D13EF35C0}" destId="{22FC7293-4513-4275-B457-82C77A19B931}" srcOrd="0" destOrd="0" presId="urn:microsoft.com/office/officeart/2005/8/layout/hList1"/>
    <dgm:cxn modelId="{6974ED32-78F8-4918-B385-CB1C3352E5FD}" type="presOf" srcId="{EA06E3A4-36CE-4EBA-BBBB-3E8CCB44872C}" destId="{22FC7293-4513-4275-B457-82C77A19B931}" srcOrd="0" destOrd="2" presId="urn:microsoft.com/office/officeart/2005/8/layout/hList1"/>
    <dgm:cxn modelId="{6FC99334-0A1E-4961-B31E-83227F9911EA}" type="presOf" srcId="{5389EA99-7599-4D4E-941D-44156CC29939}" destId="{7C7A3845-5E58-4993-8887-4980ECE1AC3C}" srcOrd="0" destOrd="0" presId="urn:microsoft.com/office/officeart/2005/8/layout/hList1"/>
    <dgm:cxn modelId="{3786053A-5D52-48C7-B16D-9D497D87494A}" srcId="{68F969A2-DEA7-4086-BE91-066CECDA9F5B}" destId="{4A1A0686-7827-4367-9742-4F869739FCA2}" srcOrd="0" destOrd="0" parTransId="{B930FB88-D4D1-4CFB-8A7E-2E39A831EE26}" sibTransId="{2D411057-9B55-4482-9CB0-2235FC46A7C0}"/>
    <dgm:cxn modelId="{F06A1946-1317-4C71-9BF3-EA7DF0AA8C85}" srcId="{4A1A0686-7827-4367-9742-4F869739FCA2}" destId="{1BDA3C04-D001-4C60-8981-93EA4534512C}" srcOrd="0" destOrd="0" parTransId="{E0651A34-A354-4F47-82D2-DFA6BC994B5A}" sibTransId="{05F75FA0-E5A3-4597-B209-CFC9A36AFC29}"/>
    <dgm:cxn modelId="{AA83AA67-2BD4-4220-A49F-707A8005936D}" srcId="{ECF416BA-A008-4851-9B4F-A27DA8DD105C}" destId="{6CEFB3FE-CA2E-4FB5-A2B9-342DF9A202E9}" srcOrd="1" destOrd="0" parTransId="{80AA5FEA-54E5-4E88-A776-742D38865912}" sibTransId="{3B91DE55-154B-4806-AD77-3705FE75CC77}"/>
    <dgm:cxn modelId="{4D5CA04A-8279-4A99-89FB-A76D50C407B9}" srcId="{68F969A2-DEA7-4086-BE91-066CECDA9F5B}" destId="{229D6C98-F70D-42F8-87F8-640BB1BC1B8D}" srcOrd="3" destOrd="0" parTransId="{19D067A5-3934-4F6F-A179-18870E84081B}" sibTransId="{A85823E2-343A-4080-8C34-68FE4F702FA5}"/>
    <dgm:cxn modelId="{74B36550-B0FA-4471-9361-E6690DECF8BF}" type="presOf" srcId="{229D6C98-F70D-42F8-87F8-640BB1BC1B8D}" destId="{F202A9C3-E254-47E3-8D61-869F24BB50CE}" srcOrd="0" destOrd="0" presId="urn:microsoft.com/office/officeart/2005/8/layout/hList1"/>
    <dgm:cxn modelId="{ED569D51-3326-41D0-98E4-538599E3202A}" type="presOf" srcId="{06E0FE5E-8D40-4073-BDAB-1CAC5E49B54B}" destId="{FB2F75B6-BAC6-4EBA-95B0-A5760413A7D6}" srcOrd="0" destOrd="0" presId="urn:microsoft.com/office/officeart/2005/8/layout/hList1"/>
    <dgm:cxn modelId="{D33D8D73-D403-4EBC-8F85-BD956BBB7E63}" srcId="{EEEFF77D-AB20-4511-BAF0-C41BD892454D}" destId="{D331933A-74EE-4CD2-A20C-319041C84C88}" srcOrd="1" destOrd="0" parTransId="{7E36E0A8-6613-4D22-8EA5-17DAF89980AE}" sibTransId="{431E5607-F4BA-4BBC-A5FE-EB684EDADC3E}"/>
    <dgm:cxn modelId="{040A3659-BC20-4EBB-99A7-D3C087BE747B}" srcId="{68F969A2-DEA7-4086-BE91-066CECDA9F5B}" destId="{ECF416BA-A008-4851-9B4F-A27DA8DD105C}" srcOrd="1" destOrd="0" parTransId="{EA806FAE-1EE5-4C5A-8038-D8C70260CF3A}" sibTransId="{9B857F91-7023-495A-9043-4F5678AC9F23}"/>
    <dgm:cxn modelId="{865F1180-275B-49CB-B2D6-90B5ABA3BDC5}" srcId="{229D6C98-F70D-42F8-87F8-640BB1BC1B8D}" destId="{EF8C01A9-095C-492B-8F13-B69D13EF35C0}" srcOrd="0" destOrd="0" parTransId="{3B87B7B0-3136-40D9-96B1-020CE2732361}" sibTransId="{48CD7AF7-138B-4E1C-81D7-E0DD0604113F}"/>
    <dgm:cxn modelId="{39C07E91-9465-4188-AD9F-AFAC0E24AAFC}" type="presOf" srcId="{1BDA3C04-D001-4C60-8981-93EA4534512C}" destId="{3BED8D8C-471F-4D8A-B0A3-8D1973B5CA6E}" srcOrd="0" destOrd="0" presId="urn:microsoft.com/office/officeart/2005/8/layout/hList1"/>
    <dgm:cxn modelId="{B7F02894-C098-4B74-A4CD-2224F1A1F0A1}" type="presOf" srcId="{D331933A-74EE-4CD2-A20C-319041C84C88}" destId="{7C7A3845-5E58-4993-8887-4980ECE1AC3C}" srcOrd="0" destOrd="1" presId="urn:microsoft.com/office/officeart/2005/8/layout/hList1"/>
    <dgm:cxn modelId="{33FF019C-AAAB-44DD-B743-74FFE3E79FC8}" srcId="{229D6C98-F70D-42F8-87F8-640BB1BC1B8D}" destId="{EA06E3A4-36CE-4EBA-BBBB-3E8CCB44872C}" srcOrd="2" destOrd="0" parTransId="{03F6161B-CB1A-4A43-AEB6-549A545E4ECF}" sibTransId="{B004FC73-13BC-4CE0-9B88-590EA93CB1CB}"/>
    <dgm:cxn modelId="{A9D45BA4-D5F6-46D2-BF89-62AA3151CFDF}" type="presOf" srcId="{4A1A0686-7827-4367-9742-4F869739FCA2}" destId="{D6BA97C9-04B6-4385-90CB-5547DB5BBE78}" srcOrd="0" destOrd="0" presId="urn:microsoft.com/office/officeart/2005/8/layout/hList1"/>
    <dgm:cxn modelId="{92C322AE-BBA0-4E24-AA80-821BDC543359}" type="presOf" srcId="{EEEFF77D-AB20-4511-BAF0-C41BD892454D}" destId="{FFA493B9-A1EB-4280-9395-A2D4BA7B2CB5}" srcOrd="0" destOrd="0" presId="urn:microsoft.com/office/officeart/2005/8/layout/hList1"/>
    <dgm:cxn modelId="{95201BB1-DA61-4AFD-980F-0ED6317421E9}" type="presOf" srcId="{8762D0C3-E54C-479D-AF6D-818066F5D47A}" destId="{3BED8D8C-471F-4D8A-B0A3-8D1973B5CA6E}" srcOrd="0" destOrd="1" presId="urn:microsoft.com/office/officeart/2005/8/layout/hList1"/>
    <dgm:cxn modelId="{9942CCB2-4308-4B95-8F8D-646628C7D0D3}" type="presOf" srcId="{68F969A2-DEA7-4086-BE91-066CECDA9F5B}" destId="{43B9F2A3-D64E-4109-8E06-64988F5006AA}" srcOrd="0" destOrd="0" presId="urn:microsoft.com/office/officeart/2005/8/layout/hList1"/>
    <dgm:cxn modelId="{934C38BC-EC9A-4265-82EB-C7B92C577A5F}" srcId="{68F969A2-DEA7-4086-BE91-066CECDA9F5B}" destId="{EEEFF77D-AB20-4511-BAF0-C41BD892454D}" srcOrd="2" destOrd="0" parTransId="{4FC04E51-6040-40CA-8A02-B6B91E4A304D}" sibTransId="{405597DB-68FA-480E-A8CC-71AAA71C34E2}"/>
    <dgm:cxn modelId="{1A5815C9-76A8-45E9-BEDA-8AF4B2BBAA60}" srcId="{EEEFF77D-AB20-4511-BAF0-C41BD892454D}" destId="{5389EA99-7599-4D4E-941D-44156CC29939}" srcOrd="0" destOrd="0" parTransId="{01FE8887-A1DC-421E-BF79-44272DDEB050}" sibTransId="{DEBF5A40-6415-4C92-A0B1-5454991F93F0}"/>
    <dgm:cxn modelId="{9326E0D6-1FD4-40A8-9F07-641DB960E748}" type="presOf" srcId="{6CEFB3FE-CA2E-4FB5-A2B9-342DF9A202E9}" destId="{FB2F75B6-BAC6-4EBA-95B0-A5760413A7D6}" srcOrd="0" destOrd="1" presId="urn:microsoft.com/office/officeart/2005/8/layout/hList1"/>
    <dgm:cxn modelId="{74591DE5-4675-4CA4-BC92-948EA02CA69F}" type="presOf" srcId="{ECF416BA-A008-4851-9B4F-A27DA8DD105C}" destId="{A60F7BA6-ED10-4FA3-96CA-FE9247BE917D}" srcOrd="0" destOrd="0" presId="urn:microsoft.com/office/officeart/2005/8/layout/hList1"/>
    <dgm:cxn modelId="{5AC5FFE7-C586-401E-A1A2-DB6719A6A095}" srcId="{4A1A0686-7827-4367-9742-4F869739FCA2}" destId="{8762D0C3-E54C-479D-AF6D-818066F5D47A}" srcOrd="1" destOrd="0" parTransId="{B6FFB1D0-BA6E-4B4C-8686-56699CA69D44}" sibTransId="{27F47DDE-3D78-4F30-9726-C7837B2C72CA}"/>
    <dgm:cxn modelId="{D118CBF5-FBDE-4639-AEAC-ACED74D9E015}" srcId="{229D6C98-F70D-42F8-87F8-640BB1BC1B8D}" destId="{2255D0D3-CBDB-4E1C-B722-9064376061C9}" srcOrd="1" destOrd="0" parTransId="{D4E7E1A4-640A-442B-AA45-91957682106C}" sibTransId="{DCE636E9-F9DF-444D-9C97-A433FA51BA62}"/>
    <dgm:cxn modelId="{3FC72E73-625B-4937-A5A6-CC416C65A570}" type="presParOf" srcId="{43B9F2A3-D64E-4109-8E06-64988F5006AA}" destId="{EAFF8590-63BF-4721-8D2F-C6F52F145716}" srcOrd="0" destOrd="0" presId="urn:microsoft.com/office/officeart/2005/8/layout/hList1"/>
    <dgm:cxn modelId="{4FF0AF4F-E672-4728-A70B-CCD6CC6330F7}" type="presParOf" srcId="{EAFF8590-63BF-4721-8D2F-C6F52F145716}" destId="{D6BA97C9-04B6-4385-90CB-5547DB5BBE78}" srcOrd="0" destOrd="0" presId="urn:microsoft.com/office/officeart/2005/8/layout/hList1"/>
    <dgm:cxn modelId="{4234B2D7-F7A1-43E1-A6D1-12518071E2DB}" type="presParOf" srcId="{EAFF8590-63BF-4721-8D2F-C6F52F145716}" destId="{3BED8D8C-471F-4D8A-B0A3-8D1973B5CA6E}" srcOrd="1" destOrd="0" presId="urn:microsoft.com/office/officeart/2005/8/layout/hList1"/>
    <dgm:cxn modelId="{B0D2664D-D3DA-4019-ABBB-AB7F97F96EC9}" type="presParOf" srcId="{43B9F2A3-D64E-4109-8E06-64988F5006AA}" destId="{A5523896-1DAE-4B96-8C87-2DF1D479BAC4}" srcOrd="1" destOrd="0" presId="urn:microsoft.com/office/officeart/2005/8/layout/hList1"/>
    <dgm:cxn modelId="{BD07FA71-77BA-486C-ABE4-5198AF7557F4}" type="presParOf" srcId="{43B9F2A3-D64E-4109-8E06-64988F5006AA}" destId="{3F1DD034-6256-4FC1-B12E-7E1C76C0FD84}" srcOrd="2" destOrd="0" presId="urn:microsoft.com/office/officeart/2005/8/layout/hList1"/>
    <dgm:cxn modelId="{58660470-44EF-4E76-9A34-DE15E9A07997}" type="presParOf" srcId="{3F1DD034-6256-4FC1-B12E-7E1C76C0FD84}" destId="{A60F7BA6-ED10-4FA3-96CA-FE9247BE917D}" srcOrd="0" destOrd="0" presId="urn:microsoft.com/office/officeart/2005/8/layout/hList1"/>
    <dgm:cxn modelId="{D2D36604-BD87-495F-A870-EF1F37C0016A}" type="presParOf" srcId="{3F1DD034-6256-4FC1-B12E-7E1C76C0FD84}" destId="{FB2F75B6-BAC6-4EBA-95B0-A5760413A7D6}" srcOrd="1" destOrd="0" presId="urn:microsoft.com/office/officeart/2005/8/layout/hList1"/>
    <dgm:cxn modelId="{82D4A457-170C-4650-A4E2-B7F68635D4CC}" type="presParOf" srcId="{43B9F2A3-D64E-4109-8E06-64988F5006AA}" destId="{53F3AEB1-BC28-4A5C-81E5-F35CA877CFE6}" srcOrd="3" destOrd="0" presId="urn:microsoft.com/office/officeart/2005/8/layout/hList1"/>
    <dgm:cxn modelId="{16DB5E00-12EF-4DD1-BEA8-F19DD116649D}" type="presParOf" srcId="{43B9F2A3-D64E-4109-8E06-64988F5006AA}" destId="{D3E5A111-EA9C-4FA6-8BA5-1FD73F0A4EAF}" srcOrd="4" destOrd="0" presId="urn:microsoft.com/office/officeart/2005/8/layout/hList1"/>
    <dgm:cxn modelId="{4F320658-D15F-4FA5-A122-C3CC2E8A8C4E}" type="presParOf" srcId="{D3E5A111-EA9C-4FA6-8BA5-1FD73F0A4EAF}" destId="{FFA493B9-A1EB-4280-9395-A2D4BA7B2CB5}" srcOrd="0" destOrd="0" presId="urn:microsoft.com/office/officeart/2005/8/layout/hList1"/>
    <dgm:cxn modelId="{C6482E5B-D0D3-4DE5-82BF-0CC1471E52A4}" type="presParOf" srcId="{D3E5A111-EA9C-4FA6-8BA5-1FD73F0A4EAF}" destId="{7C7A3845-5E58-4993-8887-4980ECE1AC3C}" srcOrd="1" destOrd="0" presId="urn:microsoft.com/office/officeart/2005/8/layout/hList1"/>
    <dgm:cxn modelId="{ABEE6558-F15A-4DC6-8DDA-5939E1996C59}" type="presParOf" srcId="{43B9F2A3-D64E-4109-8E06-64988F5006AA}" destId="{7D30950A-8037-4F9E-8C06-CDFB02BA1B58}" srcOrd="5" destOrd="0" presId="urn:microsoft.com/office/officeart/2005/8/layout/hList1"/>
    <dgm:cxn modelId="{E4DBD764-AF5B-42F2-892A-7E4D0303011E}" type="presParOf" srcId="{43B9F2A3-D64E-4109-8E06-64988F5006AA}" destId="{AB26972D-3EA9-4F71-8CF8-995DF0F0C253}" srcOrd="6" destOrd="0" presId="urn:microsoft.com/office/officeart/2005/8/layout/hList1"/>
    <dgm:cxn modelId="{0038A346-D71E-4282-90A3-147B0FC44AD9}" type="presParOf" srcId="{AB26972D-3EA9-4F71-8CF8-995DF0F0C253}" destId="{F202A9C3-E254-47E3-8D61-869F24BB50CE}" srcOrd="0" destOrd="0" presId="urn:microsoft.com/office/officeart/2005/8/layout/hList1"/>
    <dgm:cxn modelId="{CB96AEC7-3700-4B9D-A2BA-382265AD57DD}" type="presParOf" srcId="{AB26972D-3EA9-4F71-8CF8-995DF0F0C253}" destId="{22FC7293-4513-4275-B457-82C77A19B93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F969A2-DEA7-4086-BE91-066CECDA9F5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A1A0686-7827-4367-9742-4F869739FCA2}">
      <dgm:prSet phldrT="[Text]"/>
      <dgm:spPr/>
      <dgm:t>
        <a:bodyPr/>
        <a:lstStyle/>
        <a:p>
          <a:r>
            <a:rPr lang="en-US" b="1" dirty="0"/>
            <a:t>Quality &amp; Safety Management </a:t>
          </a:r>
          <a:endParaRPr lang="en-US" dirty="0"/>
        </a:p>
      </dgm:t>
    </dgm:pt>
    <dgm:pt modelId="{B930FB88-D4D1-4CFB-8A7E-2E39A831EE26}" type="parTrans" cxnId="{3786053A-5D52-48C7-B16D-9D497D87494A}">
      <dgm:prSet/>
      <dgm:spPr/>
      <dgm:t>
        <a:bodyPr/>
        <a:lstStyle/>
        <a:p>
          <a:endParaRPr lang="en-US"/>
        </a:p>
      </dgm:t>
    </dgm:pt>
    <dgm:pt modelId="{2D411057-9B55-4482-9CB0-2235FC46A7C0}" type="sibTrans" cxnId="{3786053A-5D52-48C7-B16D-9D497D87494A}">
      <dgm:prSet/>
      <dgm:spPr/>
      <dgm:t>
        <a:bodyPr/>
        <a:lstStyle/>
        <a:p>
          <a:endParaRPr lang="en-US"/>
        </a:p>
      </dgm:t>
    </dgm:pt>
    <dgm:pt modelId="{1BDA3C04-D001-4C60-8981-93EA4534512C}">
      <dgm:prSet phldrT="[Text]"/>
      <dgm:spPr/>
      <dgm:t>
        <a:bodyPr/>
        <a:lstStyle/>
        <a:p>
          <a:r>
            <a:rPr lang="en-US" dirty="0"/>
            <a:t>Maintaining compliance</a:t>
          </a:r>
        </a:p>
      </dgm:t>
    </dgm:pt>
    <dgm:pt modelId="{E0651A34-A354-4F47-82D2-DFA6BC994B5A}" type="parTrans" cxnId="{F06A1946-1317-4C71-9BF3-EA7DF0AA8C85}">
      <dgm:prSet/>
      <dgm:spPr/>
      <dgm:t>
        <a:bodyPr/>
        <a:lstStyle/>
        <a:p>
          <a:endParaRPr lang="en-US"/>
        </a:p>
      </dgm:t>
    </dgm:pt>
    <dgm:pt modelId="{05F75FA0-E5A3-4597-B209-CFC9A36AFC29}" type="sibTrans" cxnId="{F06A1946-1317-4C71-9BF3-EA7DF0AA8C85}">
      <dgm:prSet/>
      <dgm:spPr/>
      <dgm:t>
        <a:bodyPr/>
        <a:lstStyle/>
        <a:p>
          <a:endParaRPr lang="en-US"/>
        </a:p>
      </dgm:t>
    </dgm:pt>
    <dgm:pt modelId="{ECF416BA-A008-4851-9B4F-A27DA8DD105C}">
      <dgm:prSet phldrT="[Text]"/>
      <dgm:spPr/>
      <dgm:t>
        <a:bodyPr/>
        <a:lstStyle/>
        <a:p>
          <a:r>
            <a:rPr lang="en-US" b="1" dirty="0"/>
            <a:t>Facility Maintenance &amp; Reliability</a:t>
          </a:r>
          <a:endParaRPr lang="en-US" dirty="0"/>
        </a:p>
      </dgm:t>
    </dgm:pt>
    <dgm:pt modelId="{EA806FAE-1EE5-4C5A-8038-D8C70260CF3A}" type="parTrans" cxnId="{040A3659-BC20-4EBB-99A7-D3C087BE747B}">
      <dgm:prSet/>
      <dgm:spPr/>
      <dgm:t>
        <a:bodyPr/>
        <a:lstStyle/>
        <a:p>
          <a:endParaRPr lang="en-US"/>
        </a:p>
      </dgm:t>
    </dgm:pt>
    <dgm:pt modelId="{9B857F91-7023-495A-9043-4F5678AC9F23}" type="sibTrans" cxnId="{040A3659-BC20-4EBB-99A7-D3C087BE747B}">
      <dgm:prSet/>
      <dgm:spPr/>
      <dgm:t>
        <a:bodyPr/>
        <a:lstStyle/>
        <a:p>
          <a:endParaRPr lang="en-US"/>
        </a:p>
      </dgm:t>
    </dgm:pt>
    <dgm:pt modelId="{06E0FE5E-8D40-4073-BDAB-1CAC5E49B54B}">
      <dgm:prSet phldrT="[Text]"/>
      <dgm:spPr/>
      <dgm:t>
        <a:bodyPr/>
        <a:lstStyle/>
        <a:p>
          <a:r>
            <a:rPr lang="en-US" dirty="0"/>
            <a:t>Maintaining systems</a:t>
          </a:r>
        </a:p>
      </dgm:t>
    </dgm:pt>
    <dgm:pt modelId="{44BE92F5-490E-4287-A78F-972A22291F4B}" type="parTrans" cxnId="{D36E2911-AA47-4BAA-8BDD-4913C67CAC82}">
      <dgm:prSet/>
      <dgm:spPr/>
      <dgm:t>
        <a:bodyPr/>
        <a:lstStyle/>
        <a:p>
          <a:endParaRPr lang="en-US"/>
        </a:p>
      </dgm:t>
    </dgm:pt>
    <dgm:pt modelId="{A7095DFA-4927-4790-97C2-970D1498B009}" type="sibTrans" cxnId="{D36E2911-AA47-4BAA-8BDD-4913C67CAC82}">
      <dgm:prSet/>
      <dgm:spPr/>
      <dgm:t>
        <a:bodyPr/>
        <a:lstStyle/>
        <a:p>
          <a:endParaRPr lang="en-US"/>
        </a:p>
      </dgm:t>
    </dgm:pt>
    <dgm:pt modelId="{EEEFF77D-AB20-4511-BAF0-C41BD892454D}">
      <dgm:prSet phldrT="[Text]"/>
      <dgm:spPr/>
      <dgm:t>
        <a:bodyPr/>
        <a:lstStyle/>
        <a:p>
          <a:r>
            <a:rPr lang="en-US" b="1" dirty="0"/>
            <a:t>Productivity / Energy Intensity</a:t>
          </a:r>
          <a:endParaRPr lang="en-US" dirty="0"/>
        </a:p>
      </dgm:t>
    </dgm:pt>
    <dgm:pt modelId="{4FC04E51-6040-40CA-8A02-B6B91E4A304D}" type="parTrans" cxnId="{934C38BC-EC9A-4265-82EB-C7B92C577A5F}">
      <dgm:prSet/>
      <dgm:spPr/>
      <dgm:t>
        <a:bodyPr/>
        <a:lstStyle/>
        <a:p>
          <a:endParaRPr lang="en-US"/>
        </a:p>
      </dgm:t>
    </dgm:pt>
    <dgm:pt modelId="{405597DB-68FA-480E-A8CC-71AAA71C34E2}" type="sibTrans" cxnId="{934C38BC-EC9A-4265-82EB-C7B92C577A5F}">
      <dgm:prSet/>
      <dgm:spPr/>
      <dgm:t>
        <a:bodyPr/>
        <a:lstStyle/>
        <a:p>
          <a:endParaRPr lang="en-US"/>
        </a:p>
      </dgm:t>
    </dgm:pt>
    <dgm:pt modelId="{5389EA99-7599-4D4E-941D-44156CC29939}">
      <dgm:prSet phldrT="[Text]"/>
      <dgm:spPr/>
      <dgm:t>
        <a:bodyPr/>
        <a:lstStyle/>
        <a:p>
          <a:r>
            <a:rPr lang="en-US" dirty="0"/>
            <a:t>Increasing product output</a:t>
          </a:r>
        </a:p>
      </dgm:t>
    </dgm:pt>
    <dgm:pt modelId="{01FE8887-A1DC-421E-BF79-44272DDEB050}" type="parTrans" cxnId="{1A5815C9-76A8-45E9-BEDA-8AF4B2BBAA60}">
      <dgm:prSet/>
      <dgm:spPr/>
      <dgm:t>
        <a:bodyPr/>
        <a:lstStyle/>
        <a:p>
          <a:endParaRPr lang="en-US"/>
        </a:p>
      </dgm:t>
    </dgm:pt>
    <dgm:pt modelId="{DEBF5A40-6415-4C92-A0B1-5454991F93F0}" type="sibTrans" cxnId="{1A5815C9-76A8-45E9-BEDA-8AF4B2BBAA60}">
      <dgm:prSet/>
      <dgm:spPr/>
      <dgm:t>
        <a:bodyPr/>
        <a:lstStyle/>
        <a:p>
          <a:endParaRPr lang="en-US"/>
        </a:p>
      </dgm:t>
    </dgm:pt>
    <dgm:pt modelId="{229D6C98-F70D-42F8-87F8-640BB1BC1B8D}">
      <dgm:prSet/>
      <dgm:spPr/>
      <dgm:t>
        <a:bodyPr/>
        <a:lstStyle/>
        <a:p>
          <a:r>
            <a:rPr lang="en-US" b="1"/>
            <a:t>Energy Management / Water Intensity</a:t>
          </a:r>
          <a:endParaRPr lang="en-US" b="1" dirty="0"/>
        </a:p>
      </dgm:t>
    </dgm:pt>
    <dgm:pt modelId="{19D067A5-3934-4F6F-A179-18870E84081B}" type="parTrans" cxnId="{4D5CA04A-8279-4A99-89FB-A76D50C407B9}">
      <dgm:prSet/>
      <dgm:spPr/>
      <dgm:t>
        <a:bodyPr/>
        <a:lstStyle/>
        <a:p>
          <a:endParaRPr lang="en-US"/>
        </a:p>
      </dgm:t>
    </dgm:pt>
    <dgm:pt modelId="{A85823E2-343A-4080-8C34-68FE4F702FA5}" type="sibTrans" cxnId="{4D5CA04A-8279-4A99-89FB-A76D50C407B9}">
      <dgm:prSet/>
      <dgm:spPr/>
      <dgm:t>
        <a:bodyPr/>
        <a:lstStyle/>
        <a:p>
          <a:endParaRPr lang="en-US"/>
        </a:p>
      </dgm:t>
    </dgm:pt>
    <dgm:pt modelId="{8762D0C3-E54C-479D-AF6D-818066F5D47A}">
      <dgm:prSet phldrT="[Text]"/>
      <dgm:spPr/>
      <dgm:t>
        <a:bodyPr/>
        <a:lstStyle/>
        <a:p>
          <a:r>
            <a:rPr lang="en-US" dirty="0"/>
            <a:t>Reducing product rejects and liabilities</a:t>
          </a:r>
        </a:p>
      </dgm:t>
    </dgm:pt>
    <dgm:pt modelId="{B6FFB1D0-BA6E-4B4C-8686-56699CA69D44}" type="parTrans" cxnId="{5AC5FFE7-C586-401E-A1A2-DB6719A6A095}">
      <dgm:prSet/>
      <dgm:spPr/>
      <dgm:t>
        <a:bodyPr/>
        <a:lstStyle/>
        <a:p>
          <a:endParaRPr lang="en-US"/>
        </a:p>
      </dgm:t>
    </dgm:pt>
    <dgm:pt modelId="{27F47DDE-3D78-4F30-9726-C7837B2C72CA}" type="sibTrans" cxnId="{5AC5FFE7-C586-401E-A1A2-DB6719A6A095}">
      <dgm:prSet/>
      <dgm:spPr/>
      <dgm:t>
        <a:bodyPr/>
        <a:lstStyle/>
        <a:p>
          <a:endParaRPr lang="en-US"/>
        </a:p>
      </dgm:t>
    </dgm:pt>
    <dgm:pt modelId="{6CEFB3FE-CA2E-4FB5-A2B9-342DF9A202E9}">
      <dgm:prSet phldrT="[Text]"/>
      <dgm:spPr/>
      <dgm:t>
        <a:bodyPr/>
        <a:lstStyle/>
        <a:p>
          <a:r>
            <a:rPr lang="en-US" dirty="0"/>
            <a:t>Increasing equipment longevity</a:t>
          </a:r>
        </a:p>
      </dgm:t>
    </dgm:pt>
    <dgm:pt modelId="{80AA5FEA-54E5-4E88-A776-742D38865912}" type="parTrans" cxnId="{AA83AA67-2BD4-4220-A49F-707A8005936D}">
      <dgm:prSet/>
      <dgm:spPr/>
      <dgm:t>
        <a:bodyPr/>
        <a:lstStyle/>
        <a:p>
          <a:endParaRPr lang="en-US"/>
        </a:p>
      </dgm:t>
    </dgm:pt>
    <dgm:pt modelId="{3B91DE55-154B-4806-AD77-3705FE75CC77}" type="sibTrans" cxnId="{AA83AA67-2BD4-4220-A49F-707A8005936D}">
      <dgm:prSet/>
      <dgm:spPr/>
      <dgm:t>
        <a:bodyPr/>
        <a:lstStyle/>
        <a:p>
          <a:endParaRPr lang="en-US"/>
        </a:p>
      </dgm:t>
    </dgm:pt>
    <dgm:pt modelId="{D331933A-74EE-4CD2-A20C-319041C84C88}">
      <dgm:prSet phldrT="[Text]"/>
      <dgm:spPr/>
      <dgm:t>
        <a:bodyPr/>
        <a:lstStyle/>
        <a:p>
          <a:r>
            <a:rPr lang="en-US" dirty="0"/>
            <a:t>Reducing kw per product produced</a:t>
          </a:r>
        </a:p>
      </dgm:t>
    </dgm:pt>
    <dgm:pt modelId="{7E36E0A8-6613-4D22-8EA5-17DAF89980AE}" type="parTrans" cxnId="{D33D8D73-D403-4EBC-8F85-BD956BBB7E63}">
      <dgm:prSet/>
      <dgm:spPr/>
      <dgm:t>
        <a:bodyPr/>
        <a:lstStyle/>
        <a:p>
          <a:endParaRPr lang="en-US"/>
        </a:p>
      </dgm:t>
    </dgm:pt>
    <dgm:pt modelId="{431E5607-F4BA-4BBC-A5FE-EB684EDADC3E}" type="sibTrans" cxnId="{D33D8D73-D403-4EBC-8F85-BD956BBB7E63}">
      <dgm:prSet/>
      <dgm:spPr/>
      <dgm:t>
        <a:bodyPr/>
        <a:lstStyle/>
        <a:p>
          <a:endParaRPr lang="en-US"/>
        </a:p>
      </dgm:t>
    </dgm:pt>
    <dgm:pt modelId="{EF8C01A9-095C-492B-8F13-B69D13EF35C0}">
      <dgm:prSet custT="1"/>
      <dgm:spPr/>
      <dgm:t>
        <a:bodyPr/>
        <a:lstStyle/>
        <a:p>
          <a:r>
            <a:rPr lang="en-US" sz="1100" dirty="0"/>
            <a:t>Reducing water usage across utilities</a:t>
          </a:r>
        </a:p>
      </dgm:t>
    </dgm:pt>
    <dgm:pt modelId="{3B87B7B0-3136-40D9-96B1-020CE2732361}" type="parTrans" cxnId="{865F1180-275B-49CB-B2D6-90B5ABA3BDC5}">
      <dgm:prSet/>
      <dgm:spPr/>
      <dgm:t>
        <a:bodyPr/>
        <a:lstStyle/>
        <a:p>
          <a:endParaRPr lang="en-US"/>
        </a:p>
      </dgm:t>
    </dgm:pt>
    <dgm:pt modelId="{48CD7AF7-138B-4E1C-81D7-E0DD0604113F}" type="sibTrans" cxnId="{865F1180-275B-49CB-B2D6-90B5ABA3BDC5}">
      <dgm:prSet/>
      <dgm:spPr/>
      <dgm:t>
        <a:bodyPr/>
        <a:lstStyle/>
        <a:p>
          <a:endParaRPr lang="en-US"/>
        </a:p>
      </dgm:t>
    </dgm:pt>
    <dgm:pt modelId="{2255D0D3-CBDB-4E1C-B722-9064376061C9}">
      <dgm:prSet custT="1"/>
      <dgm:spPr/>
      <dgm:t>
        <a:bodyPr/>
        <a:lstStyle/>
        <a:p>
          <a:r>
            <a:rPr lang="en-US" sz="1100" dirty="0"/>
            <a:t>Energy monitoring and IoT</a:t>
          </a:r>
        </a:p>
      </dgm:t>
    </dgm:pt>
    <dgm:pt modelId="{D4E7E1A4-640A-442B-AA45-91957682106C}" type="parTrans" cxnId="{D118CBF5-FBDE-4639-AEAC-ACED74D9E015}">
      <dgm:prSet/>
      <dgm:spPr/>
      <dgm:t>
        <a:bodyPr/>
        <a:lstStyle/>
        <a:p>
          <a:endParaRPr lang="en-US"/>
        </a:p>
      </dgm:t>
    </dgm:pt>
    <dgm:pt modelId="{DCE636E9-F9DF-444D-9C97-A433FA51BA62}" type="sibTrans" cxnId="{D118CBF5-FBDE-4639-AEAC-ACED74D9E015}">
      <dgm:prSet/>
      <dgm:spPr/>
      <dgm:t>
        <a:bodyPr/>
        <a:lstStyle/>
        <a:p>
          <a:endParaRPr lang="en-US"/>
        </a:p>
      </dgm:t>
    </dgm:pt>
    <dgm:pt modelId="{EA06E3A4-36CE-4EBA-BBBB-3E8CCB44872C}">
      <dgm:prSet custT="1"/>
      <dgm:spPr/>
      <dgm:t>
        <a:bodyPr/>
        <a:lstStyle/>
        <a:p>
          <a:r>
            <a:rPr lang="en-US" sz="1100" dirty="0"/>
            <a:t>Creating an energy management culture</a:t>
          </a:r>
        </a:p>
      </dgm:t>
    </dgm:pt>
    <dgm:pt modelId="{03F6161B-CB1A-4A43-AEB6-549A545E4ECF}" type="parTrans" cxnId="{33FF019C-AAAB-44DD-B743-74FFE3E79FC8}">
      <dgm:prSet/>
      <dgm:spPr/>
      <dgm:t>
        <a:bodyPr/>
        <a:lstStyle/>
        <a:p>
          <a:endParaRPr lang="en-US"/>
        </a:p>
      </dgm:t>
    </dgm:pt>
    <dgm:pt modelId="{B004FC73-13BC-4CE0-9B88-590EA93CB1CB}" type="sibTrans" cxnId="{33FF019C-AAAB-44DD-B743-74FFE3E79FC8}">
      <dgm:prSet/>
      <dgm:spPr/>
      <dgm:t>
        <a:bodyPr/>
        <a:lstStyle/>
        <a:p>
          <a:endParaRPr lang="en-US"/>
        </a:p>
      </dgm:t>
    </dgm:pt>
    <dgm:pt modelId="{43B9F2A3-D64E-4109-8E06-64988F5006AA}" type="pres">
      <dgm:prSet presAssocID="{68F969A2-DEA7-4086-BE91-066CECDA9F5B}" presName="Name0" presStyleCnt="0">
        <dgm:presLayoutVars>
          <dgm:dir/>
          <dgm:animLvl val="lvl"/>
          <dgm:resizeHandles val="exact"/>
        </dgm:presLayoutVars>
      </dgm:prSet>
      <dgm:spPr/>
    </dgm:pt>
    <dgm:pt modelId="{EAFF8590-63BF-4721-8D2F-C6F52F145716}" type="pres">
      <dgm:prSet presAssocID="{4A1A0686-7827-4367-9742-4F869739FCA2}" presName="composite" presStyleCnt="0"/>
      <dgm:spPr/>
    </dgm:pt>
    <dgm:pt modelId="{D6BA97C9-04B6-4385-90CB-5547DB5BBE78}" type="pres">
      <dgm:prSet presAssocID="{4A1A0686-7827-4367-9742-4F869739FCA2}" presName="parTx" presStyleLbl="alignNode1" presStyleIdx="0" presStyleCnt="4">
        <dgm:presLayoutVars>
          <dgm:chMax val="0"/>
          <dgm:chPref val="0"/>
          <dgm:bulletEnabled val="1"/>
        </dgm:presLayoutVars>
      </dgm:prSet>
      <dgm:spPr/>
    </dgm:pt>
    <dgm:pt modelId="{3BED8D8C-471F-4D8A-B0A3-8D1973B5CA6E}" type="pres">
      <dgm:prSet presAssocID="{4A1A0686-7827-4367-9742-4F869739FCA2}" presName="desTx" presStyleLbl="alignAccFollowNode1" presStyleIdx="0" presStyleCnt="4">
        <dgm:presLayoutVars>
          <dgm:bulletEnabled val="1"/>
        </dgm:presLayoutVars>
      </dgm:prSet>
      <dgm:spPr/>
    </dgm:pt>
    <dgm:pt modelId="{A5523896-1DAE-4B96-8C87-2DF1D479BAC4}" type="pres">
      <dgm:prSet presAssocID="{2D411057-9B55-4482-9CB0-2235FC46A7C0}" presName="space" presStyleCnt="0"/>
      <dgm:spPr/>
    </dgm:pt>
    <dgm:pt modelId="{3F1DD034-6256-4FC1-B12E-7E1C76C0FD84}" type="pres">
      <dgm:prSet presAssocID="{ECF416BA-A008-4851-9B4F-A27DA8DD105C}" presName="composite" presStyleCnt="0"/>
      <dgm:spPr/>
    </dgm:pt>
    <dgm:pt modelId="{A60F7BA6-ED10-4FA3-96CA-FE9247BE917D}" type="pres">
      <dgm:prSet presAssocID="{ECF416BA-A008-4851-9B4F-A27DA8DD105C}" presName="parTx" presStyleLbl="alignNode1" presStyleIdx="1" presStyleCnt="4">
        <dgm:presLayoutVars>
          <dgm:chMax val="0"/>
          <dgm:chPref val="0"/>
          <dgm:bulletEnabled val="1"/>
        </dgm:presLayoutVars>
      </dgm:prSet>
      <dgm:spPr/>
    </dgm:pt>
    <dgm:pt modelId="{FB2F75B6-BAC6-4EBA-95B0-A5760413A7D6}" type="pres">
      <dgm:prSet presAssocID="{ECF416BA-A008-4851-9B4F-A27DA8DD105C}" presName="desTx" presStyleLbl="alignAccFollowNode1" presStyleIdx="1" presStyleCnt="4">
        <dgm:presLayoutVars>
          <dgm:bulletEnabled val="1"/>
        </dgm:presLayoutVars>
      </dgm:prSet>
      <dgm:spPr/>
    </dgm:pt>
    <dgm:pt modelId="{53F3AEB1-BC28-4A5C-81E5-F35CA877CFE6}" type="pres">
      <dgm:prSet presAssocID="{9B857F91-7023-495A-9043-4F5678AC9F23}" presName="space" presStyleCnt="0"/>
      <dgm:spPr/>
    </dgm:pt>
    <dgm:pt modelId="{D3E5A111-EA9C-4FA6-8BA5-1FD73F0A4EAF}" type="pres">
      <dgm:prSet presAssocID="{EEEFF77D-AB20-4511-BAF0-C41BD892454D}" presName="composite" presStyleCnt="0"/>
      <dgm:spPr/>
    </dgm:pt>
    <dgm:pt modelId="{FFA493B9-A1EB-4280-9395-A2D4BA7B2CB5}" type="pres">
      <dgm:prSet presAssocID="{EEEFF77D-AB20-4511-BAF0-C41BD892454D}" presName="parTx" presStyleLbl="alignNode1" presStyleIdx="2" presStyleCnt="4">
        <dgm:presLayoutVars>
          <dgm:chMax val="0"/>
          <dgm:chPref val="0"/>
          <dgm:bulletEnabled val="1"/>
        </dgm:presLayoutVars>
      </dgm:prSet>
      <dgm:spPr/>
    </dgm:pt>
    <dgm:pt modelId="{7C7A3845-5E58-4993-8887-4980ECE1AC3C}" type="pres">
      <dgm:prSet presAssocID="{EEEFF77D-AB20-4511-BAF0-C41BD892454D}" presName="desTx" presStyleLbl="alignAccFollowNode1" presStyleIdx="2" presStyleCnt="4">
        <dgm:presLayoutVars>
          <dgm:bulletEnabled val="1"/>
        </dgm:presLayoutVars>
      </dgm:prSet>
      <dgm:spPr/>
    </dgm:pt>
    <dgm:pt modelId="{7D30950A-8037-4F9E-8C06-CDFB02BA1B58}" type="pres">
      <dgm:prSet presAssocID="{405597DB-68FA-480E-A8CC-71AAA71C34E2}" presName="space" presStyleCnt="0"/>
      <dgm:spPr/>
    </dgm:pt>
    <dgm:pt modelId="{AB26972D-3EA9-4F71-8CF8-995DF0F0C253}" type="pres">
      <dgm:prSet presAssocID="{229D6C98-F70D-42F8-87F8-640BB1BC1B8D}" presName="composite" presStyleCnt="0"/>
      <dgm:spPr/>
    </dgm:pt>
    <dgm:pt modelId="{F202A9C3-E254-47E3-8D61-869F24BB50CE}" type="pres">
      <dgm:prSet presAssocID="{229D6C98-F70D-42F8-87F8-640BB1BC1B8D}" presName="parTx" presStyleLbl="alignNode1" presStyleIdx="3" presStyleCnt="4">
        <dgm:presLayoutVars>
          <dgm:chMax val="0"/>
          <dgm:chPref val="0"/>
          <dgm:bulletEnabled val="1"/>
        </dgm:presLayoutVars>
      </dgm:prSet>
      <dgm:spPr/>
    </dgm:pt>
    <dgm:pt modelId="{22FC7293-4513-4275-B457-82C77A19B931}" type="pres">
      <dgm:prSet presAssocID="{229D6C98-F70D-42F8-87F8-640BB1BC1B8D}" presName="desTx" presStyleLbl="alignAccFollowNode1" presStyleIdx="3" presStyleCnt="4">
        <dgm:presLayoutVars>
          <dgm:bulletEnabled val="1"/>
        </dgm:presLayoutVars>
      </dgm:prSet>
      <dgm:spPr/>
    </dgm:pt>
  </dgm:ptLst>
  <dgm:cxnLst>
    <dgm:cxn modelId="{D36E2911-AA47-4BAA-8BDD-4913C67CAC82}" srcId="{ECF416BA-A008-4851-9B4F-A27DA8DD105C}" destId="{06E0FE5E-8D40-4073-BDAB-1CAC5E49B54B}" srcOrd="0" destOrd="0" parTransId="{44BE92F5-490E-4287-A78F-972A22291F4B}" sibTransId="{A7095DFA-4927-4790-97C2-970D1498B009}"/>
    <dgm:cxn modelId="{4F0E7223-608A-4C29-92CE-E3FE0E3D5244}" type="presOf" srcId="{2255D0D3-CBDB-4E1C-B722-9064376061C9}" destId="{22FC7293-4513-4275-B457-82C77A19B931}" srcOrd="0" destOrd="1" presId="urn:microsoft.com/office/officeart/2005/8/layout/hList1"/>
    <dgm:cxn modelId="{1DE7D52E-CEB6-4920-9096-2A385B9527AF}" type="presOf" srcId="{EF8C01A9-095C-492B-8F13-B69D13EF35C0}" destId="{22FC7293-4513-4275-B457-82C77A19B931}" srcOrd="0" destOrd="0" presId="urn:microsoft.com/office/officeart/2005/8/layout/hList1"/>
    <dgm:cxn modelId="{6974ED32-78F8-4918-B385-CB1C3352E5FD}" type="presOf" srcId="{EA06E3A4-36CE-4EBA-BBBB-3E8CCB44872C}" destId="{22FC7293-4513-4275-B457-82C77A19B931}" srcOrd="0" destOrd="2" presId="urn:microsoft.com/office/officeart/2005/8/layout/hList1"/>
    <dgm:cxn modelId="{6FC99334-0A1E-4961-B31E-83227F9911EA}" type="presOf" srcId="{5389EA99-7599-4D4E-941D-44156CC29939}" destId="{7C7A3845-5E58-4993-8887-4980ECE1AC3C}" srcOrd="0" destOrd="0" presId="urn:microsoft.com/office/officeart/2005/8/layout/hList1"/>
    <dgm:cxn modelId="{3786053A-5D52-48C7-B16D-9D497D87494A}" srcId="{68F969A2-DEA7-4086-BE91-066CECDA9F5B}" destId="{4A1A0686-7827-4367-9742-4F869739FCA2}" srcOrd="0" destOrd="0" parTransId="{B930FB88-D4D1-4CFB-8A7E-2E39A831EE26}" sibTransId="{2D411057-9B55-4482-9CB0-2235FC46A7C0}"/>
    <dgm:cxn modelId="{F06A1946-1317-4C71-9BF3-EA7DF0AA8C85}" srcId="{4A1A0686-7827-4367-9742-4F869739FCA2}" destId="{1BDA3C04-D001-4C60-8981-93EA4534512C}" srcOrd="0" destOrd="0" parTransId="{E0651A34-A354-4F47-82D2-DFA6BC994B5A}" sibTransId="{05F75FA0-E5A3-4597-B209-CFC9A36AFC29}"/>
    <dgm:cxn modelId="{AA83AA67-2BD4-4220-A49F-707A8005936D}" srcId="{ECF416BA-A008-4851-9B4F-A27DA8DD105C}" destId="{6CEFB3FE-CA2E-4FB5-A2B9-342DF9A202E9}" srcOrd="1" destOrd="0" parTransId="{80AA5FEA-54E5-4E88-A776-742D38865912}" sibTransId="{3B91DE55-154B-4806-AD77-3705FE75CC77}"/>
    <dgm:cxn modelId="{4D5CA04A-8279-4A99-89FB-A76D50C407B9}" srcId="{68F969A2-DEA7-4086-BE91-066CECDA9F5B}" destId="{229D6C98-F70D-42F8-87F8-640BB1BC1B8D}" srcOrd="3" destOrd="0" parTransId="{19D067A5-3934-4F6F-A179-18870E84081B}" sibTransId="{A85823E2-343A-4080-8C34-68FE4F702FA5}"/>
    <dgm:cxn modelId="{74B36550-B0FA-4471-9361-E6690DECF8BF}" type="presOf" srcId="{229D6C98-F70D-42F8-87F8-640BB1BC1B8D}" destId="{F202A9C3-E254-47E3-8D61-869F24BB50CE}" srcOrd="0" destOrd="0" presId="urn:microsoft.com/office/officeart/2005/8/layout/hList1"/>
    <dgm:cxn modelId="{ED569D51-3326-41D0-98E4-538599E3202A}" type="presOf" srcId="{06E0FE5E-8D40-4073-BDAB-1CAC5E49B54B}" destId="{FB2F75B6-BAC6-4EBA-95B0-A5760413A7D6}" srcOrd="0" destOrd="0" presId="urn:microsoft.com/office/officeart/2005/8/layout/hList1"/>
    <dgm:cxn modelId="{D33D8D73-D403-4EBC-8F85-BD956BBB7E63}" srcId="{EEEFF77D-AB20-4511-BAF0-C41BD892454D}" destId="{D331933A-74EE-4CD2-A20C-319041C84C88}" srcOrd="1" destOrd="0" parTransId="{7E36E0A8-6613-4D22-8EA5-17DAF89980AE}" sibTransId="{431E5607-F4BA-4BBC-A5FE-EB684EDADC3E}"/>
    <dgm:cxn modelId="{040A3659-BC20-4EBB-99A7-D3C087BE747B}" srcId="{68F969A2-DEA7-4086-BE91-066CECDA9F5B}" destId="{ECF416BA-A008-4851-9B4F-A27DA8DD105C}" srcOrd="1" destOrd="0" parTransId="{EA806FAE-1EE5-4C5A-8038-D8C70260CF3A}" sibTransId="{9B857F91-7023-495A-9043-4F5678AC9F23}"/>
    <dgm:cxn modelId="{865F1180-275B-49CB-B2D6-90B5ABA3BDC5}" srcId="{229D6C98-F70D-42F8-87F8-640BB1BC1B8D}" destId="{EF8C01A9-095C-492B-8F13-B69D13EF35C0}" srcOrd="0" destOrd="0" parTransId="{3B87B7B0-3136-40D9-96B1-020CE2732361}" sibTransId="{48CD7AF7-138B-4E1C-81D7-E0DD0604113F}"/>
    <dgm:cxn modelId="{39C07E91-9465-4188-AD9F-AFAC0E24AAFC}" type="presOf" srcId="{1BDA3C04-D001-4C60-8981-93EA4534512C}" destId="{3BED8D8C-471F-4D8A-B0A3-8D1973B5CA6E}" srcOrd="0" destOrd="0" presId="urn:microsoft.com/office/officeart/2005/8/layout/hList1"/>
    <dgm:cxn modelId="{B7F02894-C098-4B74-A4CD-2224F1A1F0A1}" type="presOf" srcId="{D331933A-74EE-4CD2-A20C-319041C84C88}" destId="{7C7A3845-5E58-4993-8887-4980ECE1AC3C}" srcOrd="0" destOrd="1" presId="urn:microsoft.com/office/officeart/2005/8/layout/hList1"/>
    <dgm:cxn modelId="{33FF019C-AAAB-44DD-B743-74FFE3E79FC8}" srcId="{229D6C98-F70D-42F8-87F8-640BB1BC1B8D}" destId="{EA06E3A4-36CE-4EBA-BBBB-3E8CCB44872C}" srcOrd="2" destOrd="0" parTransId="{03F6161B-CB1A-4A43-AEB6-549A545E4ECF}" sibTransId="{B004FC73-13BC-4CE0-9B88-590EA93CB1CB}"/>
    <dgm:cxn modelId="{A9D45BA4-D5F6-46D2-BF89-62AA3151CFDF}" type="presOf" srcId="{4A1A0686-7827-4367-9742-4F869739FCA2}" destId="{D6BA97C9-04B6-4385-90CB-5547DB5BBE78}" srcOrd="0" destOrd="0" presId="urn:microsoft.com/office/officeart/2005/8/layout/hList1"/>
    <dgm:cxn modelId="{92C322AE-BBA0-4E24-AA80-821BDC543359}" type="presOf" srcId="{EEEFF77D-AB20-4511-BAF0-C41BD892454D}" destId="{FFA493B9-A1EB-4280-9395-A2D4BA7B2CB5}" srcOrd="0" destOrd="0" presId="urn:microsoft.com/office/officeart/2005/8/layout/hList1"/>
    <dgm:cxn modelId="{95201BB1-DA61-4AFD-980F-0ED6317421E9}" type="presOf" srcId="{8762D0C3-E54C-479D-AF6D-818066F5D47A}" destId="{3BED8D8C-471F-4D8A-B0A3-8D1973B5CA6E}" srcOrd="0" destOrd="1" presId="urn:microsoft.com/office/officeart/2005/8/layout/hList1"/>
    <dgm:cxn modelId="{9942CCB2-4308-4B95-8F8D-646628C7D0D3}" type="presOf" srcId="{68F969A2-DEA7-4086-BE91-066CECDA9F5B}" destId="{43B9F2A3-D64E-4109-8E06-64988F5006AA}" srcOrd="0" destOrd="0" presId="urn:microsoft.com/office/officeart/2005/8/layout/hList1"/>
    <dgm:cxn modelId="{934C38BC-EC9A-4265-82EB-C7B92C577A5F}" srcId="{68F969A2-DEA7-4086-BE91-066CECDA9F5B}" destId="{EEEFF77D-AB20-4511-BAF0-C41BD892454D}" srcOrd="2" destOrd="0" parTransId="{4FC04E51-6040-40CA-8A02-B6B91E4A304D}" sibTransId="{405597DB-68FA-480E-A8CC-71AAA71C34E2}"/>
    <dgm:cxn modelId="{1A5815C9-76A8-45E9-BEDA-8AF4B2BBAA60}" srcId="{EEEFF77D-AB20-4511-BAF0-C41BD892454D}" destId="{5389EA99-7599-4D4E-941D-44156CC29939}" srcOrd="0" destOrd="0" parTransId="{01FE8887-A1DC-421E-BF79-44272DDEB050}" sibTransId="{DEBF5A40-6415-4C92-A0B1-5454991F93F0}"/>
    <dgm:cxn modelId="{9326E0D6-1FD4-40A8-9F07-641DB960E748}" type="presOf" srcId="{6CEFB3FE-CA2E-4FB5-A2B9-342DF9A202E9}" destId="{FB2F75B6-BAC6-4EBA-95B0-A5760413A7D6}" srcOrd="0" destOrd="1" presId="urn:microsoft.com/office/officeart/2005/8/layout/hList1"/>
    <dgm:cxn modelId="{74591DE5-4675-4CA4-BC92-948EA02CA69F}" type="presOf" srcId="{ECF416BA-A008-4851-9B4F-A27DA8DD105C}" destId="{A60F7BA6-ED10-4FA3-96CA-FE9247BE917D}" srcOrd="0" destOrd="0" presId="urn:microsoft.com/office/officeart/2005/8/layout/hList1"/>
    <dgm:cxn modelId="{5AC5FFE7-C586-401E-A1A2-DB6719A6A095}" srcId="{4A1A0686-7827-4367-9742-4F869739FCA2}" destId="{8762D0C3-E54C-479D-AF6D-818066F5D47A}" srcOrd="1" destOrd="0" parTransId="{B6FFB1D0-BA6E-4B4C-8686-56699CA69D44}" sibTransId="{27F47DDE-3D78-4F30-9726-C7837B2C72CA}"/>
    <dgm:cxn modelId="{D118CBF5-FBDE-4639-AEAC-ACED74D9E015}" srcId="{229D6C98-F70D-42F8-87F8-640BB1BC1B8D}" destId="{2255D0D3-CBDB-4E1C-B722-9064376061C9}" srcOrd="1" destOrd="0" parTransId="{D4E7E1A4-640A-442B-AA45-91957682106C}" sibTransId="{DCE636E9-F9DF-444D-9C97-A433FA51BA62}"/>
    <dgm:cxn modelId="{3FC72E73-625B-4937-A5A6-CC416C65A570}" type="presParOf" srcId="{43B9F2A3-D64E-4109-8E06-64988F5006AA}" destId="{EAFF8590-63BF-4721-8D2F-C6F52F145716}" srcOrd="0" destOrd="0" presId="urn:microsoft.com/office/officeart/2005/8/layout/hList1"/>
    <dgm:cxn modelId="{4FF0AF4F-E672-4728-A70B-CCD6CC6330F7}" type="presParOf" srcId="{EAFF8590-63BF-4721-8D2F-C6F52F145716}" destId="{D6BA97C9-04B6-4385-90CB-5547DB5BBE78}" srcOrd="0" destOrd="0" presId="urn:microsoft.com/office/officeart/2005/8/layout/hList1"/>
    <dgm:cxn modelId="{4234B2D7-F7A1-43E1-A6D1-12518071E2DB}" type="presParOf" srcId="{EAFF8590-63BF-4721-8D2F-C6F52F145716}" destId="{3BED8D8C-471F-4D8A-B0A3-8D1973B5CA6E}" srcOrd="1" destOrd="0" presId="urn:microsoft.com/office/officeart/2005/8/layout/hList1"/>
    <dgm:cxn modelId="{B0D2664D-D3DA-4019-ABBB-AB7F97F96EC9}" type="presParOf" srcId="{43B9F2A3-D64E-4109-8E06-64988F5006AA}" destId="{A5523896-1DAE-4B96-8C87-2DF1D479BAC4}" srcOrd="1" destOrd="0" presId="urn:microsoft.com/office/officeart/2005/8/layout/hList1"/>
    <dgm:cxn modelId="{BD07FA71-77BA-486C-ABE4-5198AF7557F4}" type="presParOf" srcId="{43B9F2A3-D64E-4109-8E06-64988F5006AA}" destId="{3F1DD034-6256-4FC1-B12E-7E1C76C0FD84}" srcOrd="2" destOrd="0" presId="urn:microsoft.com/office/officeart/2005/8/layout/hList1"/>
    <dgm:cxn modelId="{58660470-44EF-4E76-9A34-DE15E9A07997}" type="presParOf" srcId="{3F1DD034-6256-4FC1-B12E-7E1C76C0FD84}" destId="{A60F7BA6-ED10-4FA3-96CA-FE9247BE917D}" srcOrd="0" destOrd="0" presId="urn:microsoft.com/office/officeart/2005/8/layout/hList1"/>
    <dgm:cxn modelId="{D2D36604-BD87-495F-A870-EF1F37C0016A}" type="presParOf" srcId="{3F1DD034-6256-4FC1-B12E-7E1C76C0FD84}" destId="{FB2F75B6-BAC6-4EBA-95B0-A5760413A7D6}" srcOrd="1" destOrd="0" presId="urn:microsoft.com/office/officeart/2005/8/layout/hList1"/>
    <dgm:cxn modelId="{82D4A457-170C-4650-A4E2-B7F68635D4CC}" type="presParOf" srcId="{43B9F2A3-D64E-4109-8E06-64988F5006AA}" destId="{53F3AEB1-BC28-4A5C-81E5-F35CA877CFE6}" srcOrd="3" destOrd="0" presId="urn:microsoft.com/office/officeart/2005/8/layout/hList1"/>
    <dgm:cxn modelId="{16DB5E00-12EF-4DD1-BEA8-F19DD116649D}" type="presParOf" srcId="{43B9F2A3-D64E-4109-8E06-64988F5006AA}" destId="{D3E5A111-EA9C-4FA6-8BA5-1FD73F0A4EAF}" srcOrd="4" destOrd="0" presId="urn:microsoft.com/office/officeart/2005/8/layout/hList1"/>
    <dgm:cxn modelId="{4F320658-D15F-4FA5-A122-C3CC2E8A8C4E}" type="presParOf" srcId="{D3E5A111-EA9C-4FA6-8BA5-1FD73F0A4EAF}" destId="{FFA493B9-A1EB-4280-9395-A2D4BA7B2CB5}" srcOrd="0" destOrd="0" presId="urn:microsoft.com/office/officeart/2005/8/layout/hList1"/>
    <dgm:cxn modelId="{C6482E5B-D0D3-4DE5-82BF-0CC1471E52A4}" type="presParOf" srcId="{D3E5A111-EA9C-4FA6-8BA5-1FD73F0A4EAF}" destId="{7C7A3845-5E58-4993-8887-4980ECE1AC3C}" srcOrd="1" destOrd="0" presId="urn:microsoft.com/office/officeart/2005/8/layout/hList1"/>
    <dgm:cxn modelId="{ABEE6558-F15A-4DC6-8DDA-5939E1996C59}" type="presParOf" srcId="{43B9F2A3-D64E-4109-8E06-64988F5006AA}" destId="{7D30950A-8037-4F9E-8C06-CDFB02BA1B58}" srcOrd="5" destOrd="0" presId="urn:microsoft.com/office/officeart/2005/8/layout/hList1"/>
    <dgm:cxn modelId="{E4DBD764-AF5B-42F2-892A-7E4D0303011E}" type="presParOf" srcId="{43B9F2A3-D64E-4109-8E06-64988F5006AA}" destId="{AB26972D-3EA9-4F71-8CF8-995DF0F0C253}" srcOrd="6" destOrd="0" presId="urn:microsoft.com/office/officeart/2005/8/layout/hList1"/>
    <dgm:cxn modelId="{0038A346-D71E-4282-90A3-147B0FC44AD9}" type="presParOf" srcId="{AB26972D-3EA9-4F71-8CF8-995DF0F0C253}" destId="{F202A9C3-E254-47E3-8D61-869F24BB50CE}" srcOrd="0" destOrd="0" presId="urn:microsoft.com/office/officeart/2005/8/layout/hList1"/>
    <dgm:cxn modelId="{CB96AEC7-3700-4B9D-A2BA-382265AD57DD}" type="presParOf" srcId="{AB26972D-3EA9-4F71-8CF8-995DF0F0C253}" destId="{22FC7293-4513-4275-B457-82C77A19B93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BA97C9-04B6-4385-90CB-5547DB5BBE78}">
      <dsp:nvSpPr>
        <dsp:cNvPr id="0" name=""/>
        <dsp:cNvSpPr/>
      </dsp:nvSpPr>
      <dsp:spPr>
        <a:xfrm>
          <a:off x="2650" y="560738"/>
          <a:ext cx="1593484" cy="619672"/>
        </a:xfrm>
        <a:prstGeom prst="rect">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1" kern="1200" dirty="0"/>
            <a:t>Quality &amp; Safety Management </a:t>
          </a:r>
          <a:endParaRPr lang="en-US" sz="1300" kern="1200" dirty="0"/>
        </a:p>
      </dsp:txBody>
      <dsp:txXfrm>
        <a:off x="2650" y="560738"/>
        <a:ext cx="1593484" cy="619672"/>
      </dsp:txXfrm>
    </dsp:sp>
    <dsp:sp modelId="{3BED8D8C-471F-4D8A-B0A3-8D1973B5CA6E}">
      <dsp:nvSpPr>
        <dsp:cNvPr id="0" name=""/>
        <dsp:cNvSpPr/>
      </dsp:nvSpPr>
      <dsp:spPr>
        <a:xfrm>
          <a:off x="2650" y="1180411"/>
          <a:ext cx="1593484" cy="1070549"/>
        </a:xfrm>
        <a:prstGeom prst="rect">
          <a:avLst/>
        </a:prstGeom>
        <a:solidFill>
          <a:schemeClr val="accent1">
            <a:alpha val="90000"/>
            <a:tint val="40000"/>
            <a:hueOff val="0"/>
            <a:satOff val="0"/>
            <a:lumOff val="0"/>
            <a:alphaOff val="0"/>
          </a:schemeClr>
        </a:solidFill>
        <a:ln w="48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dirty="0"/>
            <a:t>Maintaining compliance</a:t>
          </a:r>
        </a:p>
        <a:p>
          <a:pPr marL="114300" lvl="1" indent="-114300" algn="l" defTabSz="577850">
            <a:lnSpc>
              <a:spcPct val="90000"/>
            </a:lnSpc>
            <a:spcBef>
              <a:spcPct val="0"/>
            </a:spcBef>
            <a:spcAft>
              <a:spcPct val="15000"/>
            </a:spcAft>
            <a:buChar char="•"/>
          </a:pPr>
          <a:r>
            <a:rPr lang="en-US" sz="1300" kern="1200" dirty="0"/>
            <a:t>Reducing product rejects and liabilities</a:t>
          </a:r>
        </a:p>
      </dsp:txBody>
      <dsp:txXfrm>
        <a:off x="2650" y="1180411"/>
        <a:ext cx="1593484" cy="1070549"/>
      </dsp:txXfrm>
    </dsp:sp>
    <dsp:sp modelId="{A60F7BA6-ED10-4FA3-96CA-FE9247BE917D}">
      <dsp:nvSpPr>
        <dsp:cNvPr id="0" name=""/>
        <dsp:cNvSpPr/>
      </dsp:nvSpPr>
      <dsp:spPr>
        <a:xfrm>
          <a:off x="1819221" y="560738"/>
          <a:ext cx="1593484" cy="619672"/>
        </a:xfrm>
        <a:prstGeom prst="rect">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1" kern="1200" dirty="0"/>
            <a:t>Facility Maintenance &amp; Reliability</a:t>
          </a:r>
          <a:endParaRPr lang="en-US" sz="1300" kern="1200" dirty="0"/>
        </a:p>
      </dsp:txBody>
      <dsp:txXfrm>
        <a:off x="1819221" y="560738"/>
        <a:ext cx="1593484" cy="619672"/>
      </dsp:txXfrm>
    </dsp:sp>
    <dsp:sp modelId="{FB2F75B6-BAC6-4EBA-95B0-A5760413A7D6}">
      <dsp:nvSpPr>
        <dsp:cNvPr id="0" name=""/>
        <dsp:cNvSpPr/>
      </dsp:nvSpPr>
      <dsp:spPr>
        <a:xfrm>
          <a:off x="1819221" y="1180411"/>
          <a:ext cx="1593484" cy="1070549"/>
        </a:xfrm>
        <a:prstGeom prst="rect">
          <a:avLst/>
        </a:prstGeom>
        <a:solidFill>
          <a:schemeClr val="accent1">
            <a:alpha val="90000"/>
            <a:tint val="40000"/>
            <a:hueOff val="0"/>
            <a:satOff val="0"/>
            <a:lumOff val="0"/>
            <a:alphaOff val="0"/>
          </a:schemeClr>
        </a:solidFill>
        <a:ln w="48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dirty="0"/>
            <a:t>Maintaining systems</a:t>
          </a:r>
        </a:p>
        <a:p>
          <a:pPr marL="114300" lvl="1" indent="-114300" algn="l" defTabSz="577850">
            <a:lnSpc>
              <a:spcPct val="90000"/>
            </a:lnSpc>
            <a:spcBef>
              <a:spcPct val="0"/>
            </a:spcBef>
            <a:spcAft>
              <a:spcPct val="15000"/>
            </a:spcAft>
            <a:buChar char="•"/>
          </a:pPr>
          <a:r>
            <a:rPr lang="en-US" sz="1300" kern="1200" dirty="0"/>
            <a:t>Increasing equipment longevity</a:t>
          </a:r>
        </a:p>
      </dsp:txBody>
      <dsp:txXfrm>
        <a:off x="1819221" y="1180411"/>
        <a:ext cx="1593484" cy="1070549"/>
      </dsp:txXfrm>
    </dsp:sp>
    <dsp:sp modelId="{FFA493B9-A1EB-4280-9395-A2D4BA7B2CB5}">
      <dsp:nvSpPr>
        <dsp:cNvPr id="0" name=""/>
        <dsp:cNvSpPr/>
      </dsp:nvSpPr>
      <dsp:spPr>
        <a:xfrm>
          <a:off x="3635793" y="560738"/>
          <a:ext cx="1593484" cy="619672"/>
        </a:xfrm>
        <a:prstGeom prst="rect">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1" kern="1200" dirty="0"/>
            <a:t>Productivity / Energy Intensity</a:t>
          </a:r>
          <a:endParaRPr lang="en-US" sz="1300" kern="1200" dirty="0"/>
        </a:p>
      </dsp:txBody>
      <dsp:txXfrm>
        <a:off x="3635793" y="560738"/>
        <a:ext cx="1593484" cy="619672"/>
      </dsp:txXfrm>
    </dsp:sp>
    <dsp:sp modelId="{7C7A3845-5E58-4993-8887-4980ECE1AC3C}">
      <dsp:nvSpPr>
        <dsp:cNvPr id="0" name=""/>
        <dsp:cNvSpPr/>
      </dsp:nvSpPr>
      <dsp:spPr>
        <a:xfrm>
          <a:off x="3635793" y="1180411"/>
          <a:ext cx="1593484" cy="1070549"/>
        </a:xfrm>
        <a:prstGeom prst="rect">
          <a:avLst/>
        </a:prstGeom>
        <a:solidFill>
          <a:schemeClr val="accent1">
            <a:alpha val="90000"/>
            <a:tint val="40000"/>
            <a:hueOff val="0"/>
            <a:satOff val="0"/>
            <a:lumOff val="0"/>
            <a:alphaOff val="0"/>
          </a:schemeClr>
        </a:solidFill>
        <a:ln w="48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dirty="0"/>
            <a:t>Increasing product output</a:t>
          </a:r>
        </a:p>
        <a:p>
          <a:pPr marL="114300" lvl="1" indent="-114300" algn="l" defTabSz="577850">
            <a:lnSpc>
              <a:spcPct val="90000"/>
            </a:lnSpc>
            <a:spcBef>
              <a:spcPct val="0"/>
            </a:spcBef>
            <a:spcAft>
              <a:spcPct val="15000"/>
            </a:spcAft>
            <a:buChar char="•"/>
          </a:pPr>
          <a:r>
            <a:rPr lang="en-US" sz="1300" kern="1200" dirty="0"/>
            <a:t>Reducing kw per product produced</a:t>
          </a:r>
        </a:p>
      </dsp:txBody>
      <dsp:txXfrm>
        <a:off x="3635793" y="1180411"/>
        <a:ext cx="1593484" cy="1070549"/>
      </dsp:txXfrm>
    </dsp:sp>
    <dsp:sp modelId="{F202A9C3-E254-47E3-8D61-869F24BB50CE}">
      <dsp:nvSpPr>
        <dsp:cNvPr id="0" name=""/>
        <dsp:cNvSpPr/>
      </dsp:nvSpPr>
      <dsp:spPr>
        <a:xfrm>
          <a:off x="5452365" y="560738"/>
          <a:ext cx="1593484" cy="619672"/>
        </a:xfrm>
        <a:prstGeom prst="rect">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1" kern="1200"/>
            <a:t>Energy Management / Water Intensity</a:t>
          </a:r>
          <a:endParaRPr lang="en-US" sz="1300" b="1" kern="1200" dirty="0"/>
        </a:p>
      </dsp:txBody>
      <dsp:txXfrm>
        <a:off x="5452365" y="560738"/>
        <a:ext cx="1593484" cy="619672"/>
      </dsp:txXfrm>
    </dsp:sp>
    <dsp:sp modelId="{22FC7293-4513-4275-B457-82C77A19B931}">
      <dsp:nvSpPr>
        <dsp:cNvPr id="0" name=""/>
        <dsp:cNvSpPr/>
      </dsp:nvSpPr>
      <dsp:spPr>
        <a:xfrm>
          <a:off x="5452365" y="1180411"/>
          <a:ext cx="1593484" cy="1070549"/>
        </a:xfrm>
        <a:prstGeom prst="rect">
          <a:avLst/>
        </a:prstGeom>
        <a:solidFill>
          <a:schemeClr val="accent1">
            <a:alpha val="90000"/>
            <a:tint val="40000"/>
            <a:hueOff val="0"/>
            <a:satOff val="0"/>
            <a:lumOff val="0"/>
            <a:alphaOff val="0"/>
          </a:schemeClr>
        </a:solidFill>
        <a:ln w="48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dirty="0"/>
            <a:t>Reducing water usage across utilities</a:t>
          </a:r>
        </a:p>
        <a:p>
          <a:pPr marL="57150" lvl="1" indent="-57150" algn="l" defTabSz="488950">
            <a:lnSpc>
              <a:spcPct val="90000"/>
            </a:lnSpc>
            <a:spcBef>
              <a:spcPct val="0"/>
            </a:spcBef>
            <a:spcAft>
              <a:spcPct val="15000"/>
            </a:spcAft>
            <a:buChar char="•"/>
          </a:pPr>
          <a:r>
            <a:rPr lang="en-US" sz="1100" kern="1200" dirty="0"/>
            <a:t>Energy monitoring and IoT</a:t>
          </a:r>
        </a:p>
        <a:p>
          <a:pPr marL="57150" lvl="1" indent="-57150" algn="l" defTabSz="488950">
            <a:lnSpc>
              <a:spcPct val="90000"/>
            </a:lnSpc>
            <a:spcBef>
              <a:spcPct val="0"/>
            </a:spcBef>
            <a:spcAft>
              <a:spcPct val="15000"/>
            </a:spcAft>
            <a:buChar char="•"/>
          </a:pPr>
          <a:r>
            <a:rPr lang="en-US" sz="1100" kern="1200" dirty="0"/>
            <a:t>Creating an energy management culture</a:t>
          </a:r>
        </a:p>
      </dsp:txBody>
      <dsp:txXfrm>
        <a:off x="5452365" y="1180411"/>
        <a:ext cx="1593484" cy="10705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BA97C9-04B6-4385-90CB-5547DB5BBE78}">
      <dsp:nvSpPr>
        <dsp:cNvPr id="0" name=""/>
        <dsp:cNvSpPr/>
      </dsp:nvSpPr>
      <dsp:spPr>
        <a:xfrm>
          <a:off x="2650" y="560738"/>
          <a:ext cx="1593484" cy="619672"/>
        </a:xfrm>
        <a:prstGeom prst="rect">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1" kern="1200" dirty="0"/>
            <a:t>Quality &amp; Safety Management </a:t>
          </a:r>
          <a:endParaRPr lang="en-US" sz="1300" kern="1200" dirty="0"/>
        </a:p>
      </dsp:txBody>
      <dsp:txXfrm>
        <a:off x="2650" y="560738"/>
        <a:ext cx="1593484" cy="619672"/>
      </dsp:txXfrm>
    </dsp:sp>
    <dsp:sp modelId="{3BED8D8C-471F-4D8A-B0A3-8D1973B5CA6E}">
      <dsp:nvSpPr>
        <dsp:cNvPr id="0" name=""/>
        <dsp:cNvSpPr/>
      </dsp:nvSpPr>
      <dsp:spPr>
        <a:xfrm>
          <a:off x="2650" y="1180411"/>
          <a:ext cx="1593484" cy="1070549"/>
        </a:xfrm>
        <a:prstGeom prst="rect">
          <a:avLst/>
        </a:prstGeom>
        <a:solidFill>
          <a:schemeClr val="accent1">
            <a:alpha val="90000"/>
            <a:tint val="40000"/>
            <a:hueOff val="0"/>
            <a:satOff val="0"/>
            <a:lumOff val="0"/>
            <a:alphaOff val="0"/>
          </a:schemeClr>
        </a:solidFill>
        <a:ln w="48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dirty="0"/>
            <a:t>Maintaining compliance</a:t>
          </a:r>
        </a:p>
        <a:p>
          <a:pPr marL="114300" lvl="1" indent="-114300" algn="l" defTabSz="577850">
            <a:lnSpc>
              <a:spcPct val="90000"/>
            </a:lnSpc>
            <a:spcBef>
              <a:spcPct val="0"/>
            </a:spcBef>
            <a:spcAft>
              <a:spcPct val="15000"/>
            </a:spcAft>
            <a:buChar char="•"/>
          </a:pPr>
          <a:r>
            <a:rPr lang="en-US" sz="1300" kern="1200" dirty="0"/>
            <a:t>Reducing product rejects and liabilities</a:t>
          </a:r>
        </a:p>
      </dsp:txBody>
      <dsp:txXfrm>
        <a:off x="2650" y="1180411"/>
        <a:ext cx="1593484" cy="1070549"/>
      </dsp:txXfrm>
    </dsp:sp>
    <dsp:sp modelId="{A60F7BA6-ED10-4FA3-96CA-FE9247BE917D}">
      <dsp:nvSpPr>
        <dsp:cNvPr id="0" name=""/>
        <dsp:cNvSpPr/>
      </dsp:nvSpPr>
      <dsp:spPr>
        <a:xfrm>
          <a:off x="1819221" y="560738"/>
          <a:ext cx="1593484" cy="619672"/>
        </a:xfrm>
        <a:prstGeom prst="rect">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1" kern="1200" dirty="0"/>
            <a:t>Facility Maintenance &amp; Reliability</a:t>
          </a:r>
          <a:endParaRPr lang="en-US" sz="1300" kern="1200" dirty="0"/>
        </a:p>
      </dsp:txBody>
      <dsp:txXfrm>
        <a:off x="1819221" y="560738"/>
        <a:ext cx="1593484" cy="619672"/>
      </dsp:txXfrm>
    </dsp:sp>
    <dsp:sp modelId="{FB2F75B6-BAC6-4EBA-95B0-A5760413A7D6}">
      <dsp:nvSpPr>
        <dsp:cNvPr id="0" name=""/>
        <dsp:cNvSpPr/>
      </dsp:nvSpPr>
      <dsp:spPr>
        <a:xfrm>
          <a:off x="1819221" y="1180411"/>
          <a:ext cx="1593484" cy="1070549"/>
        </a:xfrm>
        <a:prstGeom prst="rect">
          <a:avLst/>
        </a:prstGeom>
        <a:solidFill>
          <a:schemeClr val="accent1">
            <a:alpha val="90000"/>
            <a:tint val="40000"/>
            <a:hueOff val="0"/>
            <a:satOff val="0"/>
            <a:lumOff val="0"/>
            <a:alphaOff val="0"/>
          </a:schemeClr>
        </a:solidFill>
        <a:ln w="48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dirty="0"/>
            <a:t>Maintaining systems</a:t>
          </a:r>
        </a:p>
        <a:p>
          <a:pPr marL="114300" lvl="1" indent="-114300" algn="l" defTabSz="577850">
            <a:lnSpc>
              <a:spcPct val="90000"/>
            </a:lnSpc>
            <a:spcBef>
              <a:spcPct val="0"/>
            </a:spcBef>
            <a:spcAft>
              <a:spcPct val="15000"/>
            </a:spcAft>
            <a:buChar char="•"/>
          </a:pPr>
          <a:r>
            <a:rPr lang="en-US" sz="1300" kern="1200" dirty="0"/>
            <a:t>Increasing equipment longevity</a:t>
          </a:r>
        </a:p>
      </dsp:txBody>
      <dsp:txXfrm>
        <a:off x="1819221" y="1180411"/>
        <a:ext cx="1593484" cy="1070549"/>
      </dsp:txXfrm>
    </dsp:sp>
    <dsp:sp modelId="{FFA493B9-A1EB-4280-9395-A2D4BA7B2CB5}">
      <dsp:nvSpPr>
        <dsp:cNvPr id="0" name=""/>
        <dsp:cNvSpPr/>
      </dsp:nvSpPr>
      <dsp:spPr>
        <a:xfrm>
          <a:off x="3635793" y="560738"/>
          <a:ext cx="1593484" cy="619672"/>
        </a:xfrm>
        <a:prstGeom prst="rect">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1" kern="1200" dirty="0"/>
            <a:t>Productivity / Energy Intensity</a:t>
          </a:r>
          <a:endParaRPr lang="en-US" sz="1300" kern="1200" dirty="0"/>
        </a:p>
      </dsp:txBody>
      <dsp:txXfrm>
        <a:off x="3635793" y="560738"/>
        <a:ext cx="1593484" cy="619672"/>
      </dsp:txXfrm>
    </dsp:sp>
    <dsp:sp modelId="{7C7A3845-5E58-4993-8887-4980ECE1AC3C}">
      <dsp:nvSpPr>
        <dsp:cNvPr id="0" name=""/>
        <dsp:cNvSpPr/>
      </dsp:nvSpPr>
      <dsp:spPr>
        <a:xfrm>
          <a:off x="3635793" y="1180411"/>
          <a:ext cx="1593484" cy="1070549"/>
        </a:xfrm>
        <a:prstGeom prst="rect">
          <a:avLst/>
        </a:prstGeom>
        <a:solidFill>
          <a:schemeClr val="accent1">
            <a:alpha val="90000"/>
            <a:tint val="40000"/>
            <a:hueOff val="0"/>
            <a:satOff val="0"/>
            <a:lumOff val="0"/>
            <a:alphaOff val="0"/>
          </a:schemeClr>
        </a:solidFill>
        <a:ln w="48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dirty="0"/>
            <a:t>Increasing product output</a:t>
          </a:r>
        </a:p>
        <a:p>
          <a:pPr marL="114300" lvl="1" indent="-114300" algn="l" defTabSz="577850">
            <a:lnSpc>
              <a:spcPct val="90000"/>
            </a:lnSpc>
            <a:spcBef>
              <a:spcPct val="0"/>
            </a:spcBef>
            <a:spcAft>
              <a:spcPct val="15000"/>
            </a:spcAft>
            <a:buChar char="•"/>
          </a:pPr>
          <a:r>
            <a:rPr lang="en-US" sz="1300" kern="1200" dirty="0"/>
            <a:t>Reducing kw per product produced</a:t>
          </a:r>
        </a:p>
      </dsp:txBody>
      <dsp:txXfrm>
        <a:off x="3635793" y="1180411"/>
        <a:ext cx="1593484" cy="1070549"/>
      </dsp:txXfrm>
    </dsp:sp>
    <dsp:sp modelId="{F202A9C3-E254-47E3-8D61-869F24BB50CE}">
      <dsp:nvSpPr>
        <dsp:cNvPr id="0" name=""/>
        <dsp:cNvSpPr/>
      </dsp:nvSpPr>
      <dsp:spPr>
        <a:xfrm>
          <a:off x="5452365" y="560738"/>
          <a:ext cx="1593484" cy="619672"/>
        </a:xfrm>
        <a:prstGeom prst="rect">
          <a:avLst/>
        </a:prstGeom>
        <a:solidFill>
          <a:schemeClr val="accent1">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b="1" kern="1200"/>
            <a:t>Energy Management / Water Intensity</a:t>
          </a:r>
          <a:endParaRPr lang="en-US" sz="1300" b="1" kern="1200" dirty="0"/>
        </a:p>
      </dsp:txBody>
      <dsp:txXfrm>
        <a:off x="5452365" y="560738"/>
        <a:ext cx="1593484" cy="619672"/>
      </dsp:txXfrm>
    </dsp:sp>
    <dsp:sp modelId="{22FC7293-4513-4275-B457-82C77A19B931}">
      <dsp:nvSpPr>
        <dsp:cNvPr id="0" name=""/>
        <dsp:cNvSpPr/>
      </dsp:nvSpPr>
      <dsp:spPr>
        <a:xfrm>
          <a:off x="5452365" y="1180411"/>
          <a:ext cx="1593484" cy="1070549"/>
        </a:xfrm>
        <a:prstGeom prst="rect">
          <a:avLst/>
        </a:prstGeom>
        <a:solidFill>
          <a:schemeClr val="accent1">
            <a:alpha val="90000"/>
            <a:tint val="40000"/>
            <a:hueOff val="0"/>
            <a:satOff val="0"/>
            <a:lumOff val="0"/>
            <a:alphaOff val="0"/>
          </a:schemeClr>
        </a:solidFill>
        <a:ln w="48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dirty="0"/>
            <a:t>Reducing water usage across utilities</a:t>
          </a:r>
        </a:p>
        <a:p>
          <a:pPr marL="57150" lvl="1" indent="-57150" algn="l" defTabSz="488950">
            <a:lnSpc>
              <a:spcPct val="90000"/>
            </a:lnSpc>
            <a:spcBef>
              <a:spcPct val="0"/>
            </a:spcBef>
            <a:spcAft>
              <a:spcPct val="15000"/>
            </a:spcAft>
            <a:buChar char="•"/>
          </a:pPr>
          <a:r>
            <a:rPr lang="en-US" sz="1100" kern="1200" dirty="0"/>
            <a:t>Energy monitoring and IoT</a:t>
          </a:r>
        </a:p>
        <a:p>
          <a:pPr marL="57150" lvl="1" indent="-57150" algn="l" defTabSz="488950">
            <a:lnSpc>
              <a:spcPct val="90000"/>
            </a:lnSpc>
            <a:spcBef>
              <a:spcPct val="0"/>
            </a:spcBef>
            <a:spcAft>
              <a:spcPct val="15000"/>
            </a:spcAft>
            <a:buChar char="•"/>
          </a:pPr>
          <a:r>
            <a:rPr lang="en-US" sz="1100" kern="1200" dirty="0"/>
            <a:t>Creating an energy management culture</a:t>
          </a:r>
        </a:p>
      </dsp:txBody>
      <dsp:txXfrm>
        <a:off x="5452365" y="1180411"/>
        <a:ext cx="1593484" cy="107054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image" Target="../media/image14.emf"/></Relationships>
</file>

<file path=ppt/drawings/drawing1.xml><?xml version="1.0" encoding="utf-8"?>
<c:userShapes xmlns:c="http://schemas.openxmlformats.org/drawingml/2006/chart">
  <cdr:relSizeAnchor xmlns:cdr="http://schemas.openxmlformats.org/drawingml/2006/chartDrawing">
    <cdr:from>
      <cdr:x>0.0443</cdr:x>
      <cdr:y>0.52352</cdr:y>
    </cdr:from>
    <cdr:to>
      <cdr:x>0.58966</cdr:x>
      <cdr:y>0.52352</cdr:y>
    </cdr:to>
    <cdr:cxnSp macro="">
      <cdr:nvCxnSpPr>
        <cdr:cNvPr id="3" name="Straight Connector 2">
          <a:extLst xmlns:a="http://schemas.openxmlformats.org/drawingml/2006/main">
            <a:ext uri="{FF2B5EF4-FFF2-40B4-BE49-F238E27FC236}">
              <a16:creationId xmlns:a16="http://schemas.microsoft.com/office/drawing/2014/main" id="{E1BDEAD8-6635-F34E-B01E-D8EE6FF269E4}"/>
            </a:ext>
          </a:extLst>
        </cdr:cNvPr>
        <cdr:cNvCxnSpPr/>
      </cdr:nvCxnSpPr>
      <cdr:spPr>
        <a:xfrm xmlns:a="http://schemas.openxmlformats.org/drawingml/2006/main">
          <a:off x="324891" y="2753684"/>
          <a:ext cx="3999814" cy="0"/>
        </a:xfrm>
        <a:prstGeom xmlns:a="http://schemas.openxmlformats.org/drawingml/2006/main" prst="line">
          <a:avLst/>
        </a:prstGeom>
        <a:ln xmlns:a="http://schemas.openxmlformats.org/drawingml/2006/main">
          <a:solidFill>
            <a:schemeClr val="tx1">
              <a:lumMod val="75000"/>
              <a:lumOff val="2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0.0443</cdr:x>
      <cdr:y>0.45486</cdr:y>
    </cdr:from>
    <cdr:to>
      <cdr:x>0.64171</cdr:x>
      <cdr:y>0.45486</cdr:y>
    </cdr:to>
    <cdr:cxnSp macro="">
      <cdr:nvCxnSpPr>
        <cdr:cNvPr id="5" name="Straight Connector 4">
          <a:extLst xmlns:a="http://schemas.openxmlformats.org/drawingml/2006/main">
            <a:ext uri="{FF2B5EF4-FFF2-40B4-BE49-F238E27FC236}">
              <a16:creationId xmlns:a16="http://schemas.microsoft.com/office/drawing/2014/main" id="{6FE91219-B05A-7B4B-80A4-BED3403F1FB6}"/>
            </a:ext>
          </a:extLst>
        </cdr:cNvPr>
        <cdr:cNvCxnSpPr/>
      </cdr:nvCxnSpPr>
      <cdr:spPr>
        <a:xfrm xmlns:a="http://schemas.openxmlformats.org/drawingml/2006/main">
          <a:off x="324891" y="2392533"/>
          <a:ext cx="4381554" cy="0"/>
        </a:xfrm>
        <a:prstGeom xmlns:a="http://schemas.openxmlformats.org/drawingml/2006/main" prst="line">
          <a:avLst/>
        </a:prstGeom>
        <a:ln xmlns:a="http://schemas.openxmlformats.org/drawingml/2006/main">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0.4675</cdr:x>
      <cdr:y>0.45482</cdr:y>
    </cdr:from>
    <cdr:to>
      <cdr:x>0.4675</cdr:x>
      <cdr:y>0.89027</cdr:y>
    </cdr:to>
    <cdr:cxnSp macro="">
      <cdr:nvCxnSpPr>
        <cdr:cNvPr id="7" name="Straight Connector 6">
          <a:extLst xmlns:a="http://schemas.openxmlformats.org/drawingml/2006/main">
            <a:ext uri="{FF2B5EF4-FFF2-40B4-BE49-F238E27FC236}">
              <a16:creationId xmlns:a16="http://schemas.microsoft.com/office/drawing/2014/main" id="{17C119F4-BF52-FF48-B680-C042E437F0ED}"/>
            </a:ext>
          </a:extLst>
        </cdr:cNvPr>
        <cdr:cNvCxnSpPr/>
      </cdr:nvCxnSpPr>
      <cdr:spPr>
        <a:xfrm xmlns:a="http://schemas.openxmlformats.org/drawingml/2006/main">
          <a:off x="3428720" y="2392331"/>
          <a:ext cx="0" cy="2290439"/>
        </a:xfrm>
        <a:prstGeom xmlns:a="http://schemas.openxmlformats.org/drawingml/2006/main" prst="line">
          <a:avLst/>
        </a:prstGeom>
        <a:ln xmlns:a="http://schemas.openxmlformats.org/drawingml/2006/main">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01CCE5-BF8B-4699-9865-77AA47162E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19B300-4512-4E0F-8DFE-0CC69E73E6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5C312CC-FF60-4B7B-83EE-14AE31C28F8F}" type="datetimeFigureOut">
              <a:rPr lang="en-US" smtClean="0"/>
              <a:t>2/28/2019</a:t>
            </a:fld>
            <a:endParaRPr lang="en-US"/>
          </a:p>
        </p:txBody>
      </p:sp>
      <p:sp>
        <p:nvSpPr>
          <p:cNvPr id="4" name="Footer Placeholder 3">
            <a:extLst>
              <a:ext uri="{FF2B5EF4-FFF2-40B4-BE49-F238E27FC236}">
                <a16:creationId xmlns:a16="http://schemas.microsoft.com/office/drawing/2014/main" id="{21736F6F-73A4-4BA8-8902-747533D160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8F3008-F973-41F4-8528-DBB127E52C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7F2ED6-2706-41DB-BBF3-3D05DCD3838B}" type="slidenum">
              <a:rPr lang="en-US" smtClean="0"/>
              <a:t>‹#›</a:t>
            </a:fld>
            <a:endParaRPr lang="en-US"/>
          </a:p>
        </p:txBody>
      </p:sp>
    </p:spTree>
    <p:extLst>
      <p:ext uri="{BB962C8B-B14F-4D97-AF65-F5344CB8AC3E}">
        <p14:creationId xmlns:p14="http://schemas.microsoft.com/office/powerpoint/2010/main" val="3448474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F2005C-CF68-406C-BFD9-D66C7C5EDAF8}" type="datetimeFigureOut">
              <a:rPr lang="en-US" smtClean="0"/>
              <a:pPr/>
              <a:t>2/28/2019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46EB7B-38EB-4113-8938-7852F77C677C}" type="slidenum">
              <a:rPr lang="en-US" smtClean="0"/>
              <a:pPr/>
              <a:t>‹#›</a:t>
            </a:fld>
            <a:endParaRPr lang="en-US"/>
          </a:p>
        </p:txBody>
      </p:sp>
    </p:spTree>
    <p:extLst>
      <p:ext uri="{BB962C8B-B14F-4D97-AF65-F5344CB8AC3E}">
        <p14:creationId xmlns:p14="http://schemas.microsoft.com/office/powerpoint/2010/main" val="3451629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6EB7B-38EB-4113-8938-7852F77C677C}" type="slidenum">
              <a:rPr lang="en-US" smtClean="0"/>
              <a:pPr/>
              <a:t>3</a:t>
            </a:fld>
            <a:endParaRPr lang="en-US"/>
          </a:p>
        </p:txBody>
      </p:sp>
    </p:spTree>
    <p:extLst>
      <p:ext uri="{BB962C8B-B14F-4D97-AF65-F5344CB8AC3E}">
        <p14:creationId xmlns:p14="http://schemas.microsoft.com/office/powerpoint/2010/main" val="3767601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Amps/kw + Flow = efficiency</a:t>
            </a:r>
          </a:p>
          <a:p>
            <a:r>
              <a:rPr lang="en-US" dirty="0"/>
              <a:t>Flow + pressure = dif. pressure = pressure loss</a:t>
            </a:r>
          </a:p>
          <a:p>
            <a:r>
              <a:rPr lang="en-US" dirty="0"/>
              <a:t>Flow + temp = water cooling may become questionable during summer season</a:t>
            </a:r>
          </a:p>
          <a:p>
            <a:r>
              <a:rPr lang="en-US" dirty="0"/>
              <a:t>Flow + dewpoint = dryer capacity or dryer failure</a:t>
            </a:r>
          </a:p>
          <a:p>
            <a:r>
              <a:rPr lang="en-US" dirty="0"/>
              <a:t>Amount of kW per amount of product produced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90AD42-644F-FA48-975C-D1AE6433F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165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Make scaling on good, bad performance with compressor curve or comp. performance data.</a:t>
            </a:r>
          </a:p>
          <a:p>
            <a:r>
              <a:rPr lang="en-US" dirty="0"/>
              <a:t>Thing become more complicated with multiple compressors, it then may require a specialist or specialized software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90AD42-644F-FA48-975C-D1AE6433F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742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Warning: efficiency monitoring is probably one of the most complex tasks. Many factors can influence the system efficiency…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90AD42-644F-FA48-975C-D1AE6433F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000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example of how monitoring and metering helped lowering costs and improve operational uptime.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Flow meter became permanent part of KPI for flow. When flow increased membranes were likely to leak/be broken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90AD42-644F-FA48-975C-D1AE6433F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478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case before would never have led to the saving without permanent monitoring. An audit might have revealed some, but after the fix, you would not know where it leaks next.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all about collecting data. Collecting just flow is useless, just as collecting just energy or just pressure. It is in the combination of data where you find the biggest saving opportunities.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90AD42-644F-FA48-975C-D1AE6433F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527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have low flow and almost no pressure drop over the filter.</a:t>
            </a:r>
          </a:p>
          <a:p>
            <a:r>
              <a:rPr lang="en-US" dirty="0"/>
              <a:t>When recording pressure drop over your filter you want to know at which flow.</a:t>
            </a:r>
          </a:p>
          <a:p>
            <a:r>
              <a:rPr lang="en-US" dirty="0"/>
              <a:t>Did we reach max capacity of the filter of is it clogged?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90AD42-644F-FA48-975C-D1AE6433F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790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90AD42-644F-FA48-975C-D1AE6433F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627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Hey! Dew point went up! You might run out to the dryer, inspect it and find it being okay. Without flow this graph is nice but not giving the complete picture.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90AD42-644F-FA48-975C-D1AE6433F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917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dew point is critical, always measure after dryer and storage tank and in the main line feeding the plant. Dryers can be bypassed during service, storage can have non working drains, and just taking dew point of the dryer is not a guarantee that this same dew point level is maintained in the plant.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90AD42-644F-FA48-975C-D1AE6433F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390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4683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because we are here at Air best practices, when dew point is critical, dryers should always be in parallel with the compressor and each compressor should have its dedicated dryer.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90AD42-644F-FA48-975C-D1AE6433F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179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3F2A278-AF74-49BF-911C-D839AD7C081C}"/>
              </a:ext>
            </a:extLst>
          </p:cNvPr>
          <p:cNvSpPr>
            <a:spLocks noGrp="1"/>
          </p:cNvSpPr>
          <p:nvPr>
            <p:ph type="body" idx="1"/>
          </p:nvPr>
        </p:nvSpPr>
        <p:spPr/>
        <p:txBody>
          <a:bodyPr/>
          <a:lstStyle/>
          <a:p>
            <a:r>
              <a:rPr lang="en-US" dirty="0"/>
              <a:t>Picture 1: capacity related</a:t>
            </a:r>
          </a:p>
          <a:p>
            <a:r>
              <a:rPr lang="en-US" dirty="0"/>
              <a:t>Picture 2: dryer related. Cycle related, drain related, etc.</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Efficiency: depending on how accurate you want it, an Amp meter of 3 phase power meter with a flowmeter suitable for saturated air measurement. Either per compressor or per compressor room.</a:t>
            </a:r>
          </a:p>
          <a:p>
            <a:r>
              <a:rPr lang="en-US" dirty="0"/>
              <a:t>Dewpoint and flow, they always should go together</a:t>
            </a:r>
          </a:p>
          <a:p>
            <a:r>
              <a:rPr lang="en-US" dirty="0"/>
              <a:t>Flow sensors with flow and pressure to continuously measure flow consumption and pressure. When calculation your dollar/</a:t>
            </a:r>
            <a:r>
              <a:rPr lang="en-US" dirty="0" err="1"/>
              <a:t>scf</a:t>
            </a:r>
            <a:r>
              <a:rPr lang="en-US" dirty="0"/>
              <a:t> allocating cost becomes a piece of cake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90AD42-644F-FA48-975C-D1AE6433F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037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Simple measure on subline to dedicated machines / operators tell mass flow used by shift/operator/machine</a:t>
            </a:r>
          </a:p>
          <a:p>
            <a:r>
              <a:rPr lang="en-US" dirty="0"/>
              <a:t>By adding pulse counter cost per X can be calculated</a:t>
            </a:r>
          </a:p>
          <a:p>
            <a:r>
              <a:rPr lang="en-US" dirty="0"/>
              <a:t>Pressure throughout the plant: pressure band monitoring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90AD42-644F-FA48-975C-D1AE6433F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5904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90AD42-644F-FA48-975C-D1AE6433F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051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6EB7B-38EB-4113-8938-7852F77C67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5939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Key Performance Indicator</a:t>
            </a:r>
          </a:p>
          <a:p>
            <a:r>
              <a:rPr lang="en-US" dirty="0"/>
              <a:t>Indicators that tell you if processes and machinery are okay, if consumption and usage is within acceptable boundaries, if metrics start to deviate to help spot early problems, if the input ratio matches the output ratio.</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90AD42-644F-FA48-975C-D1AE6433F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793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looking at the right data, your performance indicators and instrumentation might leave you stranded..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90AD42-644F-FA48-975C-D1AE6433F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826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90AD42-644F-FA48-975C-D1AE6433F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3386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Nieuwe</a:t>
            </a:r>
            <a:r>
              <a:rPr lang="en-US" dirty="0"/>
              <a:t> </a:t>
            </a:r>
            <a:r>
              <a:rPr lang="en-US" dirty="0" err="1"/>
              <a:t>definitie</a:t>
            </a:r>
            <a:r>
              <a:rPr lang="en-US" dirty="0"/>
              <a:t> van SMART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90AD42-644F-FA48-975C-D1AE6433F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7971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Express leakage always in USD per dept. </a:t>
            </a:r>
          </a:p>
          <a:p>
            <a:r>
              <a:rPr lang="en-US" dirty="0"/>
              <a:t>Leakage is the messenger for more trouble to come, early warning for possible longer down time</a:t>
            </a:r>
          </a:p>
          <a:p>
            <a:r>
              <a:rPr lang="en-US" dirty="0"/>
              <a:t>Cost for repair vs return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90AD42-644F-FA48-975C-D1AE6433F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832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When you’re new with KPI’s, then keep it simple. Too difficult KPI’s result in less buy in, lack of attention and have no priority over time.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90AD42-644F-FA48-975C-D1AE6433F1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7177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1600200" y="2286000"/>
            <a:ext cx="6172200" cy="1894362"/>
          </a:xfrm>
        </p:spPr>
        <p:txBody>
          <a:bodyPr/>
          <a:lstStyle>
            <a:lvl1pPr>
              <a:defRPr b="1"/>
            </a:lvl1pPr>
          </a:lstStyle>
          <a:p>
            <a:r>
              <a:rPr kumimoji="0" lang="en-US" dirty="0"/>
              <a:t>Click to edit Master title style</a:t>
            </a:r>
          </a:p>
        </p:txBody>
      </p:sp>
      <p:sp>
        <p:nvSpPr>
          <p:cNvPr id="9" name="Subtitle 8"/>
          <p:cNvSpPr>
            <a:spLocks noGrp="1"/>
          </p:cNvSpPr>
          <p:nvPr>
            <p:ph type="subTitle" idx="1"/>
          </p:nvPr>
        </p:nvSpPr>
        <p:spPr>
          <a:xfrm>
            <a:off x="1600200" y="4165122"/>
            <a:ext cx="6172200" cy="1371600"/>
          </a:xfrm>
        </p:spPr>
        <p:txBody>
          <a:bodyPr/>
          <a:lstStyle>
            <a:lvl1pPr marL="0" indent="0" algn="l">
              <a:buNone/>
              <a:defRPr sz="1800" b="1">
                <a:solidFill>
                  <a:schemeClr val="accent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pic>
        <p:nvPicPr>
          <p:cNvPr id="5" name="Picture 4">
            <a:extLst>
              <a:ext uri="{FF2B5EF4-FFF2-40B4-BE49-F238E27FC236}">
                <a16:creationId xmlns:a16="http://schemas.microsoft.com/office/drawing/2014/main" id="{0CFB124B-E344-4C87-AB68-12CB6E907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6" name="Picture 5">
            <a:extLst>
              <a:ext uri="{FF2B5EF4-FFF2-40B4-BE49-F238E27FC236}">
                <a16:creationId xmlns:a16="http://schemas.microsoft.com/office/drawing/2014/main" id="{EF32EF83-ADE0-4865-8D0A-D22FADD8CD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2/28/2019</a:t>
            </a:fld>
            <a:endParaRPr lang="en-US"/>
          </a:p>
        </p:txBody>
      </p:sp>
      <p:sp>
        <p:nvSpPr>
          <p:cNvPr id="8" name="Footer Placeholder 7"/>
          <p:cNvSpPr>
            <a:spLocks noGrp="1"/>
          </p:cNvSpPr>
          <p:nvPr>
            <p:ph type="ftr" sz="quarter" idx="11"/>
          </p:nvPr>
        </p:nvSpPr>
        <p:spPr>
          <a:xfrm rot="5400000">
            <a:off x="6584802" y="3703320"/>
            <a:ext cx="4572000" cy="365760"/>
          </a:xfrm>
          <a:prstGeom prst="rect">
            <a:avLst/>
          </a:prstGeom>
        </p:spPr>
        <p:txBody>
          <a:bodyPr/>
          <a:lstStyle/>
          <a:p>
            <a:endParaRPr lang="en-US"/>
          </a:p>
        </p:txBody>
      </p:sp>
      <p:sp>
        <p:nvSpPr>
          <p:cNvPr id="11" name="Content Placeholder 10"/>
          <p:cNvSpPr>
            <a:spLocks noGrp="1"/>
          </p:cNvSpPr>
          <p:nvPr>
            <p:ph sz="quarter" idx="2"/>
          </p:nvPr>
        </p:nvSpPr>
        <p:spPr>
          <a:xfrm>
            <a:off x="457200" y="2362200"/>
            <a:ext cx="36576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2841895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a:xfrm rot="5400000">
            <a:off x="8151876" y="531876"/>
            <a:ext cx="1447800" cy="384048"/>
          </a:xfrm>
          <a:prstGeom prst="rect">
            <a:avLst/>
          </a:prstGeom>
        </p:spPr>
        <p:txBody>
          <a:bodyPr rtlCol="0"/>
          <a:lstStyle/>
          <a:p>
            <a:fld id="{2736994D-1C0E-4F38-8305-B404FD786FF8}" type="datetimeFigureOut">
              <a:rPr lang="en-US" smtClean="0"/>
              <a:pPr/>
              <a:t>2/28/2019</a:t>
            </a:fld>
            <a:endParaRPr lang="en-US"/>
          </a:p>
        </p:txBody>
      </p:sp>
      <p:sp>
        <p:nvSpPr>
          <p:cNvPr id="8" name="Footer Placeholder 7"/>
          <p:cNvSpPr>
            <a:spLocks noGrp="1"/>
          </p:cNvSpPr>
          <p:nvPr>
            <p:ph type="ftr" sz="quarter" idx="12"/>
          </p:nvPr>
        </p:nvSpPr>
        <p:spPr>
          <a:xfrm rot="5400000">
            <a:off x="6584802" y="3703320"/>
            <a:ext cx="4572000" cy="365760"/>
          </a:xfrm>
          <a:prstGeom prst="rect">
            <a:avLst/>
          </a:prstGeom>
        </p:spPr>
        <p:txBody>
          <a:bodyPr rtlCol="0"/>
          <a:lstStyle/>
          <a:p>
            <a:endParaRPr lang="en-US"/>
          </a:p>
        </p:txBody>
      </p:sp>
    </p:spTree>
    <p:extLst>
      <p:ext uri="{BB962C8B-B14F-4D97-AF65-F5344CB8AC3E}">
        <p14:creationId xmlns:p14="http://schemas.microsoft.com/office/powerpoint/2010/main" val="3455473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2/28/2019</a:t>
            </a:fld>
            <a:endParaRPr lang="en-US"/>
          </a:p>
        </p:txBody>
      </p:sp>
      <p:sp>
        <p:nvSpPr>
          <p:cNvPr id="3" name="Footer Placeholder 2"/>
          <p:cNvSpPr>
            <a:spLocks noGrp="1"/>
          </p:cNvSpPr>
          <p:nvPr>
            <p:ph type="ftr" sz="quarter" idx="11"/>
          </p:nvPr>
        </p:nvSpPr>
        <p:spPr>
          <a:xfrm rot="5400000">
            <a:off x="6584802" y="3703320"/>
            <a:ext cx="4572000" cy="365760"/>
          </a:xfrm>
          <a:prstGeom prst="rect">
            <a:avLst/>
          </a:prstGeom>
        </p:spPr>
        <p:txBody>
          <a:bodyPr/>
          <a:lstStyle/>
          <a:p>
            <a:endParaRPr lang="en-US"/>
          </a:p>
        </p:txBody>
      </p:sp>
    </p:spTree>
    <p:extLst>
      <p:ext uri="{BB962C8B-B14F-4D97-AF65-F5344CB8AC3E}">
        <p14:creationId xmlns:p14="http://schemas.microsoft.com/office/powerpoint/2010/main" val="103178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89680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1970115"/>
            <a:ext cx="7886700" cy="42068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40467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38528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2/28/2019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46386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2/28/2019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22183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00664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2/28/2019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76235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8229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a:xfrm rot="5400000">
            <a:off x="8154924" y="531876"/>
            <a:ext cx="1447800" cy="384048"/>
          </a:xfrm>
          <a:prstGeom prst="rect">
            <a:avLst/>
          </a:prstGeom>
        </p:spPr>
        <p:txBody>
          <a:bodyPr rtlCol="0"/>
          <a:lstStyle/>
          <a:p>
            <a:fld id="{2736994D-1C0E-4F38-8305-B404FD786FF8}" type="datetimeFigureOut">
              <a:rPr lang="en-US" smtClean="0"/>
              <a:pPr/>
              <a:t>2/28/2019</a:t>
            </a:fld>
            <a:endParaRPr lang="en-US"/>
          </a:p>
        </p:txBody>
      </p:sp>
      <p:sp>
        <p:nvSpPr>
          <p:cNvPr id="9" name="Slide Number Placeholder 8"/>
          <p:cNvSpPr>
            <a:spLocks noGrp="1"/>
          </p:cNvSpPr>
          <p:nvPr>
            <p:ph type="sldNum" sz="quarter" idx="15"/>
          </p:nvPr>
        </p:nvSpPr>
        <p:spPr>
          <a:xfrm>
            <a:off x="8534400" y="6336792"/>
            <a:ext cx="609600" cy="521208"/>
          </a:xfrm>
          <a:prstGeom prst="rect">
            <a:avLst/>
          </a:prstGeom>
        </p:spPr>
        <p:txBody>
          <a:bodyPr rtlCol="0"/>
          <a:lstStyle>
            <a:lvl1pPr>
              <a:defRPr>
                <a:solidFill>
                  <a:schemeClr val="tx2"/>
                </a:solidFill>
              </a:defRPr>
            </a:lvl1pPr>
          </a:lstStyle>
          <a:p>
            <a:fld id="{DBC0986A-DC26-4882-A470-4C1A1AA4B114}" type="slidenum">
              <a:rPr lang="en-US" smtClean="0"/>
              <a:pPr/>
              <a:t>‹#›</a:t>
            </a:fld>
            <a:endParaRPr lang="en-US"/>
          </a:p>
        </p:txBody>
      </p:sp>
      <p:sp>
        <p:nvSpPr>
          <p:cNvPr id="10" name="Footer Placeholder 9"/>
          <p:cNvSpPr>
            <a:spLocks noGrp="1"/>
          </p:cNvSpPr>
          <p:nvPr>
            <p:ph type="ftr" sz="quarter" idx="16"/>
          </p:nvPr>
        </p:nvSpPr>
        <p:spPr>
          <a:xfrm rot="5400000">
            <a:off x="6590607" y="3700563"/>
            <a:ext cx="4566485" cy="365760"/>
          </a:xfrm>
          <a:prstGeom prst="rect">
            <a:avLst/>
          </a:prstGeom>
        </p:spPr>
        <p:txBody>
          <a:bodyPr rtlCol="0"/>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809547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578510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38191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972464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4646" y="603811"/>
            <a:ext cx="7142567" cy="714889"/>
          </a:xfrm>
          <a:prstGeom prst="rect">
            <a:avLst/>
          </a:prstGeom>
        </p:spPr>
        <p:txBody>
          <a:bodyPr/>
          <a:lstStyle>
            <a:lvl1pPr rtl="0">
              <a:defRPr sz="4000" baseline="0">
                <a:solidFill>
                  <a:srgbClr val="174489"/>
                </a:solidFill>
              </a:defRPr>
            </a:lvl1pPr>
          </a:lstStyle>
          <a:p>
            <a:pPr rtl="0"/>
            <a:r>
              <a:rPr lang="en-US" dirty="0"/>
              <a:t>Click to edit Master title style</a:t>
            </a:r>
            <a:endParaRPr lang="en-US" sz="4000" b="0" i="0" u="none" strike="noStrike" kern="1200" baseline="0" dirty="0">
              <a:solidFill>
                <a:srgbClr val="7F7F7F"/>
              </a:solidFill>
              <a:latin typeface="Calibri Light" charset="0"/>
            </a:endParaRPr>
          </a:p>
        </p:txBody>
      </p:sp>
      <p:sp>
        <p:nvSpPr>
          <p:cNvPr id="11" name="Content Placeholder 3"/>
          <p:cNvSpPr>
            <a:spLocks noGrp="1"/>
          </p:cNvSpPr>
          <p:nvPr>
            <p:ph sz="half" idx="2"/>
          </p:nvPr>
        </p:nvSpPr>
        <p:spPr>
          <a:xfrm>
            <a:off x="584646" y="1477926"/>
            <a:ext cx="3868340" cy="3684588"/>
          </a:xfrm>
          <a:prstGeom prst="rect">
            <a:avLst/>
          </a:prstGeom>
        </p:spPr>
        <p:txBody>
          <a:bodyPr/>
          <a:lstStyle>
            <a:lvl1pPr>
              <a:buClr>
                <a:srgbClr val="8DC63E"/>
              </a:buClr>
              <a:defRPr sz="2200">
                <a:solidFill>
                  <a:schemeClr val="tx1">
                    <a:lumMod val="65000"/>
                    <a:lumOff val="35000"/>
                  </a:schemeClr>
                </a:solidFill>
              </a:defRPr>
            </a:lvl1pPr>
            <a:lvl2pPr>
              <a:buClr>
                <a:srgbClr val="8DC63E"/>
              </a:buClr>
              <a:defRPr sz="2200">
                <a:solidFill>
                  <a:schemeClr val="tx1">
                    <a:lumMod val="65000"/>
                    <a:lumOff val="35000"/>
                  </a:schemeClr>
                </a:solidFill>
              </a:defRPr>
            </a:lvl2pPr>
            <a:lvl3pPr>
              <a:buClr>
                <a:srgbClr val="8DC63E"/>
              </a:buClr>
              <a:defRPr sz="2200">
                <a:solidFill>
                  <a:schemeClr val="tx1">
                    <a:lumMod val="65000"/>
                    <a:lumOff val="35000"/>
                  </a:schemeClr>
                </a:solidFill>
              </a:defRPr>
            </a:lvl3pPr>
            <a:lvl4pPr>
              <a:buClr>
                <a:srgbClr val="8DC63E"/>
              </a:buClr>
              <a:defRPr sz="2200">
                <a:solidFill>
                  <a:schemeClr val="tx1">
                    <a:lumMod val="65000"/>
                    <a:lumOff val="35000"/>
                  </a:schemeClr>
                </a:solidFill>
              </a:defRPr>
            </a:lvl4pPr>
            <a:lvl5pPr>
              <a:buClr>
                <a:srgbClr val="8DC63E"/>
              </a:buClr>
              <a:defRPr sz="22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49420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9" name="Content Placeholder 3"/>
          <p:cNvSpPr>
            <a:spLocks noGrp="1"/>
          </p:cNvSpPr>
          <p:nvPr>
            <p:ph sz="half" idx="12" hasCustomPrompt="1"/>
          </p:nvPr>
        </p:nvSpPr>
        <p:spPr>
          <a:xfrm>
            <a:off x="584646" y="4943880"/>
            <a:ext cx="3868340" cy="489097"/>
          </a:xfrm>
          <a:prstGeom prst="rect">
            <a:avLst/>
          </a:prstGeom>
        </p:spPr>
        <p:txBody>
          <a:bodyPr/>
          <a:lstStyle>
            <a:lvl1pPr marL="0" indent="0">
              <a:lnSpc>
                <a:spcPct val="100000"/>
              </a:lnSpc>
              <a:spcBef>
                <a:spcPts val="0"/>
              </a:spcBef>
              <a:buClr>
                <a:srgbClr val="8DC63E"/>
              </a:buClr>
              <a:buFontTx/>
              <a:buNone/>
              <a:defRPr sz="2200" i="1">
                <a:solidFill>
                  <a:srgbClr val="8DC63E"/>
                </a:solidFill>
              </a:defRPr>
            </a:lvl1pPr>
            <a:lvl2pPr>
              <a:buClr>
                <a:srgbClr val="8DC63E"/>
              </a:buClr>
              <a:defRPr sz="2200">
                <a:solidFill>
                  <a:srgbClr val="7F7F7F"/>
                </a:solidFill>
              </a:defRPr>
            </a:lvl2pPr>
            <a:lvl3pPr>
              <a:buClr>
                <a:srgbClr val="8DC63E"/>
              </a:buClr>
              <a:defRPr sz="2200">
                <a:solidFill>
                  <a:srgbClr val="7F7F7F"/>
                </a:solidFill>
              </a:defRPr>
            </a:lvl3pPr>
            <a:lvl4pPr>
              <a:buClr>
                <a:srgbClr val="8DC63E"/>
              </a:buClr>
              <a:defRPr sz="2200">
                <a:solidFill>
                  <a:srgbClr val="7F7F7F"/>
                </a:solidFill>
              </a:defRPr>
            </a:lvl4pPr>
            <a:lvl5pPr>
              <a:buClr>
                <a:srgbClr val="8DC63E"/>
              </a:buClr>
              <a:defRPr sz="2200">
                <a:solidFill>
                  <a:srgbClr val="7F7F7F"/>
                </a:solidFill>
              </a:defRPr>
            </a:lvl5pPr>
          </a:lstStyle>
          <a:p>
            <a:pPr lvl="0"/>
            <a:r>
              <a:rPr lang="en-US" dirty="0"/>
              <a:t>Edit Master text styles</a:t>
            </a:r>
          </a:p>
        </p:txBody>
      </p:sp>
      <p:sp>
        <p:nvSpPr>
          <p:cNvPr id="7" name="Title 1"/>
          <p:cNvSpPr>
            <a:spLocks noGrp="1"/>
          </p:cNvSpPr>
          <p:nvPr>
            <p:ph type="title"/>
          </p:nvPr>
        </p:nvSpPr>
        <p:spPr>
          <a:xfrm>
            <a:off x="584646" y="603811"/>
            <a:ext cx="7142567" cy="714889"/>
          </a:xfrm>
          <a:prstGeom prst="rect">
            <a:avLst/>
          </a:prstGeom>
        </p:spPr>
        <p:txBody>
          <a:bodyPr/>
          <a:lstStyle>
            <a:lvl1pPr rtl="0">
              <a:defRPr sz="4000" baseline="0">
                <a:solidFill>
                  <a:srgbClr val="174489"/>
                </a:solidFill>
              </a:defRPr>
            </a:lvl1pPr>
          </a:lstStyle>
          <a:p>
            <a:pPr rtl="0"/>
            <a:r>
              <a:rPr lang="en-US" dirty="0"/>
              <a:t>Click to edit Master title style</a:t>
            </a:r>
            <a:endParaRPr lang="en-US" sz="4000" b="0" i="0" u="none" strike="noStrike" kern="1200" baseline="0" dirty="0">
              <a:solidFill>
                <a:srgbClr val="7F7F7F"/>
              </a:solidFill>
              <a:latin typeface="Calibri Light" charset="0"/>
            </a:endParaRPr>
          </a:p>
        </p:txBody>
      </p:sp>
      <p:sp>
        <p:nvSpPr>
          <p:cNvPr id="8" name="Content Placeholder 3"/>
          <p:cNvSpPr>
            <a:spLocks noGrp="1"/>
          </p:cNvSpPr>
          <p:nvPr>
            <p:ph sz="half" idx="2"/>
          </p:nvPr>
        </p:nvSpPr>
        <p:spPr>
          <a:xfrm>
            <a:off x="584646" y="1477928"/>
            <a:ext cx="3868340" cy="489097"/>
          </a:xfrm>
          <a:prstGeom prst="rect">
            <a:avLst/>
          </a:prstGeom>
        </p:spPr>
        <p:txBody>
          <a:bodyPr/>
          <a:lstStyle>
            <a:lvl1pPr marL="0" indent="0">
              <a:buClr>
                <a:srgbClr val="8DC63E"/>
              </a:buClr>
              <a:buFontTx/>
              <a:buNone/>
              <a:defRPr sz="2200">
                <a:solidFill>
                  <a:schemeClr val="tx1">
                    <a:lumMod val="65000"/>
                    <a:lumOff val="35000"/>
                  </a:schemeClr>
                </a:solidFill>
              </a:defRPr>
            </a:lvl1pPr>
            <a:lvl2pPr>
              <a:buClr>
                <a:srgbClr val="8DC63E"/>
              </a:buClr>
              <a:defRPr sz="2200">
                <a:solidFill>
                  <a:srgbClr val="7F7F7F"/>
                </a:solidFill>
              </a:defRPr>
            </a:lvl2pPr>
            <a:lvl3pPr>
              <a:buClr>
                <a:srgbClr val="8DC63E"/>
              </a:buClr>
              <a:defRPr sz="2200">
                <a:solidFill>
                  <a:srgbClr val="7F7F7F"/>
                </a:solidFill>
              </a:defRPr>
            </a:lvl3pPr>
            <a:lvl4pPr>
              <a:buClr>
                <a:srgbClr val="8DC63E"/>
              </a:buClr>
              <a:defRPr sz="2200">
                <a:solidFill>
                  <a:srgbClr val="7F7F7F"/>
                </a:solidFill>
              </a:defRPr>
            </a:lvl4pPr>
            <a:lvl5pPr>
              <a:buClr>
                <a:srgbClr val="8DC63E"/>
              </a:buClr>
              <a:defRPr sz="2200">
                <a:solidFill>
                  <a:srgbClr val="7F7F7F"/>
                </a:solidFill>
              </a:defRPr>
            </a:lvl5pPr>
          </a:lstStyle>
          <a:p>
            <a:pPr lvl="0"/>
            <a:r>
              <a:rPr lang="en-US" dirty="0"/>
              <a:t>Click to edit Master text styles</a:t>
            </a:r>
          </a:p>
        </p:txBody>
      </p:sp>
      <p:sp>
        <p:nvSpPr>
          <p:cNvPr id="10" name="Content Placeholder 3"/>
          <p:cNvSpPr>
            <a:spLocks noGrp="1"/>
          </p:cNvSpPr>
          <p:nvPr>
            <p:ph sz="half" idx="10"/>
          </p:nvPr>
        </p:nvSpPr>
        <p:spPr>
          <a:xfrm>
            <a:off x="584646" y="1967023"/>
            <a:ext cx="3868340" cy="3684588"/>
          </a:xfrm>
          <a:prstGeom prst="rect">
            <a:avLst/>
          </a:prstGeom>
        </p:spPr>
        <p:txBody>
          <a:bodyPr/>
          <a:lstStyle>
            <a:lvl1pPr>
              <a:buClr>
                <a:srgbClr val="8DC63E"/>
              </a:buClr>
              <a:defRPr sz="2200">
                <a:solidFill>
                  <a:schemeClr val="tx1">
                    <a:lumMod val="65000"/>
                    <a:lumOff val="35000"/>
                  </a:schemeClr>
                </a:solidFill>
              </a:defRPr>
            </a:lvl1pPr>
            <a:lvl2pPr>
              <a:buClr>
                <a:srgbClr val="8DC63E"/>
              </a:buClr>
              <a:defRPr sz="2200">
                <a:solidFill>
                  <a:schemeClr val="tx1">
                    <a:lumMod val="65000"/>
                    <a:lumOff val="35000"/>
                  </a:schemeClr>
                </a:solidFill>
              </a:defRPr>
            </a:lvl2pPr>
            <a:lvl3pPr>
              <a:buClr>
                <a:srgbClr val="8DC63E"/>
              </a:buClr>
              <a:defRPr sz="2200">
                <a:solidFill>
                  <a:schemeClr val="tx1">
                    <a:lumMod val="65000"/>
                    <a:lumOff val="35000"/>
                  </a:schemeClr>
                </a:solidFill>
              </a:defRPr>
            </a:lvl3pPr>
            <a:lvl4pPr>
              <a:buClr>
                <a:srgbClr val="8DC63E"/>
              </a:buClr>
              <a:defRPr sz="2200">
                <a:solidFill>
                  <a:schemeClr val="tx1">
                    <a:lumMod val="65000"/>
                    <a:lumOff val="35000"/>
                  </a:schemeClr>
                </a:solidFill>
              </a:defRPr>
            </a:lvl4pPr>
            <a:lvl5pPr>
              <a:buClr>
                <a:srgbClr val="8DC63E"/>
              </a:buClr>
              <a:defRPr sz="22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91842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l="4535"/>
          <a:stretch/>
        </p:blipFill>
        <p:spPr>
          <a:xfrm>
            <a:off x="0" y="1"/>
            <a:ext cx="5088719" cy="6857999"/>
          </a:xfrm>
          <a:prstGeom prst="rect">
            <a:avLst/>
          </a:prstGeom>
        </p:spPr>
      </p:pic>
      <p:sp>
        <p:nvSpPr>
          <p:cNvPr id="8" name="Rectangle 2">
            <a:extLst>
              <a:ext uri="{FF2B5EF4-FFF2-40B4-BE49-F238E27FC236}">
                <a16:creationId xmlns:a16="http://schemas.microsoft.com/office/drawing/2014/main" id="{71AB49B8-7619-224E-A5A8-B2E43E9FE2AE}"/>
              </a:ext>
            </a:extLst>
          </p:cNvPr>
          <p:cNvSpPr/>
          <p:nvPr userDrawn="1"/>
        </p:nvSpPr>
        <p:spPr>
          <a:xfrm>
            <a:off x="5931269" y="5458059"/>
            <a:ext cx="2171428" cy="261610"/>
          </a:xfrm>
          <a:prstGeom prst="rect">
            <a:avLst/>
          </a:prstGeom>
        </p:spPr>
        <p:txBody>
          <a:bodyPr wrap="square" lIns="0">
            <a:spAutoFit/>
          </a:bodyPr>
          <a:lstStyle/>
          <a:p>
            <a:r>
              <a:rPr lang="en-US" sz="1100" dirty="0">
                <a:solidFill>
                  <a:schemeClr val="tx1">
                    <a:lumMod val="65000"/>
                    <a:lumOff val="35000"/>
                  </a:schemeClr>
                </a:solidFill>
              </a:rPr>
              <a:t>www.facebook.com/vpinstruments</a:t>
            </a:r>
          </a:p>
        </p:txBody>
      </p:sp>
      <p:sp>
        <p:nvSpPr>
          <p:cNvPr id="9" name="Rectangle 13">
            <a:extLst>
              <a:ext uri="{FF2B5EF4-FFF2-40B4-BE49-F238E27FC236}">
                <a16:creationId xmlns:a16="http://schemas.microsoft.com/office/drawing/2014/main" id="{F107B7A6-E78C-8442-BDCF-AEB0F787FFBB}"/>
              </a:ext>
            </a:extLst>
          </p:cNvPr>
          <p:cNvSpPr/>
          <p:nvPr userDrawn="1"/>
        </p:nvSpPr>
        <p:spPr>
          <a:xfrm>
            <a:off x="5931272" y="5902916"/>
            <a:ext cx="2621872" cy="261610"/>
          </a:xfrm>
          <a:prstGeom prst="rect">
            <a:avLst/>
          </a:prstGeom>
        </p:spPr>
        <p:txBody>
          <a:bodyPr wrap="square" lIns="0">
            <a:spAutoFit/>
          </a:bodyPr>
          <a:lstStyle/>
          <a:p>
            <a:r>
              <a:rPr lang="en-US" sz="1100" dirty="0">
                <a:solidFill>
                  <a:schemeClr val="tx1">
                    <a:lumMod val="65000"/>
                    <a:lumOff val="35000"/>
                  </a:schemeClr>
                </a:solidFill>
              </a:rPr>
              <a:t>www.linkedin.com/company/vpinstruments</a:t>
            </a:r>
          </a:p>
        </p:txBody>
      </p:sp>
      <p:sp>
        <p:nvSpPr>
          <p:cNvPr id="10" name="TextBox 2"/>
          <p:cNvSpPr txBox="1"/>
          <p:nvPr userDrawn="1"/>
        </p:nvSpPr>
        <p:spPr>
          <a:xfrm>
            <a:off x="5483063" y="1889671"/>
            <a:ext cx="3518289" cy="738664"/>
          </a:xfrm>
          <a:prstGeom prst="rect">
            <a:avLst/>
          </a:prstGeom>
          <a:noFill/>
        </p:spPr>
        <p:txBody>
          <a:bodyPr wrap="square" lIns="0" tIns="0" rIns="0" bIns="0" rtlCol="0">
            <a:spAutoFit/>
          </a:bodyPr>
          <a:lstStyle/>
          <a:p>
            <a:r>
              <a:rPr lang="en-US" sz="4800" dirty="0">
                <a:solidFill>
                  <a:srgbClr val="00377B"/>
                </a:solidFill>
                <a:latin typeface="+mj-lt"/>
              </a:rPr>
              <a:t>THANK YOU!</a:t>
            </a: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25958" y="5418641"/>
            <a:ext cx="360016" cy="340446"/>
          </a:xfrm>
          <a:prstGeom prst="rect">
            <a:avLst/>
          </a:prstGeom>
        </p:spPr>
      </p:pic>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525958" y="5879873"/>
            <a:ext cx="360016" cy="340446"/>
          </a:xfrm>
          <a:prstGeom prst="rect">
            <a:avLst/>
          </a:prstGeom>
        </p:spPr>
      </p:pic>
      <p:sp>
        <p:nvSpPr>
          <p:cNvPr id="2" name="TextBox 1">
            <a:extLst>
              <a:ext uri="{FF2B5EF4-FFF2-40B4-BE49-F238E27FC236}">
                <a16:creationId xmlns:a16="http://schemas.microsoft.com/office/drawing/2014/main" id="{37EDCA0D-6F89-4B33-ABDB-60CF6416574B}"/>
              </a:ext>
            </a:extLst>
          </p:cNvPr>
          <p:cNvSpPr txBox="1"/>
          <p:nvPr userDrawn="1"/>
        </p:nvSpPr>
        <p:spPr>
          <a:xfrm>
            <a:off x="5434519" y="3994037"/>
            <a:ext cx="3320129" cy="1105431"/>
          </a:xfrm>
          <a:prstGeom prst="rect">
            <a:avLst/>
          </a:prstGeom>
          <a:noFill/>
        </p:spPr>
        <p:txBody>
          <a:bodyPr wrap="square" rtlCol="0">
            <a:spAutoFit/>
          </a:bodyPr>
          <a:lstStyle/>
          <a:p>
            <a:pPr>
              <a:lnSpc>
                <a:spcPct val="125000"/>
              </a:lnSpc>
            </a:pPr>
            <a:r>
              <a:rPr lang="en-US" b="1" i="0" u="none" strike="noStrike" kern="1200" baseline="0" dirty="0">
                <a:solidFill>
                  <a:srgbClr val="174489"/>
                </a:solidFill>
                <a:latin typeface="Calibri" charset="0"/>
              </a:rPr>
              <a:t>VPInstruments</a:t>
            </a:r>
          </a:p>
          <a:p>
            <a:pPr rtl="0">
              <a:lnSpc>
                <a:spcPct val="125000"/>
              </a:lnSpc>
            </a:pPr>
            <a:r>
              <a:rPr lang="en-US" b="0" i="0" u="none" strike="noStrike" kern="1200" baseline="0" dirty="0">
                <a:solidFill>
                  <a:srgbClr val="595959"/>
                </a:solidFill>
                <a:latin typeface="Calibri" charset="0"/>
              </a:rPr>
              <a:t>info@vpinstruments.com</a:t>
            </a:r>
          </a:p>
          <a:p>
            <a:pPr rtl="0">
              <a:lnSpc>
                <a:spcPct val="125000"/>
              </a:lnSpc>
            </a:pPr>
            <a:r>
              <a:rPr lang="en-US" b="0" i="0" u="none" strike="noStrike" kern="1200" baseline="0" dirty="0">
                <a:solidFill>
                  <a:srgbClr val="595959"/>
                </a:solidFill>
                <a:latin typeface="Calibri" charset="0"/>
              </a:rPr>
              <a:t>www.vpinstruments.com</a:t>
            </a:r>
          </a:p>
        </p:txBody>
      </p:sp>
    </p:spTree>
    <p:extLst>
      <p:ext uri="{BB962C8B-B14F-4D97-AF65-F5344CB8AC3E}">
        <p14:creationId xmlns:p14="http://schemas.microsoft.com/office/powerpoint/2010/main" val="24426994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451" cy="3474720"/>
          </a:xfrm>
          <a:prstGeom prst="rect">
            <a:avLst/>
          </a:prstGeom>
        </p:spPr>
      </p:pic>
      <p:sp>
        <p:nvSpPr>
          <p:cNvPr id="16" name="TextBox 15"/>
          <p:cNvSpPr txBox="1"/>
          <p:nvPr userDrawn="1"/>
        </p:nvSpPr>
        <p:spPr>
          <a:xfrm>
            <a:off x="6683433" y="3867902"/>
            <a:ext cx="2460567" cy="1591974"/>
          </a:xfrm>
          <a:prstGeom prst="rect">
            <a:avLst/>
          </a:prstGeom>
          <a:noFill/>
        </p:spPr>
        <p:txBody>
          <a:bodyPr wrap="square" lIns="0" tIns="0" rIns="0" bIns="0" rtlCol="0">
            <a:spAutoFit/>
          </a:bodyPr>
          <a:lstStyle/>
          <a:p>
            <a:pPr>
              <a:lnSpc>
                <a:spcPct val="150000"/>
              </a:lnSpc>
            </a:pPr>
            <a:r>
              <a:rPr lang="en-US" sz="1000" dirty="0" err="1">
                <a:solidFill>
                  <a:schemeClr val="tx1">
                    <a:lumMod val="65000"/>
                    <a:lumOff val="35000"/>
                  </a:schemeClr>
                </a:solidFill>
              </a:rPr>
              <a:t>VPInstruments</a:t>
            </a:r>
            <a:endParaRPr lang="en-US" sz="1000" dirty="0">
              <a:solidFill>
                <a:schemeClr val="tx1">
                  <a:lumMod val="65000"/>
                  <a:lumOff val="35000"/>
                </a:schemeClr>
              </a:solidFill>
            </a:endParaRPr>
          </a:p>
          <a:p>
            <a:pPr>
              <a:lnSpc>
                <a:spcPct val="150000"/>
              </a:lnSpc>
            </a:pPr>
            <a:r>
              <a:rPr lang="en-US" sz="1000" dirty="0" err="1">
                <a:solidFill>
                  <a:schemeClr val="tx1">
                    <a:lumMod val="65000"/>
                    <a:lumOff val="35000"/>
                  </a:schemeClr>
                </a:solidFill>
              </a:rPr>
              <a:t>Buitenwatersloot</a:t>
            </a:r>
            <a:r>
              <a:rPr lang="en-US" sz="1000" dirty="0">
                <a:solidFill>
                  <a:schemeClr val="tx1">
                    <a:lumMod val="65000"/>
                    <a:lumOff val="35000"/>
                  </a:schemeClr>
                </a:solidFill>
              </a:rPr>
              <a:t> 335</a:t>
            </a:r>
          </a:p>
          <a:p>
            <a:pPr>
              <a:lnSpc>
                <a:spcPct val="150000"/>
              </a:lnSpc>
            </a:pPr>
            <a:r>
              <a:rPr lang="en-US" sz="1000" dirty="0">
                <a:solidFill>
                  <a:schemeClr val="tx1">
                    <a:lumMod val="65000"/>
                    <a:lumOff val="35000"/>
                  </a:schemeClr>
                </a:solidFill>
              </a:rPr>
              <a:t>2614 GS  Delft</a:t>
            </a:r>
          </a:p>
          <a:p>
            <a:pPr>
              <a:lnSpc>
                <a:spcPct val="150000"/>
              </a:lnSpc>
            </a:pPr>
            <a:r>
              <a:rPr lang="en-US" sz="1000" dirty="0">
                <a:solidFill>
                  <a:schemeClr val="tx1">
                    <a:lumMod val="65000"/>
                    <a:lumOff val="35000"/>
                  </a:schemeClr>
                </a:solidFill>
              </a:rPr>
              <a:t>The Netherlands</a:t>
            </a:r>
          </a:p>
          <a:p>
            <a:pPr>
              <a:lnSpc>
                <a:spcPct val="150000"/>
              </a:lnSpc>
            </a:pPr>
            <a:r>
              <a:rPr lang="en-US" sz="1000" dirty="0">
                <a:solidFill>
                  <a:schemeClr val="tx1">
                    <a:lumMod val="65000"/>
                    <a:lumOff val="35000"/>
                  </a:schemeClr>
                </a:solidFill>
              </a:rPr>
              <a:t>T +31 (0)15 213 15 80</a:t>
            </a:r>
          </a:p>
          <a:p>
            <a:pPr>
              <a:lnSpc>
                <a:spcPct val="150000"/>
              </a:lnSpc>
            </a:pPr>
            <a:r>
              <a:rPr lang="en-US" sz="1000" dirty="0" err="1">
                <a:solidFill>
                  <a:schemeClr val="tx1">
                    <a:lumMod val="65000"/>
                    <a:lumOff val="35000"/>
                  </a:schemeClr>
                </a:solidFill>
              </a:rPr>
              <a:t>info@vpinstruments.com</a:t>
            </a:r>
            <a:endParaRPr lang="en-US" sz="1000" dirty="0">
              <a:solidFill>
                <a:schemeClr val="tx1">
                  <a:lumMod val="65000"/>
                  <a:lumOff val="35000"/>
                </a:schemeClr>
              </a:solidFill>
            </a:endParaRPr>
          </a:p>
          <a:p>
            <a:pPr>
              <a:lnSpc>
                <a:spcPct val="150000"/>
              </a:lnSpc>
            </a:pPr>
            <a:r>
              <a:rPr lang="en-US" sz="1000" dirty="0" err="1">
                <a:solidFill>
                  <a:schemeClr val="tx1">
                    <a:lumMod val="65000"/>
                    <a:lumOff val="35000"/>
                  </a:schemeClr>
                </a:solidFill>
              </a:rPr>
              <a:t>www.vpinstruments.com</a:t>
            </a:r>
            <a:endParaRPr lang="en-US" sz="1000" dirty="0">
              <a:solidFill>
                <a:schemeClr val="tx1">
                  <a:lumMod val="65000"/>
                  <a:lumOff val="35000"/>
                </a:schemeClr>
              </a:solidFill>
            </a:endParaRPr>
          </a:p>
        </p:txBody>
      </p:sp>
      <p:sp>
        <p:nvSpPr>
          <p:cNvPr id="19" name="Rectangle 18"/>
          <p:cNvSpPr/>
          <p:nvPr userDrawn="1"/>
        </p:nvSpPr>
        <p:spPr>
          <a:xfrm>
            <a:off x="0" y="3078480"/>
            <a:ext cx="9144000" cy="538480"/>
          </a:xfrm>
          <a:prstGeom prst="rect">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p:cNvPicPr>
            <a:picLocks noChangeAspect="1"/>
          </p:cNvPicPr>
          <p:nvPr userDrawn="1"/>
        </p:nvPicPr>
        <p:blipFill>
          <a:blip r:embed="rId3"/>
          <a:stretch>
            <a:fillRect/>
          </a:stretch>
        </p:blipFill>
        <p:spPr>
          <a:xfrm>
            <a:off x="2867026" y="3274060"/>
            <a:ext cx="3148965" cy="154940"/>
          </a:xfrm>
          <a:prstGeom prst="rect">
            <a:avLst/>
          </a:prstGeom>
        </p:spPr>
      </p:pic>
      <p:pic>
        <p:nvPicPr>
          <p:cNvPr id="6" name="Picture 5">
            <a:extLst>
              <a:ext uri="{FF2B5EF4-FFF2-40B4-BE49-F238E27FC236}">
                <a16:creationId xmlns:a16="http://schemas.microsoft.com/office/drawing/2014/main" id="{F26CB8EE-1449-4BD0-98CE-162BC71906E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27752" y="5545345"/>
            <a:ext cx="2006663" cy="804672"/>
          </a:xfrm>
          <a:prstGeom prst="rect">
            <a:avLst/>
          </a:prstGeom>
        </p:spPr>
      </p:pic>
    </p:spTree>
    <p:extLst>
      <p:ext uri="{BB962C8B-B14F-4D97-AF65-F5344CB8AC3E}">
        <p14:creationId xmlns:p14="http://schemas.microsoft.com/office/powerpoint/2010/main" val="3001938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22784" y="1706883"/>
            <a:ext cx="3239164" cy="3386699"/>
          </a:xfrm>
          <a:prstGeom prst="rect">
            <a:avLst/>
          </a:prstGeom>
        </p:spPr>
        <p:txBody>
          <a:bodyPr anchor="b"/>
          <a:lstStyle>
            <a:lvl1pPr algn="l" rtl="0">
              <a:defRPr sz="6000" baseline="0">
                <a:solidFill>
                  <a:srgbClr val="174489"/>
                </a:solidFill>
              </a:defRPr>
            </a:lvl1pPr>
          </a:lstStyle>
          <a:p>
            <a:pPr rtl="0"/>
            <a:r>
              <a:rPr lang="en-US" sz="4800" b="0" i="0" u="none" strike="noStrike" kern="1200" baseline="0" dirty="0">
                <a:solidFill>
                  <a:srgbClr val="00377B"/>
                </a:solidFill>
                <a:latin typeface="Calibri Light" charset="0"/>
              </a:rPr>
              <a:t>CLICK TO EDIT MASTER </a:t>
            </a:r>
            <a:br>
              <a:rPr lang="en-US" sz="4800" b="0" i="0" u="none" strike="noStrike" kern="1200" baseline="0" dirty="0">
                <a:solidFill>
                  <a:srgbClr val="00377B"/>
                </a:solidFill>
                <a:latin typeface="Calibri Light" charset="0"/>
              </a:rPr>
            </a:br>
            <a:r>
              <a:rPr lang="en-US" sz="4800" b="0" i="0" u="none" strike="noStrike" kern="1200" baseline="0" dirty="0">
                <a:solidFill>
                  <a:srgbClr val="00377B"/>
                </a:solidFill>
                <a:latin typeface="Calibri Light" charset="0"/>
              </a:rPr>
              <a:t>TITLE STYLE</a:t>
            </a:r>
            <a:endParaRPr lang="en-US" dirty="0"/>
          </a:p>
        </p:txBody>
      </p:sp>
      <p:sp>
        <p:nvSpPr>
          <p:cNvPr id="3" name="Subtitle 2"/>
          <p:cNvSpPr>
            <a:spLocks noGrp="1"/>
          </p:cNvSpPr>
          <p:nvPr>
            <p:ph type="subTitle" idx="1" hasCustomPrompt="1"/>
          </p:nvPr>
        </p:nvSpPr>
        <p:spPr>
          <a:xfrm>
            <a:off x="5122784" y="5093579"/>
            <a:ext cx="3239164" cy="604316"/>
          </a:xfrm>
          <a:prstGeom prst="rect">
            <a:avLst/>
          </a:prstGeom>
        </p:spPr>
        <p:txBody>
          <a:bodyPr/>
          <a:lstStyle>
            <a:lvl1pPr marL="0" indent="0" algn="l" rtl="0">
              <a:buNone/>
              <a:defRPr sz="2400">
                <a:solidFill>
                  <a:schemeClr val="tx1">
                    <a:lumMod val="65000"/>
                    <a:lumOff val="3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title style</a:t>
            </a:r>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C764DE79-268F-4C1A-8933-263129D2AF90}" type="datetimeFigureOut">
              <a:rPr lang="en-US" dirty="0"/>
              <a:t>2/28/2019</a:t>
            </a:fld>
            <a:endParaRPr lang="en-US" dirty="0"/>
          </a:p>
        </p:txBody>
      </p:sp>
      <p:sp>
        <p:nvSpPr>
          <p:cNvPr id="10" name="Picture Placeholder 2"/>
          <p:cNvSpPr>
            <a:spLocks noGrp="1"/>
          </p:cNvSpPr>
          <p:nvPr>
            <p:ph type="pic" idx="13"/>
          </p:nvPr>
        </p:nvSpPr>
        <p:spPr>
          <a:xfrm>
            <a:off x="2" y="0"/>
            <a:ext cx="4554855" cy="6858000"/>
          </a:xfrm>
          <a:prstGeom prst="rect">
            <a:avLst/>
          </a:prstGeom>
          <a:solidFill>
            <a:srgbClr val="8DC63E"/>
          </a:solidFill>
        </p:spPr>
        <p:txBody>
          <a:bodyPr/>
          <a:lstStyle>
            <a:lvl1pPr marL="0" indent="0" algn="l">
              <a:buNone/>
              <a:defRPr sz="1800">
                <a:solidFill>
                  <a:schemeClr val="bg1"/>
                </a:solidFill>
                <a:latin typeface="+mn-lt"/>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dirty="0"/>
              <a:t>Sleep de </a:t>
            </a:r>
            <a:r>
              <a:rPr lang="en-US" noProof="0" dirty="0" err="1"/>
              <a:t>afbeelding</a:t>
            </a:r>
            <a:r>
              <a:rPr lang="en-US" noProof="0" dirty="0"/>
              <a:t> </a:t>
            </a:r>
            <a:r>
              <a:rPr lang="en-US" noProof="0" dirty="0" err="1"/>
              <a:t>naar</a:t>
            </a:r>
            <a:r>
              <a:rPr lang="en-US" noProof="0" dirty="0"/>
              <a:t> de </a:t>
            </a:r>
            <a:r>
              <a:rPr lang="en-US" noProof="0" dirty="0" err="1"/>
              <a:t>tijdelijke</a:t>
            </a:r>
            <a:r>
              <a:rPr lang="en-US" noProof="0" dirty="0"/>
              <a:t> </a:t>
            </a:r>
            <a:r>
              <a:rPr lang="en-US" noProof="0" dirty="0" err="1"/>
              <a:t>aanduiding</a:t>
            </a:r>
            <a:r>
              <a:rPr lang="en-US" noProof="0" dirty="0"/>
              <a:t> of </a:t>
            </a:r>
            <a:r>
              <a:rPr lang="en-US" noProof="0" dirty="0" err="1"/>
              <a:t>klik</a:t>
            </a:r>
            <a:r>
              <a:rPr lang="en-US" noProof="0" dirty="0"/>
              <a:t> op het pictogram </a:t>
            </a:r>
            <a:r>
              <a:rPr lang="en-US" noProof="0" dirty="0" err="1"/>
              <a:t>als</a:t>
            </a:r>
            <a:r>
              <a:rPr lang="en-US" noProof="0" dirty="0"/>
              <a:t> u </a:t>
            </a:r>
            <a:r>
              <a:rPr lang="en-US" noProof="0" dirty="0" err="1"/>
              <a:t>een</a:t>
            </a:r>
            <a:r>
              <a:rPr lang="en-US" noProof="0" dirty="0"/>
              <a:t> </a:t>
            </a:r>
            <a:r>
              <a:rPr lang="en-US" noProof="0" dirty="0" err="1"/>
              <a:t>afbeelding</a:t>
            </a:r>
            <a:r>
              <a:rPr lang="en-US" noProof="0" dirty="0"/>
              <a:t> wilt </a:t>
            </a:r>
            <a:r>
              <a:rPr lang="en-US" noProof="0" dirty="0" err="1"/>
              <a:t>toevoegen</a:t>
            </a:r>
            <a:endParaRPr lang="nl-NL" noProof="0" dirty="0"/>
          </a:p>
        </p:txBody>
      </p:sp>
    </p:spTree>
    <p:extLst>
      <p:ext uri="{BB962C8B-B14F-4D97-AF65-F5344CB8AC3E}">
        <p14:creationId xmlns:p14="http://schemas.microsoft.com/office/powerpoint/2010/main" val="37272984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22784" y="1706883"/>
            <a:ext cx="3239164" cy="3386699"/>
          </a:xfrm>
          <a:prstGeom prst="rect">
            <a:avLst/>
          </a:prstGeom>
        </p:spPr>
        <p:txBody>
          <a:bodyPr anchor="b"/>
          <a:lstStyle>
            <a:lvl1pPr algn="l" rtl="0">
              <a:defRPr sz="6000" baseline="0">
                <a:solidFill>
                  <a:srgbClr val="174489"/>
                </a:solidFill>
              </a:defRPr>
            </a:lvl1pPr>
          </a:lstStyle>
          <a:p>
            <a:pPr rtl="0"/>
            <a:r>
              <a:rPr lang="en-US" sz="4800" b="0" i="0" u="none" strike="noStrike" kern="1200" baseline="0" dirty="0">
                <a:solidFill>
                  <a:srgbClr val="00377B"/>
                </a:solidFill>
                <a:latin typeface="Calibri Light" charset="0"/>
              </a:rPr>
              <a:t>CLICK TO EDIT MASTER </a:t>
            </a:r>
            <a:br>
              <a:rPr lang="en-US" sz="4800" b="0" i="0" u="none" strike="noStrike" kern="1200" baseline="0" dirty="0">
                <a:solidFill>
                  <a:srgbClr val="00377B"/>
                </a:solidFill>
                <a:latin typeface="Calibri Light" charset="0"/>
              </a:rPr>
            </a:br>
            <a:r>
              <a:rPr lang="en-US" sz="4800" b="0" i="0" u="none" strike="noStrike" kern="1200" baseline="0" dirty="0">
                <a:solidFill>
                  <a:srgbClr val="00377B"/>
                </a:solidFill>
                <a:latin typeface="Calibri Light" charset="0"/>
              </a:rPr>
              <a:t>TITLE STYLE</a:t>
            </a:r>
            <a:endParaRPr lang="en-US" dirty="0"/>
          </a:p>
        </p:txBody>
      </p:sp>
      <p:sp>
        <p:nvSpPr>
          <p:cNvPr id="3" name="Subtitle 2"/>
          <p:cNvSpPr>
            <a:spLocks noGrp="1"/>
          </p:cNvSpPr>
          <p:nvPr>
            <p:ph type="subTitle" idx="1" hasCustomPrompt="1"/>
          </p:nvPr>
        </p:nvSpPr>
        <p:spPr>
          <a:xfrm>
            <a:off x="5122784" y="5093579"/>
            <a:ext cx="3239164" cy="604316"/>
          </a:xfrm>
          <a:prstGeom prst="rect">
            <a:avLst/>
          </a:prstGeom>
        </p:spPr>
        <p:txBody>
          <a:bodyPr/>
          <a:lstStyle>
            <a:lvl1pPr marL="0" indent="0" algn="l" rtl="0">
              <a:buNone/>
              <a:defRPr sz="2400">
                <a:solidFill>
                  <a:schemeClr val="tx1">
                    <a:lumMod val="65000"/>
                    <a:lumOff val="3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title style</a:t>
            </a:r>
          </a:p>
        </p:txBody>
      </p:sp>
      <p:sp>
        <p:nvSpPr>
          <p:cNvPr id="10" name="Picture Placeholder 2"/>
          <p:cNvSpPr>
            <a:spLocks noGrp="1"/>
          </p:cNvSpPr>
          <p:nvPr>
            <p:ph type="pic" idx="13"/>
          </p:nvPr>
        </p:nvSpPr>
        <p:spPr>
          <a:xfrm>
            <a:off x="251222" y="333377"/>
            <a:ext cx="4303634" cy="6191251"/>
          </a:xfrm>
          <a:prstGeom prst="rect">
            <a:avLst/>
          </a:prstGeom>
          <a:solidFill>
            <a:srgbClr val="8DC63E"/>
          </a:solidFill>
        </p:spPr>
        <p:txBody>
          <a:bodyPr/>
          <a:lstStyle>
            <a:lvl1pPr marL="0" indent="0" algn="l">
              <a:buNone/>
              <a:defRPr sz="1800">
                <a:solidFill>
                  <a:schemeClr val="bg1"/>
                </a:solidFill>
                <a:latin typeface="+mn-lt"/>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dirty="0"/>
              <a:t>Sleep de </a:t>
            </a:r>
            <a:r>
              <a:rPr lang="en-US" noProof="0" dirty="0" err="1"/>
              <a:t>afbeelding</a:t>
            </a:r>
            <a:r>
              <a:rPr lang="en-US" noProof="0" dirty="0"/>
              <a:t> </a:t>
            </a:r>
            <a:r>
              <a:rPr lang="en-US" noProof="0" dirty="0" err="1"/>
              <a:t>naar</a:t>
            </a:r>
            <a:r>
              <a:rPr lang="en-US" noProof="0" dirty="0"/>
              <a:t> de </a:t>
            </a:r>
            <a:r>
              <a:rPr lang="en-US" noProof="0" dirty="0" err="1"/>
              <a:t>tijdelijke</a:t>
            </a:r>
            <a:r>
              <a:rPr lang="en-US" noProof="0" dirty="0"/>
              <a:t> </a:t>
            </a:r>
            <a:r>
              <a:rPr lang="en-US" noProof="0" dirty="0" err="1"/>
              <a:t>aanduiding</a:t>
            </a:r>
            <a:r>
              <a:rPr lang="en-US" noProof="0" dirty="0"/>
              <a:t> of </a:t>
            </a:r>
            <a:r>
              <a:rPr lang="en-US" noProof="0" dirty="0" err="1"/>
              <a:t>klik</a:t>
            </a:r>
            <a:r>
              <a:rPr lang="en-US" noProof="0" dirty="0"/>
              <a:t> op het pictogram </a:t>
            </a:r>
            <a:r>
              <a:rPr lang="en-US" noProof="0" dirty="0" err="1"/>
              <a:t>als</a:t>
            </a:r>
            <a:r>
              <a:rPr lang="en-US" noProof="0" dirty="0"/>
              <a:t> u </a:t>
            </a:r>
            <a:r>
              <a:rPr lang="en-US" noProof="0" dirty="0" err="1"/>
              <a:t>een</a:t>
            </a:r>
            <a:r>
              <a:rPr lang="en-US" noProof="0" dirty="0"/>
              <a:t> </a:t>
            </a:r>
            <a:r>
              <a:rPr lang="en-US" noProof="0" dirty="0" err="1"/>
              <a:t>afbeelding</a:t>
            </a:r>
            <a:r>
              <a:rPr lang="en-US" noProof="0" dirty="0"/>
              <a:t> wilt </a:t>
            </a:r>
            <a:r>
              <a:rPr lang="en-US" noProof="0" dirty="0" err="1"/>
              <a:t>toevoegen</a:t>
            </a:r>
            <a:endParaRPr lang="nl-NL" noProof="0" dirty="0"/>
          </a:p>
        </p:txBody>
      </p:sp>
    </p:spTree>
    <p:extLst>
      <p:ext uri="{BB962C8B-B14F-4D97-AF65-F5344CB8AC3E}">
        <p14:creationId xmlns:p14="http://schemas.microsoft.com/office/powerpoint/2010/main" val="676110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2/28/2019</a:t>
            </a:fld>
            <a:endParaRPr lang="en-US"/>
          </a:p>
        </p:txBody>
      </p:sp>
      <p:sp>
        <p:nvSpPr>
          <p:cNvPr id="6" name="Footer Placeholder 5"/>
          <p:cNvSpPr>
            <a:spLocks noGrp="1"/>
          </p:cNvSpPr>
          <p:nvPr>
            <p:ph type="ftr" sz="quarter" idx="11"/>
          </p:nvPr>
        </p:nvSpPr>
        <p:spPr>
          <a:xfrm rot="5400000">
            <a:off x="6584802" y="3703320"/>
            <a:ext cx="4572000" cy="365760"/>
          </a:xfrm>
          <a:prstGeom prst="rect">
            <a:avLst/>
          </a:prstGeom>
        </p:spPr>
        <p:txBody>
          <a:bodyPr/>
          <a:lstStyle/>
          <a:p>
            <a:endParaRPr lang="en-US"/>
          </a:p>
        </p:txBody>
      </p:sp>
      <p:sp>
        <p:nvSpPr>
          <p:cNvPr id="9" name="Content Placeholder 8"/>
          <p:cNvSpPr>
            <a:spLocks noGrp="1"/>
          </p:cNvSpPr>
          <p:nvPr>
            <p:ph sz="quarter" idx="1"/>
          </p:nvPr>
        </p:nvSpPr>
        <p:spPr>
          <a:xfrm>
            <a:off x="457200" y="1600200"/>
            <a:ext cx="3657600"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4646" y="603811"/>
            <a:ext cx="7142567" cy="714889"/>
          </a:xfrm>
          <a:prstGeom prst="rect">
            <a:avLst/>
          </a:prstGeom>
        </p:spPr>
        <p:txBody>
          <a:bodyPr/>
          <a:lstStyle>
            <a:lvl1pPr rtl="0">
              <a:defRPr sz="4000" baseline="0">
                <a:solidFill>
                  <a:srgbClr val="174489"/>
                </a:solidFill>
              </a:defRPr>
            </a:lvl1pPr>
          </a:lstStyle>
          <a:p>
            <a:pPr rtl="0"/>
            <a:r>
              <a:rPr lang="en-US" dirty="0"/>
              <a:t>Click to edit Master title style</a:t>
            </a:r>
            <a:endParaRPr lang="en-US" sz="4000" b="0" i="0" u="none" strike="noStrike" kern="1200" baseline="0" dirty="0">
              <a:solidFill>
                <a:srgbClr val="7F7F7F"/>
              </a:solidFill>
              <a:latin typeface="Calibri Light" charset="0"/>
            </a:endParaRPr>
          </a:p>
        </p:txBody>
      </p:sp>
      <p:sp>
        <p:nvSpPr>
          <p:cNvPr id="11" name="Content Placeholder 3"/>
          <p:cNvSpPr>
            <a:spLocks noGrp="1"/>
          </p:cNvSpPr>
          <p:nvPr>
            <p:ph sz="half" idx="2"/>
          </p:nvPr>
        </p:nvSpPr>
        <p:spPr>
          <a:xfrm>
            <a:off x="584646" y="1477928"/>
            <a:ext cx="3868340" cy="489097"/>
          </a:xfrm>
          <a:prstGeom prst="rect">
            <a:avLst/>
          </a:prstGeom>
        </p:spPr>
        <p:txBody>
          <a:bodyPr/>
          <a:lstStyle>
            <a:lvl1pPr marL="0" indent="0">
              <a:buClr>
                <a:srgbClr val="8DC63E"/>
              </a:buClr>
              <a:buFontTx/>
              <a:buNone/>
              <a:defRPr sz="2200">
                <a:solidFill>
                  <a:schemeClr val="tx1">
                    <a:lumMod val="65000"/>
                    <a:lumOff val="35000"/>
                  </a:schemeClr>
                </a:solidFill>
              </a:defRPr>
            </a:lvl1pPr>
            <a:lvl2pPr>
              <a:buClr>
                <a:srgbClr val="8DC63E"/>
              </a:buClr>
              <a:defRPr sz="2200">
                <a:solidFill>
                  <a:srgbClr val="7F7F7F"/>
                </a:solidFill>
              </a:defRPr>
            </a:lvl2pPr>
            <a:lvl3pPr>
              <a:buClr>
                <a:srgbClr val="8DC63E"/>
              </a:buClr>
              <a:defRPr sz="2200">
                <a:solidFill>
                  <a:srgbClr val="7F7F7F"/>
                </a:solidFill>
              </a:defRPr>
            </a:lvl3pPr>
            <a:lvl4pPr>
              <a:buClr>
                <a:srgbClr val="8DC63E"/>
              </a:buClr>
              <a:defRPr sz="2200">
                <a:solidFill>
                  <a:srgbClr val="7F7F7F"/>
                </a:solidFill>
              </a:defRPr>
            </a:lvl4pPr>
            <a:lvl5pPr>
              <a:buClr>
                <a:srgbClr val="8DC63E"/>
              </a:buClr>
              <a:defRPr sz="2200">
                <a:solidFill>
                  <a:srgbClr val="7F7F7F"/>
                </a:solidFill>
              </a:defRPr>
            </a:lvl5pPr>
          </a:lstStyle>
          <a:p>
            <a:pPr lvl="0"/>
            <a:r>
              <a:rPr lang="en-US" dirty="0"/>
              <a:t>Click to edit Master text styles</a:t>
            </a:r>
          </a:p>
        </p:txBody>
      </p:sp>
      <p:sp>
        <p:nvSpPr>
          <p:cNvPr id="6" name="Content Placeholder 3"/>
          <p:cNvSpPr>
            <a:spLocks noGrp="1"/>
          </p:cNvSpPr>
          <p:nvPr>
            <p:ph sz="half" idx="10"/>
          </p:nvPr>
        </p:nvSpPr>
        <p:spPr>
          <a:xfrm>
            <a:off x="584646" y="1967023"/>
            <a:ext cx="3868340" cy="3684588"/>
          </a:xfrm>
          <a:prstGeom prst="rect">
            <a:avLst/>
          </a:prstGeom>
        </p:spPr>
        <p:txBody>
          <a:bodyPr/>
          <a:lstStyle>
            <a:lvl1pPr>
              <a:buClr>
                <a:srgbClr val="8DC63E"/>
              </a:buClr>
              <a:defRPr sz="2200">
                <a:solidFill>
                  <a:schemeClr val="tx1">
                    <a:lumMod val="65000"/>
                    <a:lumOff val="35000"/>
                  </a:schemeClr>
                </a:solidFill>
              </a:defRPr>
            </a:lvl1pPr>
            <a:lvl2pPr>
              <a:buClr>
                <a:srgbClr val="8DC63E"/>
              </a:buClr>
              <a:defRPr sz="2200">
                <a:solidFill>
                  <a:schemeClr val="tx1">
                    <a:lumMod val="65000"/>
                    <a:lumOff val="35000"/>
                  </a:schemeClr>
                </a:solidFill>
              </a:defRPr>
            </a:lvl2pPr>
            <a:lvl3pPr>
              <a:buClr>
                <a:srgbClr val="8DC63E"/>
              </a:buClr>
              <a:defRPr sz="2200">
                <a:solidFill>
                  <a:schemeClr val="tx1">
                    <a:lumMod val="65000"/>
                    <a:lumOff val="35000"/>
                  </a:schemeClr>
                </a:solidFill>
              </a:defRPr>
            </a:lvl3pPr>
            <a:lvl4pPr>
              <a:buClr>
                <a:srgbClr val="8DC63E"/>
              </a:buClr>
              <a:defRPr sz="2200">
                <a:solidFill>
                  <a:schemeClr val="tx1">
                    <a:lumMod val="65000"/>
                    <a:lumOff val="35000"/>
                  </a:schemeClr>
                </a:solidFill>
              </a:defRPr>
            </a:lvl4pPr>
            <a:lvl5pPr>
              <a:buClr>
                <a:srgbClr val="8DC63E"/>
              </a:buClr>
              <a:defRPr sz="220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12424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4646" y="603811"/>
            <a:ext cx="7142567" cy="714889"/>
          </a:xfrm>
          <a:prstGeom prst="rect">
            <a:avLst/>
          </a:prstGeom>
        </p:spPr>
        <p:txBody>
          <a:bodyPr/>
          <a:lstStyle>
            <a:lvl1pPr rtl="0">
              <a:defRPr sz="4000" baseline="0">
                <a:solidFill>
                  <a:srgbClr val="174489"/>
                </a:solidFill>
              </a:defRPr>
            </a:lvl1pPr>
          </a:lstStyle>
          <a:p>
            <a:pPr rtl="0"/>
            <a:r>
              <a:rPr lang="en-US" dirty="0"/>
              <a:t>Click to edit Master title style</a:t>
            </a:r>
            <a:endParaRPr lang="en-US" sz="4000" b="0" i="0" u="none" strike="noStrike" kern="1200" baseline="0" dirty="0">
              <a:solidFill>
                <a:srgbClr val="7F7F7F"/>
              </a:solidFill>
              <a:latin typeface="Calibri Light" charset="0"/>
            </a:endParaRPr>
          </a:p>
        </p:txBody>
      </p:sp>
      <p:sp>
        <p:nvSpPr>
          <p:cNvPr id="11" name="Content Placeholder 3"/>
          <p:cNvSpPr>
            <a:spLocks noGrp="1"/>
          </p:cNvSpPr>
          <p:nvPr>
            <p:ph sz="half" idx="2" hasCustomPrompt="1"/>
          </p:nvPr>
        </p:nvSpPr>
        <p:spPr>
          <a:xfrm>
            <a:off x="584646" y="1602621"/>
            <a:ext cx="7910961" cy="4577434"/>
          </a:xfrm>
          <a:prstGeom prst="rect">
            <a:avLst/>
          </a:prstGeom>
        </p:spPr>
        <p:txBody>
          <a:bodyPr/>
          <a:lstStyle>
            <a:lvl1pPr marL="0" indent="0">
              <a:buClr>
                <a:srgbClr val="8DC63E"/>
              </a:buClr>
              <a:buFontTx/>
              <a:buNone/>
              <a:defRPr sz="2200" baseline="0">
                <a:solidFill>
                  <a:schemeClr val="tx1">
                    <a:lumMod val="65000"/>
                    <a:lumOff val="35000"/>
                  </a:schemeClr>
                </a:solidFill>
              </a:defRPr>
            </a:lvl1pPr>
            <a:lvl2pPr>
              <a:buClr>
                <a:srgbClr val="8DC63E"/>
              </a:buClr>
              <a:defRPr sz="2200">
                <a:solidFill>
                  <a:srgbClr val="7F7F7F"/>
                </a:solidFill>
              </a:defRPr>
            </a:lvl2pPr>
            <a:lvl3pPr>
              <a:buClr>
                <a:srgbClr val="8DC63E"/>
              </a:buClr>
              <a:defRPr sz="2200">
                <a:solidFill>
                  <a:srgbClr val="7F7F7F"/>
                </a:solidFill>
              </a:defRPr>
            </a:lvl3pPr>
            <a:lvl4pPr>
              <a:buClr>
                <a:srgbClr val="8DC63E"/>
              </a:buClr>
              <a:defRPr sz="2200">
                <a:solidFill>
                  <a:srgbClr val="7F7F7F"/>
                </a:solidFill>
              </a:defRPr>
            </a:lvl4pPr>
            <a:lvl5pPr>
              <a:buClr>
                <a:srgbClr val="8DC63E"/>
              </a:buClr>
              <a:defRPr sz="2200">
                <a:solidFill>
                  <a:srgbClr val="7F7F7F"/>
                </a:solidFill>
              </a:defRPr>
            </a:lvl5pPr>
          </a:lstStyle>
          <a:p>
            <a:pPr lvl="0"/>
            <a:r>
              <a:rPr lang="en-US" dirty="0"/>
              <a:t>Edit Master text styles (1 </a:t>
            </a:r>
            <a:r>
              <a:rPr lang="en-US" dirty="0" err="1"/>
              <a:t>tekstblok</a:t>
            </a:r>
            <a:r>
              <a:rPr lang="en-US" dirty="0"/>
              <a:t>, </a:t>
            </a:r>
            <a:r>
              <a:rPr lang="en-US" dirty="0" err="1"/>
              <a:t>alleen</a:t>
            </a:r>
            <a:r>
              <a:rPr lang="en-US" dirty="0"/>
              <a:t> </a:t>
            </a:r>
            <a:r>
              <a:rPr lang="en-US" dirty="0" err="1"/>
              <a:t>tekst</a:t>
            </a:r>
            <a:r>
              <a:rPr lang="en-US" dirty="0"/>
              <a:t> over de hele </a:t>
            </a:r>
            <a:r>
              <a:rPr lang="en-US" dirty="0" err="1"/>
              <a:t>pagina</a:t>
            </a:r>
            <a:r>
              <a:rPr lang="en-US" dirty="0"/>
              <a:t> </a:t>
            </a:r>
            <a:r>
              <a:rPr lang="en-US" dirty="0" err="1"/>
              <a:t>uitgelijnd</a:t>
            </a:r>
            <a:r>
              <a:rPr lang="en-US" dirty="0"/>
              <a:t>)</a:t>
            </a:r>
          </a:p>
          <a:p>
            <a:pPr lvl="0"/>
            <a:endParaRPr lang="en-US" dirty="0"/>
          </a:p>
        </p:txBody>
      </p:sp>
    </p:spTree>
    <p:extLst>
      <p:ext uri="{BB962C8B-B14F-4D97-AF65-F5344CB8AC3E}">
        <p14:creationId xmlns:p14="http://schemas.microsoft.com/office/powerpoint/2010/main" val="26155478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4646" y="603811"/>
            <a:ext cx="7142567" cy="714889"/>
          </a:xfrm>
          <a:prstGeom prst="rect">
            <a:avLst/>
          </a:prstGeom>
        </p:spPr>
        <p:txBody>
          <a:bodyPr/>
          <a:lstStyle>
            <a:lvl1pPr rtl="0">
              <a:defRPr sz="4000" baseline="0">
                <a:solidFill>
                  <a:srgbClr val="174489"/>
                </a:solidFill>
              </a:defRPr>
            </a:lvl1pPr>
          </a:lstStyle>
          <a:p>
            <a:pPr rtl="0"/>
            <a:r>
              <a:rPr lang="en-US" dirty="0"/>
              <a:t>Click to edit Master title style</a:t>
            </a:r>
            <a:endParaRPr lang="en-US" sz="4000" b="0" i="0" u="none" strike="noStrike" kern="1200" baseline="0" dirty="0">
              <a:solidFill>
                <a:srgbClr val="7F7F7F"/>
              </a:solidFill>
              <a:latin typeface="Calibri Light" charset="0"/>
            </a:endParaRPr>
          </a:p>
        </p:txBody>
      </p:sp>
      <p:sp>
        <p:nvSpPr>
          <p:cNvPr id="11" name="Content Placeholder 3"/>
          <p:cNvSpPr>
            <a:spLocks noGrp="1"/>
          </p:cNvSpPr>
          <p:nvPr>
            <p:ph sz="half" idx="2" hasCustomPrompt="1"/>
          </p:nvPr>
        </p:nvSpPr>
        <p:spPr>
          <a:xfrm>
            <a:off x="584645" y="1477926"/>
            <a:ext cx="3366900" cy="4577434"/>
          </a:xfrm>
          <a:prstGeom prst="rect">
            <a:avLst/>
          </a:prstGeom>
        </p:spPr>
        <p:txBody>
          <a:bodyPr/>
          <a:lstStyle>
            <a:lvl1pPr marL="0" indent="0">
              <a:buClr>
                <a:srgbClr val="8DC63E"/>
              </a:buClr>
              <a:buFontTx/>
              <a:buNone/>
              <a:defRPr sz="2200" baseline="0">
                <a:solidFill>
                  <a:schemeClr val="tx1">
                    <a:lumMod val="65000"/>
                    <a:lumOff val="35000"/>
                  </a:schemeClr>
                </a:solidFill>
              </a:defRPr>
            </a:lvl1pPr>
            <a:lvl2pPr>
              <a:buClr>
                <a:srgbClr val="8DC63E"/>
              </a:buClr>
              <a:defRPr sz="2200">
                <a:solidFill>
                  <a:srgbClr val="7F7F7F"/>
                </a:solidFill>
              </a:defRPr>
            </a:lvl2pPr>
            <a:lvl3pPr>
              <a:buClr>
                <a:srgbClr val="8DC63E"/>
              </a:buClr>
              <a:defRPr sz="2200">
                <a:solidFill>
                  <a:srgbClr val="7F7F7F"/>
                </a:solidFill>
              </a:defRPr>
            </a:lvl3pPr>
            <a:lvl4pPr>
              <a:buClr>
                <a:srgbClr val="8DC63E"/>
              </a:buClr>
              <a:defRPr sz="2200">
                <a:solidFill>
                  <a:srgbClr val="7F7F7F"/>
                </a:solidFill>
              </a:defRPr>
            </a:lvl4pPr>
            <a:lvl5pPr>
              <a:buClr>
                <a:srgbClr val="8DC63E"/>
              </a:buClr>
              <a:defRPr sz="2200">
                <a:solidFill>
                  <a:srgbClr val="7F7F7F"/>
                </a:solidFill>
              </a:defRPr>
            </a:lvl5pPr>
          </a:lstStyle>
          <a:p>
            <a:pPr lvl="0"/>
            <a:r>
              <a:rPr lang="en-US" dirty="0"/>
              <a:t>Edit Master text styles </a:t>
            </a:r>
            <a:br>
              <a:rPr lang="en-US" dirty="0"/>
            </a:br>
            <a:r>
              <a:rPr lang="en-US" dirty="0"/>
              <a:t>(2 </a:t>
            </a:r>
            <a:r>
              <a:rPr lang="en-US" dirty="0" err="1"/>
              <a:t>tekstblokken</a:t>
            </a:r>
            <a:r>
              <a:rPr lang="en-US" dirty="0"/>
              <a:t>, </a:t>
            </a:r>
            <a:r>
              <a:rPr lang="en-US" dirty="0" err="1"/>
              <a:t>alleen</a:t>
            </a:r>
            <a:r>
              <a:rPr lang="en-US" dirty="0"/>
              <a:t> </a:t>
            </a:r>
            <a:r>
              <a:rPr lang="en-US" dirty="0" err="1"/>
              <a:t>tekst</a:t>
            </a:r>
            <a:r>
              <a:rPr lang="en-US" dirty="0"/>
              <a:t>)</a:t>
            </a:r>
          </a:p>
          <a:p>
            <a:pPr lvl="0"/>
            <a:endParaRPr lang="en-US" dirty="0"/>
          </a:p>
        </p:txBody>
      </p:sp>
      <p:sp>
        <p:nvSpPr>
          <p:cNvPr id="5" name="Content Placeholder 3"/>
          <p:cNvSpPr>
            <a:spLocks noGrp="1"/>
          </p:cNvSpPr>
          <p:nvPr>
            <p:ph sz="half" idx="10" hasCustomPrompt="1"/>
          </p:nvPr>
        </p:nvSpPr>
        <p:spPr>
          <a:xfrm>
            <a:off x="4352212" y="1477926"/>
            <a:ext cx="3375000" cy="4577434"/>
          </a:xfrm>
          <a:prstGeom prst="rect">
            <a:avLst/>
          </a:prstGeom>
        </p:spPr>
        <p:txBody>
          <a:bodyPr/>
          <a:lstStyle>
            <a:lvl1pPr marL="0" indent="0">
              <a:buClr>
                <a:srgbClr val="8DC63E"/>
              </a:buClr>
              <a:buFontTx/>
              <a:buNone/>
              <a:defRPr sz="2200" baseline="0">
                <a:solidFill>
                  <a:schemeClr val="tx1">
                    <a:lumMod val="65000"/>
                    <a:lumOff val="35000"/>
                  </a:schemeClr>
                </a:solidFill>
              </a:defRPr>
            </a:lvl1pPr>
            <a:lvl2pPr>
              <a:buClr>
                <a:srgbClr val="8DC63E"/>
              </a:buClr>
              <a:defRPr sz="2200">
                <a:solidFill>
                  <a:srgbClr val="7F7F7F"/>
                </a:solidFill>
              </a:defRPr>
            </a:lvl2pPr>
            <a:lvl3pPr>
              <a:buClr>
                <a:srgbClr val="8DC63E"/>
              </a:buClr>
              <a:defRPr sz="2200">
                <a:solidFill>
                  <a:srgbClr val="7F7F7F"/>
                </a:solidFill>
              </a:defRPr>
            </a:lvl3pPr>
            <a:lvl4pPr>
              <a:buClr>
                <a:srgbClr val="8DC63E"/>
              </a:buClr>
              <a:defRPr sz="2200">
                <a:solidFill>
                  <a:srgbClr val="7F7F7F"/>
                </a:solidFill>
              </a:defRPr>
            </a:lvl4pPr>
            <a:lvl5pPr>
              <a:buClr>
                <a:srgbClr val="8DC63E"/>
              </a:buClr>
              <a:defRPr sz="2200">
                <a:solidFill>
                  <a:srgbClr val="7F7F7F"/>
                </a:solidFill>
              </a:defRPr>
            </a:lvl5pPr>
          </a:lstStyle>
          <a:p>
            <a:pPr lvl="0"/>
            <a:r>
              <a:rPr lang="en-US" dirty="0"/>
              <a:t>Edit Master text styles </a:t>
            </a:r>
            <a:br>
              <a:rPr lang="en-US" dirty="0"/>
            </a:br>
            <a:r>
              <a:rPr lang="en-US" dirty="0"/>
              <a:t>(2 </a:t>
            </a:r>
            <a:r>
              <a:rPr lang="en-US" dirty="0" err="1"/>
              <a:t>tekstblokken</a:t>
            </a:r>
            <a:r>
              <a:rPr lang="en-US" dirty="0"/>
              <a:t>, </a:t>
            </a:r>
            <a:r>
              <a:rPr lang="en-US" dirty="0" err="1"/>
              <a:t>alleen</a:t>
            </a:r>
            <a:r>
              <a:rPr lang="en-US" dirty="0"/>
              <a:t> </a:t>
            </a:r>
            <a:r>
              <a:rPr lang="en-US" dirty="0" err="1"/>
              <a:t>tekst</a:t>
            </a:r>
            <a:r>
              <a:rPr lang="en-US" dirty="0"/>
              <a:t>)</a:t>
            </a:r>
          </a:p>
          <a:p>
            <a:pPr lvl="0"/>
            <a:endParaRPr lang="en-US" dirty="0"/>
          </a:p>
        </p:txBody>
      </p:sp>
    </p:spTree>
    <p:extLst>
      <p:ext uri="{BB962C8B-B14F-4D97-AF65-F5344CB8AC3E}">
        <p14:creationId xmlns:p14="http://schemas.microsoft.com/office/powerpoint/2010/main" val="30427200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251224" y="333375"/>
            <a:ext cx="8641556" cy="6191250"/>
          </a:xfrm>
          <a:prstGeom prst="rect">
            <a:avLst/>
          </a:prstGeom>
          <a:solidFill>
            <a:srgbClr val="8DC63E"/>
          </a:solidFill>
        </p:spPr>
        <p:txBody>
          <a:bodyPr/>
          <a:lstStyle>
            <a:lvl1pPr marL="0" indent="0" algn="l">
              <a:buNone/>
              <a:defRPr sz="1800">
                <a:solidFill>
                  <a:schemeClr val="bg1"/>
                </a:solidFill>
                <a:latin typeface="+mn-lt"/>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dirty="0"/>
              <a:t>Sleep de </a:t>
            </a:r>
            <a:r>
              <a:rPr lang="en-US" noProof="0" dirty="0" err="1"/>
              <a:t>afbeelding</a:t>
            </a:r>
            <a:r>
              <a:rPr lang="en-US" noProof="0" dirty="0"/>
              <a:t> </a:t>
            </a:r>
            <a:r>
              <a:rPr lang="en-US" noProof="0" dirty="0" err="1"/>
              <a:t>naar</a:t>
            </a:r>
            <a:r>
              <a:rPr lang="en-US" noProof="0" dirty="0"/>
              <a:t> de </a:t>
            </a:r>
            <a:r>
              <a:rPr lang="en-US" noProof="0" dirty="0" err="1"/>
              <a:t>tijdelijke</a:t>
            </a:r>
            <a:r>
              <a:rPr lang="en-US" noProof="0" dirty="0"/>
              <a:t> </a:t>
            </a:r>
            <a:r>
              <a:rPr lang="en-US" noProof="0" dirty="0" err="1"/>
              <a:t>aanduiding</a:t>
            </a:r>
            <a:r>
              <a:rPr lang="en-US" noProof="0" dirty="0"/>
              <a:t> of </a:t>
            </a:r>
            <a:r>
              <a:rPr lang="en-US" noProof="0" dirty="0" err="1"/>
              <a:t>klik</a:t>
            </a:r>
            <a:r>
              <a:rPr lang="en-US" noProof="0" dirty="0"/>
              <a:t> op het pictogram </a:t>
            </a:r>
            <a:r>
              <a:rPr lang="en-US" noProof="0" dirty="0" err="1"/>
              <a:t>als</a:t>
            </a:r>
            <a:r>
              <a:rPr lang="en-US" noProof="0" dirty="0"/>
              <a:t> u </a:t>
            </a:r>
            <a:r>
              <a:rPr lang="en-US" noProof="0" dirty="0" err="1"/>
              <a:t>een</a:t>
            </a:r>
            <a:r>
              <a:rPr lang="en-US" noProof="0" dirty="0"/>
              <a:t> </a:t>
            </a:r>
            <a:r>
              <a:rPr lang="en-US" noProof="0" dirty="0" err="1"/>
              <a:t>afbeelding</a:t>
            </a:r>
            <a:r>
              <a:rPr lang="en-US" noProof="0" dirty="0"/>
              <a:t> wilt </a:t>
            </a:r>
            <a:r>
              <a:rPr lang="en-US" noProof="0" dirty="0" err="1"/>
              <a:t>toevoegen</a:t>
            </a:r>
            <a:endParaRPr lang="nl-NL" noProof="0" dirty="0"/>
          </a:p>
        </p:txBody>
      </p:sp>
    </p:spTree>
    <p:extLst>
      <p:ext uri="{BB962C8B-B14F-4D97-AF65-F5344CB8AC3E}">
        <p14:creationId xmlns:p14="http://schemas.microsoft.com/office/powerpoint/2010/main" val="2789582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7" name="Picture Placeholder 2"/>
          <p:cNvSpPr>
            <a:spLocks noGrp="1"/>
          </p:cNvSpPr>
          <p:nvPr>
            <p:ph type="pic" idx="13"/>
          </p:nvPr>
        </p:nvSpPr>
        <p:spPr>
          <a:xfrm>
            <a:off x="251224" y="333375"/>
            <a:ext cx="8641556" cy="6191250"/>
          </a:xfrm>
          <a:prstGeom prst="rect">
            <a:avLst/>
          </a:prstGeom>
          <a:solidFill>
            <a:srgbClr val="8DC63E"/>
          </a:solidFill>
        </p:spPr>
        <p:txBody>
          <a:bodyPr/>
          <a:lstStyle>
            <a:lvl1pPr marL="0" indent="0" algn="l">
              <a:buNone/>
              <a:defRPr sz="1800">
                <a:solidFill>
                  <a:schemeClr val="bg1"/>
                </a:solidFill>
                <a:latin typeface="+mn-lt"/>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dirty="0"/>
              <a:t>Sleep de </a:t>
            </a:r>
            <a:r>
              <a:rPr lang="en-US" noProof="0" dirty="0" err="1"/>
              <a:t>afbeelding</a:t>
            </a:r>
            <a:r>
              <a:rPr lang="en-US" noProof="0" dirty="0"/>
              <a:t> </a:t>
            </a:r>
            <a:r>
              <a:rPr lang="en-US" noProof="0" dirty="0" err="1"/>
              <a:t>naar</a:t>
            </a:r>
            <a:r>
              <a:rPr lang="en-US" noProof="0" dirty="0"/>
              <a:t> de </a:t>
            </a:r>
            <a:r>
              <a:rPr lang="en-US" noProof="0" dirty="0" err="1"/>
              <a:t>tijdelijke</a:t>
            </a:r>
            <a:r>
              <a:rPr lang="en-US" noProof="0" dirty="0"/>
              <a:t> </a:t>
            </a:r>
            <a:r>
              <a:rPr lang="en-US" noProof="0" dirty="0" err="1"/>
              <a:t>aanduiding</a:t>
            </a:r>
            <a:r>
              <a:rPr lang="en-US" noProof="0" dirty="0"/>
              <a:t> of </a:t>
            </a:r>
            <a:r>
              <a:rPr lang="en-US" noProof="0" dirty="0" err="1"/>
              <a:t>klik</a:t>
            </a:r>
            <a:r>
              <a:rPr lang="en-US" noProof="0" dirty="0"/>
              <a:t> op het pictogram </a:t>
            </a:r>
            <a:r>
              <a:rPr lang="en-US" noProof="0" dirty="0" err="1"/>
              <a:t>als</a:t>
            </a:r>
            <a:r>
              <a:rPr lang="en-US" noProof="0" dirty="0"/>
              <a:t> u </a:t>
            </a:r>
            <a:r>
              <a:rPr lang="en-US" noProof="0" dirty="0" err="1"/>
              <a:t>een</a:t>
            </a:r>
            <a:r>
              <a:rPr lang="en-US" noProof="0" dirty="0"/>
              <a:t> </a:t>
            </a:r>
            <a:r>
              <a:rPr lang="en-US" noProof="0" dirty="0" err="1"/>
              <a:t>afbeelding</a:t>
            </a:r>
            <a:r>
              <a:rPr lang="en-US" noProof="0" dirty="0"/>
              <a:t> wilt </a:t>
            </a:r>
            <a:r>
              <a:rPr lang="en-US" noProof="0" dirty="0" err="1"/>
              <a:t>toevoegen</a:t>
            </a:r>
            <a:endParaRPr lang="nl-NL" noProof="0" dirty="0"/>
          </a:p>
        </p:txBody>
      </p:sp>
      <p:sp>
        <p:nvSpPr>
          <p:cNvPr id="8" name="Title 1"/>
          <p:cNvSpPr>
            <a:spLocks noGrp="1"/>
          </p:cNvSpPr>
          <p:nvPr>
            <p:ph type="title"/>
          </p:nvPr>
        </p:nvSpPr>
        <p:spPr>
          <a:xfrm>
            <a:off x="602457" y="3508406"/>
            <a:ext cx="7939088" cy="2549494"/>
          </a:xfrm>
          <a:prstGeom prst="rect">
            <a:avLst/>
          </a:prstGeom>
          <a:solidFill>
            <a:schemeClr val="bg1"/>
          </a:solidFill>
        </p:spPr>
        <p:txBody>
          <a:bodyPr lIns="216000" tIns="216000" anchor="t"/>
          <a:lstStyle>
            <a:lvl1pPr rtl="0">
              <a:defRPr sz="2800" baseline="0">
                <a:solidFill>
                  <a:srgbClr val="174489"/>
                </a:solidFill>
              </a:defRPr>
            </a:lvl1pPr>
          </a:lstStyle>
          <a:p>
            <a:pPr rtl="0"/>
            <a:r>
              <a:rPr lang="en-US" dirty="0"/>
              <a:t>Click to edit Master title style</a:t>
            </a:r>
            <a:endParaRPr lang="en-US" sz="4000" b="0" i="0" u="none" strike="noStrike" kern="1200" baseline="0" dirty="0">
              <a:solidFill>
                <a:srgbClr val="7F7F7F"/>
              </a:solidFill>
              <a:latin typeface="Calibri Light" charset="0"/>
            </a:endParaRPr>
          </a:p>
        </p:txBody>
      </p:sp>
      <p:sp>
        <p:nvSpPr>
          <p:cNvPr id="11" name="Text Placeholder 3"/>
          <p:cNvSpPr>
            <a:spLocks noGrp="1"/>
          </p:cNvSpPr>
          <p:nvPr>
            <p:ph type="body" sz="half" idx="2"/>
          </p:nvPr>
        </p:nvSpPr>
        <p:spPr>
          <a:xfrm>
            <a:off x="602457" y="4391249"/>
            <a:ext cx="7939088" cy="1065393"/>
          </a:xfrm>
          <a:prstGeom prst="rect">
            <a:avLst/>
          </a:prstGeom>
        </p:spPr>
        <p:txBody>
          <a:bodyPr lIns="216000" tIns="0"/>
          <a:lstStyle>
            <a:lvl1pPr marL="0" indent="0" rtl="0">
              <a:lnSpc>
                <a:spcPct val="100000"/>
              </a:lnSpc>
              <a:spcBef>
                <a:spcPts val="0"/>
              </a:spcBef>
              <a:buNone/>
              <a:defRPr sz="1600" baseline="0">
                <a:solidFill>
                  <a:schemeClr val="tx1">
                    <a:lumMod val="65000"/>
                    <a:lumOff val="35000"/>
                  </a:schemeClr>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rtl="0"/>
            <a:endParaRPr lang="en-US" b="0" i="0" u="none" strike="noStrike" kern="1200" baseline="0" dirty="0">
              <a:solidFill>
                <a:srgbClr val="595959"/>
              </a:solidFill>
              <a:latin typeface="Calibri" charset="0"/>
            </a:endParaRPr>
          </a:p>
        </p:txBody>
      </p:sp>
    </p:spTree>
    <p:extLst>
      <p:ext uri="{BB962C8B-B14F-4D97-AF65-F5344CB8AC3E}">
        <p14:creationId xmlns:p14="http://schemas.microsoft.com/office/powerpoint/2010/main" val="9812110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5" name="Picture Placeholder 2"/>
          <p:cNvSpPr>
            <a:spLocks noGrp="1"/>
          </p:cNvSpPr>
          <p:nvPr>
            <p:ph type="pic" idx="13"/>
          </p:nvPr>
        </p:nvSpPr>
        <p:spPr>
          <a:xfrm>
            <a:off x="251224" y="333375"/>
            <a:ext cx="8641556" cy="6191250"/>
          </a:xfrm>
          <a:prstGeom prst="rect">
            <a:avLst/>
          </a:prstGeom>
          <a:solidFill>
            <a:srgbClr val="8DC63E"/>
          </a:solidFill>
        </p:spPr>
        <p:txBody>
          <a:bodyPr/>
          <a:lstStyle>
            <a:lvl1pPr marL="0" indent="0" algn="l">
              <a:buNone/>
              <a:defRPr sz="1800">
                <a:solidFill>
                  <a:schemeClr val="bg1"/>
                </a:solidFill>
                <a:latin typeface="+mn-lt"/>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dirty="0"/>
              <a:t>Sleep de </a:t>
            </a:r>
            <a:r>
              <a:rPr lang="en-US" noProof="0" dirty="0" err="1"/>
              <a:t>afbeelding</a:t>
            </a:r>
            <a:r>
              <a:rPr lang="en-US" noProof="0" dirty="0"/>
              <a:t> </a:t>
            </a:r>
            <a:r>
              <a:rPr lang="en-US" noProof="0" dirty="0" err="1"/>
              <a:t>naar</a:t>
            </a:r>
            <a:r>
              <a:rPr lang="en-US" noProof="0" dirty="0"/>
              <a:t> de </a:t>
            </a:r>
            <a:r>
              <a:rPr lang="en-US" noProof="0" dirty="0" err="1"/>
              <a:t>tijdelijke</a:t>
            </a:r>
            <a:r>
              <a:rPr lang="en-US" noProof="0" dirty="0"/>
              <a:t> </a:t>
            </a:r>
            <a:r>
              <a:rPr lang="en-US" noProof="0" dirty="0" err="1"/>
              <a:t>aanduiding</a:t>
            </a:r>
            <a:r>
              <a:rPr lang="en-US" noProof="0" dirty="0"/>
              <a:t> of </a:t>
            </a:r>
            <a:r>
              <a:rPr lang="en-US" noProof="0" dirty="0" err="1"/>
              <a:t>klik</a:t>
            </a:r>
            <a:r>
              <a:rPr lang="en-US" noProof="0" dirty="0"/>
              <a:t> op het pictogram </a:t>
            </a:r>
            <a:r>
              <a:rPr lang="en-US" noProof="0" dirty="0" err="1"/>
              <a:t>als</a:t>
            </a:r>
            <a:r>
              <a:rPr lang="en-US" noProof="0" dirty="0"/>
              <a:t> u </a:t>
            </a:r>
            <a:r>
              <a:rPr lang="en-US" noProof="0" dirty="0" err="1"/>
              <a:t>een</a:t>
            </a:r>
            <a:r>
              <a:rPr lang="en-US" noProof="0" dirty="0"/>
              <a:t> </a:t>
            </a:r>
            <a:r>
              <a:rPr lang="en-US" noProof="0" dirty="0" err="1"/>
              <a:t>afbeelding</a:t>
            </a:r>
            <a:r>
              <a:rPr lang="en-US" noProof="0" dirty="0"/>
              <a:t> wilt </a:t>
            </a:r>
            <a:r>
              <a:rPr lang="en-US" noProof="0" dirty="0" err="1"/>
              <a:t>toevoegen</a:t>
            </a:r>
            <a:endParaRPr lang="nl-NL" noProof="0" dirty="0"/>
          </a:p>
        </p:txBody>
      </p:sp>
      <p:sp>
        <p:nvSpPr>
          <p:cNvPr id="9" name="Title 1"/>
          <p:cNvSpPr>
            <a:spLocks noGrp="1"/>
          </p:cNvSpPr>
          <p:nvPr>
            <p:ph type="title"/>
          </p:nvPr>
        </p:nvSpPr>
        <p:spPr>
          <a:xfrm>
            <a:off x="602457" y="800864"/>
            <a:ext cx="3225266" cy="5257036"/>
          </a:xfrm>
          <a:prstGeom prst="rect">
            <a:avLst/>
          </a:prstGeom>
          <a:solidFill>
            <a:schemeClr val="bg1"/>
          </a:solidFill>
        </p:spPr>
        <p:txBody>
          <a:bodyPr lIns="216000" tIns="216000"/>
          <a:lstStyle>
            <a:lvl1pPr rtl="0">
              <a:defRPr sz="2800" baseline="0">
                <a:solidFill>
                  <a:srgbClr val="8DC63E"/>
                </a:solidFill>
              </a:defRPr>
            </a:lvl1pPr>
          </a:lstStyle>
          <a:p>
            <a:pPr rtl="0"/>
            <a:r>
              <a:rPr lang="en-US" dirty="0"/>
              <a:t>Click to edit Master title</a:t>
            </a:r>
            <a:endParaRPr lang="en-US" sz="4000" b="0" i="0" u="none" strike="noStrike" kern="1200" baseline="0" dirty="0">
              <a:solidFill>
                <a:srgbClr val="7F7F7F"/>
              </a:solidFill>
              <a:latin typeface="Calibri Light" charset="0"/>
            </a:endParaRPr>
          </a:p>
        </p:txBody>
      </p:sp>
      <p:sp>
        <p:nvSpPr>
          <p:cNvPr id="10" name="Content Placeholder 3"/>
          <p:cNvSpPr>
            <a:spLocks noGrp="1"/>
          </p:cNvSpPr>
          <p:nvPr>
            <p:ph sz="half" idx="2"/>
          </p:nvPr>
        </p:nvSpPr>
        <p:spPr>
          <a:xfrm>
            <a:off x="602457" y="2139950"/>
            <a:ext cx="3225264" cy="3684588"/>
          </a:xfrm>
          <a:prstGeom prst="rect">
            <a:avLst/>
          </a:prstGeom>
        </p:spPr>
        <p:txBody>
          <a:bodyPr lIns="216000"/>
          <a:lstStyle>
            <a:lvl1pPr>
              <a:lnSpc>
                <a:spcPts val="1600"/>
              </a:lnSpc>
              <a:buClr>
                <a:srgbClr val="8DC63E"/>
              </a:buClr>
              <a:defRPr sz="1600">
                <a:solidFill>
                  <a:schemeClr val="tx1">
                    <a:lumMod val="65000"/>
                    <a:lumOff val="35000"/>
                  </a:schemeClr>
                </a:solidFill>
              </a:defRPr>
            </a:lvl1pPr>
            <a:lvl2pPr>
              <a:lnSpc>
                <a:spcPts val="1600"/>
              </a:lnSpc>
              <a:buClr>
                <a:srgbClr val="8DC63E"/>
              </a:buClr>
              <a:defRPr sz="1600">
                <a:solidFill>
                  <a:schemeClr val="tx1">
                    <a:lumMod val="65000"/>
                    <a:lumOff val="35000"/>
                  </a:schemeClr>
                </a:solidFill>
              </a:defRPr>
            </a:lvl2pPr>
            <a:lvl3pPr>
              <a:lnSpc>
                <a:spcPts val="1600"/>
              </a:lnSpc>
              <a:buClr>
                <a:srgbClr val="8DC63E"/>
              </a:buClr>
              <a:defRPr sz="1600">
                <a:solidFill>
                  <a:schemeClr val="tx1">
                    <a:lumMod val="65000"/>
                    <a:lumOff val="35000"/>
                  </a:schemeClr>
                </a:solidFill>
              </a:defRPr>
            </a:lvl3pPr>
            <a:lvl4pPr>
              <a:lnSpc>
                <a:spcPts val="1600"/>
              </a:lnSpc>
              <a:buClr>
                <a:srgbClr val="8DC63E"/>
              </a:buClr>
              <a:defRPr sz="1600">
                <a:solidFill>
                  <a:schemeClr val="tx1">
                    <a:lumMod val="65000"/>
                    <a:lumOff val="35000"/>
                  </a:schemeClr>
                </a:solidFill>
              </a:defRPr>
            </a:lvl4pPr>
            <a:lvl5pPr>
              <a:lnSpc>
                <a:spcPts val="1600"/>
              </a:lnSpc>
              <a:buClr>
                <a:srgbClr val="8DC63E"/>
              </a:buClr>
              <a:defRPr sz="16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7"/>
          </p:nvPr>
        </p:nvSpPr>
        <p:spPr>
          <a:xfrm>
            <a:off x="602458" y="1736728"/>
            <a:ext cx="2610464" cy="399333"/>
          </a:xfrm>
          <a:prstGeom prst="rect">
            <a:avLst/>
          </a:prstGeom>
        </p:spPr>
        <p:txBody>
          <a:bodyPr lIns="216000" anchor="t"/>
          <a:lstStyle>
            <a:lvl1pPr marL="0" indent="0">
              <a:buNone/>
              <a:defRPr sz="1600" b="0">
                <a:solidFill>
                  <a:srgbClr val="174489"/>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Tree>
    <p:extLst>
      <p:ext uri="{BB962C8B-B14F-4D97-AF65-F5344CB8AC3E}">
        <p14:creationId xmlns:p14="http://schemas.microsoft.com/office/powerpoint/2010/main" val="32855518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5" name="Picture Placeholder 2"/>
          <p:cNvSpPr>
            <a:spLocks noGrp="1"/>
          </p:cNvSpPr>
          <p:nvPr>
            <p:ph type="pic" idx="13"/>
          </p:nvPr>
        </p:nvSpPr>
        <p:spPr>
          <a:xfrm>
            <a:off x="251224" y="333375"/>
            <a:ext cx="8641556" cy="6191250"/>
          </a:xfrm>
          <a:prstGeom prst="rect">
            <a:avLst/>
          </a:prstGeom>
          <a:solidFill>
            <a:srgbClr val="8DC63E"/>
          </a:solidFill>
        </p:spPr>
        <p:txBody>
          <a:bodyPr/>
          <a:lstStyle>
            <a:lvl1pPr marL="0" indent="0" algn="l">
              <a:buNone/>
              <a:defRPr sz="1800">
                <a:solidFill>
                  <a:schemeClr val="bg1"/>
                </a:solidFill>
                <a:latin typeface="+mn-lt"/>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dirty="0"/>
              <a:t>Sleep de </a:t>
            </a:r>
            <a:r>
              <a:rPr lang="en-US" noProof="0" dirty="0" err="1"/>
              <a:t>afbeelding</a:t>
            </a:r>
            <a:r>
              <a:rPr lang="en-US" noProof="0" dirty="0"/>
              <a:t> </a:t>
            </a:r>
            <a:r>
              <a:rPr lang="en-US" noProof="0" dirty="0" err="1"/>
              <a:t>naar</a:t>
            </a:r>
            <a:r>
              <a:rPr lang="en-US" noProof="0" dirty="0"/>
              <a:t> de </a:t>
            </a:r>
            <a:r>
              <a:rPr lang="en-US" noProof="0" dirty="0" err="1"/>
              <a:t>tijdelijke</a:t>
            </a:r>
            <a:r>
              <a:rPr lang="en-US" noProof="0" dirty="0"/>
              <a:t> </a:t>
            </a:r>
            <a:r>
              <a:rPr lang="en-US" noProof="0" dirty="0" err="1"/>
              <a:t>aanduiding</a:t>
            </a:r>
            <a:r>
              <a:rPr lang="en-US" noProof="0" dirty="0"/>
              <a:t> of </a:t>
            </a:r>
            <a:r>
              <a:rPr lang="en-US" noProof="0" dirty="0" err="1"/>
              <a:t>klik</a:t>
            </a:r>
            <a:r>
              <a:rPr lang="en-US" noProof="0" dirty="0"/>
              <a:t> op het pictogram </a:t>
            </a:r>
            <a:r>
              <a:rPr lang="en-US" noProof="0" dirty="0" err="1"/>
              <a:t>als</a:t>
            </a:r>
            <a:r>
              <a:rPr lang="en-US" noProof="0" dirty="0"/>
              <a:t> u </a:t>
            </a:r>
            <a:r>
              <a:rPr lang="en-US" noProof="0" dirty="0" err="1"/>
              <a:t>een</a:t>
            </a:r>
            <a:r>
              <a:rPr lang="en-US" noProof="0" dirty="0"/>
              <a:t> </a:t>
            </a:r>
            <a:r>
              <a:rPr lang="en-US" noProof="0" dirty="0" err="1"/>
              <a:t>afbeelding</a:t>
            </a:r>
            <a:r>
              <a:rPr lang="en-US" noProof="0" dirty="0"/>
              <a:t> wilt </a:t>
            </a:r>
            <a:r>
              <a:rPr lang="en-US" noProof="0" dirty="0" err="1"/>
              <a:t>toevoegen</a:t>
            </a:r>
            <a:endParaRPr lang="nl-NL" noProof="0" dirty="0"/>
          </a:p>
        </p:txBody>
      </p:sp>
      <p:sp>
        <p:nvSpPr>
          <p:cNvPr id="6" name="Title 1"/>
          <p:cNvSpPr>
            <a:spLocks noGrp="1"/>
          </p:cNvSpPr>
          <p:nvPr>
            <p:ph type="title"/>
          </p:nvPr>
        </p:nvSpPr>
        <p:spPr>
          <a:xfrm>
            <a:off x="5316279" y="1502356"/>
            <a:ext cx="3225266" cy="4555547"/>
          </a:xfrm>
          <a:prstGeom prst="rect">
            <a:avLst/>
          </a:prstGeom>
          <a:solidFill>
            <a:schemeClr val="bg1"/>
          </a:solidFill>
        </p:spPr>
        <p:txBody>
          <a:bodyPr lIns="216000" tIns="216000"/>
          <a:lstStyle>
            <a:lvl1pPr rtl="0">
              <a:defRPr sz="2800" baseline="0">
                <a:solidFill>
                  <a:srgbClr val="174489"/>
                </a:solidFill>
              </a:defRPr>
            </a:lvl1pPr>
          </a:lstStyle>
          <a:p>
            <a:pPr rtl="0"/>
            <a:r>
              <a:rPr lang="en-US" dirty="0"/>
              <a:t>Click to edit Master title</a:t>
            </a:r>
            <a:endParaRPr lang="en-US" sz="4000" b="0" i="0" u="none" strike="noStrike" kern="1200" baseline="0" dirty="0">
              <a:solidFill>
                <a:srgbClr val="7F7F7F"/>
              </a:solidFill>
              <a:latin typeface="Calibri Light" charset="0"/>
            </a:endParaRPr>
          </a:p>
        </p:txBody>
      </p:sp>
      <p:sp>
        <p:nvSpPr>
          <p:cNvPr id="10" name="Content Placeholder 3"/>
          <p:cNvSpPr>
            <a:spLocks noGrp="1"/>
          </p:cNvSpPr>
          <p:nvPr>
            <p:ph sz="half" idx="2"/>
          </p:nvPr>
        </p:nvSpPr>
        <p:spPr>
          <a:xfrm>
            <a:off x="5316280" y="2565199"/>
            <a:ext cx="3225264" cy="3205569"/>
          </a:xfrm>
          <a:prstGeom prst="rect">
            <a:avLst/>
          </a:prstGeom>
        </p:spPr>
        <p:txBody>
          <a:bodyPr lIns="432000"/>
          <a:lstStyle>
            <a:lvl1pPr>
              <a:lnSpc>
                <a:spcPts val="1600"/>
              </a:lnSpc>
              <a:buClr>
                <a:srgbClr val="8DC63E"/>
              </a:buClr>
              <a:defRPr sz="1600">
                <a:solidFill>
                  <a:schemeClr val="tx1">
                    <a:lumMod val="65000"/>
                    <a:lumOff val="35000"/>
                  </a:schemeClr>
                </a:solidFill>
              </a:defRPr>
            </a:lvl1pPr>
            <a:lvl2pPr>
              <a:lnSpc>
                <a:spcPts val="1600"/>
              </a:lnSpc>
              <a:buClr>
                <a:srgbClr val="8DC63E"/>
              </a:buClr>
              <a:defRPr sz="1600">
                <a:solidFill>
                  <a:schemeClr val="tx1">
                    <a:lumMod val="65000"/>
                    <a:lumOff val="35000"/>
                  </a:schemeClr>
                </a:solidFill>
              </a:defRPr>
            </a:lvl2pPr>
            <a:lvl3pPr>
              <a:lnSpc>
                <a:spcPts val="1600"/>
              </a:lnSpc>
              <a:buClr>
                <a:srgbClr val="8DC63E"/>
              </a:buClr>
              <a:defRPr sz="1600">
                <a:solidFill>
                  <a:schemeClr val="tx1">
                    <a:lumMod val="65000"/>
                    <a:lumOff val="35000"/>
                  </a:schemeClr>
                </a:solidFill>
              </a:defRPr>
            </a:lvl3pPr>
            <a:lvl4pPr>
              <a:lnSpc>
                <a:spcPts val="1600"/>
              </a:lnSpc>
              <a:buClr>
                <a:srgbClr val="8DC63E"/>
              </a:buClr>
              <a:defRPr sz="1600">
                <a:solidFill>
                  <a:schemeClr val="tx1">
                    <a:lumMod val="65000"/>
                    <a:lumOff val="35000"/>
                  </a:schemeClr>
                </a:solidFill>
              </a:defRPr>
            </a:lvl4pPr>
            <a:lvl5pPr>
              <a:lnSpc>
                <a:spcPts val="1600"/>
              </a:lnSpc>
              <a:buClr>
                <a:srgbClr val="8DC63E"/>
              </a:buClr>
              <a:defRPr sz="16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p:cNvSpPr>
            <a:spLocks noGrp="1"/>
          </p:cNvSpPr>
          <p:nvPr>
            <p:ph type="body" idx="17"/>
          </p:nvPr>
        </p:nvSpPr>
        <p:spPr>
          <a:xfrm>
            <a:off x="5316280" y="2165867"/>
            <a:ext cx="2610464" cy="399333"/>
          </a:xfrm>
          <a:prstGeom prst="rect">
            <a:avLst/>
          </a:prstGeom>
        </p:spPr>
        <p:txBody>
          <a:bodyPr lIns="216000" anchor="t"/>
          <a:lstStyle>
            <a:lvl1pPr marL="0" indent="0">
              <a:buNone/>
              <a:defRPr sz="1600" b="0">
                <a:solidFill>
                  <a:srgbClr val="174489"/>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Tree>
    <p:extLst>
      <p:ext uri="{BB962C8B-B14F-4D97-AF65-F5344CB8AC3E}">
        <p14:creationId xmlns:p14="http://schemas.microsoft.com/office/powerpoint/2010/main" val="14398690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9" name="Rectangle 8"/>
          <p:cNvSpPr/>
          <p:nvPr userDrawn="1"/>
        </p:nvSpPr>
        <p:spPr>
          <a:xfrm>
            <a:off x="251222" y="333377"/>
            <a:ext cx="8641557" cy="6191251"/>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p:cNvSpPr>
            <a:spLocks noGrp="1"/>
          </p:cNvSpPr>
          <p:nvPr>
            <p:ph type="title" hasCustomPrompt="1"/>
          </p:nvPr>
        </p:nvSpPr>
        <p:spPr>
          <a:xfrm>
            <a:off x="584646" y="603811"/>
            <a:ext cx="7142567" cy="714889"/>
          </a:xfrm>
          <a:prstGeom prst="rect">
            <a:avLst/>
          </a:prstGeom>
        </p:spPr>
        <p:txBody>
          <a:bodyPr/>
          <a:lstStyle>
            <a:lvl1pPr rtl="0">
              <a:defRPr sz="4400" baseline="0">
                <a:solidFill>
                  <a:srgbClr val="174489"/>
                </a:solidFill>
              </a:defRPr>
            </a:lvl1pPr>
          </a:lstStyle>
          <a:p>
            <a:pPr rtl="0"/>
            <a:r>
              <a:rPr lang="en-US" sz="4000" b="0" i="0" u="none" strike="noStrike" kern="1200" baseline="0" dirty="0">
                <a:solidFill>
                  <a:srgbClr val="00377B"/>
                </a:solidFill>
                <a:latin typeface="Calibri Light" charset="0"/>
              </a:rPr>
              <a:t>Click to edit master styles</a:t>
            </a:r>
            <a:br>
              <a:rPr lang="en-US" sz="4000" b="0" i="0" u="none" strike="noStrike" kern="1200" baseline="0" dirty="0">
                <a:solidFill>
                  <a:srgbClr val="00377B"/>
                </a:solidFill>
                <a:latin typeface="Calibri Light" charset="0"/>
              </a:rPr>
            </a:br>
            <a:endParaRPr lang="en-US" sz="4000" b="0" i="0" u="none" strike="noStrike" kern="1200" baseline="0" dirty="0">
              <a:solidFill>
                <a:srgbClr val="00377B"/>
              </a:solidFill>
              <a:latin typeface="Calibri Light" charset="0"/>
            </a:endParaRPr>
          </a:p>
        </p:txBody>
      </p:sp>
      <p:sp>
        <p:nvSpPr>
          <p:cNvPr id="6" name="Content Placeholder 3"/>
          <p:cNvSpPr>
            <a:spLocks noGrp="1"/>
          </p:cNvSpPr>
          <p:nvPr>
            <p:ph sz="half" idx="11"/>
          </p:nvPr>
        </p:nvSpPr>
        <p:spPr>
          <a:xfrm>
            <a:off x="585095" y="4499901"/>
            <a:ext cx="6117906" cy="1489194"/>
          </a:xfrm>
          <a:prstGeom prst="rect">
            <a:avLst/>
          </a:prstGeom>
        </p:spPr>
        <p:txBody>
          <a:bodyPr lIns="432000"/>
          <a:lstStyle>
            <a:lvl1pPr>
              <a:lnSpc>
                <a:spcPct val="90000"/>
              </a:lnSpc>
              <a:buClr>
                <a:srgbClr val="8DC63E"/>
              </a:buClr>
              <a:defRPr sz="2000">
                <a:solidFill>
                  <a:schemeClr val="tx1">
                    <a:lumMod val="65000"/>
                    <a:lumOff val="35000"/>
                  </a:schemeClr>
                </a:solidFill>
              </a:defRPr>
            </a:lvl1pPr>
            <a:lvl2pPr>
              <a:lnSpc>
                <a:spcPct val="90000"/>
              </a:lnSpc>
              <a:buClr>
                <a:srgbClr val="8DC63E"/>
              </a:buClr>
              <a:defRPr sz="2000">
                <a:solidFill>
                  <a:schemeClr val="tx1">
                    <a:lumMod val="65000"/>
                    <a:lumOff val="35000"/>
                  </a:schemeClr>
                </a:solidFill>
              </a:defRPr>
            </a:lvl2pPr>
            <a:lvl3pPr>
              <a:lnSpc>
                <a:spcPct val="90000"/>
              </a:lnSpc>
              <a:buClr>
                <a:srgbClr val="8DC63E"/>
              </a:buClr>
              <a:defRPr sz="2000">
                <a:solidFill>
                  <a:schemeClr val="tx1">
                    <a:lumMod val="65000"/>
                    <a:lumOff val="35000"/>
                  </a:schemeClr>
                </a:solidFill>
              </a:defRPr>
            </a:lvl3pPr>
            <a:lvl4pPr>
              <a:lnSpc>
                <a:spcPct val="90000"/>
              </a:lnSpc>
              <a:buClr>
                <a:srgbClr val="8DC63E"/>
              </a:buClr>
              <a:defRPr sz="2000">
                <a:solidFill>
                  <a:schemeClr val="tx1">
                    <a:lumMod val="65000"/>
                    <a:lumOff val="35000"/>
                  </a:schemeClr>
                </a:solidFill>
              </a:defRPr>
            </a:lvl4pPr>
            <a:lvl5pPr>
              <a:lnSpc>
                <a:spcPct val="90000"/>
              </a:lnSpc>
              <a:buClr>
                <a:srgbClr val="8DC63E"/>
              </a:buCl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idx="17"/>
          </p:nvPr>
        </p:nvSpPr>
        <p:spPr>
          <a:xfrm>
            <a:off x="585094" y="3995656"/>
            <a:ext cx="6117908" cy="489585"/>
          </a:xfrm>
          <a:prstGeom prst="rect">
            <a:avLst/>
          </a:prstGeom>
        </p:spPr>
        <p:txBody>
          <a:bodyPr lIns="90000" anchor="t"/>
          <a:lstStyle>
            <a:lvl1pPr marL="0" indent="0">
              <a:buNone/>
              <a:defRPr sz="2000" b="0">
                <a:solidFill>
                  <a:schemeClr val="tx1">
                    <a:lumMod val="65000"/>
                    <a:lumOff val="3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Tree>
    <p:extLst>
      <p:ext uri="{BB962C8B-B14F-4D97-AF65-F5344CB8AC3E}">
        <p14:creationId xmlns:p14="http://schemas.microsoft.com/office/powerpoint/2010/main" val="2361589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2/28/2019</a:t>
            </a:fld>
            <a:endParaRPr lang="en-US"/>
          </a:p>
        </p:txBody>
      </p:sp>
      <p:sp>
        <p:nvSpPr>
          <p:cNvPr id="8" name="Footer Placeholder 7"/>
          <p:cNvSpPr>
            <a:spLocks noGrp="1"/>
          </p:cNvSpPr>
          <p:nvPr>
            <p:ph type="ftr" sz="quarter" idx="11"/>
          </p:nvPr>
        </p:nvSpPr>
        <p:spPr>
          <a:xfrm rot="5400000">
            <a:off x="6584802" y="3703320"/>
            <a:ext cx="4572000" cy="365760"/>
          </a:xfrm>
          <a:prstGeom prst="rect">
            <a:avLst/>
          </a:prstGeom>
        </p:spPr>
        <p:txBody>
          <a:bodyPr/>
          <a:lstStyle/>
          <a:p>
            <a:endParaRPr lang="en-US"/>
          </a:p>
        </p:txBody>
      </p:sp>
      <p:sp>
        <p:nvSpPr>
          <p:cNvPr id="11" name="Content Placeholder 10"/>
          <p:cNvSpPr>
            <a:spLocks noGrp="1"/>
          </p:cNvSpPr>
          <p:nvPr>
            <p:ph sz="quarter" idx="2"/>
          </p:nvPr>
        </p:nvSpPr>
        <p:spPr>
          <a:xfrm>
            <a:off x="457200" y="2362200"/>
            <a:ext cx="36576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048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a:xfrm rot="5400000">
            <a:off x="8151876" y="531876"/>
            <a:ext cx="1447800" cy="384048"/>
          </a:xfrm>
          <a:prstGeom prst="rect">
            <a:avLst/>
          </a:prstGeom>
        </p:spPr>
        <p:txBody>
          <a:bodyPr rtlCol="0"/>
          <a:lstStyle/>
          <a:p>
            <a:fld id="{2736994D-1C0E-4F38-8305-B404FD786FF8}" type="datetimeFigureOut">
              <a:rPr lang="en-US" smtClean="0"/>
              <a:pPr/>
              <a:t>2/28/2019</a:t>
            </a:fld>
            <a:endParaRPr lang="en-US"/>
          </a:p>
        </p:txBody>
      </p:sp>
      <p:sp>
        <p:nvSpPr>
          <p:cNvPr id="8" name="Footer Placeholder 7"/>
          <p:cNvSpPr>
            <a:spLocks noGrp="1"/>
          </p:cNvSpPr>
          <p:nvPr>
            <p:ph type="ftr" sz="quarter" idx="12"/>
          </p:nvPr>
        </p:nvSpPr>
        <p:spPr>
          <a:xfrm rot="5400000">
            <a:off x="6584802" y="3703320"/>
            <a:ext cx="4572000" cy="365760"/>
          </a:xfrm>
          <a:prstGeom prst="rect">
            <a:avLst/>
          </a:prstGeom>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2/28/2019</a:t>
            </a:fld>
            <a:endParaRPr lang="en-US"/>
          </a:p>
        </p:txBody>
      </p:sp>
      <p:sp>
        <p:nvSpPr>
          <p:cNvPr id="3" name="Footer Placeholder 2"/>
          <p:cNvSpPr>
            <a:spLocks noGrp="1"/>
          </p:cNvSpPr>
          <p:nvPr>
            <p:ph type="ftr" sz="quarter" idx="11"/>
          </p:nvPr>
        </p:nvSpPr>
        <p:spPr>
          <a:xfrm rot="5400000">
            <a:off x="6584802" y="3703320"/>
            <a:ext cx="4572000" cy="365760"/>
          </a:xfrm>
          <a:prstGeom prst="rect">
            <a:avLst/>
          </a:prstGeom>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FB124B-E344-4C87-AB68-12CB6E9078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6" name="Picture 5">
            <a:extLst>
              <a:ext uri="{FF2B5EF4-FFF2-40B4-BE49-F238E27FC236}">
                <a16:creationId xmlns:a16="http://schemas.microsoft.com/office/drawing/2014/main" id="{EF32EF83-ADE0-4865-8D0A-D22FADD8CD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
        <p:nvSpPr>
          <p:cNvPr id="7" name="Title 1">
            <a:extLst>
              <a:ext uri="{FF2B5EF4-FFF2-40B4-BE49-F238E27FC236}">
                <a16:creationId xmlns:a16="http://schemas.microsoft.com/office/drawing/2014/main" id="{F617B374-FC1B-419B-BB11-968E05E520ED}"/>
              </a:ext>
            </a:extLst>
          </p:cNvPr>
          <p:cNvSpPr>
            <a:spLocks noGrp="1"/>
          </p:cNvSpPr>
          <p:nvPr>
            <p:ph type="ctrTitle" hasCustomPrompt="1"/>
          </p:nvPr>
        </p:nvSpPr>
        <p:spPr>
          <a:xfrm>
            <a:off x="1524000" y="1610838"/>
            <a:ext cx="6172200" cy="1143000"/>
          </a:xfrm>
        </p:spPr>
        <p:txBody>
          <a:bodyPr>
            <a:normAutofit/>
          </a:bodyPr>
          <a:lstStyle>
            <a:lvl1pPr algn="ctr">
              <a:defRPr/>
            </a:lvl1pPr>
          </a:lstStyle>
          <a:p>
            <a:pPr algn="ctr"/>
            <a:r>
              <a:rPr lang="en-US" cap="none" dirty="0">
                <a:solidFill>
                  <a:schemeClr val="accent4"/>
                </a:solidFill>
              </a:rPr>
              <a:t>Presentation Title</a:t>
            </a:r>
            <a:endParaRPr lang="en-US" sz="2200" cap="none" dirty="0">
              <a:solidFill>
                <a:schemeClr val="accent5"/>
              </a:solidFill>
            </a:endParaRPr>
          </a:p>
        </p:txBody>
      </p:sp>
      <p:pic>
        <p:nvPicPr>
          <p:cNvPr id="10" name="Picture 9" descr="CABP_EXPO_lines.png">
            <a:extLst>
              <a:ext uri="{FF2B5EF4-FFF2-40B4-BE49-F238E27FC236}">
                <a16:creationId xmlns:a16="http://schemas.microsoft.com/office/drawing/2014/main" id="{30A0440F-9E3C-4D76-81F4-E1CBF17EF26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85900" y="2932039"/>
            <a:ext cx="6248400" cy="202799"/>
          </a:xfrm>
          <a:prstGeom prst="rect">
            <a:avLst/>
          </a:prstGeom>
        </p:spPr>
      </p:pic>
      <p:sp>
        <p:nvSpPr>
          <p:cNvPr id="11" name="Title 1">
            <a:extLst>
              <a:ext uri="{FF2B5EF4-FFF2-40B4-BE49-F238E27FC236}">
                <a16:creationId xmlns:a16="http://schemas.microsoft.com/office/drawing/2014/main" id="{956EBCE3-7485-4D8E-8F89-EE67AE57EEF9}"/>
              </a:ext>
            </a:extLst>
          </p:cNvPr>
          <p:cNvSpPr txBox="1">
            <a:spLocks/>
          </p:cNvSpPr>
          <p:nvPr userDrawn="1"/>
        </p:nvSpPr>
        <p:spPr>
          <a:xfrm>
            <a:off x="1524000" y="3134838"/>
            <a:ext cx="6172200" cy="1208562"/>
          </a:xfrm>
          <a:prstGeom prst="rect">
            <a:avLst/>
          </a:prstGeom>
        </p:spPr>
        <p:txBody>
          <a:bodyPr vert="horz" anchor="b">
            <a:normAutofit fontScale="90000" lnSpcReduction="10000"/>
          </a:bodyPr>
          <a:lstStyle>
            <a:lvl1pPr algn="l" rtl="0" eaLnBrk="1" latinLnBrk="0" hangingPunct="1">
              <a:spcBef>
                <a:spcPct val="0"/>
              </a:spcBef>
              <a:buNone/>
              <a:defRPr kumimoji="0" sz="3000" b="1" kern="1200" cap="none" baseline="0">
                <a:solidFill>
                  <a:schemeClr val="accent4"/>
                </a:solidFill>
                <a:latin typeface="+mj-lt"/>
                <a:ea typeface="+mj-ea"/>
                <a:cs typeface="+mj-cs"/>
              </a:defRPr>
            </a:lvl1pPr>
          </a:lstStyle>
          <a:p>
            <a:pPr algn="ctr"/>
            <a:r>
              <a:rPr lang="en-US" sz="2200" b="0" dirty="0">
                <a:solidFill>
                  <a:schemeClr val="accent5"/>
                </a:solidFill>
              </a:rPr>
              <a:t>February 28, 2019</a:t>
            </a:r>
            <a:br>
              <a:rPr lang="en-US" sz="2200" dirty="0">
                <a:solidFill>
                  <a:schemeClr val="accent5"/>
                </a:solidFill>
              </a:rPr>
            </a:br>
            <a:r>
              <a:rPr lang="en-US" sz="2200" dirty="0">
                <a:solidFill>
                  <a:schemeClr val="accent5"/>
                </a:solidFill>
              </a:rPr>
              <a:t>Ron Marshall</a:t>
            </a:r>
          </a:p>
          <a:p>
            <a:pPr algn="ctr"/>
            <a:r>
              <a:rPr lang="en-US" sz="2200" dirty="0">
                <a:solidFill>
                  <a:schemeClr val="accent5"/>
                </a:solidFill>
              </a:rPr>
              <a:t>Marshall Compressed Air Consulting</a:t>
            </a:r>
            <a:br>
              <a:rPr lang="en-US" sz="2200" dirty="0">
                <a:solidFill>
                  <a:schemeClr val="accent5"/>
                </a:solidFill>
              </a:rPr>
            </a:br>
            <a:endParaRPr lang="en-US" sz="2200" dirty="0">
              <a:solidFill>
                <a:schemeClr val="accent5"/>
              </a:solidFill>
            </a:endParaRPr>
          </a:p>
        </p:txBody>
      </p:sp>
    </p:spTree>
    <p:extLst>
      <p:ext uri="{BB962C8B-B14F-4D97-AF65-F5344CB8AC3E}">
        <p14:creationId xmlns:p14="http://schemas.microsoft.com/office/powerpoint/2010/main" val="3461521250"/>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8229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a:xfrm rot="5400000">
            <a:off x="8154924" y="531876"/>
            <a:ext cx="1447800" cy="384048"/>
          </a:xfrm>
          <a:prstGeom prst="rect">
            <a:avLst/>
          </a:prstGeom>
        </p:spPr>
        <p:txBody>
          <a:bodyPr rtlCol="0"/>
          <a:lstStyle/>
          <a:p>
            <a:fld id="{2736994D-1C0E-4F38-8305-B404FD786FF8}" type="datetimeFigureOut">
              <a:rPr lang="en-US" smtClean="0"/>
              <a:pPr/>
              <a:t>2/28/2019</a:t>
            </a:fld>
            <a:endParaRPr lang="en-US"/>
          </a:p>
        </p:txBody>
      </p:sp>
      <p:sp>
        <p:nvSpPr>
          <p:cNvPr id="9" name="Slide Number Placeholder 8"/>
          <p:cNvSpPr>
            <a:spLocks noGrp="1"/>
          </p:cNvSpPr>
          <p:nvPr>
            <p:ph type="sldNum" sz="quarter" idx="15"/>
          </p:nvPr>
        </p:nvSpPr>
        <p:spPr>
          <a:xfrm>
            <a:off x="8534400" y="6336792"/>
            <a:ext cx="609600" cy="521208"/>
          </a:xfrm>
          <a:prstGeom prst="rect">
            <a:avLst/>
          </a:prstGeom>
        </p:spPr>
        <p:txBody>
          <a:bodyPr rtlCol="0"/>
          <a:lstStyle>
            <a:lvl1pPr>
              <a:defRPr>
                <a:solidFill>
                  <a:schemeClr val="tx2"/>
                </a:solidFill>
              </a:defRPr>
            </a:lvl1pPr>
          </a:lstStyle>
          <a:p>
            <a:fld id="{DBC0986A-DC26-4882-A470-4C1A1AA4B114}" type="slidenum">
              <a:rPr lang="en-US" smtClean="0"/>
              <a:pPr/>
              <a:t>‹#›</a:t>
            </a:fld>
            <a:endParaRPr lang="en-US"/>
          </a:p>
        </p:txBody>
      </p:sp>
      <p:sp>
        <p:nvSpPr>
          <p:cNvPr id="10" name="Footer Placeholder 9"/>
          <p:cNvSpPr>
            <a:spLocks noGrp="1"/>
          </p:cNvSpPr>
          <p:nvPr>
            <p:ph type="ftr" sz="quarter" idx="16"/>
          </p:nvPr>
        </p:nvSpPr>
        <p:spPr>
          <a:xfrm rot="5400000">
            <a:off x="6590607" y="3700563"/>
            <a:ext cx="4566485" cy="365760"/>
          </a:xfrm>
          <a:prstGeom prst="rect">
            <a:avLst/>
          </a:prstGeom>
        </p:spPr>
        <p:txBody>
          <a:bodyPr rtlCol="0"/>
          <a:lstStyle/>
          <a:p>
            <a:endParaRPr lang="en-US"/>
          </a:p>
        </p:txBody>
      </p:sp>
    </p:spTree>
    <p:extLst>
      <p:ext uri="{BB962C8B-B14F-4D97-AF65-F5344CB8AC3E}">
        <p14:creationId xmlns:p14="http://schemas.microsoft.com/office/powerpoint/2010/main" val="1919098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a:xfrm rot="5400000">
            <a:off x="8151876" y="531876"/>
            <a:ext cx="1447800" cy="384048"/>
          </a:xfrm>
          <a:prstGeom prst="rect">
            <a:avLst/>
          </a:prstGeom>
        </p:spPr>
        <p:txBody>
          <a:bodyPr/>
          <a:lstStyle/>
          <a:p>
            <a:fld id="{2736994D-1C0E-4F38-8305-B404FD786FF8}" type="datetimeFigureOut">
              <a:rPr lang="en-US" smtClean="0"/>
              <a:pPr/>
              <a:t>2/28/2019</a:t>
            </a:fld>
            <a:endParaRPr lang="en-US"/>
          </a:p>
        </p:txBody>
      </p:sp>
      <p:sp>
        <p:nvSpPr>
          <p:cNvPr id="6" name="Footer Placeholder 5"/>
          <p:cNvSpPr>
            <a:spLocks noGrp="1"/>
          </p:cNvSpPr>
          <p:nvPr>
            <p:ph type="ftr" sz="quarter" idx="11"/>
          </p:nvPr>
        </p:nvSpPr>
        <p:spPr>
          <a:xfrm rot="5400000">
            <a:off x="6584802" y="3703320"/>
            <a:ext cx="4572000" cy="365760"/>
          </a:xfrm>
          <a:prstGeom prst="rect">
            <a:avLst/>
          </a:prstGeom>
        </p:spPr>
        <p:txBody>
          <a:bodyPr/>
          <a:lstStyle/>
          <a:p>
            <a:endParaRPr lang="en-US"/>
          </a:p>
        </p:txBody>
      </p:sp>
      <p:sp>
        <p:nvSpPr>
          <p:cNvPr id="9" name="Content Placeholder 8"/>
          <p:cNvSpPr>
            <a:spLocks noGrp="1"/>
          </p:cNvSpPr>
          <p:nvPr>
            <p:ph sz="quarter" idx="1"/>
          </p:nvPr>
        </p:nvSpPr>
        <p:spPr>
          <a:xfrm>
            <a:off x="457200" y="1600200"/>
            <a:ext cx="3657600" cy="3810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425794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www.airbestpractices.com/" TargetMode="External"/><Relationship Id="rId5" Type="http://schemas.openxmlformats.org/officeDocument/2006/relationships/slideLayout" Target="../slideLayouts/slideLayout5.xml"/><Relationship Id="rId10"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hyperlink" Target="http://www.cabpexpo.com/"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9.xml"/><Relationship Id="rId7" Type="http://schemas.openxmlformats.org/officeDocument/2006/relationships/theme" Target="../theme/theme2.xml"/><Relationship Id="rId12" Type="http://schemas.openxmlformats.org/officeDocument/2006/relationships/image" Target="../media/image4.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hyperlink" Target="http://www.airbestpractices.com/" TargetMode="External"/><Relationship Id="rId5" Type="http://schemas.openxmlformats.org/officeDocument/2006/relationships/slideLayout" Target="../slideLayouts/slideLayout11.xml"/><Relationship Id="rId10" Type="http://schemas.openxmlformats.org/officeDocument/2006/relationships/image" Target="../media/image3.jpeg"/><Relationship Id="rId4" Type="http://schemas.openxmlformats.org/officeDocument/2006/relationships/slideLayout" Target="../slideLayouts/slideLayout10.xml"/><Relationship Id="rId9" Type="http://schemas.openxmlformats.org/officeDocument/2006/relationships/hyperlink" Target="http://www.cabpexpo.com/"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theme" Target="../theme/theme3.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305800" cy="56356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457200" y="1143000"/>
            <a:ext cx="8305800" cy="50292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3" name="Picture 2" descr="CABP_EXPO_lines.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57200" y="718553"/>
            <a:ext cx="8382000" cy="272047"/>
          </a:xfrm>
          <a:prstGeom prst="rect">
            <a:avLst/>
          </a:prstGeom>
        </p:spPr>
      </p:pic>
      <p:pic>
        <p:nvPicPr>
          <p:cNvPr id="5" name="Picture 4">
            <a:hlinkClick r:id="rId9"/>
            <a:extLst>
              <a:ext uri="{FF2B5EF4-FFF2-40B4-BE49-F238E27FC236}">
                <a16:creationId xmlns:a16="http://schemas.microsoft.com/office/drawing/2014/main" id="{CB014A05-9C1D-434E-85A4-5A0B2F4B81C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10" name="Picture 9">
            <a:hlinkClick r:id="rId11"/>
            <a:extLst>
              <a:ext uri="{FF2B5EF4-FFF2-40B4-BE49-F238E27FC236}">
                <a16:creationId xmlns:a16="http://schemas.microsoft.com/office/drawing/2014/main" id="{58D621D8-CCE4-4090-9A9B-FC40F12BBE2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4" r:id="rId3"/>
    <p:sldLayoutId id="2147483675" r:id="rId4"/>
    <p:sldLayoutId id="2147483676" r:id="rId5"/>
    <p:sldLayoutId id="2147483677" r:id="rId6"/>
  </p:sldLayoutIdLst>
  <p:txStyles>
    <p:titleStyle>
      <a:lvl1pPr algn="l" rtl="0" eaLnBrk="1" latinLnBrk="0" hangingPunct="1">
        <a:spcBef>
          <a:spcPct val="0"/>
        </a:spcBef>
        <a:buNone/>
        <a:defRPr kumimoji="0" sz="3000" b="0" kern="1200" cap="none" baseline="0">
          <a:solidFill>
            <a:schemeClr val="accent4"/>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305800" cy="56356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457200" y="1143000"/>
            <a:ext cx="8305800" cy="50292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3" name="Picture 2" descr="CABP_EXPO_lines.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57200" y="718553"/>
            <a:ext cx="8382000" cy="272047"/>
          </a:xfrm>
          <a:prstGeom prst="rect">
            <a:avLst/>
          </a:prstGeom>
        </p:spPr>
      </p:pic>
      <p:pic>
        <p:nvPicPr>
          <p:cNvPr id="5" name="Picture 4">
            <a:hlinkClick r:id="rId9"/>
            <a:extLst>
              <a:ext uri="{FF2B5EF4-FFF2-40B4-BE49-F238E27FC236}">
                <a16:creationId xmlns:a16="http://schemas.microsoft.com/office/drawing/2014/main" id="{CB014A05-9C1D-434E-85A4-5A0B2F4B81C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705600" y="6005362"/>
            <a:ext cx="2224178" cy="758952"/>
          </a:xfrm>
          <a:prstGeom prst="rect">
            <a:avLst/>
          </a:prstGeom>
        </p:spPr>
      </p:pic>
      <p:pic>
        <p:nvPicPr>
          <p:cNvPr id="10" name="Picture 9">
            <a:hlinkClick r:id="rId11"/>
            <a:extLst>
              <a:ext uri="{FF2B5EF4-FFF2-40B4-BE49-F238E27FC236}">
                <a16:creationId xmlns:a16="http://schemas.microsoft.com/office/drawing/2014/main" id="{58D621D8-CCE4-4090-9A9B-FC40F12BBE2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81000" y="6005362"/>
            <a:ext cx="2231136" cy="501907"/>
          </a:xfrm>
          <a:prstGeom prst="rect">
            <a:avLst/>
          </a:prstGeom>
        </p:spPr>
      </p:pic>
    </p:spTree>
    <p:extLst>
      <p:ext uri="{BB962C8B-B14F-4D97-AF65-F5344CB8AC3E}">
        <p14:creationId xmlns:p14="http://schemas.microsoft.com/office/powerpoint/2010/main" val="41877284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Lst>
  <p:txStyles>
    <p:titleStyle>
      <a:lvl1pPr algn="l" rtl="0" eaLnBrk="1" latinLnBrk="0" hangingPunct="1">
        <a:spcBef>
          <a:spcPct val="0"/>
        </a:spcBef>
        <a:buNone/>
        <a:defRPr kumimoji="0" sz="3000" b="0" kern="1200" cap="none" baseline="0">
          <a:solidFill>
            <a:schemeClr val="accent4"/>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2/28/2019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9" name="Picture 8">
            <a:extLst>
              <a:ext uri="{FF2B5EF4-FFF2-40B4-BE49-F238E27FC236}">
                <a16:creationId xmlns:a16="http://schemas.microsoft.com/office/drawing/2014/main" id="{5247E89F-1700-44F0-BD11-6A1F007E2305}"/>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7034696" y="125448"/>
            <a:ext cx="2006663" cy="804672"/>
          </a:xfrm>
          <a:prstGeom prst="rect">
            <a:avLst/>
          </a:prstGeom>
        </p:spPr>
      </p:pic>
    </p:spTree>
    <p:extLst>
      <p:ext uri="{BB962C8B-B14F-4D97-AF65-F5344CB8AC3E}">
        <p14:creationId xmlns:p14="http://schemas.microsoft.com/office/powerpoint/2010/main" val="27850135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0">
          <p15:clr>
            <a:srgbClr val="F26B43"/>
          </p15:clr>
        </p15:guide>
        <p15:guide id="2" pos="158">
          <p15:clr>
            <a:srgbClr val="F26B43"/>
          </p15:clr>
        </p15:guide>
        <p15:guide id="3" orient="horz" pos="4110">
          <p15:clr>
            <a:srgbClr val="F26B43"/>
          </p15:clr>
        </p15:guide>
        <p15:guide id="4" pos="5602">
          <p15:clr>
            <a:srgbClr val="F26B43"/>
          </p15:clr>
        </p15:guide>
        <p15:guide id="5" pos="380">
          <p15:clr>
            <a:srgbClr val="F26B43"/>
          </p15:clr>
        </p15:guide>
        <p15:guide id="6" orient="horz" pos="504">
          <p15:clr>
            <a:srgbClr val="F26B43"/>
          </p15:clr>
        </p15:guide>
        <p15:guide id="7" orient="horz" pos="3816">
          <p15:clr>
            <a:srgbClr val="F26B43"/>
          </p15:clr>
        </p15:guide>
        <p15:guide id="8" pos="5381">
          <p15:clr>
            <a:srgbClr val="F26B43"/>
          </p15:clr>
        </p15:guide>
        <p15:guide id="9" orient="horz" pos="686">
          <p15:clr>
            <a:srgbClr val="F26B43"/>
          </p15:clr>
        </p15:guide>
        <p15:guide id="10" orient="horz" pos="1094">
          <p15:clr>
            <a:srgbClr val="F26B43"/>
          </p15:clr>
        </p15:guide>
        <p15:guide id="11" orient="horz" pos="89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en.wikipedia.org/wiki/Performance_measurement"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hyperlink" Target="http://www.cabpexpo.com/" TargetMode="External"/><Relationship Id="rId3" Type="http://schemas.openxmlformats.org/officeDocument/2006/relationships/notesSlide" Target="../notesSlides/notesSlide1.xml"/><Relationship Id="rId7" Type="http://schemas.openxmlformats.org/officeDocument/2006/relationships/image" Target="../media/image15.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7.png"/><Relationship Id="rId5" Type="http://schemas.openxmlformats.org/officeDocument/2006/relationships/image" Target="../media/image14.emf"/><Relationship Id="rId10" Type="http://schemas.openxmlformats.org/officeDocument/2006/relationships/hyperlink" Target="https://www.youtube.com/watch?v=AIy6BR9TEow&amp;feature=youtu.be" TargetMode="External"/><Relationship Id="rId4" Type="http://schemas.openxmlformats.org/officeDocument/2006/relationships/oleObject" Target="../embeddings/oleObject1.bin"/><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https://gallery.mailchimp.com/cde76f3d6075edb2cd2a84f22/images/b2381b51-8edd-4593-bdcb-231a448d018b.png" TargetMode="Externa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https://gallery.mailchimp.com/cde76f3d6075edb2cd2a84f22/images/56959917-47da-4eb0-8e11-3947bc9d5dc0.png"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52.jpeg"/></Relationships>
</file>

<file path=ppt/slides/_rels/slide6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55.png"/></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chart" Target="../charts/chart4.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1.xml"/></Relationships>
</file>

<file path=ppt/slides/_rels/slide7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3.xml.rels><?xml version="1.0" encoding="UTF-8" standalone="yes"?>
<Relationships xmlns="http://schemas.openxmlformats.org/package/2006/relationships"><Relationship Id="rId3" Type="http://schemas.openxmlformats.org/officeDocument/2006/relationships/hyperlink" Target="http://www.airbestpractices.com/magazine/webinars" TargetMode="External"/><Relationship Id="rId2" Type="http://schemas.openxmlformats.org/officeDocument/2006/relationships/hyperlink" Target="http://www.coolingbestpractices.com/magazine/webinars" TargetMode="Externa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7"/>
          <p:cNvSpPr txBox="1">
            <a:spLocks noChangeArrowheads="1"/>
          </p:cNvSpPr>
          <p:nvPr/>
        </p:nvSpPr>
        <p:spPr bwMode="auto">
          <a:xfrm>
            <a:off x="2866317" y="2988694"/>
            <a:ext cx="3653653" cy="138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ts val="1680"/>
              </a:lnSpc>
              <a:spcBef>
                <a:spcPct val="0"/>
              </a:spcBef>
              <a:spcAft>
                <a:spcPct val="0"/>
              </a:spcAft>
              <a:buClrTx/>
              <a:buSzTx/>
              <a:buFontTx/>
              <a:buNone/>
              <a:tabLst/>
              <a:defRPr/>
            </a:pPr>
            <a:r>
              <a:rPr kumimoji="0" lang="en-US" altLang="en-US" sz="1300" b="0" i="0" u="none" strike="noStrike" kern="0" cap="none" spc="0" normalizeH="0" baseline="0" noProof="0" dirty="0">
                <a:ln>
                  <a:noFill/>
                </a:ln>
                <a:solidFill>
                  <a:prstClr val="black"/>
                </a:solidFill>
                <a:effectLst/>
                <a:uLnTx/>
                <a:uFillTx/>
                <a:latin typeface="+mj-lt"/>
                <a:cs typeface="Calibri" panose="020F0502020204030204" pitchFamily="34" charset="0"/>
              </a:rPr>
              <a:t>The recording and slides of this webinar will be made available to attendees via email later today.</a:t>
            </a:r>
          </a:p>
          <a:p>
            <a:pPr marL="0" marR="0" lvl="0" indent="0" algn="ctr" defTabSz="914400" rtl="0" eaLnBrk="0" fontAlgn="base" latinLnBrk="0" hangingPunct="0">
              <a:lnSpc>
                <a:spcPts val="1680"/>
              </a:lnSpc>
              <a:spcBef>
                <a:spcPct val="0"/>
              </a:spcBef>
              <a:spcAft>
                <a:spcPct val="0"/>
              </a:spcAft>
              <a:buClrTx/>
              <a:buSzTx/>
              <a:buFontTx/>
              <a:buNone/>
              <a:tabLst/>
              <a:defRPr/>
            </a:pPr>
            <a:endParaRPr kumimoji="0" lang="en-US" altLang="en-US" sz="1300" b="0" i="0" u="none" strike="noStrike" kern="0" cap="none" spc="0" normalizeH="0" baseline="0" noProof="0" dirty="0">
              <a:ln>
                <a:noFill/>
              </a:ln>
              <a:solidFill>
                <a:prstClr val="black"/>
              </a:solidFill>
              <a:effectLst/>
              <a:uLnTx/>
              <a:uFillTx/>
              <a:latin typeface="+mj-lt"/>
              <a:cs typeface="Calibri" panose="020F0502020204030204" pitchFamily="34" charset="0"/>
            </a:endParaRPr>
          </a:p>
          <a:p>
            <a:pPr marL="0" marR="0" lvl="0" indent="0" algn="ctr" defTabSz="914400" rtl="0" eaLnBrk="0" fontAlgn="base" latinLnBrk="0" hangingPunct="0">
              <a:lnSpc>
                <a:spcPts val="1680"/>
              </a:lnSpc>
              <a:spcBef>
                <a:spcPct val="0"/>
              </a:spcBef>
              <a:spcAft>
                <a:spcPct val="0"/>
              </a:spcAft>
              <a:buClrTx/>
              <a:buSzTx/>
              <a:buFontTx/>
              <a:buNone/>
              <a:tabLst/>
              <a:defRPr/>
            </a:pPr>
            <a:r>
              <a:rPr kumimoji="0" lang="en-US" altLang="en-US" sz="1300" b="0" i="0" u="none" strike="noStrike" kern="0" cap="none" spc="0" normalizeH="0" baseline="0" noProof="0" dirty="0">
                <a:ln>
                  <a:noFill/>
                </a:ln>
                <a:solidFill>
                  <a:prstClr val="black"/>
                </a:solidFill>
                <a:effectLst/>
                <a:uLnTx/>
                <a:uFillTx/>
                <a:latin typeface="+mj-lt"/>
                <a:cs typeface="Calibri" panose="020F0502020204030204" pitchFamily="34" charset="0"/>
              </a:rPr>
              <a:t>PDH Certificates will be e-mailed to attendees within two days.</a:t>
            </a:r>
            <a:endParaRPr kumimoji="0" lang="en-US" altLang="en-US" sz="1300" b="1" i="0" u="none" strike="noStrike" kern="0" cap="none" spc="0" normalizeH="0" baseline="0" noProof="0" dirty="0">
              <a:ln>
                <a:noFill/>
              </a:ln>
              <a:solidFill>
                <a:prstClr val="black"/>
              </a:solidFill>
              <a:effectLst/>
              <a:uLnTx/>
              <a:uFillTx/>
              <a:latin typeface="+mj-lt"/>
              <a:cs typeface="Calibri" panose="020F0502020204030204" pitchFamily="34" charset="0"/>
            </a:endParaRPr>
          </a:p>
        </p:txBody>
      </p:sp>
      <p:sp>
        <p:nvSpPr>
          <p:cNvPr id="22" name="Title 1">
            <a:extLst>
              <a:ext uri="{FF2B5EF4-FFF2-40B4-BE49-F238E27FC236}">
                <a16:creationId xmlns:a16="http://schemas.microsoft.com/office/drawing/2014/main" id="{9E778030-676D-4375-9DE3-C5E6CA3A0FBF}"/>
              </a:ext>
            </a:extLst>
          </p:cNvPr>
          <p:cNvSpPr txBox="1">
            <a:spLocks/>
          </p:cNvSpPr>
          <p:nvPr/>
        </p:nvSpPr>
        <p:spPr bwMode="auto">
          <a:xfrm>
            <a:off x="1104900" y="1387937"/>
            <a:ext cx="69342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fontAlgn="auto">
              <a:spcAft>
                <a:spcPts val="0"/>
              </a:spcAft>
              <a:defRPr/>
            </a:pPr>
            <a:r>
              <a:rPr lang="en-US" sz="3000" b="1" dirty="0">
                <a:solidFill>
                  <a:schemeClr val="accent4"/>
                </a:solidFill>
              </a:rPr>
              <a:t>Visualizing KPI’s: Specific Power, Flow, Pressure, Dewpoint</a:t>
            </a:r>
          </a:p>
        </p:txBody>
      </p:sp>
      <p:sp>
        <p:nvSpPr>
          <p:cNvPr id="23" name="object 3">
            <a:extLst>
              <a:ext uri="{FF2B5EF4-FFF2-40B4-BE49-F238E27FC236}">
                <a16:creationId xmlns:a16="http://schemas.microsoft.com/office/drawing/2014/main" id="{DD6E8466-892C-4836-B71C-1D12F3F42E0F}"/>
              </a:ext>
            </a:extLst>
          </p:cNvPr>
          <p:cNvSpPr txBox="1"/>
          <p:nvPr/>
        </p:nvSpPr>
        <p:spPr>
          <a:xfrm>
            <a:off x="1572967" y="2133600"/>
            <a:ext cx="5998067" cy="615553"/>
          </a:xfrm>
          <a:prstGeom prst="rect">
            <a:avLst/>
          </a:prstGeom>
        </p:spPr>
        <p:txBody>
          <a:bodyPr vert="horz" wrap="square" lIns="0" tIns="0" rIns="0" bIns="0" rtlCol="0">
            <a:spAutoFit/>
          </a:bodyPr>
          <a:lstStyle/>
          <a:p>
            <a:pPr marL="9525"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15" normalizeH="0" baseline="0" noProof="0" dirty="0">
                <a:ln>
                  <a:noFill/>
                </a:ln>
                <a:solidFill>
                  <a:prstClr val="black"/>
                </a:solidFill>
                <a:effectLst/>
                <a:uLnTx/>
                <a:uFillTx/>
                <a:latin typeface="+mj-lt"/>
                <a:ea typeface="+mn-ea"/>
                <a:cs typeface="Calibri"/>
              </a:rPr>
              <a:t>Ron Marshall, </a:t>
            </a:r>
            <a:r>
              <a:rPr kumimoji="0" lang="en-US" sz="2000" b="0" i="1" u="none" strike="noStrike" kern="1200" cap="none" spc="-15" normalizeH="0" baseline="0" noProof="0" dirty="0">
                <a:ln>
                  <a:noFill/>
                </a:ln>
                <a:solidFill>
                  <a:prstClr val="black"/>
                </a:solidFill>
                <a:effectLst/>
                <a:uLnTx/>
                <a:uFillTx/>
                <a:latin typeface="+mj-lt"/>
                <a:ea typeface="+mn-ea"/>
                <a:cs typeface="Calibri"/>
              </a:rPr>
              <a:t>Marshall Compressed Air Consulting</a:t>
            </a:r>
          </a:p>
          <a:p>
            <a:pPr marL="9525"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15" normalizeH="0" baseline="0" noProof="0" dirty="0">
                <a:ln>
                  <a:noFill/>
                </a:ln>
                <a:solidFill>
                  <a:prstClr val="black"/>
                </a:solidFill>
                <a:effectLst/>
                <a:uLnTx/>
                <a:uFillTx/>
                <a:latin typeface="+mj-lt"/>
                <a:ea typeface="+mn-ea"/>
                <a:cs typeface="Calibri"/>
              </a:rPr>
              <a:t>Keynote Speaker</a:t>
            </a:r>
            <a:endParaRPr kumimoji="0" sz="2000" b="0" i="1" u="none" strike="noStrike" kern="1200" cap="none" spc="0" normalizeH="0" baseline="0" noProof="0" dirty="0">
              <a:ln>
                <a:noFill/>
              </a:ln>
              <a:solidFill>
                <a:prstClr val="black"/>
              </a:solidFill>
              <a:effectLst/>
              <a:uLnTx/>
              <a:uFillTx/>
              <a:latin typeface="+mj-lt"/>
              <a:ea typeface="+mn-ea"/>
              <a:cs typeface="Calibri"/>
            </a:endParaRPr>
          </a:p>
        </p:txBody>
      </p:sp>
      <p:sp>
        <p:nvSpPr>
          <p:cNvPr id="5" name="TextBox 4">
            <a:extLst>
              <a:ext uri="{FF2B5EF4-FFF2-40B4-BE49-F238E27FC236}">
                <a16:creationId xmlns:a16="http://schemas.microsoft.com/office/drawing/2014/main" id="{422B3337-564F-42B7-9716-535CE518A54C}"/>
              </a:ext>
            </a:extLst>
          </p:cNvPr>
          <p:cNvSpPr txBox="1">
            <a:spLocks noChangeArrowheads="1"/>
          </p:cNvSpPr>
          <p:nvPr/>
        </p:nvSpPr>
        <p:spPr bwMode="auto">
          <a:xfrm>
            <a:off x="7104339" y="395942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3" name="Picture 2">
            <a:extLst>
              <a:ext uri="{FF2B5EF4-FFF2-40B4-BE49-F238E27FC236}">
                <a16:creationId xmlns:a16="http://schemas.microsoft.com/office/drawing/2014/main" id="{1282FF86-E27C-452A-AC22-BFE7591DD8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0192" y="4297978"/>
            <a:ext cx="1725366" cy="691872"/>
          </a:xfrm>
          <a:prstGeom prst="rect">
            <a:avLst/>
          </a:prstGeom>
        </p:spPr>
      </p:pic>
    </p:spTree>
    <p:extLst>
      <p:ext uri="{BB962C8B-B14F-4D97-AF65-F5344CB8AC3E}">
        <p14:creationId xmlns:p14="http://schemas.microsoft.com/office/powerpoint/2010/main" val="35460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5CEBC-3211-4B39-9DB9-DA1210FD5830}"/>
              </a:ext>
            </a:extLst>
          </p:cNvPr>
          <p:cNvSpPr>
            <a:spLocks noGrp="1"/>
          </p:cNvSpPr>
          <p:nvPr>
            <p:ph type="title"/>
          </p:nvPr>
        </p:nvSpPr>
        <p:spPr/>
        <p:txBody>
          <a:bodyPr/>
          <a:lstStyle/>
          <a:p>
            <a:r>
              <a:rPr lang="en-CA" dirty="0"/>
              <a:t>Presenter</a:t>
            </a:r>
          </a:p>
        </p:txBody>
      </p:sp>
      <p:pic>
        <p:nvPicPr>
          <p:cNvPr id="4" name="Content Placeholder 6">
            <a:extLst>
              <a:ext uri="{FF2B5EF4-FFF2-40B4-BE49-F238E27FC236}">
                <a16:creationId xmlns:a16="http://schemas.microsoft.com/office/drawing/2014/main" id="{6109622A-E12B-48F7-9BFD-9C39FF4205E8}"/>
              </a:ext>
            </a:extLst>
          </p:cNvPr>
          <p:cNvPicPr>
            <a:picLocks noGrp="1" noChangeAspect="1"/>
          </p:cNvPicPr>
          <p:nvPr>
            <p:ph sz="quarter" idx="1"/>
          </p:nvPr>
        </p:nvPicPr>
        <p:blipFill>
          <a:blip r:embed="rId2"/>
          <a:stretch>
            <a:fillRect/>
          </a:stretch>
        </p:blipFill>
        <p:spPr>
          <a:xfrm>
            <a:off x="2819400" y="1077399"/>
            <a:ext cx="3581400" cy="5039013"/>
          </a:xfrm>
          <a:prstGeom prst="rect">
            <a:avLst/>
          </a:prstGeom>
        </p:spPr>
      </p:pic>
    </p:spTree>
    <p:extLst>
      <p:ext uri="{BB962C8B-B14F-4D97-AF65-F5344CB8AC3E}">
        <p14:creationId xmlns:p14="http://schemas.microsoft.com/office/powerpoint/2010/main" val="3887861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CC05C-9063-4A80-BFD5-B79970EB94B8}"/>
              </a:ext>
            </a:extLst>
          </p:cNvPr>
          <p:cNvSpPr>
            <a:spLocks noGrp="1"/>
          </p:cNvSpPr>
          <p:nvPr>
            <p:ph type="title"/>
          </p:nvPr>
        </p:nvSpPr>
        <p:spPr/>
        <p:txBody>
          <a:bodyPr/>
          <a:lstStyle/>
          <a:p>
            <a:r>
              <a:rPr lang="en-CA" dirty="0"/>
              <a:t>Coming Up</a:t>
            </a:r>
          </a:p>
        </p:txBody>
      </p:sp>
      <p:sp>
        <p:nvSpPr>
          <p:cNvPr id="3" name="Content Placeholder 2">
            <a:extLst>
              <a:ext uri="{FF2B5EF4-FFF2-40B4-BE49-F238E27FC236}">
                <a16:creationId xmlns:a16="http://schemas.microsoft.com/office/drawing/2014/main" id="{44F96A60-B851-4FAE-B2F5-67C2D1BC9941}"/>
              </a:ext>
            </a:extLst>
          </p:cNvPr>
          <p:cNvSpPr>
            <a:spLocks noGrp="1"/>
          </p:cNvSpPr>
          <p:nvPr>
            <p:ph sz="quarter" idx="1"/>
          </p:nvPr>
        </p:nvSpPr>
        <p:spPr/>
        <p:txBody>
          <a:bodyPr/>
          <a:lstStyle/>
          <a:p>
            <a:r>
              <a:rPr lang="en-CA" dirty="0"/>
              <a:t>What are Key Performance Indicators?</a:t>
            </a:r>
          </a:p>
          <a:p>
            <a:r>
              <a:rPr lang="en-CA" dirty="0"/>
              <a:t>Why KPI’s are important in compressed air?</a:t>
            </a:r>
          </a:p>
          <a:p>
            <a:r>
              <a:rPr lang="en-CA" dirty="0"/>
              <a:t>Typical Compressed Air System</a:t>
            </a:r>
          </a:p>
          <a:p>
            <a:r>
              <a:rPr lang="en-CA" dirty="0"/>
              <a:t>Suggested KPI’s or </a:t>
            </a:r>
            <a:r>
              <a:rPr lang="en-CA" dirty="0" err="1"/>
              <a:t>EnPI’s</a:t>
            </a:r>
            <a:endParaRPr lang="en-CA" dirty="0"/>
          </a:p>
          <a:p>
            <a:r>
              <a:rPr lang="en-CA" dirty="0"/>
              <a:t>Suggested Measurement Points</a:t>
            </a:r>
          </a:p>
          <a:p>
            <a:r>
              <a:rPr lang="en-CA" dirty="0"/>
              <a:t>Analysis: What to look for in meeting objectives</a:t>
            </a:r>
          </a:p>
          <a:p>
            <a:r>
              <a:rPr lang="en-CA" dirty="0"/>
              <a:t>Typical Problems in Measuring and Tracking</a:t>
            </a:r>
          </a:p>
          <a:p>
            <a:r>
              <a:rPr lang="en-CA" dirty="0"/>
              <a:t>Examples of Best Practices</a:t>
            </a:r>
          </a:p>
        </p:txBody>
      </p:sp>
    </p:spTree>
    <p:extLst>
      <p:ext uri="{BB962C8B-B14F-4D97-AF65-F5344CB8AC3E}">
        <p14:creationId xmlns:p14="http://schemas.microsoft.com/office/powerpoint/2010/main" val="1822495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BDA8E-F4E9-42F6-A439-B60C8B07DD47}"/>
              </a:ext>
            </a:extLst>
          </p:cNvPr>
          <p:cNvSpPr>
            <a:spLocks noGrp="1"/>
          </p:cNvSpPr>
          <p:nvPr>
            <p:ph type="title"/>
          </p:nvPr>
        </p:nvSpPr>
        <p:spPr/>
        <p:txBody>
          <a:bodyPr>
            <a:normAutofit/>
          </a:bodyPr>
          <a:lstStyle/>
          <a:p>
            <a:r>
              <a:rPr lang="en-CA" dirty="0"/>
              <a:t>What are Key Performance Indicators?</a:t>
            </a:r>
          </a:p>
        </p:txBody>
      </p:sp>
      <p:sp>
        <p:nvSpPr>
          <p:cNvPr id="3" name="Content Placeholder 2">
            <a:extLst>
              <a:ext uri="{FF2B5EF4-FFF2-40B4-BE49-F238E27FC236}">
                <a16:creationId xmlns:a16="http://schemas.microsoft.com/office/drawing/2014/main" id="{C3405447-A426-4E5F-977B-0D586C59BB2E}"/>
              </a:ext>
            </a:extLst>
          </p:cNvPr>
          <p:cNvSpPr>
            <a:spLocks noGrp="1"/>
          </p:cNvSpPr>
          <p:nvPr>
            <p:ph sz="quarter" idx="1"/>
          </p:nvPr>
        </p:nvSpPr>
        <p:spPr>
          <a:xfrm>
            <a:off x="448962" y="3218935"/>
            <a:ext cx="8229600" cy="2362200"/>
          </a:xfrm>
        </p:spPr>
        <p:txBody>
          <a:bodyPr>
            <a:normAutofit/>
          </a:bodyPr>
          <a:lstStyle/>
          <a:p>
            <a:r>
              <a:rPr lang="en-CA" dirty="0"/>
              <a:t>A </a:t>
            </a:r>
            <a:r>
              <a:rPr lang="en-CA" b="1" dirty="0"/>
              <a:t>performance indicator</a:t>
            </a:r>
            <a:r>
              <a:rPr lang="en-CA" dirty="0"/>
              <a:t> or </a:t>
            </a:r>
            <a:r>
              <a:rPr lang="en-CA" b="1" dirty="0"/>
              <a:t>key performance indicator</a:t>
            </a:r>
            <a:r>
              <a:rPr lang="en-CA" dirty="0"/>
              <a:t> (</a:t>
            </a:r>
            <a:r>
              <a:rPr lang="en-CA" b="1" dirty="0"/>
              <a:t>KPI</a:t>
            </a:r>
            <a:r>
              <a:rPr lang="en-CA" dirty="0"/>
              <a:t>) is a type of </a:t>
            </a:r>
            <a:r>
              <a:rPr lang="en-CA" dirty="0">
                <a:hlinkClick r:id="rId2" tooltip="Performance measurement"/>
              </a:rPr>
              <a:t>performance measurement</a:t>
            </a:r>
            <a:r>
              <a:rPr lang="en-CA" dirty="0"/>
              <a:t>. KPI’s evaluate the success of a particular activity. </a:t>
            </a:r>
          </a:p>
          <a:p>
            <a:pPr lvl="8"/>
            <a:endParaRPr lang="en-CA" dirty="0"/>
          </a:p>
          <a:p>
            <a:endParaRPr lang="en-CA" dirty="0"/>
          </a:p>
        </p:txBody>
      </p:sp>
      <p:sp>
        <p:nvSpPr>
          <p:cNvPr id="4" name="TextBox 3">
            <a:extLst>
              <a:ext uri="{FF2B5EF4-FFF2-40B4-BE49-F238E27FC236}">
                <a16:creationId xmlns:a16="http://schemas.microsoft.com/office/drawing/2014/main" id="{66C820DA-0E80-452A-B52C-D15EBE82A0FB}"/>
              </a:ext>
            </a:extLst>
          </p:cNvPr>
          <p:cNvSpPr txBox="1"/>
          <p:nvPr/>
        </p:nvSpPr>
        <p:spPr>
          <a:xfrm>
            <a:off x="6223686" y="5562600"/>
            <a:ext cx="2514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Arial"/>
                <a:ea typeface="+mn-ea"/>
                <a:cs typeface="+mn-cs"/>
              </a:rPr>
              <a:t>Source: Wikipedia</a:t>
            </a:r>
          </a:p>
        </p:txBody>
      </p:sp>
      <p:pic>
        <p:nvPicPr>
          <p:cNvPr id="5" name="Picture 4">
            <a:extLst>
              <a:ext uri="{FF2B5EF4-FFF2-40B4-BE49-F238E27FC236}">
                <a16:creationId xmlns:a16="http://schemas.microsoft.com/office/drawing/2014/main" id="{D6E8EA5C-2792-4ABF-8B05-875352EDD7FE}"/>
              </a:ext>
            </a:extLst>
          </p:cNvPr>
          <p:cNvPicPr>
            <a:picLocks noChangeAspect="1"/>
          </p:cNvPicPr>
          <p:nvPr/>
        </p:nvPicPr>
        <p:blipFill>
          <a:blip r:embed="rId3"/>
          <a:stretch>
            <a:fillRect/>
          </a:stretch>
        </p:blipFill>
        <p:spPr>
          <a:xfrm>
            <a:off x="3276600" y="990600"/>
            <a:ext cx="2188715" cy="2152438"/>
          </a:xfrm>
          <a:prstGeom prst="rect">
            <a:avLst/>
          </a:prstGeom>
        </p:spPr>
      </p:pic>
    </p:spTree>
    <p:extLst>
      <p:ext uri="{BB962C8B-B14F-4D97-AF65-F5344CB8AC3E}">
        <p14:creationId xmlns:p14="http://schemas.microsoft.com/office/powerpoint/2010/main" val="2034292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BDA8E-F4E9-42F6-A439-B60C8B07DD47}"/>
              </a:ext>
            </a:extLst>
          </p:cNvPr>
          <p:cNvSpPr>
            <a:spLocks noGrp="1"/>
          </p:cNvSpPr>
          <p:nvPr>
            <p:ph type="title"/>
          </p:nvPr>
        </p:nvSpPr>
        <p:spPr/>
        <p:txBody>
          <a:bodyPr>
            <a:normAutofit/>
          </a:bodyPr>
          <a:lstStyle/>
          <a:p>
            <a:r>
              <a:rPr lang="en-CA" dirty="0"/>
              <a:t>What are Key Performance Indicators?</a:t>
            </a:r>
          </a:p>
        </p:txBody>
      </p:sp>
      <p:sp>
        <p:nvSpPr>
          <p:cNvPr id="3" name="Content Placeholder 2">
            <a:extLst>
              <a:ext uri="{FF2B5EF4-FFF2-40B4-BE49-F238E27FC236}">
                <a16:creationId xmlns:a16="http://schemas.microsoft.com/office/drawing/2014/main" id="{C3405447-A426-4E5F-977B-0D586C59BB2E}"/>
              </a:ext>
            </a:extLst>
          </p:cNvPr>
          <p:cNvSpPr>
            <a:spLocks noGrp="1"/>
          </p:cNvSpPr>
          <p:nvPr>
            <p:ph sz="quarter" idx="1"/>
          </p:nvPr>
        </p:nvSpPr>
        <p:spPr/>
        <p:txBody>
          <a:bodyPr>
            <a:normAutofit/>
          </a:bodyPr>
          <a:lstStyle/>
          <a:p>
            <a:r>
              <a:rPr lang="en-CA" dirty="0"/>
              <a:t>Often success is simply the repeated, periodic achievement of some levels of operational goal</a:t>
            </a:r>
          </a:p>
          <a:p>
            <a:r>
              <a:rPr lang="en-CA" dirty="0"/>
              <a:t>Sometimes success is defined in terms of making progress toward strategic goals.</a:t>
            </a:r>
            <a:r>
              <a:rPr lang="en-CA" baseline="30000" dirty="0"/>
              <a:t> </a:t>
            </a:r>
            <a:r>
              <a:rPr lang="en-CA" dirty="0"/>
              <a:t> </a:t>
            </a:r>
          </a:p>
          <a:p>
            <a:r>
              <a:rPr lang="en-CA" dirty="0"/>
              <a:t>Accordingly, choosing the right KPI’s relies upon a good understanding of what is important.</a:t>
            </a:r>
          </a:p>
          <a:p>
            <a:r>
              <a:rPr lang="en-CA" dirty="0"/>
              <a:t>What is deemed important often depends on the department measuring the performance.</a:t>
            </a:r>
          </a:p>
          <a:p>
            <a:pPr lvl="8"/>
            <a:endParaRPr lang="en-CA" dirty="0"/>
          </a:p>
          <a:p>
            <a:endParaRPr lang="en-CA" dirty="0"/>
          </a:p>
        </p:txBody>
      </p:sp>
      <p:sp>
        <p:nvSpPr>
          <p:cNvPr id="4" name="TextBox 3">
            <a:extLst>
              <a:ext uri="{FF2B5EF4-FFF2-40B4-BE49-F238E27FC236}">
                <a16:creationId xmlns:a16="http://schemas.microsoft.com/office/drawing/2014/main" id="{66C820DA-0E80-452A-B52C-D15EBE82A0FB}"/>
              </a:ext>
            </a:extLst>
          </p:cNvPr>
          <p:cNvSpPr txBox="1"/>
          <p:nvPr/>
        </p:nvSpPr>
        <p:spPr>
          <a:xfrm>
            <a:off x="6203092" y="5243384"/>
            <a:ext cx="2514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Arial"/>
                <a:ea typeface="+mn-ea"/>
                <a:cs typeface="+mn-cs"/>
              </a:rPr>
              <a:t>Source: Wikipedia</a:t>
            </a:r>
          </a:p>
        </p:txBody>
      </p:sp>
    </p:spTree>
    <p:extLst>
      <p:ext uri="{BB962C8B-B14F-4D97-AF65-F5344CB8AC3E}">
        <p14:creationId xmlns:p14="http://schemas.microsoft.com/office/powerpoint/2010/main" val="2089895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BDA8E-F4E9-42F6-A439-B60C8B07DD47}"/>
              </a:ext>
            </a:extLst>
          </p:cNvPr>
          <p:cNvSpPr>
            <a:spLocks noGrp="1"/>
          </p:cNvSpPr>
          <p:nvPr>
            <p:ph type="title"/>
          </p:nvPr>
        </p:nvSpPr>
        <p:spPr/>
        <p:txBody>
          <a:bodyPr>
            <a:normAutofit/>
          </a:bodyPr>
          <a:lstStyle/>
          <a:p>
            <a:r>
              <a:rPr lang="en-CA" dirty="0"/>
              <a:t>What are Key Performance Indicators?</a:t>
            </a:r>
          </a:p>
        </p:txBody>
      </p:sp>
      <p:sp>
        <p:nvSpPr>
          <p:cNvPr id="3" name="Content Placeholder 2">
            <a:extLst>
              <a:ext uri="{FF2B5EF4-FFF2-40B4-BE49-F238E27FC236}">
                <a16:creationId xmlns:a16="http://schemas.microsoft.com/office/drawing/2014/main" id="{C3405447-A426-4E5F-977B-0D586C59BB2E}"/>
              </a:ext>
            </a:extLst>
          </p:cNvPr>
          <p:cNvSpPr>
            <a:spLocks noGrp="1"/>
          </p:cNvSpPr>
          <p:nvPr>
            <p:ph sz="quarter" idx="1"/>
          </p:nvPr>
        </p:nvSpPr>
        <p:spPr/>
        <p:txBody>
          <a:bodyPr>
            <a:normAutofit/>
          </a:bodyPr>
          <a:lstStyle/>
          <a:p>
            <a:r>
              <a:rPr lang="en-CA" dirty="0"/>
              <a:t>KPI assessments often lead to the identification of potential improvements, so performance indicators are routinely associated with 'performance improvement' initiatives. </a:t>
            </a:r>
          </a:p>
          <a:p>
            <a:endParaRPr lang="en-CA" dirty="0"/>
          </a:p>
          <a:p>
            <a:pPr lvl="8"/>
            <a:endParaRPr lang="en-CA" dirty="0"/>
          </a:p>
          <a:p>
            <a:endParaRPr lang="en-CA" dirty="0"/>
          </a:p>
        </p:txBody>
      </p:sp>
      <p:sp>
        <p:nvSpPr>
          <p:cNvPr id="4" name="TextBox 3">
            <a:extLst>
              <a:ext uri="{FF2B5EF4-FFF2-40B4-BE49-F238E27FC236}">
                <a16:creationId xmlns:a16="http://schemas.microsoft.com/office/drawing/2014/main" id="{66C820DA-0E80-452A-B52C-D15EBE82A0FB}"/>
              </a:ext>
            </a:extLst>
          </p:cNvPr>
          <p:cNvSpPr txBox="1"/>
          <p:nvPr/>
        </p:nvSpPr>
        <p:spPr>
          <a:xfrm>
            <a:off x="6157784" y="4419600"/>
            <a:ext cx="2514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Arial"/>
                <a:ea typeface="+mn-ea"/>
                <a:cs typeface="+mn-cs"/>
              </a:rPr>
              <a:t>Source: Wikipedia</a:t>
            </a:r>
          </a:p>
        </p:txBody>
      </p:sp>
    </p:spTree>
    <p:extLst>
      <p:ext uri="{BB962C8B-B14F-4D97-AF65-F5344CB8AC3E}">
        <p14:creationId xmlns:p14="http://schemas.microsoft.com/office/powerpoint/2010/main" val="4136315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BA415-CE50-49F9-82E5-7671E8818D7F}"/>
              </a:ext>
            </a:extLst>
          </p:cNvPr>
          <p:cNvSpPr>
            <a:spLocks noGrp="1"/>
          </p:cNvSpPr>
          <p:nvPr>
            <p:ph type="title"/>
          </p:nvPr>
        </p:nvSpPr>
        <p:spPr/>
        <p:txBody>
          <a:bodyPr/>
          <a:lstStyle/>
          <a:p>
            <a:r>
              <a:rPr lang="en-CA" dirty="0"/>
              <a:t>What Makes KPI’s effective?</a:t>
            </a:r>
          </a:p>
        </p:txBody>
      </p:sp>
      <p:sp>
        <p:nvSpPr>
          <p:cNvPr id="3" name="Content Placeholder 2">
            <a:extLst>
              <a:ext uri="{FF2B5EF4-FFF2-40B4-BE49-F238E27FC236}">
                <a16:creationId xmlns:a16="http://schemas.microsoft.com/office/drawing/2014/main" id="{50AB8EF0-CF61-4F10-988A-662AC4D9909E}"/>
              </a:ext>
            </a:extLst>
          </p:cNvPr>
          <p:cNvSpPr>
            <a:spLocks noGrp="1"/>
          </p:cNvSpPr>
          <p:nvPr>
            <p:ph sz="quarter" idx="1"/>
          </p:nvPr>
        </p:nvSpPr>
        <p:spPr>
          <a:xfrm>
            <a:off x="457200" y="1600200"/>
            <a:ext cx="8229600" cy="3048000"/>
          </a:xfrm>
        </p:spPr>
        <p:txBody>
          <a:bodyPr>
            <a:normAutofit lnSpcReduction="10000"/>
          </a:bodyPr>
          <a:lstStyle/>
          <a:p>
            <a:r>
              <a:rPr lang="en-CA" b="1" dirty="0"/>
              <a:t>A key performance indicator</a:t>
            </a:r>
            <a:r>
              <a:rPr lang="en-CA" dirty="0"/>
              <a:t> it is only as valuable as the action it inspires. </a:t>
            </a:r>
          </a:p>
          <a:p>
            <a:r>
              <a:rPr lang="en-CA" dirty="0"/>
              <a:t>One of the most important, but often overlooked, aspects of KPIs is that they are a form of communication. As such, they abide by the same rules and best-practices as any other form of communication. Succinct, clear and relevant information is much more likely to be absorbed and acted upon.</a:t>
            </a:r>
          </a:p>
        </p:txBody>
      </p:sp>
      <p:sp>
        <p:nvSpPr>
          <p:cNvPr id="4" name="TextBox 3">
            <a:extLst>
              <a:ext uri="{FF2B5EF4-FFF2-40B4-BE49-F238E27FC236}">
                <a16:creationId xmlns:a16="http://schemas.microsoft.com/office/drawing/2014/main" id="{B6A3241A-8244-4B87-982C-ECED9474FC46}"/>
              </a:ext>
            </a:extLst>
          </p:cNvPr>
          <p:cNvSpPr txBox="1"/>
          <p:nvPr/>
        </p:nvSpPr>
        <p:spPr>
          <a:xfrm>
            <a:off x="5638800" y="4463534"/>
            <a:ext cx="2438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Arial"/>
                <a:ea typeface="+mn-ea"/>
                <a:cs typeface="+mn-cs"/>
              </a:rPr>
              <a:t>Source: Klipfolio.com</a:t>
            </a:r>
          </a:p>
        </p:txBody>
      </p:sp>
    </p:spTree>
    <p:extLst>
      <p:ext uri="{BB962C8B-B14F-4D97-AF65-F5344CB8AC3E}">
        <p14:creationId xmlns:p14="http://schemas.microsoft.com/office/powerpoint/2010/main" val="1672228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6BAFC-0C30-44AC-BF31-91BF226245A5}"/>
              </a:ext>
            </a:extLst>
          </p:cNvPr>
          <p:cNvSpPr>
            <a:spLocks noGrp="1"/>
          </p:cNvSpPr>
          <p:nvPr>
            <p:ph type="title"/>
          </p:nvPr>
        </p:nvSpPr>
        <p:spPr/>
        <p:txBody>
          <a:bodyPr>
            <a:normAutofit/>
          </a:bodyPr>
          <a:lstStyle/>
          <a:p>
            <a:r>
              <a:rPr lang="en-CA" dirty="0"/>
              <a:t>Why KPI’s are important in compressed air?</a:t>
            </a:r>
          </a:p>
        </p:txBody>
      </p:sp>
      <p:sp>
        <p:nvSpPr>
          <p:cNvPr id="3" name="Content Placeholder 2">
            <a:extLst>
              <a:ext uri="{FF2B5EF4-FFF2-40B4-BE49-F238E27FC236}">
                <a16:creationId xmlns:a16="http://schemas.microsoft.com/office/drawing/2014/main" id="{C3EF85F9-C17E-46C3-9628-D4080F4F94A8}"/>
              </a:ext>
            </a:extLst>
          </p:cNvPr>
          <p:cNvSpPr>
            <a:spLocks noGrp="1"/>
          </p:cNvSpPr>
          <p:nvPr>
            <p:ph sz="quarter" idx="1"/>
          </p:nvPr>
        </p:nvSpPr>
        <p:spPr>
          <a:xfrm>
            <a:off x="457200" y="1143000"/>
            <a:ext cx="8229600" cy="4648200"/>
          </a:xfrm>
        </p:spPr>
        <p:txBody>
          <a:bodyPr>
            <a:normAutofit fontScale="92500" lnSpcReduction="10000"/>
          </a:bodyPr>
          <a:lstStyle/>
          <a:p>
            <a:r>
              <a:rPr lang="en-CA" dirty="0"/>
              <a:t>Compressed air is a very expensive way to transmit energy, typically 10 times more costly than direct electricity</a:t>
            </a:r>
          </a:p>
          <a:p>
            <a:r>
              <a:rPr lang="en-CA" dirty="0"/>
              <a:t>There are usually very few performance measurements done on compressed air</a:t>
            </a:r>
          </a:p>
          <a:p>
            <a:r>
              <a:rPr lang="en-CA" dirty="0"/>
              <a:t>Unmanaged systems often produce compressed air very inefficiently, operators are usually unaware</a:t>
            </a:r>
          </a:p>
          <a:p>
            <a:r>
              <a:rPr lang="en-CA" dirty="0"/>
              <a:t>Unmanaged system typically have high levels of waste, operators are often aware but don’t know the cost</a:t>
            </a:r>
          </a:p>
          <a:p>
            <a:r>
              <a:rPr lang="en-CA" dirty="0"/>
              <a:t>Measuring the key performance of a system raise awareness of the cost of inefficiency and waste</a:t>
            </a:r>
          </a:p>
          <a:p>
            <a:r>
              <a:rPr lang="en-CA" dirty="0"/>
              <a:t>A good system of measuring and evaluating KPI’s can lead to substantial improvements in cost of operation, reliability and quality of compressed air</a:t>
            </a:r>
          </a:p>
        </p:txBody>
      </p:sp>
    </p:spTree>
    <p:extLst>
      <p:ext uri="{BB962C8B-B14F-4D97-AF65-F5344CB8AC3E}">
        <p14:creationId xmlns:p14="http://schemas.microsoft.com/office/powerpoint/2010/main" val="3576635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1">
            <a:extLst>
              <a:ext uri="{FF2B5EF4-FFF2-40B4-BE49-F238E27FC236}">
                <a16:creationId xmlns:a16="http://schemas.microsoft.com/office/drawing/2014/main" id="{CFBB56DB-8393-4D50-A955-5A3871A06D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2337452"/>
            <a:ext cx="3486029" cy="2183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92FF984C-D3AA-4190-BEEC-B2EA17B884F4}"/>
              </a:ext>
            </a:extLst>
          </p:cNvPr>
          <p:cNvSpPr>
            <a:spLocks noGrp="1"/>
          </p:cNvSpPr>
          <p:nvPr>
            <p:ph type="title"/>
          </p:nvPr>
        </p:nvSpPr>
        <p:spPr/>
        <p:txBody>
          <a:bodyPr/>
          <a:lstStyle/>
          <a:p>
            <a:r>
              <a:rPr lang="en-CA" dirty="0"/>
              <a:t>Compressed Air: What is most important?</a:t>
            </a:r>
          </a:p>
        </p:txBody>
      </p:sp>
      <p:sp>
        <p:nvSpPr>
          <p:cNvPr id="3" name="Content Placeholder 2">
            <a:extLst>
              <a:ext uri="{FF2B5EF4-FFF2-40B4-BE49-F238E27FC236}">
                <a16:creationId xmlns:a16="http://schemas.microsoft.com/office/drawing/2014/main" id="{428BA751-D9BB-48ED-A31E-1FF7E71854D4}"/>
              </a:ext>
            </a:extLst>
          </p:cNvPr>
          <p:cNvSpPr>
            <a:spLocks noGrp="1"/>
          </p:cNvSpPr>
          <p:nvPr>
            <p:ph sz="quarter" idx="1"/>
          </p:nvPr>
        </p:nvSpPr>
        <p:spPr/>
        <p:txBody>
          <a:bodyPr>
            <a:normAutofit lnSpcReduction="10000"/>
          </a:bodyPr>
          <a:lstStyle/>
          <a:p>
            <a:r>
              <a:rPr lang="en-US" dirty="0"/>
              <a:t>Clean dry </a:t>
            </a:r>
            <a:r>
              <a:rPr lang="en-US" dirty="0">
                <a:solidFill>
                  <a:srgbClr val="FF0000"/>
                </a:solidFill>
              </a:rPr>
              <a:t>stable</a:t>
            </a:r>
            <a:r>
              <a:rPr lang="en-US" dirty="0"/>
              <a:t> air being delivered at the appropriate </a:t>
            </a:r>
            <a:r>
              <a:rPr lang="en-US" dirty="0">
                <a:solidFill>
                  <a:srgbClr val="FF0000"/>
                </a:solidFill>
              </a:rPr>
              <a:t>pressure</a:t>
            </a:r>
            <a:r>
              <a:rPr lang="en-US" dirty="0"/>
              <a:t> in a cost effective manner</a:t>
            </a:r>
          </a:p>
          <a:p>
            <a:r>
              <a:rPr lang="en-US" dirty="0"/>
              <a:t>Minimized waste</a:t>
            </a:r>
          </a:p>
          <a:p>
            <a:pPr lvl="1"/>
            <a:r>
              <a:rPr lang="en-US" dirty="0"/>
              <a:t>Leaks</a:t>
            </a:r>
          </a:p>
          <a:p>
            <a:pPr lvl="1"/>
            <a:r>
              <a:rPr lang="en-CA" dirty="0"/>
              <a:t>Artificial Demand</a:t>
            </a:r>
          </a:p>
          <a:p>
            <a:pPr lvl="1"/>
            <a:r>
              <a:rPr lang="en-CA" dirty="0"/>
              <a:t>Inappropriate Use</a:t>
            </a:r>
          </a:p>
          <a:p>
            <a:r>
              <a:rPr lang="en-CA" dirty="0"/>
              <a:t>How do we know we are getting this?</a:t>
            </a:r>
          </a:p>
          <a:p>
            <a:r>
              <a:rPr lang="en-CA" dirty="0"/>
              <a:t>Measuring performance is key</a:t>
            </a:r>
          </a:p>
          <a:p>
            <a:r>
              <a:rPr lang="en-CA" dirty="0"/>
              <a:t>Measurements are compared to benchmark to determine success in meeting goals</a:t>
            </a:r>
            <a:endParaRPr lang="en-US" dirty="0"/>
          </a:p>
          <a:p>
            <a:endParaRPr lang="en-CA" dirty="0"/>
          </a:p>
        </p:txBody>
      </p:sp>
      <p:sp>
        <p:nvSpPr>
          <p:cNvPr id="5" name="TextBox 4">
            <a:extLst>
              <a:ext uri="{FF2B5EF4-FFF2-40B4-BE49-F238E27FC236}">
                <a16:creationId xmlns:a16="http://schemas.microsoft.com/office/drawing/2014/main" id="{8BE01948-FE74-4775-8758-1F515C611DE2}"/>
              </a:ext>
            </a:extLst>
          </p:cNvPr>
          <p:cNvSpPr txBox="1"/>
          <p:nvPr/>
        </p:nvSpPr>
        <p:spPr>
          <a:xfrm>
            <a:off x="6400800" y="4302901"/>
            <a:ext cx="221938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000000"/>
                </a:solidFill>
                <a:effectLst/>
                <a:uLnTx/>
                <a:uFillTx/>
                <a:latin typeface="Arial"/>
                <a:ea typeface="+mn-ea"/>
                <a:cs typeface="+mn-cs"/>
              </a:rPr>
              <a:t>Source: Compressed Air Challenge</a:t>
            </a:r>
          </a:p>
        </p:txBody>
      </p:sp>
    </p:spTree>
    <p:extLst>
      <p:ext uri="{BB962C8B-B14F-4D97-AF65-F5344CB8AC3E}">
        <p14:creationId xmlns:p14="http://schemas.microsoft.com/office/powerpoint/2010/main" val="3393385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D82032F-B518-4D1C-BA98-F05D4A1208E2}"/>
              </a:ext>
            </a:extLst>
          </p:cNvPr>
          <p:cNvPicPr>
            <a:picLocks noGrp="1" noChangeAspect="1"/>
          </p:cNvPicPr>
          <p:nvPr>
            <p:ph sz="quarter" idx="1"/>
          </p:nvPr>
        </p:nvPicPr>
        <p:blipFill>
          <a:blip r:embed="rId2"/>
          <a:stretch>
            <a:fillRect/>
          </a:stretch>
        </p:blipFill>
        <p:spPr>
          <a:xfrm>
            <a:off x="1538332" y="2019399"/>
            <a:ext cx="2914219" cy="2865917"/>
          </a:xfrm>
          <a:prstGeom prst="rect">
            <a:avLst/>
          </a:prstGeom>
        </p:spPr>
      </p:pic>
      <p:sp>
        <p:nvSpPr>
          <p:cNvPr id="2" name="Title 1">
            <a:extLst>
              <a:ext uri="{FF2B5EF4-FFF2-40B4-BE49-F238E27FC236}">
                <a16:creationId xmlns:a16="http://schemas.microsoft.com/office/drawing/2014/main" id="{ADAC1632-CD69-4529-92A9-7E8C298C99D8}"/>
              </a:ext>
            </a:extLst>
          </p:cNvPr>
          <p:cNvSpPr>
            <a:spLocks noGrp="1"/>
          </p:cNvSpPr>
          <p:nvPr>
            <p:ph type="title"/>
          </p:nvPr>
        </p:nvSpPr>
        <p:spPr/>
        <p:txBody>
          <a:bodyPr/>
          <a:lstStyle/>
          <a:p>
            <a:r>
              <a:rPr lang="en-CA" dirty="0"/>
              <a:t>Example Spot Measurement</a:t>
            </a:r>
          </a:p>
        </p:txBody>
      </p:sp>
      <p:pic>
        <p:nvPicPr>
          <p:cNvPr id="7" name="Picture 6">
            <a:extLst>
              <a:ext uri="{FF2B5EF4-FFF2-40B4-BE49-F238E27FC236}">
                <a16:creationId xmlns:a16="http://schemas.microsoft.com/office/drawing/2014/main" id="{A53F0D72-8F8F-4A68-9FDB-CDC20CC91CD4}"/>
              </a:ext>
            </a:extLst>
          </p:cNvPr>
          <p:cNvPicPr>
            <a:picLocks noChangeAspect="1"/>
          </p:cNvPicPr>
          <p:nvPr/>
        </p:nvPicPr>
        <p:blipFill>
          <a:blip r:embed="rId3"/>
          <a:stretch>
            <a:fillRect/>
          </a:stretch>
        </p:blipFill>
        <p:spPr>
          <a:xfrm>
            <a:off x="5550244" y="1507445"/>
            <a:ext cx="2362200" cy="3796393"/>
          </a:xfrm>
          <a:prstGeom prst="rect">
            <a:avLst/>
          </a:prstGeom>
        </p:spPr>
      </p:pic>
      <p:sp>
        <p:nvSpPr>
          <p:cNvPr id="9" name="Content Placeholder 2">
            <a:extLst>
              <a:ext uri="{FF2B5EF4-FFF2-40B4-BE49-F238E27FC236}">
                <a16:creationId xmlns:a16="http://schemas.microsoft.com/office/drawing/2014/main" id="{CE2412B4-24AA-4DDE-B5D4-97CB2D361DA3}"/>
              </a:ext>
            </a:extLst>
          </p:cNvPr>
          <p:cNvSpPr txBox="1">
            <a:spLocks/>
          </p:cNvSpPr>
          <p:nvPr/>
        </p:nvSpPr>
        <p:spPr>
          <a:xfrm>
            <a:off x="457200" y="990600"/>
            <a:ext cx="8229600" cy="563562"/>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Arial"/>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Arial"/>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Arial"/>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Arial"/>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Arial"/>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274320" marR="0" lvl="0" indent="-274320" algn="l" defTabSz="914400" rtl="0" eaLnBrk="1" fontAlgn="auto" latinLnBrk="0" hangingPunct="1">
              <a:lnSpc>
                <a:spcPct val="100000"/>
              </a:lnSpc>
              <a:spcBef>
                <a:spcPts val="600"/>
              </a:spcBef>
              <a:spcAft>
                <a:spcPts val="0"/>
              </a:spcAft>
              <a:buClr>
                <a:srgbClr val="872F52"/>
              </a:buClr>
              <a:buSzPct val="70000"/>
              <a:buFont typeface="Arial"/>
              <a:buChar char="•"/>
              <a:tabLst/>
              <a:defRPr/>
            </a:pPr>
            <a:r>
              <a:rPr kumimoji="0" lang="en-CA" sz="2400" b="0" i="0" u="none" strike="noStrike" kern="1200" cap="none" spc="0" normalizeH="0" baseline="0" noProof="0" dirty="0">
                <a:ln>
                  <a:noFill/>
                </a:ln>
                <a:solidFill>
                  <a:srgbClr val="000000"/>
                </a:solidFill>
                <a:effectLst/>
                <a:uLnTx/>
                <a:uFillTx/>
                <a:latin typeface="Arial"/>
                <a:ea typeface="+mn-ea"/>
                <a:cs typeface="+mn-cs"/>
              </a:rPr>
              <a:t>Pressure Key Performance</a:t>
            </a:r>
          </a:p>
        </p:txBody>
      </p:sp>
      <p:sp>
        <p:nvSpPr>
          <p:cNvPr id="11" name="TextBox 10">
            <a:extLst>
              <a:ext uri="{FF2B5EF4-FFF2-40B4-BE49-F238E27FC236}">
                <a16:creationId xmlns:a16="http://schemas.microsoft.com/office/drawing/2014/main" id="{2ED3B273-2819-4652-8690-EBFA714A8F80}"/>
              </a:ext>
            </a:extLst>
          </p:cNvPr>
          <p:cNvSpPr txBox="1"/>
          <p:nvPr/>
        </p:nvSpPr>
        <p:spPr>
          <a:xfrm>
            <a:off x="5638800" y="5783312"/>
            <a:ext cx="23622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50" b="0" i="0" u="none" strike="noStrike" kern="1200" cap="none" spc="0" normalizeH="0" baseline="0" noProof="0" dirty="0">
                <a:ln>
                  <a:noFill/>
                </a:ln>
                <a:solidFill>
                  <a:srgbClr val="000000"/>
                </a:solidFill>
                <a:effectLst/>
                <a:uLnTx/>
                <a:uFillTx/>
                <a:latin typeface="Arial"/>
                <a:ea typeface="+mn-ea"/>
                <a:cs typeface="+mn-cs"/>
              </a:rPr>
              <a:t>Source: Compressed Air Challenge</a:t>
            </a:r>
          </a:p>
        </p:txBody>
      </p:sp>
      <p:sp>
        <p:nvSpPr>
          <p:cNvPr id="12" name="TextBox 11">
            <a:extLst>
              <a:ext uri="{FF2B5EF4-FFF2-40B4-BE49-F238E27FC236}">
                <a16:creationId xmlns:a16="http://schemas.microsoft.com/office/drawing/2014/main" id="{4AAADA3B-507E-48A5-9C57-145DEE63526F}"/>
              </a:ext>
            </a:extLst>
          </p:cNvPr>
          <p:cNvSpPr txBox="1"/>
          <p:nvPr/>
        </p:nvSpPr>
        <p:spPr>
          <a:xfrm>
            <a:off x="5529649" y="5303838"/>
            <a:ext cx="3505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Arial"/>
                <a:ea typeface="+mn-ea"/>
                <a:cs typeface="+mn-cs"/>
              </a:rPr>
              <a:t>Key Performance Fail</a:t>
            </a:r>
          </a:p>
        </p:txBody>
      </p:sp>
      <p:sp>
        <p:nvSpPr>
          <p:cNvPr id="13" name="TextBox 12">
            <a:extLst>
              <a:ext uri="{FF2B5EF4-FFF2-40B4-BE49-F238E27FC236}">
                <a16:creationId xmlns:a16="http://schemas.microsoft.com/office/drawing/2014/main" id="{93CF4B07-457F-4A9A-8670-480E33CF0D46}"/>
              </a:ext>
            </a:extLst>
          </p:cNvPr>
          <p:cNvSpPr txBox="1"/>
          <p:nvPr/>
        </p:nvSpPr>
        <p:spPr>
          <a:xfrm>
            <a:off x="1524000" y="5303838"/>
            <a:ext cx="28812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Arial"/>
                <a:ea typeface="+mn-ea"/>
                <a:cs typeface="+mn-cs"/>
              </a:rPr>
              <a:t>Key Performance Success</a:t>
            </a:r>
          </a:p>
        </p:txBody>
      </p:sp>
    </p:spTree>
    <p:extLst>
      <p:ext uri="{BB962C8B-B14F-4D97-AF65-F5344CB8AC3E}">
        <p14:creationId xmlns:p14="http://schemas.microsoft.com/office/powerpoint/2010/main" val="2968089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C1632-CD69-4529-92A9-7E8C298C99D8}"/>
              </a:ext>
            </a:extLst>
          </p:cNvPr>
          <p:cNvSpPr>
            <a:spLocks noGrp="1"/>
          </p:cNvSpPr>
          <p:nvPr>
            <p:ph type="title"/>
          </p:nvPr>
        </p:nvSpPr>
        <p:spPr/>
        <p:txBody>
          <a:bodyPr/>
          <a:lstStyle/>
          <a:p>
            <a:r>
              <a:rPr lang="en-CA" dirty="0"/>
              <a:t>Example Time Based Measurement</a:t>
            </a:r>
          </a:p>
        </p:txBody>
      </p:sp>
      <p:pic>
        <p:nvPicPr>
          <p:cNvPr id="4" name="Content Placeholder 3">
            <a:extLst>
              <a:ext uri="{FF2B5EF4-FFF2-40B4-BE49-F238E27FC236}">
                <a16:creationId xmlns:a16="http://schemas.microsoft.com/office/drawing/2014/main" id="{F5C267FE-A65F-494A-A434-F85BE03665FF}"/>
              </a:ext>
            </a:extLst>
          </p:cNvPr>
          <p:cNvPicPr>
            <a:picLocks noGrp="1" noChangeAspect="1"/>
          </p:cNvPicPr>
          <p:nvPr>
            <p:ph sz="quarter" idx="1"/>
          </p:nvPr>
        </p:nvPicPr>
        <p:blipFill>
          <a:blip r:embed="rId2"/>
          <a:stretch>
            <a:fillRect/>
          </a:stretch>
        </p:blipFill>
        <p:spPr>
          <a:xfrm>
            <a:off x="1045944" y="2057400"/>
            <a:ext cx="7052112" cy="3886200"/>
          </a:xfrm>
          <a:prstGeom prst="rect">
            <a:avLst/>
          </a:prstGeom>
        </p:spPr>
      </p:pic>
      <p:sp>
        <p:nvSpPr>
          <p:cNvPr id="3" name="TextBox 2">
            <a:extLst>
              <a:ext uri="{FF2B5EF4-FFF2-40B4-BE49-F238E27FC236}">
                <a16:creationId xmlns:a16="http://schemas.microsoft.com/office/drawing/2014/main" id="{E472C0D5-B888-4345-A7CE-131C086A9FD4}"/>
              </a:ext>
            </a:extLst>
          </p:cNvPr>
          <p:cNvSpPr txBox="1"/>
          <p:nvPr/>
        </p:nvSpPr>
        <p:spPr>
          <a:xfrm>
            <a:off x="1143000" y="1143000"/>
            <a:ext cx="5943600"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000"/>
                </a:solidFill>
                <a:effectLst/>
                <a:uLnTx/>
                <a:uFillTx/>
                <a:latin typeface="Arial"/>
                <a:ea typeface="+mn-ea"/>
                <a:cs typeface="+mn-cs"/>
              </a:rPr>
              <a:t>Site Goal: Pressure no lower than 90 at critical tools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000"/>
                </a:solidFill>
                <a:effectLst/>
                <a:uLnTx/>
                <a:uFillTx/>
                <a:latin typeface="Arial"/>
                <a:ea typeface="+mn-ea"/>
                <a:cs typeface="+mn-cs"/>
              </a:rPr>
              <a:t>Site appears to meet goals</a:t>
            </a:r>
          </a:p>
        </p:txBody>
      </p:sp>
    </p:spTree>
    <p:extLst>
      <p:ext uri="{BB962C8B-B14F-4D97-AF65-F5344CB8AC3E}">
        <p14:creationId xmlns:p14="http://schemas.microsoft.com/office/powerpoint/2010/main" val="4066882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8671" y="1413209"/>
            <a:ext cx="2373312"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Box 11"/>
          <p:cNvSpPr txBox="1">
            <a:spLocks noChangeArrowheads="1"/>
          </p:cNvSpPr>
          <p:nvPr/>
        </p:nvSpPr>
        <p:spPr bwMode="auto">
          <a:xfrm>
            <a:off x="3381162" y="1676400"/>
            <a:ext cx="3255947"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i="0" u="none" strike="noStrike" kern="0" cap="none" spc="0" normalizeH="0" baseline="0" noProof="0" dirty="0">
                <a:ln>
                  <a:noFill/>
                </a:ln>
                <a:solidFill>
                  <a:prstClr val="black"/>
                </a:solidFill>
                <a:effectLst/>
                <a:uLnTx/>
                <a:uFillTx/>
                <a:latin typeface="+mj-lt"/>
                <a:ea typeface="+mn-ea"/>
                <a:cs typeface="+mn-cs"/>
              </a:rPr>
              <a:t> Panelists will answer your questions during the Q&amp;A session at the end of the Webinar.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600" b="0" i="0" u="none" strike="noStrike" kern="0" cap="none" spc="0" normalizeH="0" baseline="0" noProof="0" dirty="0">
              <a:ln>
                <a:noFill/>
              </a:ln>
              <a:solidFill>
                <a:prstClr val="black"/>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i="0" u="none" strike="noStrike" kern="0" cap="none" spc="0" normalizeH="0" baseline="0" noProof="0" dirty="0">
                <a:ln>
                  <a:noFill/>
                </a:ln>
                <a:solidFill>
                  <a:prstClr val="black"/>
                </a:solidFill>
                <a:effectLst/>
                <a:uLnTx/>
                <a:uFillTx/>
                <a:latin typeface="+mj-lt"/>
                <a:ea typeface="+mn-ea"/>
                <a:cs typeface="+mn-cs"/>
              </a:rPr>
              <a:t> Please post your questions in the Questions Window in your GoToWebinar interface.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600" b="0" i="0" u="none" strike="noStrike" kern="0" cap="none" spc="0" normalizeH="0" baseline="0" noProof="0" dirty="0">
              <a:ln>
                <a:noFill/>
              </a:ln>
              <a:solidFill>
                <a:prstClr val="black"/>
              </a:solidFill>
              <a:effectLst/>
              <a:uLnTx/>
              <a:uFillTx/>
              <a:latin typeface="+mj-lt"/>
              <a:ea typeface="+mn-ea"/>
              <a:cs typeface="+mn-cs"/>
            </a:endParaRPr>
          </a:p>
          <a:p>
            <a:pPr lvl="0" defTabSz="914400">
              <a:buFont typeface="Arial" panose="020B0604020202020204" pitchFamily="34" charset="0"/>
              <a:buChar char="•"/>
              <a:defRPr/>
            </a:pPr>
            <a:r>
              <a:rPr kumimoji="0" lang="en-US" altLang="en-US" sz="1600" b="0" i="0" u="none" strike="noStrike" kern="0" cap="none" spc="0" normalizeH="0" baseline="0" noProof="0" dirty="0">
                <a:ln>
                  <a:noFill/>
                </a:ln>
                <a:solidFill>
                  <a:prstClr val="black"/>
                </a:solidFill>
                <a:effectLst/>
                <a:uLnTx/>
                <a:uFillTx/>
                <a:latin typeface="+mj-lt"/>
                <a:ea typeface="+mn-ea"/>
                <a:cs typeface="+mn-cs"/>
              </a:rPr>
              <a:t> Direct all questions to Compressed Air Best Practices</a:t>
            </a:r>
            <a:r>
              <a:rPr lang="en-US" altLang="en-US" sz="1600" dirty="0">
                <a:latin typeface="+mj-lt"/>
                <a:cs typeface="Arial" panose="020B0604020202020204" pitchFamily="34" charset="0"/>
              </a:rPr>
              <a:t>®</a:t>
            </a:r>
            <a:r>
              <a:rPr kumimoji="0" lang="en-US" altLang="en-US" sz="1600" b="0" i="0" u="none" strike="noStrike" kern="0" cap="none" spc="0" normalizeH="0" baseline="0" noProof="0" dirty="0">
                <a:ln>
                  <a:noFill/>
                </a:ln>
                <a:solidFill>
                  <a:prstClr val="black"/>
                </a:solidFill>
                <a:effectLst/>
                <a:uLnTx/>
                <a:uFillTx/>
                <a:latin typeface="+mj-lt"/>
                <a:ea typeface="+mn-ea"/>
                <a:cs typeface="+mn-cs"/>
              </a:rPr>
              <a:t> Magazine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400" b="0" i="0" u="none" strike="noStrike" kern="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 name="Title 1">
            <a:extLst>
              <a:ext uri="{FF2B5EF4-FFF2-40B4-BE49-F238E27FC236}">
                <a16:creationId xmlns:a16="http://schemas.microsoft.com/office/drawing/2014/main" id="{BE88808F-9F1A-4FAF-BF1A-4CC7D8AC96C8}"/>
              </a:ext>
            </a:extLst>
          </p:cNvPr>
          <p:cNvSpPr>
            <a:spLocks noGrp="1"/>
          </p:cNvSpPr>
          <p:nvPr>
            <p:ph type="title"/>
          </p:nvPr>
        </p:nvSpPr>
        <p:spPr/>
        <p:txBody>
          <a:bodyPr/>
          <a:lstStyle/>
          <a:p>
            <a:pPr algn="ctr"/>
            <a:r>
              <a:rPr lang="en-US" dirty="0"/>
              <a:t>Q&amp;A Format</a:t>
            </a:r>
          </a:p>
        </p:txBody>
      </p:sp>
      <p:sp>
        <p:nvSpPr>
          <p:cNvPr id="5" name="TextBox 4">
            <a:extLst>
              <a:ext uri="{FF2B5EF4-FFF2-40B4-BE49-F238E27FC236}">
                <a16:creationId xmlns:a16="http://schemas.microsoft.com/office/drawing/2014/main" id="{4A2D5583-CAD4-421D-BF67-D0AFC7329AAB}"/>
              </a:ext>
            </a:extLst>
          </p:cNvPr>
          <p:cNvSpPr txBox="1">
            <a:spLocks noChangeArrowheads="1"/>
          </p:cNvSpPr>
          <p:nvPr/>
        </p:nvSpPr>
        <p:spPr bwMode="auto">
          <a:xfrm>
            <a:off x="7104339" y="395942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7" name="Picture 6">
            <a:extLst>
              <a:ext uri="{FF2B5EF4-FFF2-40B4-BE49-F238E27FC236}">
                <a16:creationId xmlns:a16="http://schemas.microsoft.com/office/drawing/2014/main" id="{2DEA1DBF-F90A-4327-BA16-B664CA4312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0192" y="4297978"/>
            <a:ext cx="1725366" cy="691872"/>
          </a:xfrm>
          <a:prstGeom prst="rect">
            <a:avLst/>
          </a:prstGeom>
        </p:spPr>
      </p:pic>
    </p:spTree>
    <p:extLst>
      <p:ext uri="{BB962C8B-B14F-4D97-AF65-F5344CB8AC3E}">
        <p14:creationId xmlns:p14="http://schemas.microsoft.com/office/powerpoint/2010/main" val="182575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C1632-CD69-4529-92A9-7E8C298C99D8}"/>
              </a:ext>
            </a:extLst>
          </p:cNvPr>
          <p:cNvSpPr>
            <a:spLocks noGrp="1"/>
          </p:cNvSpPr>
          <p:nvPr>
            <p:ph type="title"/>
          </p:nvPr>
        </p:nvSpPr>
        <p:spPr/>
        <p:txBody>
          <a:bodyPr/>
          <a:lstStyle/>
          <a:p>
            <a:r>
              <a:rPr lang="en-CA" dirty="0"/>
              <a:t>Example Time Based Measurement</a:t>
            </a:r>
          </a:p>
        </p:txBody>
      </p:sp>
      <p:sp>
        <p:nvSpPr>
          <p:cNvPr id="3" name="TextBox 2">
            <a:extLst>
              <a:ext uri="{FF2B5EF4-FFF2-40B4-BE49-F238E27FC236}">
                <a16:creationId xmlns:a16="http://schemas.microsoft.com/office/drawing/2014/main" id="{E472C0D5-B888-4345-A7CE-131C086A9FD4}"/>
              </a:ext>
            </a:extLst>
          </p:cNvPr>
          <p:cNvSpPr txBox="1"/>
          <p:nvPr/>
        </p:nvSpPr>
        <p:spPr>
          <a:xfrm>
            <a:off x="990600" y="1232027"/>
            <a:ext cx="6858000"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000"/>
                </a:solidFill>
                <a:effectLst/>
                <a:uLnTx/>
                <a:uFillTx/>
                <a:latin typeface="Arial"/>
                <a:ea typeface="+mn-ea"/>
                <a:cs typeface="+mn-cs"/>
              </a:rPr>
              <a:t>Site Goal: Pressure no lower than 90 at critical tools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000"/>
                </a:solidFill>
                <a:effectLst/>
                <a:uLnTx/>
                <a:uFillTx/>
                <a:latin typeface="Arial"/>
                <a:ea typeface="+mn-ea"/>
                <a:cs typeface="+mn-cs"/>
              </a:rPr>
              <a:t>Correctly placed metering shows key performance fail 87 psi</a:t>
            </a:r>
          </a:p>
        </p:txBody>
      </p:sp>
      <p:pic>
        <p:nvPicPr>
          <p:cNvPr id="8" name="Content Placeholder 7">
            <a:extLst>
              <a:ext uri="{FF2B5EF4-FFF2-40B4-BE49-F238E27FC236}">
                <a16:creationId xmlns:a16="http://schemas.microsoft.com/office/drawing/2014/main" id="{66F38930-A36C-4B06-BF9D-34927E0BB748}"/>
              </a:ext>
            </a:extLst>
          </p:cNvPr>
          <p:cNvPicPr>
            <a:picLocks noGrp="1" noChangeAspect="1"/>
          </p:cNvPicPr>
          <p:nvPr>
            <p:ph sz="quarter" idx="1"/>
          </p:nvPr>
        </p:nvPicPr>
        <p:blipFill>
          <a:blip r:embed="rId2"/>
          <a:stretch>
            <a:fillRect/>
          </a:stretch>
        </p:blipFill>
        <p:spPr>
          <a:xfrm>
            <a:off x="1045944" y="1828800"/>
            <a:ext cx="7052112" cy="3886200"/>
          </a:xfrm>
          <a:prstGeom prst="rect">
            <a:avLst/>
          </a:prstGeom>
        </p:spPr>
      </p:pic>
      <p:cxnSp>
        <p:nvCxnSpPr>
          <p:cNvPr id="10" name="Straight Arrow Connector 9">
            <a:extLst>
              <a:ext uri="{FF2B5EF4-FFF2-40B4-BE49-F238E27FC236}">
                <a16:creationId xmlns:a16="http://schemas.microsoft.com/office/drawing/2014/main" id="{1FAF2A53-564C-4AB1-8073-F34CD13D8D87}"/>
              </a:ext>
            </a:extLst>
          </p:cNvPr>
          <p:cNvCxnSpPr/>
          <p:nvPr/>
        </p:nvCxnSpPr>
        <p:spPr>
          <a:xfrm flipH="1" flipV="1">
            <a:off x="4953000" y="3429000"/>
            <a:ext cx="457200" cy="457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161431C-A284-4024-AC93-07B479A49A1C}"/>
              </a:ext>
            </a:extLst>
          </p:cNvPr>
          <p:cNvCxnSpPr/>
          <p:nvPr/>
        </p:nvCxnSpPr>
        <p:spPr>
          <a:xfrm flipH="1" flipV="1">
            <a:off x="2783229" y="3158181"/>
            <a:ext cx="457200" cy="457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D5FD75-6474-4D71-B4A1-4A4842E89D5C}"/>
              </a:ext>
            </a:extLst>
          </p:cNvPr>
          <p:cNvSpPr txBox="1"/>
          <p:nvPr/>
        </p:nvSpPr>
        <p:spPr>
          <a:xfrm>
            <a:off x="2549612" y="3667207"/>
            <a:ext cx="1676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Arial"/>
                <a:ea typeface="+mn-ea"/>
                <a:cs typeface="+mn-cs"/>
              </a:rPr>
              <a:t>Spot reading</a:t>
            </a:r>
          </a:p>
        </p:txBody>
      </p:sp>
      <p:sp>
        <p:nvSpPr>
          <p:cNvPr id="13" name="TextBox 12">
            <a:extLst>
              <a:ext uri="{FF2B5EF4-FFF2-40B4-BE49-F238E27FC236}">
                <a16:creationId xmlns:a16="http://schemas.microsoft.com/office/drawing/2014/main" id="{CC07914F-2700-4052-B295-03A446987B82}"/>
              </a:ext>
            </a:extLst>
          </p:cNvPr>
          <p:cNvSpPr txBox="1"/>
          <p:nvPr/>
        </p:nvSpPr>
        <p:spPr>
          <a:xfrm>
            <a:off x="4419600" y="3943173"/>
            <a:ext cx="2209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Arial"/>
                <a:ea typeface="+mn-ea"/>
                <a:cs typeface="+mn-cs"/>
              </a:rPr>
              <a:t>Low pressure event</a:t>
            </a:r>
          </a:p>
        </p:txBody>
      </p:sp>
    </p:spTree>
    <p:extLst>
      <p:ext uri="{BB962C8B-B14F-4D97-AF65-F5344CB8AC3E}">
        <p14:creationId xmlns:p14="http://schemas.microsoft.com/office/powerpoint/2010/main" val="2743553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C1632-CD69-4529-92A9-7E8C298C99D8}"/>
              </a:ext>
            </a:extLst>
          </p:cNvPr>
          <p:cNvSpPr>
            <a:spLocks noGrp="1"/>
          </p:cNvSpPr>
          <p:nvPr>
            <p:ph type="title"/>
          </p:nvPr>
        </p:nvSpPr>
        <p:spPr/>
        <p:txBody>
          <a:bodyPr/>
          <a:lstStyle/>
          <a:p>
            <a:r>
              <a:rPr lang="en-CA" dirty="0"/>
              <a:t>Example Time Based Measurement</a:t>
            </a:r>
          </a:p>
        </p:txBody>
      </p:sp>
      <p:sp>
        <p:nvSpPr>
          <p:cNvPr id="3" name="TextBox 2">
            <a:extLst>
              <a:ext uri="{FF2B5EF4-FFF2-40B4-BE49-F238E27FC236}">
                <a16:creationId xmlns:a16="http://schemas.microsoft.com/office/drawing/2014/main" id="{E472C0D5-B888-4345-A7CE-131C086A9FD4}"/>
              </a:ext>
            </a:extLst>
          </p:cNvPr>
          <p:cNvSpPr txBox="1"/>
          <p:nvPr/>
        </p:nvSpPr>
        <p:spPr>
          <a:xfrm>
            <a:off x="1177488" y="914400"/>
            <a:ext cx="7052112"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000"/>
                </a:solidFill>
                <a:effectLst/>
                <a:uLnTx/>
                <a:uFillTx/>
                <a:latin typeface="Arial"/>
                <a:ea typeface="+mn-ea"/>
                <a:cs typeface="+mn-cs"/>
              </a:rPr>
              <a:t>Site Goal: Minimize waste, run compressors efficiently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000"/>
                </a:solidFill>
                <a:effectLst/>
                <a:uLnTx/>
                <a:uFillTx/>
                <a:latin typeface="Arial"/>
                <a:ea typeface="+mn-ea"/>
                <a:cs typeface="+mn-cs"/>
              </a:rPr>
              <a:t>Flow metering shows KPI fail during non-production times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000"/>
                </a:solidFill>
                <a:effectLst/>
                <a:uLnTx/>
                <a:uFillTx/>
                <a:latin typeface="Arial"/>
                <a:ea typeface="+mn-ea"/>
                <a:cs typeface="+mn-cs"/>
              </a:rPr>
              <a:t>Compressor input 135 kW at 500 cfm = 27 kW/100 cfm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000"/>
                </a:solidFill>
                <a:effectLst/>
                <a:uLnTx/>
                <a:uFillTx/>
                <a:latin typeface="Arial"/>
                <a:ea typeface="+mn-ea"/>
                <a:cs typeface="+mn-cs"/>
              </a:rPr>
              <a:t>KPI fail since target is 20 kW/100 cfm, leaks &lt; 200 </a:t>
            </a:r>
          </a:p>
        </p:txBody>
      </p:sp>
      <p:cxnSp>
        <p:nvCxnSpPr>
          <p:cNvPr id="10" name="Straight Arrow Connector 9">
            <a:extLst>
              <a:ext uri="{FF2B5EF4-FFF2-40B4-BE49-F238E27FC236}">
                <a16:creationId xmlns:a16="http://schemas.microsoft.com/office/drawing/2014/main" id="{1FAF2A53-564C-4AB1-8073-F34CD13D8D87}"/>
              </a:ext>
            </a:extLst>
          </p:cNvPr>
          <p:cNvCxnSpPr>
            <a:cxnSpLocks/>
          </p:cNvCxnSpPr>
          <p:nvPr/>
        </p:nvCxnSpPr>
        <p:spPr>
          <a:xfrm>
            <a:off x="6629400" y="3908554"/>
            <a:ext cx="76200" cy="9525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161431C-A284-4024-AC93-07B479A49A1C}"/>
              </a:ext>
            </a:extLst>
          </p:cNvPr>
          <p:cNvCxnSpPr/>
          <p:nvPr/>
        </p:nvCxnSpPr>
        <p:spPr>
          <a:xfrm flipH="1" flipV="1">
            <a:off x="2819400" y="4633523"/>
            <a:ext cx="457200" cy="457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D5FD75-6474-4D71-B4A1-4A4842E89D5C}"/>
              </a:ext>
            </a:extLst>
          </p:cNvPr>
          <p:cNvSpPr txBox="1"/>
          <p:nvPr/>
        </p:nvSpPr>
        <p:spPr>
          <a:xfrm>
            <a:off x="2954295" y="5090723"/>
            <a:ext cx="1676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Arial"/>
                <a:ea typeface="+mn-ea"/>
                <a:cs typeface="+mn-cs"/>
              </a:rPr>
              <a:t>Waste</a:t>
            </a:r>
          </a:p>
        </p:txBody>
      </p:sp>
      <p:sp>
        <p:nvSpPr>
          <p:cNvPr id="13" name="TextBox 12">
            <a:extLst>
              <a:ext uri="{FF2B5EF4-FFF2-40B4-BE49-F238E27FC236}">
                <a16:creationId xmlns:a16="http://schemas.microsoft.com/office/drawing/2014/main" id="{CC07914F-2700-4052-B295-03A446987B82}"/>
              </a:ext>
            </a:extLst>
          </p:cNvPr>
          <p:cNvSpPr txBox="1"/>
          <p:nvPr/>
        </p:nvSpPr>
        <p:spPr>
          <a:xfrm>
            <a:off x="6019800" y="3554968"/>
            <a:ext cx="2209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Arial"/>
                <a:ea typeface="+mn-ea"/>
                <a:cs typeface="+mn-cs"/>
              </a:rPr>
              <a:t>Low flow</a:t>
            </a:r>
          </a:p>
        </p:txBody>
      </p:sp>
      <p:pic>
        <p:nvPicPr>
          <p:cNvPr id="7" name="Content Placeholder 6">
            <a:extLst>
              <a:ext uri="{FF2B5EF4-FFF2-40B4-BE49-F238E27FC236}">
                <a16:creationId xmlns:a16="http://schemas.microsoft.com/office/drawing/2014/main" id="{E40FE33B-9834-44C8-8E1D-4700EFE83355}"/>
              </a:ext>
            </a:extLst>
          </p:cNvPr>
          <p:cNvPicPr>
            <a:picLocks noGrp="1" noChangeAspect="1"/>
          </p:cNvPicPr>
          <p:nvPr>
            <p:ph sz="quarter" idx="1"/>
          </p:nvPr>
        </p:nvPicPr>
        <p:blipFill>
          <a:blip r:embed="rId2"/>
          <a:stretch>
            <a:fillRect/>
          </a:stretch>
        </p:blipFill>
        <p:spPr>
          <a:xfrm>
            <a:off x="1045944" y="2057400"/>
            <a:ext cx="7052112" cy="3886200"/>
          </a:xfrm>
          <a:prstGeom prst="rect">
            <a:avLst/>
          </a:prstGeom>
        </p:spPr>
      </p:pic>
    </p:spTree>
    <p:extLst>
      <p:ext uri="{BB962C8B-B14F-4D97-AF65-F5344CB8AC3E}">
        <p14:creationId xmlns:p14="http://schemas.microsoft.com/office/powerpoint/2010/main" val="2961150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E0A5C316-91FA-4D9E-B7B6-B4985B4761FA}"/>
              </a:ext>
            </a:extLst>
          </p:cNvPr>
          <p:cNvPicPr>
            <a:picLocks noGrp="1" noChangeAspect="1"/>
          </p:cNvPicPr>
          <p:nvPr>
            <p:ph sz="quarter" idx="1"/>
          </p:nvPr>
        </p:nvPicPr>
        <p:blipFill>
          <a:blip r:embed="rId2"/>
          <a:stretch>
            <a:fillRect/>
          </a:stretch>
        </p:blipFill>
        <p:spPr>
          <a:xfrm>
            <a:off x="1045944" y="2057400"/>
            <a:ext cx="7052112" cy="3886200"/>
          </a:xfrm>
          <a:prstGeom prst="rect">
            <a:avLst/>
          </a:prstGeom>
        </p:spPr>
      </p:pic>
      <p:sp>
        <p:nvSpPr>
          <p:cNvPr id="2" name="Title 1">
            <a:extLst>
              <a:ext uri="{FF2B5EF4-FFF2-40B4-BE49-F238E27FC236}">
                <a16:creationId xmlns:a16="http://schemas.microsoft.com/office/drawing/2014/main" id="{ADAC1632-CD69-4529-92A9-7E8C298C99D8}"/>
              </a:ext>
            </a:extLst>
          </p:cNvPr>
          <p:cNvSpPr>
            <a:spLocks noGrp="1"/>
          </p:cNvSpPr>
          <p:nvPr>
            <p:ph type="title"/>
          </p:nvPr>
        </p:nvSpPr>
        <p:spPr/>
        <p:txBody>
          <a:bodyPr/>
          <a:lstStyle/>
          <a:p>
            <a:r>
              <a:rPr lang="en-CA" dirty="0"/>
              <a:t>Example Time Based Measurement</a:t>
            </a:r>
          </a:p>
        </p:txBody>
      </p:sp>
      <p:sp>
        <p:nvSpPr>
          <p:cNvPr id="3" name="TextBox 2">
            <a:extLst>
              <a:ext uri="{FF2B5EF4-FFF2-40B4-BE49-F238E27FC236}">
                <a16:creationId xmlns:a16="http://schemas.microsoft.com/office/drawing/2014/main" id="{E472C0D5-B888-4345-A7CE-131C086A9FD4}"/>
              </a:ext>
            </a:extLst>
          </p:cNvPr>
          <p:cNvSpPr txBox="1"/>
          <p:nvPr/>
        </p:nvSpPr>
        <p:spPr>
          <a:xfrm>
            <a:off x="1045944" y="1040115"/>
            <a:ext cx="6858000"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000"/>
                </a:solidFill>
                <a:effectLst/>
                <a:uLnTx/>
                <a:uFillTx/>
                <a:latin typeface="Arial"/>
                <a:ea typeface="+mn-ea"/>
                <a:cs typeface="+mn-cs"/>
              </a:rPr>
              <a:t>Site Goal: Minimize waste, run compressors efficiently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000"/>
                </a:solidFill>
                <a:effectLst/>
                <a:uLnTx/>
                <a:uFillTx/>
                <a:latin typeface="Arial"/>
                <a:ea typeface="+mn-ea"/>
                <a:cs typeface="+mn-cs"/>
              </a:rPr>
              <a:t>Flow metering shows step change in non-production flow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000"/>
                </a:solidFill>
                <a:effectLst/>
                <a:uLnTx/>
                <a:uFillTx/>
                <a:latin typeface="Arial"/>
                <a:ea typeface="+mn-ea"/>
                <a:cs typeface="+mn-cs"/>
              </a:rPr>
              <a:t>Compressor input 108 kW at 325 cfm = 28.5 kW/100 cfm</a:t>
            </a:r>
          </a:p>
        </p:txBody>
      </p:sp>
      <p:cxnSp>
        <p:nvCxnSpPr>
          <p:cNvPr id="10" name="Straight Arrow Connector 9">
            <a:extLst>
              <a:ext uri="{FF2B5EF4-FFF2-40B4-BE49-F238E27FC236}">
                <a16:creationId xmlns:a16="http://schemas.microsoft.com/office/drawing/2014/main" id="{1FAF2A53-564C-4AB1-8073-F34CD13D8D87}"/>
              </a:ext>
            </a:extLst>
          </p:cNvPr>
          <p:cNvCxnSpPr>
            <a:cxnSpLocks/>
          </p:cNvCxnSpPr>
          <p:nvPr/>
        </p:nvCxnSpPr>
        <p:spPr>
          <a:xfrm>
            <a:off x="6629400" y="3908554"/>
            <a:ext cx="76200" cy="9525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161431C-A284-4024-AC93-07B479A49A1C}"/>
              </a:ext>
            </a:extLst>
          </p:cNvPr>
          <p:cNvCxnSpPr>
            <a:cxnSpLocks/>
          </p:cNvCxnSpPr>
          <p:nvPr/>
        </p:nvCxnSpPr>
        <p:spPr>
          <a:xfrm>
            <a:off x="1905000" y="4114800"/>
            <a:ext cx="152400" cy="9906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ED5FD75-6474-4D71-B4A1-4A4842E89D5C}"/>
              </a:ext>
            </a:extLst>
          </p:cNvPr>
          <p:cNvSpPr txBox="1"/>
          <p:nvPr/>
        </p:nvSpPr>
        <p:spPr>
          <a:xfrm>
            <a:off x="1676401" y="3723888"/>
            <a:ext cx="1676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Arial"/>
                <a:ea typeface="+mn-ea"/>
                <a:cs typeface="+mn-cs"/>
              </a:rPr>
              <a:t>325 cfm</a:t>
            </a:r>
          </a:p>
        </p:txBody>
      </p:sp>
      <p:sp>
        <p:nvSpPr>
          <p:cNvPr id="13" name="TextBox 12">
            <a:extLst>
              <a:ext uri="{FF2B5EF4-FFF2-40B4-BE49-F238E27FC236}">
                <a16:creationId xmlns:a16="http://schemas.microsoft.com/office/drawing/2014/main" id="{CC07914F-2700-4052-B295-03A446987B82}"/>
              </a:ext>
            </a:extLst>
          </p:cNvPr>
          <p:cNvSpPr txBox="1"/>
          <p:nvPr/>
        </p:nvSpPr>
        <p:spPr>
          <a:xfrm>
            <a:off x="6019800" y="3554968"/>
            <a:ext cx="2209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Arial"/>
                <a:ea typeface="+mn-ea"/>
                <a:cs typeface="+mn-cs"/>
              </a:rPr>
              <a:t>500 cfm</a:t>
            </a:r>
          </a:p>
        </p:txBody>
      </p:sp>
    </p:spTree>
    <p:extLst>
      <p:ext uri="{BB962C8B-B14F-4D97-AF65-F5344CB8AC3E}">
        <p14:creationId xmlns:p14="http://schemas.microsoft.com/office/powerpoint/2010/main" val="2373830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61F25-EB7D-4D9D-8378-94C7A38F223D}"/>
              </a:ext>
            </a:extLst>
          </p:cNvPr>
          <p:cNvSpPr>
            <a:spLocks noGrp="1"/>
          </p:cNvSpPr>
          <p:nvPr>
            <p:ph type="title"/>
          </p:nvPr>
        </p:nvSpPr>
        <p:spPr/>
        <p:txBody>
          <a:bodyPr/>
          <a:lstStyle/>
          <a:p>
            <a:r>
              <a:rPr lang="en-CA" dirty="0"/>
              <a:t>Measuring KPI’s Important Points</a:t>
            </a:r>
          </a:p>
        </p:txBody>
      </p:sp>
      <p:sp>
        <p:nvSpPr>
          <p:cNvPr id="3" name="Content Placeholder 2">
            <a:extLst>
              <a:ext uri="{FF2B5EF4-FFF2-40B4-BE49-F238E27FC236}">
                <a16:creationId xmlns:a16="http://schemas.microsoft.com/office/drawing/2014/main" id="{628941BA-F4BA-41A6-A264-7B8E430413BD}"/>
              </a:ext>
            </a:extLst>
          </p:cNvPr>
          <p:cNvSpPr>
            <a:spLocks noGrp="1"/>
          </p:cNvSpPr>
          <p:nvPr>
            <p:ph sz="quarter" idx="1"/>
          </p:nvPr>
        </p:nvSpPr>
        <p:spPr/>
        <p:txBody>
          <a:bodyPr/>
          <a:lstStyle/>
          <a:p>
            <a:r>
              <a:rPr lang="en-CA" dirty="0"/>
              <a:t>Spot checks don’t show the whole picture</a:t>
            </a:r>
          </a:p>
          <a:p>
            <a:r>
              <a:rPr lang="en-CA" dirty="0"/>
              <a:t>Meter placement must match site goals</a:t>
            </a:r>
          </a:p>
          <a:p>
            <a:r>
              <a:rPr lang="en-CA" dirty="0"/>
              <a:t>Things can change as time passes, limits or method of comparison needed</a:t>
            </a:r>
          </a:p>
          <a:p>
            <a:r>
              <a:rPr lang="en-CA" dirty="0"/>
              <a:t>KPI levels need to be set</a:t>
            </a:r>
          </a:p>
          <a:p>
            <a:r>
              <a:rPr lang="en-CA" dirty="0"/>
              <a:t>Needs to be a communication system to alert of failure</a:t>
            </a:r>
          </a:p>
        </p:txBody>
      </p:sp>
    </p:spTree>
    <p:extLst>
      <p:ext uri="{BB962C8B-B14F-4D97-AF65-F5344CB8AC3E}">
        <p14:creationId xmlns:p14="http://schemas.microsoft.com/office/powerpoint/2010/main" val="1812133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F09DA-A73B-4897-9C23-0CF1693025FF}"/>
              </a:ext>
            </a:extLst>
          </p:cNvPr>
          <p:cNvSpPr>
            <a:spLocks noGrp="1"/>
          </p:cNvSpPr>
          <p:nvPr>
            <p:ph type="title"/>
          </p:nvPr>
        </p:nvSpPr>
        <p:spPr/>
        <p:txBody>
          <a:bodyPr/>
          <a:lstStyle/>
          <a:p>
            <a:r>
              <a:rPr lang="en-CA" dirty="0"/>
              <a:t>Guidance on KPI’s: CSA C837-16 Standard</a:t>
            </a:r>
          </a:p>
        </p:txBody>
      </p:sp>
      <p:pic>
        <p:nvPicPr>
          <p:cNvPr id="4" name="Content Placeholder 3">
            <a:extLst>
              <a:ext uri="{FF2B5EF4-FFF2-40B4-BE49-F238E27FC236}">
                <a16:creationId xmlns:a16="http://schemas.microsoft.com/office/drawing/2014/main" id="{C44CDE3D-CA4C-4C80-B27A-3FB043D816AB}"/>
              </a:ext>
            </a:extLst>
          </p:cNvPr>
          <p:cNvPicPr>
            <a:picLocks noGrp="1" noChangeAspect="1"/>
          </p:cNvPicPr>
          <p:nvPr>
            <p:ph sz="quarter" idx="1"/>
          </p:nvPr>
        </p:nvPicPr>
        <p:blipFill>
          <a:blip r:embed="rId2"/>
          <a:stretch>
            <a:fillRect/>
          </a:stretch>
        </p:blipFill>
        <p:spPr>
          <a:xfrm>
            <a:off x="2181069" y="2190930"/>
            <a:ext cx="5210331" cy="3777372"/>
          </a:xfrm>
          <a:prstGeom prst="rect">
            <a:avLst/>
          </a:prstGeom>
        </p:spPr>
      </p:pic>
      <p:sp>
        <p:nvSpPr>
          <p:cNvPr id="5" name="TextBox 4">
            <a:extLst>
              <a:ext uri="{FF2B5EF4-FFF2-40B4-BE49-F238E27FC236}">
                <a16:creationId xmlns:a16="http://schemas.microsoft.com/office/drawing/2014/main" id="{71A1A619-7CBF-4CA3-8A45-AC82E53A8F16}"/>
              </a:ext>
            </a:extLst>
          </p:cNvPr>
          <p:cNvSpPr txBox="1"/>
          <p:nvPr/>
        </p:nvSpPr>
        <p:spPr>
          <a:xfrm>
            <a:off x="1295400" y="990600"/>
            <a:ext cx="65532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000000"/>
                </a:solidFill>
                <a:effectLst/>
                <a:uLnTx/>
                <a:uFillTx/>
                <a:latin typeface="Arial"/>
                <a:ea typeface="+mn-ea"/>
                <a:cs typeface="+mn-cs"/>
              </a:rPr>
              <a:t>Measurement Boundary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000"/>
                </a:solidFill>
                <a:effectLst/>
                <a:uLnTx/>
                <a:uFillTx/>
                <a:latin typeface="Arial"/>
                <a:ea typeface="+mn-ea"/>
                <a:cs typeface="+mn-cs"/>
              </a:rPr>
              <a:t>Measure all inputs (kW)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000"/>
                </a:solidFill>
                <a:effectLst/>
                <a:uLnTx/>
                <a:uFillTx/>
                <a:latin typeface="Arial"/>
                <a:ea typeface="+mn-ea"/>
                <a:cs typeface="+mn-cs"/>
              </a:rPr>
              <a:t>Measure all outputs (cfm)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000"/>
                </a:solidFill>
                <a:effectLst/>
                <a:uLnTx/>
                <a:uFillTx/>
                <a:latin typeface="Arial"/>
                <a:ea typeface="+mn-ea"/>
                <a:cs typeface="+mn-cs"/>
              </a:rPr>
              <a:t>Track relevant variables (pressure, hours, units production)</a:t>
            </a:r>
          </a:p>
        </p:txBody>
      </p:sp>
      <p:sp>
        <p:nvSpPr>
          <p:cNvPr id="6" name="TextBox 5">
            <a:extLst>
              <a:ext uri="{FF2B5EF4-FFF2-40B4-BE49-F238E27FC236}">
                <a16:creationId xmlns:a16="http://schemas.microsoft.com/office/drawing/2014/main" id="{CD06CD13-98BD-4895-AD19-433C52E83B04}"/>
              </a:ext>
            </a:extLst>
          </p:cNvPr>
          <p:cNvSpPr txBox="1"/>
          <p:nvPr/>
        </p:nvSpPr>
        <p:spPr>
          <a:xfrm>
            <a:off x="4030047" y="5968302"/>
            <a:ext cx="3810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Arial"/>
                <a:ea typeface="+mn-ea"/>
                <a:cs typeface="+mn-cs"/>
              </a:rPr>
              <a:t>Source: CSA C837-16</a:t>
            </a:r>
          </a:p>
        </p:txBody>
      </p:sp>
    </p:spTree>
    <p:extLst>
      <p:ext uri="{BB962C8B-B14F-4D97-AF65-F5344CB8AC3E}">
        <p14:creationId xmlns:p14="http://schemas.microsoft.com/office/powerpoint/2010/main" val="2526320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F09DA-A73B-4897-9C23-0CF1693025FF}"/>
              </a:ext>
            </a:extLst>
          </p:cNvPr>
          <p:cNvSpPr>
            <a:spLocks noGrp="1"/>
          </p:cNvSpPr>
          <p:nvPr>
            <p:ph type="title"/>
          </p:nvPr>
        </p:nvSpPr>
        <p:spPr/>
        <p:txBody>
          <a:bodyPr/>
          <a:lstStyle/>
          <a:p>
            <a:r>
              <a:rPr lang="en-CA" dirty="0"/>
              <a:t>Guidance on KPI’s: CSA C837-16 Standard</a:t>
            </a:r>
          </a:p>
        </p:txBody>
      </p:sp>
      <p:sp>
        <p:nvSpPr>
          <p:cNvPr id="3" name="Content Placeholder 2">
            <a:extLst>
              <a:ext uri="{FF2B5EF4-FFF2-40B4-BE49-F238E27FC236}">
                <a16:creationId xmlns:a16="http://schemas.microsoft.com/office/drawing/2014/main" id="{09A1216B-2CBF-46AD-919B-9BE9D40F35E8}"/>
              </a:ext>
            </a:extLst>
          </p:cNvPr>
          <p:cNvSpPr>
            <a:spLocks noGrp="1"/>
          </p:cNvSpPr>
          <p:nvPr>
            <p:ph sz="quarter" idx="1"/>
          </p:nvPr>
        </p:nvSpPr>
        <p:spPr>
          <a:xfrm>
            <a:off x="457200" y="1600200"/>
            <a:ext cx="8305800" cy="3886200"/>
          </a:xfrm>
        </p:spPr>
        <p:txBody>
          <a:bodyPr/>
          <a:lstStyle/>
          <a:p>
            <a:pPr marL="0" indent="0">
              <a:buNone/>
            </a:pPr>
            <a:r>
              <a:rPr lang="en-CA" dirty="0"/>
              <a:t>Suggested KPI’s or Energy Performance Indicators (</a:t>
            </a:r>
            <a:r>
              <a:rPr lang="en-CA" dirty="0" err="1"/>
              <a:t>EnPI’s</a:t>
            </a:r>
            <a:r>
              <a:rPr lang="en-CA" dirty="0"/>
              <a:t>)</a:t>
            </a:r>
          </a:p>
          <a:p>
            <a:r>
              <a:rPr lang="en-CA" dirty="0"/>
              <a:t>System Specific Power (SSP)</a:t>
            </a:r>
          </a:p>
          <a:p>
            <a:r>
              <a:rPr lang="en-CA" dirty="0"/>
              <a:t>Total Energy Consumption (TEC)</a:t>
            </a:r>
          </a:p>
          <a:p>
            <a:r>
              <a:rPr lang="en-CA" dirty="0"/>
              <a:t>Specific Energy Consumption (SEC)</a:t>
            </a:r>
          </a:p>
          <a:p>
            <a:r>
              <a:rPr lang="en-CA" dirty="0"/>
              <a:t>Proportion of Non-productive Usage (PNPU)</a:t>
            </a:r>
          </a:p>
        </p:txBody>
      </p:sp>
      <p:sp>
        <p:nvSpPr>
          <p:cNvPr id="4" name="TextBox 3">
            <a:extLst>
              <a:ext uri="{FF2B5EF4-FFF2-40B4-BE49-F238E27FC236}">
                <a16:creationId xmlns:a16="http://schemas.microsoft.com/office/drawing/2014/main" id="{BEDCC9E4-5989-4F4B-A5FB-3D23D10677D1}"/>
              </a:ext>
            </a:extLst>
          </p:cNvPr>
          <p:cNvSpPr txBox="1"/>
          <p:nvPr/>
        </p:nvSpPr>
        <p:spPr>
          <a:xfrm>
            <a:off x="4343400" y="4038600"/>
            <a:ext cx="3810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Arial"/>
                <a:ea typeface="+mn-ea"/>
                <a:cs typeface="+mn-cs"/>
              </a:rPr>
              <a:t>Source: CSA C837-16</a:t>
            </a:r>
          </a:p>
        </p:txBody>
      </p:sp>
    </p:spTree>
    <p:extLst>
      <p:ext uri="{BB962C8B-B14F-4D97-AF65-F5344CB8AC3E}">
        <p14:creationId xmlns:p14="http://schemas.microsoft.com/office/powerpoint/2010/main" val="2235945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F09DA-A73B-4897-9C23-0CF1693025FF}"/>
              </a:ext>
            </a:extLst>
          </p:cNvPr>
          <p:cNvSpPr>
            <a:spLocks noGrp="1"/>
          </p:cNvSpPr>
          <p:nvPr>
            <p:ph type="title"/>
          </p:nvPr>
        </p:nvSpPr>
        <p:spPr/>
        <p:txBody>
          <a:bodyPr/>
          <a:lstStyle/>
          <a:p>
            <a:r>
              <a:rPr lang="en-CA" dirty="0"/>
              <a:t>Guidance on KPI’s: CSA C837-16 Standard</a:t>
            </a:r>
          </a:p>
        </p:txBody>
      </p:sp>
      <p:sp>
        <p:nvSpPr>
          <p:cNvPr id="3" name="Content Placeholder 2">
            <a:extLst>
              <a:ext uri="{FF2B5EF4-FFF2-40B4-BE49-F238E27FC236}">
                <a16:creationId xmlns:a16="http://schemas.microsoft.com/office/drawing/2014/main" id="{09A1216B-2CBF-46AD-919B-9BE9D40F35E8}"/>
              </a:ext>
            </a:extLst>
          </p:cNvPr>
          <p:cNvSpPr>
            <a:spLocks noGrp="1"/>
          </p:cNvSpPr>
          <p:nvPr>
            <p:ph sz="quarter" idx="1"/>
          </p:nvPr>
        </p:nvSpPr>
        <p:spPr/>
        <p:txBody>
          <a:bodyPr/>
          <a:lstStyle/>
          <a:p>
            <a:pPr marL="0" indent="0">
              <a:buNone/>
            </a:pPr>
            <a:r>
              <a:rPr lang="en-CA" dirty="0"/>
              <a:t>SSP (kW/100 cfm or kWh/m3)</a:t>
            </a:r>
          </a:p>
          <a:p>
            <a:r>
              <a:rPr lang="en-CA" dirty="0"/>
              <a:t>Average kW sent into the measurement boundary divided by average flow coming out x 100, during the measurement period.  </a:t>
            </a:r>
          </a:p>
          <a:p>
            <a:r>
              <a:rPr lang="en-CA" dirty="0"/>
              <a:t>An output of this might be average kW per 100 cfm.  </a:t>
            </a:r>
          </a:p>
          <a:p>
            <a:r>
              <a:rPr lang="en-CA" dirty="0"/>
              <a:t>This is an indicator of how efficiently the compressed air is being produced.</a:t>
            </a:r>
          </a:p>
          <a:p>
            <a:r>
              <a:rPr lang="en-CA" dirty="0"/>
              <a:t>SSP changes with discharge pressure, so pressure should be tracked</a:t>
            </a:r>
          </a:p>
          <a:p>
            <a:endParaRPr lang="en-CA" dirty="0"/>
          </a:p>
        </p:txBody>
      </p:sp>
      <p:sp>
        <p:nvSpPr>
          <p:cNvPr id="4" name="TextBox 3">
            <a:extLst>
              <a:ext uri="{FF2B5EF4-FFF2-40B4-BE49-F238E27FC236}">
                <a16:creationId xmlns:a16="http://schemas.microsoft.com/office/drawing/2014/main" id="{7DAB2E32-5C6E-43F9-A22E-F3134BB2A27B}"/>
              </a:ext>
            </a:extLst>
          </p:cNvPr>
          <p:cNvSpPr txBox="1"/>
          <p:nvPr/>
        </p:nvSpPr>
        <p:spPr>
          <a:xfrm>
            <a:off x="3886200" y="5347900"/>
            <a:ext cx="3810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Arial"/>
                <a:ea typeface="+mn-ea"/>
                <a:cs typeface="+mn-cs"/>
              </a:rPr>
              <a:t>Source: CSA C837-16</a:t>
            </a:r>
          </a:p>
        </p:txBody>
      </p:sp>
    </p:spTree>
    <p:extLst>
      <p:ext uri="{BB962C8B-B14F-4D97-AF65-F5344CB8AC3E}">
        <p14:creationId xmlns:p14="http://schemas.microsoft.com/office/powerpoint/2010/main" val="566449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F09DA-A73B-4897-9C23-0CF1693025FF}"/>
              </a:ext>
            </a:extLst>
          </p:cNvPr>
          <p:cNvSpPr>
            <a:spLocks noGrp="1"/>
          </p:cNvSpPr>
          <p:nvPr>
            <p:ph type="title"/>
          </p:nvPr>
        </p:nvSpPr>
        <p:spPr/>
        <p:txBody>
          <a:bodyPr/>
          <a:lstStyle/>
          <a:p>
            <a:r>
              <a:rPr lang="en-CA" dirty="0"/>
              <a:t>Guidance on KPI’s: CSA C837-16 Standard</a:t>
            </a:r>
          </a:p>
        </p:txBody>
      </p:sp>
      <p:sp>
        <p:nvSpPr>
          <p:cNvPr id="3" name="Content Placeholder 2">
            <a:extLst>
              <a:ext uri="{FF2B5EF4-FFF2-40B4-BE49-F238E27FC236}">
                <a16:creationId xmlns:a16="http://schemas.microsoft.com/office/drawing/2014/main" id="{09A1216B-2CBF-46AD-919B-9BE9D40F35E8}"/>
              </a:ext>
            </a:extLst>
          </p:cNvPr>
          <p:cNvSpPr>
            <a:spLocks noGrp="1"/>
          </p:cNvSpPr>
          <p:nvPr>
            <p:ph sz="quarter" idx="1"/>
          </p:nvPr>
        </p:nvSpPr>
        <p:spPr/>
        <p:txBody>
          <a:bodyPr>
            <a:normAutofit fontScale="92500" lnSpcReduction="20000"/>
          </a:bodyPr>
          <a:lstStyle/>
          <a:p>
            <a:pPr marL="0" indent="0">
              <a:buNone/>
            </a:pPr>
            <a:r>
              <a:rPr lang="en-CA" dirty="0"/>
              <a:t>TEC (kWh)</a:t>
            </a:r>
          </a:p>
          <a:p>
            <a:r>
              <a:rPr lang="en-CA" dirty="0"/>
              <a:t>TEC is a measure of the total energy (kWh) consumed by a over the baseline period. The lower the energy consumed, the lower the electrical cost of operation. </a:t>
            </a:r>
          </a:p>
          <a:p>
            <a:r>
              <a:rPr lang="en-CA" dirty="0"/>
              <a:t>Provided that the TEC can be normalized for time period and production levels, two different TEC measurements of the same system taken at different times may be used for comparative evaluation.</a:t>
            </a:r>
          </a:p>
          <a:p>
            <a:r>
              <a:rPr lang="en-CA" dirty="0"/>
              <a:t>TEC is affected by both the SSP of the compressed air production equipment and the total volume of compressed air produced by the system during the baseline period.</a:t>
            </a:r>
          </a:p>
          <a:p>
            <a:r>
              <a:rPr lang="en-CA" dirty="0"/>
              <a:t>Based on site electrical rates the operating costs can be determined</a:t>
            </a:r>
          </a:p>
        </p:txBody>
      </p:sp>
      <p:sp>
        <p:nvSpPr>
          <p:cNvPr id="4" name="TextBox 3">
            <a:extLst>
              <a:ext uri="{FF2B5EF4-FFF2-40B4-BE49-F238E27FC236}">
                <a16:creationId xmlns:a16="http://schemas.microsoft.com/office/drawing/2014/main" id="{FE239C4E-80F8-443B-B819-8113D94BE797}"/>
              </a:ext>
            </a:extLst>
          </p:cNvPr>
          <p:cNvSpPr txBox="1"/>
          <p:nvPr/>
        </p:nvSpPr>
        <p:spPr>
          <a:xfrm>
            <a:off x="5334000" y="5347900"/>
            <a:ext cx="3810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Arial"/>
                <a:ea typeface="+mn-ea"/>
                <a:cs typeface="+mn-cs"/>
              </a:rPr>
              <a:t>Source: CSA C837-16</a:t>
            </a:r>
          </a:p>
        </p:txBody>
      </p:sp>
    </p:spTree>
    <p:extLst>
      <p:ext uri="{BB962C8B-B14F-4D97-AF65-F5344CB8AC3E}">
        <p14:creationId xmlns:p14="http://schemas.microsoft.com/office/powerpoint/2010/main" val="903065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F09DA-A73B-4897-9C23-0CF1693025FF}"/>
              </a:ext>
            </a:extLst>
          </p:cNvPr>
          <p:cNvSpPr>
            <a:spLocks noGrp="1"/>
          </p:cNvSpPr>
          <p:nvPr>
            <p:ph type="title"/>
          </p:nvPr>
        </p:nvSpPr>
        <p:spPr/>
        <p:txBody>
          <a:bodyPr/>
          <a:lstStyle/>
          <a:p>
            <a:r>
              <a:rPr lang="en-CA" dirty="0"/>
              <a:t>Guidance on KPI’s: CSA C837-16 Standard</a:t>
            </a:r>
          </a:p>
        </p:txBody>
      </p:sp>
      <p:sp>
        <p:nvSpPr>
          <p:cNvPr id="3" name="Content Placeholder 2">
            <a:extLst>
              <a:ext uri="{FF2B5EF4-FFF2-40B4-BE49-F238E27FC236}">
                <a16:creationId xmlns:a16="http://schemas.microsoft.com/office/drawing/2014/main" id="{09A1216B-2CBF-46AD-919B-9BE9D40F35E8}"/>
              </a:ext>
            </a:extLst>
          </p:cNvPr>
          <p:cNvSpPr>
            <a:spLocks noGrp="1"/>
          </p:cNvSpPr>
          <p:nvPr>
            <p:ph sz="quarter" idx="1"/>
          </p:nvPr>
        </p:nvSpPr>
        <p:spPr/>
        <p:txBody>
          <a:bodyPr>
            <a:normAutofit fontScale="92500" lnSpcReduction="10000"/>
          </a:bodyPr>
          <a:lstStyle/>
          <a:p>
            <a:pPr marL="0" indent="0">
              <a:buNone/>
            </a:pPr>
            <a:r>
              <a:rPr lang="en-CA" dirty="0"/>
              <a:t>Optional: SEC (kWh per unit of product)</a:t>
            </a:r>
          </a:p>
          <a:p>
            <a:r>
              <a:rPr lang="en-CA" dirty="0"/>
              <a:t>SEC is a measurement of the compressed air system energy required to produce a specified production output</a:t>
            </a:r>
          </a:p>
          <a:p>
            <a:r>
              <a:rPr lang="en-CA" dirty="0"/>
              <a:t>Subject to an accurate characterization of the specified production output, the lower the SEC, the lower the energy intensity of the compressed air per specified production unit</a:t>
            </a:r>
          </a:p>
          <a:p>
            <a:r>
              <a:rPr lang="en-CA" dirty="0"/>
              <a:t>The output of the product unit is subject to a great deal of variability depending on the characteristics of the facility and any production processes. This value may or may not be a useful output and the requirement for its calculation needs to be determined on a case by case basis.</a:t>
            </a:r>
          </a:p>
        </p:txBody>
      </p:sp>
      <p:sp>
        <p:nvSpPr>
          <p:cNvPr id="4" name="TextBox 3">
            <a:extLst>
              <a:ext uri="{FF2B5EF4-FFF2-40B4-BE49-F238E27FC236}">
                <a16:creationId xmlns:a16="http://schemas.microsoft.com/office/drawing/2014/main" id="{83531C0A-F992-4CA0-8CA8-2C97BAA7CB18}"/>
              </a:ext>
            </a:extLst>
          </p:cNvPr>
          <p:cNvSpPr txBox="1"/>
          <p:nvPr/>
        </p:nvSpPr>
        <p:spPr>
          <a:xfrm>
            <a:off x="5181600" y="5347900"/>
            <a:ext cx="3810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Arial"/>
                <a:ea typeface="+mn-ea"/>
                <a:cs typeface="+mn-cs"/>
              </a:rPr>
              <a:t>Source: CSA C837-16</a:t>
            </a:r>
          </a:p>
        </p:txBody>
      </p:sp>
    </p:spTree>
    <p:extLst>
      <p:ext uri="{BB962C8B-B14F-4D97-AF65-F5344CB8AC3E}">
        <p14:creationId xmlns:p14="http://schemas.microsoft.com/office/powerpoint/2010/main" val="1057144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F09DA-A73B-4897-9C23-0CF1693025FF}"/>
              </a:ext>
            </a:extLst>
          </p:cNvPr>
          <p:cNvSpPr>
            <a:spLocks noGrp="1"/>
          </p:cNvSpPr>
          <p:nvPr>
            <p:ph type="title"/>
          </p:nvPr>
        </p:nvSpPr>
        <p:spPr/>
        <p:txBody>
          <a:bodyPr/>
          <a:lstStyle/>
          <a:p>
            <a:r>
              <a:rPr lang="en-CA" dirty="0"/>
              <a:t>Guidance on KPI’s: CSA C837-16 Standard</a:t>
            </a:r>
          </a:p>
        </p:txBody>
      </p:sp>
      <p:sp>
        <p:nvSpPr>
          <p:cNvPr id="3" name="Content Placeholder 2">
            <a:extLst>
              <a:ext uri="{FF2B5EF4-FFF2-40B4-BE49-F238E27FC236}">
                <a16:creationId xmlns:a16="http://schemas.microsoft.com/office/drawing/2014/main" id="{09A1216B-2CBF-46AD-919B-9BE9D40F35E8}"/>
              </a:ext>
            </a:extLst>
          </p:cNvPr>
          <p:cNvSpPr>
            <a:spLocks noGrp="1"/>
          </p:cNvSpPr>
          <p:nvPr>
            <p:ph sz="quarter" idx="1"/>
          </p:nvPr>
        </p:nvSpPr>
        <p:spPr>
          <a:xfrm>
            <a:off x="457200" y="1219199"/>
            <a:ext cx="8229600" cy="4448175"/>
          </a:xfrm>
        </p:spPr>
        <p:txBody>
          <a:bodyPr>
            <a:normAutofit fontScale="92500"/>
          </a:bodyPr>
          <a:lstStyle/>
          <a:p>
            <a:pPr marL="0" indent="0">
              <a:buNone/>
            </a:pPr>
            <a:r>
              <a:rPr lang="en-CA" dirty="0"/>
              <a:t>PNPU (percentage of average flow)</a:t>
            </a:r>
          </a:p>
          <a:p>
            <a:r>
              <a:rPr lang="en-CA" dirty="0"/>
              <a:t>PNPU is an estimate of the percentage non-productive air consumption compared to the average flow.</a:t>
            </a:r>
          </a:p>
          <a:p>
            <a:r>
              <a:rPr lang="en-CA" dirty="0"/>
              <a:t>The value is the air flow measured or calculated, during special testing, divided by the average air flow during the same baseline period </a:t>
            </a:r>
          </a:p>
          <a:p>
            <a:r>
              <a:rPr lang="en-CA" dirty="0"/>
              <a:t>In all systems there is some compressed air flow consumed by equipment and processes due to leakage, and air consuming equipment that is operating in non-production hours. </a:t>
            </a:r>
          </a:p>
          <a:p>
            <a:r>
              <a:rPr lang="en-CA" dirty="0"/>
              <a:t>In systems where there is a period of time where there is no production during shutdown periods, such as evenings or weekends, this flow may be measured or estimated. </a:t>
            </a:r>
          </a:p>
        </p:txBody>
      </p:sp>
      <p:sp>
        <p:nvSpPr>
          <p:cNvPr id="4" name="TextBox 3">
            <a:extLst>
              <a:ext uri="{FF2B5EF4-FFF2-40B4-BE49-F238E27FC236}">
                <a16:creationId xmlns:a16="http://schemas.microsoft.com/office/drawing/2014/main" id="{B89275DF-80B5-4E7F-B455-C2F3399CEB6D}"/>
              </a:ext>
            </a:extLst>
          </p:cNvPr>
          <p:cNvSpPr txBox="1"/>
          <p:nvPr/>
        </p:nvSpPr>
        <p:spPr>
          <a:xfrm>
            <a:off x="5181600" y="5667375"/>
            <a:ext cx="3810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Arial"/>
                <a:ea typeface="+mn-ea"/>
                <a:cs typeface="+mn-cs"/>
              </a:rPr>
              <a:t>Source: CSA C837-16</a:t>
            </a:r>
          </a:p>
        </p:txBody>
      </p:sp>
    </p:spTree>
    <p:extLst>
      <p:ext uri="{BB962C8B-B14F-4D97-AF65-F5344CB8AC3E}">
        <p14:creationId xmlns:p14="http://schemas.microsoft.com/office/powerpoint/2010/main" val="3154591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DCC85A9-8E4A-4F9D-85EE-FA2B008E7F6F}"/>
              </a:ext>
            </a:extLst>
          </p:cNvPr>
          <p:cNvSpPr>
            <a:spLocks noGrp="1"/>
          </p:cNvSpPr>
          <p:nvPr>
            <p:ph type="title"/>
          </p:nvPr>
        </p:nvSpPr>
        <p:spPr>
          <a:xfrm>
            <a:off x="457200" y="152400"/>
            <a:ext cx="8305800" cy="563562"/>
          </a:xfrm>
        </p:spPr>
        <p:txBody>
          <a:bodyPr/>
          <a:lstStyle/>
          <a:p>
            <a:pPr algn="ctr"/>
            <a:r>
              <a:rPr lang="en-US" dirty="0"/>
              <a:t>Handouts</a:t>
            </a:r>
          </a:p>
        </p:txBody>
      </p:sp>
      <p:graphicFrame>
        <p:nvGraphicFramePr>
          <p:cNvPr id="2" name="Object 1">
            <a:extLst>
              <a:ext uri="{FF2B5EF4-FFF2-40B4-BE49-F238E27FC236}">
                <a16:creationId xmlns:a16="http://schemas.microsoft.com/office/drawing/2014/main" id="{FFF4CDAE-C37D-418C-8FB7-4A70227C1039}"/>
              </a:ext>
            </a:extLst>
          </p:cNvPr>
          <p:cNvGraphicFramePr>
            <a:graphicFrameLocks noChangeAspect="1"/>
          </p:cNvGraphicFramePr>
          <p:nvPr>
            <p:extLst>
              <p:ext uri="{D42A27DB-BD31-4B8C-83A1-F6EECF244321}">
                <p14:modId xmlns:p14="http://schemas.microsoft.com/office/powerpoint/2010/main" val="1414269251"/>
              </p:ext>
            </p:extLst>
          </p:nvPr>
        </p:nvGraphicFramePr>
        <p:xfrm>
          <a:off x="3770976" y="1293008"/>
          <a:ext cx="1926934" cy="2490132"/>
        </p:xfrm>
        <a:graphic>
          <a:graphicData uri="http://schemas.openxmlformats.org/presentationml/2006/ole">
            <mc:AlternateContent xmlns:mc="http://schemas.openxmlformats.org/markup-compatibility/2006">
              <mc:Choice xmlns:v="urn:schemas-microsoft-com:vml" Requires="v">
                <p:oleObj spid="_x0000_s1116" name="Acrobat Document" r:id="rId4" imgW="5829156" imgH="7534076" progId="AcroExch.Document.DC">
                  <p:embed/>
                </p:oleObj>
              </mc:Choice>
              <mc:Fallback>
                <p:oleObj name="Acrobat Document" r:id="rId4" imgW="5829156" imgH="7534076" progId="AcroExch.Document.DC">
                  <p:embed/>
                  <p:pic>
                    <p:nvPicPr>
                      <p:cNvPr id="0" name=""/>
                      <p:cNvPicPr/>
                      <p:nvPr/>
                    </p:nvPicPr>
                    <p:blipFill>
                      <a:blip r:embed="rId5"/>
                      <a:stretch>
                        <a:fillRect/>
                      </a:stretch>
                    </p:blipFill>
                    <p:spPr>
                      <a:xfrm>
                        <a:off x="3770976" y="1293008"/>
                        <a:ext cx="1926934" cy="2490132"/>
                      </a:xfrm>
                      <a:prstGeom prst="rect">
                        <a:avLst/>
                      </a:prstGeom>
                      <a:ln>
                        <a:solidFill>
                          <a:schemeClr val="tx1"/>
                        </a:solidFill>
                      </a:ln>
                    </p:spPr>
                  </p:pic>
                </p:oleObj>
              </mc:Fallback>
            </mc:AlternateContent>
          </a:graphicData>
        </a:graphic>
      </p:graphicFrame>
      <p:graphicFrame>
        <p:nvGraphicFramePr>
          <p:cNvPr id="4" name="Object 3">
            <a:extLst>
              <a:ext uri="{FF2B5EF4-FFF2-40B4-BE49-F238E27FC236}">
                <a16:creationId xmlns:a16="http://schemas.microsoft.com/office/drawing/2014/main" id="{E13AA3FF-9414-42C9-A36E-5C8BDE68AF9B}"/>
              </a:ext>
            </a:extLst>
          </p:cNvPr>
          <p:cNvGraphicFramePr>
            <a:graphicFrameLocks noChangeAspect="1"/>
          </p:cNvGraphicFramePr>
          <p:nvPr>
            <p:extLst>
              <p:ext uri="{D42A27DB-BD31-4B8C-83A1-F6EECF244321}">
                <p14:modId xmlns:p14="http://schemas.microsoft.com/office/powerpoint/2010/main" val="1657167653"/>
              </p:ext>
            </p:extLst>
          </p:nvPr>
        </p:nvGraphicFramePr>
        <p:xfrm>
          <a:off x="1064952" y="1293008"/>
          <a:ext cx="1926934" cy="2493908"/>
        </p:xfrm>
        <a:graphic>
          <a:graphicData uri="http://schemas.openxmlformats.org/presentationml/2006/ole">
            <mc:AlternateContent xmlns:mc="http://schemas.openxmlformats.org/markup-compatibility/2006">
              <mc:Choice xmlns:v="urn:schemas-microsoft-com:vml" Requires="v">
                <p:oleObj spid="_x0000_s1117" name="Acrobat Document" r:id="rId6" imgW="5829156" imgH="7543672" progId="AcroExch.Document.DC">
                  <p:embed/>
                </p:oleObj>
              </mc:Choice>
              <mc:Fallback>
                <p:oleObj name="Acrobat Document" r:id="rId6" imgW="5829156" imgH="7543672" progId="AcroExch.Document.DC">
                  <p:embed/>
                  <p:pic>
                    <p:nvPicPr>
                      <p:cNvPr id="0" name=""/>
                      <p:cNvPicPr/>
                      <p:nvPr/>
                    </p:nvPicPr>
                    <p:blipFill>
                      <a:blip r:embed="rId7"/>
                      <a:stretch>
                        <a:fillRect/>
                      </a:stretch>
                    </p:blipFill>
                    <p:spPr>
                      <a:xfrm>
                        <a:off x="1064952" y="1293008"/>
                        <a:ext cx="1926934" cy="2493908"/>
                      </a:xfrm>
                      <a:prstGeom prst="rect">
                        <a:avLst/>
                      </a:prstGeom>
                      <a:solidFill>
                        <a:schemeClr val="tx1"/>
                      </a:solidFill>
                    </p:spPr>
                  </p:pic>
                </p:oleObj>
              </mc:Fallback>
            </mc:AlternateContent>
          </a:graphicData>
        </a:graphic>
      </p:graphicFrame>
      <p:pic>
        <p:nvPicPr>
          <p:cNvPr id="5" name="Picture 4">
            <a:hlinkClick r:id="rId8"/>
            <a:extLst>
              <a:ext uri="{FF2B5EF4-FFF2-40B4-BE49-F238E27FC236}">
                <a16:creationId xmlns:a16="http://schemas.microsoft.com/office/drawing/2014/main" id="{919A4FE0-806D-4D7D-92A6-ADA702063079}"/>
              </a:ext>
            </a:extLst>
          </p:cNvPr>
          <p:cNvPicPr>
            <a:picLocks noChangeAspect="1"/>
          </p:cNvPicPr>
          <p:nvPr/>
        </p:nvPicPr>
        <p:blipFill rotWithShape="1">
          <a:blip r:embed="rId9"/>
          <a:srcRect l="25833" t="11990" r="38333" b="4828"/>
          <a:stretch/>
        </p:blipFill>
        <p:spPr>
          <a:xfrm>
            <a:off x="6477000" y="1298309"/>
            <a:ext cx="1926934" cy="2516184"/>
          </a:xfrm>
          <a:prstGeom prst="rect">
            <a:avLst/>
          </a:prstGeom>
          <a:ln>
            <a:solidFill>
              <a:schemeClr val="tx1"/>
            </a:solidFill>
          </a:ln>
        </p:spPr>
      </p:pic>
      <p:pic>
        <p:nvPicPr>
          <p:cNvPr id="6" name="Picture 5">
            <a:hlinkClick r:id="rId10"/>
            <a:extLst>
              <a:ext uri="{FF2B5EF4-FFF2-40B4-BE49-F238E27FC236}">
                <a16:creationId xmlns:a16="http://schemas.microsoft.com/office/drawing/2014/main" id="{5270C62B-DFF3-484C-9837-CAD314DAD28D}"/>
              </a:ext>
            </a:extLst>
          </p:cNvPr>
          <p:cNvPicPr>
            <a:picLocks noChangeAspect="1"/>
          </p:cNvPicPr>
          <p:nvPr/>
        </p:nvPicPr>
        <p:blipFill>
          <a:blip r:embed="rId11"/>
          <a:stretch>
            <a:fillRect/>
          </a:stretch>
        </p:blipFill>
        <p:spPr>
          <a:xfrm>
            <a:off x="687183" y="3962400"/>
            <a:ext cx="2682472" cy="1505843"/>
          </a:xfrm>
          <a:prstGeom prst="rect">
            <a:avLst/>
          </a:prstGeom>
        </p:spPr>
      </p:pic>
    </p:spTree>
    <p:extLst>
      <p:ext uri="{BB962C8B-B14F-4D97-AF65-F5344CB8AC3E}">
        <p14:creationId xmlns:p14="http://schemas.microsoft.com/office/powerpoint/2010/main" val="41002486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71BB9-69F1-4692-B0C7-79F3A60F7DF4}"/>
              </a:ext>
            </a:extLst>
          </p:cNvPr>
          <p:cNvSpPr>
            <a:spLocks noGrp="1"/>
          </p:cNvSpPr>
          <p:nvPr>
            <p:ph type="title"/>
          </p:nvPr>
        </p:nvSpPr>
        <p:spPr/>
        <p:txBody>
          <a:bodyPr/>
          <a:lstStyle/>
          <a:p>
            <a:r>
              <a:rPr lang="en-CA" dirty="0"/>
              <a:t>Use of KPI’s</a:t>
            </a:r>
          </a:p>
        </p:txBody>
      </p:sp>
      <p:pic>
        <p:nvPicPr>
          <p:cNvPr id="4" name="Content Placeholder 3">
            <a:extLst>
              <a:ext uri="{FF2B5EF4-FFF2-40B4-BE49-F238E27FC236}">
                <a16:creationId xmlns:a16="http://schemas.microsoft.com/office/drawing/2014/main" id="{BC9257A5-A9FF-4864-9AC6-1F68E16FFB87}"/>
              </a:ext>
            </a:extLst>
          </p:cNvPr>
          <p:cNvPicPr>
            <a:picLocks noGrp="1" noChangeAspect="1"/>
          </p:cNvPicPr>
          <p:nvPr>
            <p:ph sz="quarter" idx="1"/>
          </p:nvPr>
        </p:nvPicPr>
        <p:blipFill>
          <a:blip r:embed="rId2"/>
          <a:stretch>
            <a:fillRect/>
          </a:stretch>
        </p:blipFill>
        <p:spPr>
          <a:xfrm>
            <a:off x="2003317" y="1828800"/>
            <a:ext cx="5137366" cy="3886200"/>
          </a:xfrm>
          <a:prstGeom prst="rect">
            <a:avLst/>
          </a:prstGeom>
        </p:spPr>
      </p:pic>
      <p:sp>
        <p:nvSpPr>
          <p:cNvPr id="6" name="TextBox 5">
            <a:extLst>
              <a:ext uri="{FF2B5EF4-FFF2-40B4-BE49-F238E27FC236}">
                <a16:creationId xmlns:a16="http://schemas.microsoft.com/office/drawing/2014/main" id="{F1C9991E-C124-4EE0-98A7-7C9314B19C01}"/>
              </a:ext>
            </a:extLst>
          </p:cNvPr>
          <p:cNvSpPr txBox="1"/>
          <p:nvPr/>
        </p:nvSpPr>
        <p:spPr>
          <a:xfrm>
            <a:off x="457200" y="1143000"/>
            <a:ext cx="8305800"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000"/>
                </a:solidFill>
                <a:effectLst/>
                <a:uLnTx/>
                <a:uFillTx/>
                <a:latin typeface="Arial"/>
                <a:ea typeface="+mn-ea"/>
                <a:cs typeface="+mn-cs"/>
              </a:rPr>
              <a:t>Determine when KPI’s are above or below expected target levels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000"/>
                </a:solidFill>
                <a:effectLst/>
                <a:uLnTx/>
                <a:uFillTx/>
                <a:latin typeface="Arial"/>
                <a:ea typeface="+mn-ea"/>
                <a:cs typeface="+mn-cs"/>
              </a:rPr>
              <a:t>Compare one measurement period to another (after improvements, failures)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FDEAD86C-FFA2-4F28-A16E-4DE849F274BB}"/>
              </a:ext>
            </a:extLst>
          </p:cNvPr>
          <p:cNvSpPr txBox="1"/>
          <p:nvPr/>
        </p:nvSpPr>
        <p:spPr>
          <a:xfrm>
            <a:off x="3733800" y="5715000"/>
            <a:ext cx="3810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Arial"/>
                <a:ea typeface="+mn-ea"/>
                <a:cs typeface="+mn-cs"/>
              </a:rPr>
              <a:t>Source: CSA C837-16</a:t>
            </a:r>
          </a:p>
        </p:txBody>
      </p:sp>
    </p:spTree>
    <p:extLst>
      <p:ext uri="{BB962C8B-B14F-4D97-AF65-F5344CB8AC3E}">
        <p14:creationId xmlns:p14="http://schemas.microsoft.com/office/powerpoint/2010/main" val="2252404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9682E-3244-48A2-A148-0ECA19216F63}"/>
              </a:ext>
            </a:extLst>
          </p:cNvPr>
          <p:cNvSpPr>
            <a:spLocks noGrp="1"/>
          </p:cNvSpPr>
          <p:nvPr>
            <p:ph type="title"/>
          </p:nvPr>
        </p:nvSpPr>
        <p:spPr/>
        <p:txBody>
          <a:bodyPr/>
          <a:lstStyle/>
          <a:p>
            <a:r>
              <a:rPr lang="en-CA" dirty="0"/>
              <a:t>Additional KPI’s</a:t>
            </a:r>
          </a:p>
        </p:txBody>
      </p:sp>
      <p:sp>
        <p:nvSpPr>
          <p:cNvPr id="3" name="Content Placeholder 2">
            <a:extLst>
              <a:ext uri="{FF2B5EF4-FFF2-40B4-BE49-F238E27FC236}">
                <a16:creationId xmlns:a16="http://schemas.microsoft.com/office/drawing/2014/main" id="{A65B0880-BC7B-4EA3-9AB3-72108F1926D3}"/>
              </a:ext>
            </a:extLst>
          </p:cNvPr>
          <p:cNvSpPr>
            <a:spLocks noGrp="1"/>
          </p:cNvSpPr>
          <p:nvPr>
            <p:ph sz="quarter" idx="1"/>
          </p:nvPr>
        </p:nvSpPr>
        <p:spPr/>
        <p:txBody>
          <a:bodyPr/>
          <a:lstStyle/>
          <a:p>
            <a:pPr marL="0" indent="0">
              <a:buNone/>
            </a:pPr>
            <a:r>
              <a:rPr lang="en-CA" dirty="0"/>
              <a:t>Additional Parameters (user can decide)</a:t>
            </a:r>
          </a:p>
          <a:p>
            <a:r>
              <a:rPr lang="en-CA" dirty="0"/>
              <a:t>Air pressure (high/low/average)</a:t>
            </a:r>
          </a:p>
          <a:p>
            <a:r>
              <a:rPr lang="en-CA" dirty="0"/>
              <a:t>Temperatures (compressor, dryer, ambient)</a:t>
            </a:r>
          </a:p>
          <a:p>
            <a:r>
              <a:rPr lang="en-CA" dirty="0"/>
              <a:t>Dew point</a:t>
            </a:r>
          </a:p>
          <a:p>
            <a:r>
              <a:rPr lang="en-CA" dirty="0"/>
              <a:t>Contamination levels (particles, lubricant, dew point)</a:t>
            </a:r>
          </a:p>
          <a:p>
            <a:r>
              <a:rPr lang="en-CA" dirty="0"/>
              <a:t>Other parameters as can be measured (downtime, availability)</a:t>
            </a:r>
          </a:p>
        </p:txBody>
      </p:sp>
    </p:spTree>
    <p:extLst>
      <p:ext uri="{BB962C8B-B14F-4D97-AF65-F5344CB8AC3E}">
        <p14:creationId xmlns:p14="http://schemas.microsoft.com/office/powerpoint/2010/main" val="3900843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4927C-D1E0-4F8F-AF77-92E461225288}"/>
              </a:ext>
            </a:extLst>
          </p:cNvPr>
          <p:cNvSpPr>
            <a:spLocks noGrp="1"/>
          </p:cNvSpPr>
          <p:nvPr>
            <p:ph type="title"/>
          </p:nvPr>
        </p:nvSpPr>
        <p:spPr/>
        <p:txBody>
          <a:bodyPr/>
          <a:lstStyle/>
          <a:p>
            <a:r>
              <a:rPr lang="en-CA" dirty="0"/>
              <a:t>Example Systems</a:t>
            </a:r>
          </a:p>
        </p:txBody>
      </p:sp>
      <p:sp>
        <p:nvSpPr>
          <p:cNvPr id="3" name="Content Placeholder 2">
            <a:extLst>
              <a:ext uri="{FF2B5EF4-FFF2-40B4-BE49-F238E27FC236}">
                <a16:creationId xmlns:a16="http://schemas.microsoft.com/office/drawing/2014/main" id="{49D17061-242F-4209-A17E-8230A6D491CD}"/>
              </a:ext>
            </a:extLst>
          </p:cNvPr>
          <p:cNvSpPr>
            <a:spLocks noGrp="1"/>
          </p:cNvSpPr>
          <p:nvPr>
            <p:ph sz="quarter" idx="1"/>
          </p:nvPr>
        </p:nvSpPr>
        <p:spPr>
          <a:xfrm>
            <a:off x="381000" y="1600200"/>
            <a:ext cx="8382000" cy="3886200"/>
          </a:xfrm>
        </p:spPr>
        <p:txBody>
          <a:bodyPr>
            <a:normAutofit/>
          </a:bodyPr>
          <a:lstStyle/>
          <a:p>
            <a:r>
              <a:rPr lang="en-CA" dirty="0"/>
              <a:t>Most common parameters pressure, amps/power and flow</a:t>
            </a:r>
          </a:p>
          <a:p>
            <a:r>
              <a:rPr lang="en-CA" dirty="0"/>
              <a:t>More sophisticated systems show system efficiency</a:t>
            </a:r>
          </a:p>
          <a:p>
            <a:r>
              <a:rPr lang="en-CA" dirty="0"/>
              <a:t>Some include other items like air dryers</a:t>
            </a:r>
          </a:p>
          <a:p>
            <a:r>
              <a:rPr lang="en-CA" dirty="0"/>
              <a:t>Determination of non-productive flow is important but not always possible</a:t>
            </a:r>
          </a:p>
          <a:p>
            <a:r>
              <a:rPr lang="en-CA" dirty="0"/>
              <a:t>Placement of the meters sometimes affects readings</a:t>
            </a:r>
          </a:p>
          <a:p>
            <a:r>
              <a:rPr lang="en-CA" dirty="0"/>
              <a:t>Processing of the data is sometimes needed (moving averages)</a:t>
            </a:r>
          </a:p>
          <a:p>
            <a:r>
              <a:rPr lang="en-CA" dirty="0"/>
              <a:t>Certain conditions can cause erroneous readings</a:t>
            </a:r>
          </a:p>
          <a:p>
            <a:endParaRPr lang="en-CA" dirty="0"/>
          </a:p>
        </p:txBody>
      </p:sp>
    </p:spTree>
    <p:extLst>
      <p:ext uri="{BB962C8B-B14F-4D97-AF65-F5344CB8AC3E}">
        <p14:creationId xmlns:p14="http://schemas.microsoft.com/office/powerpoint/2010/main" val="4827699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4BF02-C97A-43C3-950F-E6B0C71C9FED}"/>
              </a:ext>
            </a:extLst>
          </p:cNvPr>
          <p:cNvSpPr>
            <a:spLocks noGrp="1"/>
          </p:cNvSpPr>
          <p:nvPr>
            <p:ph type="title"/>
          </p:nvPr>
        </p:nvSpPr>
        <p:spPr/>
        <p:txBody>
          <a:bodyPr/>
          <a:lstStyle/>
          <a:p>
            <a:r>
              <a:rPr lang="en-CA" dirty="0"/>
              <a:t>Example Systems</a:t>
            </a:r>
          </a:p>
        </p:txBody>
      </p:sp>
      <p:pic>
        <p:nvPicPr>
          <p:cNvPr id="5" name="Content Placeholder 4">
            <a:extLst>
              <a:ext uri="{FF2B5EF4-FFF2-40B4-BE49-F238E27FC236}">
                <a16:creationId xmlns:a16="http://schemas.microsoft.com/office/drawing/2014/main" id="{745A9271-02D9-476B-A46B-2BDCE74DB98B}"/>
              </a:ext>
            </a:extLst>
          </p:cNvPr>
          <p:cNvPicPr>
            <a:picLocks noGrp="1" noChangeAspect="1"/>
          </p:cNvPicPr>
          <p:nvPr>
            <p:ph sz="quarter" idx="1"/>
          </p:nvPr>
        </p:nvPicPr>
        <p:blipFill rotWithShape="1">
          <a:blip r:embed="rId3"/>
          <a:srcRect b="11351"/>
          <a:stretch/>
        </p:blipFill>
        <p:spPr>
          <a:xfrm>
            <a:off x="457200" y="1828800"/>
            <a:ext cx="8305800" cy="3967114"/>
          </a:xfrm>
          <a:prstGeom prst="rect">
            <a:avLst/>
          </a:prstGeom>
        </p:spPr>
      </p:pic>
      <p:sp>
        <p:nvSpPr>
          <p:cNvPr id="6" name="TextBox 5">
            <a:extLst>
              <a:ext uri="{FF2B5EF4-FFF2-40B4-BE49-F238E27FC236}">
                <a16:creationId xmlns:a16="http://schemas.microsoft.com/office/drawing/2014/main" id="{43B63B63-A7E0-4DA9-B158-A901234813FE}"/>
              </a:ext>
            </a:extLst>
          </p:cNvPr>
          <p:cNvSpPr txBox="1"/>
          <p:nvPr/>
        </p:nvSpPr>
        <p:spPr>
          <a:xfrm>
            <a:off x="838200" y="990600"/>
            <a:ext cx="7772400"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000"/>
                </a:solidFill>
                <a:effectLst/>
                <a:uLnTx/>
                <a:uFillTx/>
                <a:latin typeface="Arial"/>
                <a:ea typeface="+mn-ea"/>
                <a:cs typeface="+mn-cs"/>
              </a:rPr>
              <a:t>Simple monitoring system – needs high level of interpretation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000"/>
                </a:solidFill>
                <a:effectLst/>
                <a:uLnTx/>
                <a:uFillTx/>
                <a:latin typeface="Arial"/>
                <a:ea typeface="+mn-ea"/>
                <a:cs typeface="+mn-cs"/>
              </a:rPr>
              <a:t>Confusing and unclear data, manual KPI calculation required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000"/>
                </a:solidFill>
                <a:effectLst/>
                <a:uLnTx/>
                <a:uFillTx/>
                <a:latin typeface="Arial"/>
                <a:ea typeface="+mn-ea"/>
                <a:cs typeface="+mn-cs"/>
              </a:rPr>
              <a:t>Measurement error due to flow meter position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34063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4BF02-C97A-43C3-950F-E6B0C71C9FED}"/>
              </a:ext>
            </a:extLst>
          </p:cNvPr>
          <p:cNvSpPr>
            <a:spLocks noGrp="1"/>
          </p:cNvSpPr>
          <p:nvPr>
            <p:ph type="title"/>
          </p:nvPr>
        </p:nvSpPr>
        <p:spPr/>
        <p:txBody>
          <a:bodyPr/>
          <a:lstStyle/>
          <a:p>
            <a:r>
              <a:rPr lang="en-CA" dirty="0"/>
              <a:t>Example Systems</a:t>
            </a:r>
          </a:p>
        </p:txBody>
      </p:sp>
      <p:sp>
        <p:nvSpPr>
          <p:cNvPr id="6" name="TextBox 5">
            <a:extLst>
              <a:ext uri="{FF2B5EF4-FFF2-40B4-BE49-F238E27FC236}">
                <a16:creationId xmlns:a16="http://schemas.microsoft.com/office/drawing/2014/main" id="{43B63B63-A7E0-4DA9-B158-A901234813FE}"/>
              </a:ext>
            </a:extLst>
          </p:cNvPr>
          <p:cNvSpPr txBox="1"/>
          <p:nvPr/>
        </p:nvSpPr>
        <p:spPr>
          <a:xfrm>
            <a:off x="838200" y="990600"/>
            <a:ext cx="7772400"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000"/>
                </a:solidFill>
                <a:effectLst/>
                <a:uLnTx/>
                <a:uFillTx/>
                <a:latin typeface="Arial"/>
                <a:ea typeface="+mn-ea"/>
                <a:cs typeface="+mn-cs"/>
              </a:rPr>
              <a:t>Simple monitoring system – needs high level of interpretation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000"/>
                </a:solidFill>
                <a:effectLst/>
                <a:uLnTx/>
                <a:uFillTx/>
                <a:latin typeface="Arial"/>
                <a:ea typeface="+mn-ea"/>
                <a:cs typeface="+mn-cs"/>
              </a:rPr>
              <a:t>Moving average applied makes data clearer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000"/>
                </a:solidFill>
                <a:effectLst/>
                <a:uLnTx/>
                <a:uFillTx/>
                <a:latin typeface="Arial"/>
                <a:ea typeface="+mn-ea"/>
                <a:cs typeface="+mn-cs"/>
              </a:rPr>
              <a:t>Flow meter error when compressor is off must be subtracted 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7" name="Content Placeholder 6">
            <a:extLst>
              <a:ext uri="{FF2B5EF4-FFF2-40B4-BE49-F238E27FC236}">
                <a16:creationId xmlns:a16="http://schemas.microsoft.com/office/drawing/2014/main" id="{540074CC-1D7D-4021-9C61-DCCEE5DD4D64}"/>
              </a:ext>
            </a:extLst>
          </p:cNvPr>
          <p:cNvPicPr>
            <a:picLocks noGrp="1" noChangeAspect="1"/>
          </p:cNvPicPr>
          <p:nvPr>
            <p:ph sz="quarter" idx="1"/>
          </p:nvPr>
        </p:nvPicPr>
        <p:blipFill>
          <a:blip r:embed="rId3"/>
          <a:stretch>
            <a:fillRect/>
          </a:stretch>
        </p:blipFill>
        <p:spPr>
          <a:xfrm>
            <a:off x="457200" y="1981200"/>
            <a:ext cx="8229600" cy="3756073"/>
          </a:xfrm>
          <a:prstGeom prst="rect">
            <a:avLst/>
          </a:prstGeom>
        </p:spPr>
      </p:pic>
    </p:spTree>
    <p:extLst>
      <p:ext uri="{BB962C8B-B14F-4D97-AF65-F5344CB8AC3E}">
        <p14:creationId xmlns:p14="http://schemas.microsoft.com/office/powerpoint/2010/main" val="8421287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5A94D-BD42-4C34-81DA-ECCF2A3E6478}"/>
              </a:ext>
            </a:extLst>
          </p:cNvPr>
          <p:cNvSpPr>
            <a:spLocks noGrp="1"/>
          </p:cNvSpPr>
          <p:nvPr>
            <p:ph type="title"/>
          </p:nvPr>
        </p:nvSpPr>
        <p:spPr/>
        <p:txBody>
          <a:bodyPr/>
          <a:lstStyle/>
          <a:p>
            <a:r>
              <a:rPr lang="en-CA" dirty="0"/>
              <a:t>Example Systems – Web Based</a:t>
            </a:r>
          </a:p>
        </p:txBody>
      </p:sp>
      <p:pic>
        <p:nvPicPr>
          <p:cNvPr id="4" name="Content Placeholder 3">
            <a:extLst>
              <a:ext uri="{FF2B5EF4-FFF2-40B4-BE49-F238E27FC236}">
                <a16:creationId xmlns:a16="http://schemas.microsoft.com/office/drawing/2014/main" id="{81D213B1-687A-4DEE-BD43-12564372031C}"/>
              </a:ext>
            </a:extLst>
          </p:cNvPr>
          <p:cNvPicPr>
            <a:picLocks noGrp="1" noChangeAspect="1"/>
          </p:cNvPicPr>
          <p:nvPr>
            <p:ph sz="quarter" idx="1"/>
          </p:nvPr>
        </p:nvPicPr>
        <p:blipFill>
          <a:blip r:embed="rId2"/>
          <a:stretch>
            <a:fillRect/>
          </a:stretch>
        </p:blipFill>
        <p:spPr>
          <a:xfrm>
            <a:off x="918176" y="1600200"/>
            <a:ext cx="7307648" cy="3886200"/>
          </a:xfrm>
          <a:prstGeom prst="rect">
            <a:avLst/>
          </a:prstGeom>
        </p:spPr>
      </p:pic>
      <p:sp>
        <p:nvSpPr>
          <p:cNvPr id="5" name="TextBox 4">
            <a:extLst>
              <a:ext uri="{FF2B5EF4-FFF2-40B4-BE49-F238E27FC236}">
                <a16:creationId xmlns:a16="http://schemas.microsoft.com/office/drawing/2014/main" id="{D266085C-C79D-4152-8FA0-E5570215901B}"/>
              </a:ext>
            </a:extLst>
          </p:cNvPr>
          <p:cNvSpPr txBox="1"/>
          <p:nvPr/>
        </p:nvSpPr>
        <p:spPr>
          <a:xfrm>
            <a:off x="6781800" y="5638800"/>
            <a:ext cx="3810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Arial"/>
                <a:ea typeface="+mn-ea"/>
                <a:cs typeface="+mn-cs"/>
              </a:rPr>
              <a:t>Source: CALMS.EU</a:t>
            </a:r>
          </a:p>
        </p:txBody>
      </p:sp>
    </p:spTree>
    <p:extLst>
      <p:ext uri="{BB962C8B-B14F-4D97-AF65-F5344CB8AC3E}">
        <p14:creationId xmlns:p14="http://schemas.microsoft.com/office/powerpoint/2010/main" val="21103659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5A94D-BD42-4C34-81DA-ECCF2A3E6478}"/>
              </a:ext>
            </a:extLst>
          </p:cNvPr>
          <p:cNvSpPr>
            <a:spLocks noGrp="1"/>
          </p:cNvSpPr>
          <p:nvPr>
            <p:ph type="title"/>
          </p:nvPr>
        </p:nvSpPr>
        <p:spPr/>
        <p:txBody>
          <a:bodyPr/>
          <a:lstStyle/>
          <a:p>
            <a:r>
              <a:rPr lang="en-CA" dirty="0"/>
              <a:t>Example Systems – Web Based</a:t>
            </a:r>
          </a:p>
        </p:txBody>
      </p:sp>
      <p:sp>
        <p:nvSpPr>
          <p:cNvPr id="5" name="TextBox 4">
            <a:extLst>
              <a:ext uri="{FF2B5EF4-FFF2-40B4-BE49-F238E27FC236}">
                <a16:creationId xmlns:a16="http://schemas.microsoft.com/office/drawing/2014/main" id="{D266085C-C79D-4152-8FA0-E5570215901B}"/>
              </a:ext>
            </a:extLst>
          </p:cNvPr>
          <p:cNvSpPr txBox="1"/>
          <p:nvPr/>
        </p:nvSpPr>
        <p:spPr>
          <a:xfrm>
            <a:off x="6781800" y="5638800"/>
            <a:ext cx="3810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Arial"/>
                <a:ea typeface="+mn-ea"/>
                <a:cs typeface="+mn-cs"/>
              </a:rPr>
              <a:t>Source: CALMS.EU</a:t>
            </a:r>
          </a:p>
        </p:txBody>
      </p:sp>
      <p:pic>
        <p:nvPicPr>
          <p:cNvPr id="6" name="Content Placeholder 5">
            <a:extLst>
              <a:ext uri="{FF2B5EF4-FFF2-40B4-BE49-F238E27FC236}">
                <a16:creationId xmlns:a16="http://schemas.microsoft.com/office/drawing/2014/main" id="{3E45C86F-84E8-4669-8ECC-B9AC93BD401E}"/>
              </a:ext>
            </a:extLst>
          </p:cNvPr>
          <p:cNvPicPr>
            <a:picLocks noGrp="1" noChangeAspect="1"/>
          </p:cNvPicPr>
          <p:nvPr>
            <p:ph sz="quarter" idx="1"/>
          </p:nvPr>
        </p:nvPicPr>
        <p:blipFill>
          <a:blip r:embed="rId2"/>
          <a:stretch>
            <a:fillRect/>
          </a:stretch>
        </p:blipFill>
        <p:spPr>
          <a:xfrm>
            <a:off x="457200" y="1759051"/>
            <a:ext cx="8229600" cy="3568498"/>
          </a:xfrm>
          <a:prstGeom prst="rect">
            <a:avLst/>
          </a:prstGeom>
        </p:spPr>
      </p:pic>
    </p:spTree>
    <p:extLst>
      <p:ext uri="{BB962C8B-B14F-4D97-AF65-F5344CB8AC3E}">
        <p14:creationId xmlns:p14="http://schemas.microsoft.com/office/powerpoint/2010/main" val="10769410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5A94D-BD42-4C34-81DA-ECCF2A3E6478}"/>
              </a:ext>
            </a:extLst>
          </p:cNvPr>
          <p:cNvSpPr>
            <a:spLocks noGrp="1"/>
          </p:cNvSpPr>
          <p:nvPr>
            <p:ph type="title"/>
          </p:nvPr>
        </p:nvSpPr>
        <p:spPr/>
        <p:txBody>
          <a:bodyPr/>
          <a:lstStyle/>
          <a:p>
            <a:r>
              <a:rPr lang="en-CA" dirty="0"/>
              <a:t>Example Systems – Web Based</a:t>
            </a:r>
          </a:p>
        </p:txBody>
      </p:sp>
      <p:sp>
        <p:nvSpPr>
          <p:cNvPr id="5" name="TextBox 4">
            <a:extLst>
              <a:ext uri="{FF2B5EF4-FFF2-40B4-BE49-F238E27FC236}">
                <a16:creationId xmlns:a16="http://schemas.microsoft.com/office/drawing/2014/main" id="{D266085C-C79D-4152-8FA0-E5570215901B}"/>
              </a:ext>
            </a:extLst>
          </p:cNvPr>
          <p:cNvSpPr txBox="1"/>
          <p:nvPr/>
        </p:nvSpPr>
        <p:spPr>
          <a:xfrm>
            <a:off x="6781800" y="5638800"/>
            <a:ext cx="3810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Arial"/>
                <a:ea typeface="+mn-ea"/>
                <a:cs typeface="+mn-cs"/>
              </a:rPr>
              <a:t>Source: CALMS.EU</a:t>
            </a:r>
          </a:p>
        </p:txBody>
      </p:sp>
      <p:pic>
        <p:nvPicPr>
          <p:cNvPr id="7" name="Content Placeholder 6">
            <a:extLst>
              <a:ext uri="{FF2B5EF4-FFF2-40B4-BE49-F238E27FC236}">
                <a16:creationId xmlns:a16="http://schemas.microsoft.com/office/drawing/2014/main" id="{DA90A98F-4D43-4E66-BC60-05686D201623}"/>
              </a:ext>
            </a:extLst>
          </p:cNvPr>
          <p:cNvPicPr>
            <a:picLocks noGrp="1" noChangeAspect="1"/>
          </p:cNvPicPr>
          <p:nvPr>
            <p:ph sz="quarter" idx="1"/>
          </p:nvPr>
        </p:nvPicPr>
        <p:blipFill>
          <a:blip r:embed="rId2"/>
          <a:stretch>
            <a:fillRect/>
          </a:stretch>
        </p:blipFill>
        <p:spPr>
          <a:xfrm>
            <a:off x="1556677" y="1600200"/>
            <a:ext cx="6030645" cy="3886200"/>
          </a:xfrm>
          <a:prstGeom prst="rect">
            <a:avLst/>
          </a:prstGeom>
        </p:spPr>
      </p:pic>
    </p:spTree>
    <p:extLst>
      <p:ext uri="{BB962C8B-B14F-4D97-AF65-F5344CB8AC3E}">
        <p14:creationId xmlns:p14="http://schemas.microsoft.com/office/powerpoint/2010/main" val="21121440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5A94D-BD42-4C34-81DA-ECCF2A3E6478}"/>
              </a:ext>
            </a:extLst>
          </p:cNvPr>
          <p:cNvSpPr>
            <a:spLocks noGrp="1"/>
          </p:cNvSpPr>
          <p:nvPr>
            <p:ph type="title"/>
          </p:nvPr>
        </p:nvSpPr>
        <p:spPr/>
        <p:txBody>
          <a:bodyPr/>
          <a:lstStyle/>
          <a:p>
            <a:r>
              <a:rPr lang="en-CA" dirty="0"/>
              <a:t>Example Systems – Web Based</a:t>
            </a:r>
          </a:p>
        </p:txBody>
      </p:sp>
      <p:sp>
        <p:nvSpPr>
          <p:cNvPr id="5" name="TextBox 4">
            <a:extLst>
              <a:ext uri="{FF2B5EF4-FFF2-40B4-BE49-F238E27FC236}">
                <a16:creationId xmlns:a16="http://schemas.microsoft.com/office/drawing/2014/main" id="{D266085C-C79D-4152-8FA0-E5570215901B}"/>
              </a:ext>
            </a:extLst>
          </p:cNvPr>
          <p:cNvSpPr txBox="1"/>
          <p:nvPr/>
        </p:nvSpPr>
        <p:spPr>
          <a:xfrm>
            <a:off x="6781800" y="5638800"/>
            <a:ext cx="2286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Arial"/>
                <a:ea typeface="+mn-ea"/>
                <a:cs typeface="+mn-cs"/>
              </a:rPr>
              <a:t>Source: Sparksdynamics.com</a:t>
            </a:r>
          </a:p>
        </p:txBody>
      </p:sp>
      <p:pic>
        <p:nvPicPr>
          <p:cNvPr id="1027" name="Picture 3" descr="https://gallery.mailchimp.com/cde76f3d6075edb2cd2a84f22/images/b2381b51-8edd-4593-bdcb-231a448d018b.png">
            <a:extLst>
              <a:ext uri="{FF2B5EF4-FFF2-40B4-BE49-F238E27FC236}">
                <a16:creationId xmlns:a16="http://schemas.microsoft.com/office/drawing/2014/main" id="{2EE2C258-88A3-4614-B4AB-576CA2D8C87B}"/>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333867" y="1295400"/>
            <a:ext cx="8405056"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82366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5A94D-BD42-4C34-81DA-ECCF2A3E6478}"/>
              </a:ext>
            </a:extLst>
          </p:cNvPr>
          <p:cNvSpPr>
            <a:spLocks noGrp="1"/>
          </p:cNvSpPr>
          <p:nvPr>
            <p:ph type="title"/>
          </p:nvPr>
        </p:nvSpPr>
        <p:spPr/>
        <p:txBody>
          <a:bodyPr/>
          <a:lstStyle/>
          <a:p>
            <a:r>
              <a:rPr lang="en-CA" dirty="0"/>
              <a:t>Example Systems – Web Based</a:t>
            </a:r>
          </a:p>
        </p:txBody>
      </p:sp>
      <p:sp>
        <p:nvSpPr>
          <p:cNvPr id="5" name="TextBox 4">
            <a:extLst>
              <a:ext uri="{FF2B5EF4-FFF2-40B4-BE49-F238E27FC236}">
                <a16:creationId xmlns:a16="http://schemas.microsoft.com/office/drawing/2014/main" id="{D266085C-C79D-4152-8FA0-E5570215901B}"/>
              </a:ext>
            </a:extLst>
          </p:cNvPr>
          <p:cNvSpPr txBox="1"/>
          <p:nvPr/>
        </p:nvSpPr>
        <p:spPr>
          <a:xfrm>
            <a:off x="3467100" y="5904913"/>
            <a:ext cx="2286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Arial"/>
                <a:ea typeface="+mn-ea"/>
                <a:cs typeface="+mn-cs"/>
              </a:rPr>
              <a:t>Source: Sparksdynamics.com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Arial"/>
                <a:ea typeface="+mn-ea"/>
                <a:cs typeface="+mn-cs"/>
              </a:rPr>
              <a:t>See Jan/Feb 2019 CABP</a:t>
            </a:r>
          </a:p>
        </p:txBody>
      </p:sp>
      <p:pic>
        <p:nvPicPr>
          <p:cNvPr id="2050" name="Picture 2" descr="https://gallery.mailchimp.com/cde76f3d6075edb2cd2a84f22/images/56959917-47da-4eb0-8e11-3947bc9d5dc0.png">
            <a:extLst>
              <a:ext uri="{FF2B5EF4-FFF2-40B4-BE49-F238E27FC236}">
                <a16:creationId xmlns:a16="http://schemas.microsoft.com/office/drawing/2014/main" id="{4FA5F133-BF3E-457F-AC84-F4CCA434E975}"/>
              </a:ext>
            </a:extLst>
          </p:cNvPr>
          <p:cNvPicPr>
            <a:picLocks noChangeAspect="1" noChangeArrowheads="1"/>
          </p:cNvPicPr>
          <p:nvPr/>
        </p:nvPicPr>
        <p:blipFill rotWithShape="1">
          <a:blip r:link="rId2">
            <a:extLst>
              <a:ext uri="{28A0092B-C50C-407E-A947-70E740481C1C}">
                <a14:useLocalDpi xmlns:a14="http://schemas.microsoft.com/office/drawing/2010/main" val="0"/>
              </a:ext>
            </a:extLst>
          </a:blip>
          <a:srcRect b="55194"/>
          <a:stretch>
            <a:fillRect/>
          </a:stretch>
        </p:blipFill>
        <p:spPr bwMode="auto">
          <a:xfrm>
            <a:off x="1219200" y="927368"/>
            <a:ext cx="6477000" cy="480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9437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7"/>
          <p:cNvSpPr txBox="1">
            <a:spLocks noChangeArrowheads="1"/>
          </p:cNvSpPr>
          <p:nvPr/>
        </p:nvSpPr>
        <p:spPr bwMode="auto">
          <a:xfrm>
            <a:off x="642143" y="1350439"/>
            <a:ext cx="785971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mj-lt"/>
                <a:ea typeface="+mn-ea"/>
                <a:cs typeface="+mn-cs"/>
              </a:rPr>
              <a:t>All rights are reserved. The contents of this publication may not be reproduced in whole or in part without consent of Smith Onandia Communications LLC. Smith Onandia Communications LLC does not assume and hereby disclaims any liability to any person for any loss or damage caused by errors or omissions in the material contained herein, regardless of whether such errors result from negligence, accident, or any other cause whatsoever.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prstClr val="black"/>
              </a:solidFill>
              <a:effectLst/>
              <a:uLnTx/>
              <a:uFillTx/>
              <a:latin typeface="+mj-l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mj-lt"/>
                <a:ea typeface="+mn-ea"/>
                <a:cs typeface="+mn-cs"/>
              </a:rPr>
              <a:t>All materials presented are educational. Each system is unique and must be evaluated on its own merits.</a:t>
            </a:r>
          </a:p>
        </p:txBody>
      </p:sp>
      <p:sp>
        <p:nvSpPr>
          <p:cNvPr id="4" name="Title 1">
            <a:extLst>
              <a:ext uri="{FF2B5EF4-FFF2-40B4-BE49-F238E27FC236}">
                <a16:creationId xmlns:a16="http://schemas.microsoft.com/office/drawing/2014/main" id="{E1D1137A-1C58-428F-9DFB-DE963A9E07D0}"/>
              </a:ext>
            </a:extLst>
          </p:cNvPr>
          <p:cNvSpPr>
            <a:spLocks noGrp="1"/>
          </p:cNvSpPr>
          <p:nvPr>
            <p:ph type="title"/>
          </p:nvPr>
        </p:nvSpPr>
        <p:spPr>
          <a:xfrm>
            <a:off x="457200" y="152400"/>
            <a:ext cx="8305800" cy="563562"/>
          </a:xfrm>
        </p:spPr>
        <p:txBody>
          <a:bodyPr/>
          <a:lstStyle/>
          <a:p>
            <a:pPr algn="ctr"/>
            <a:r>
              <a:rPr lang="en-US" dirty="0"/>
              <a:t>Disclaimer</a:t>
            </a:r>
          </a:p>
        </p:txBody>
      </p:sp>
    </p:spTree>
    <p:extLst>
      <p:ext uri="{BB962C8B-B14F-4D97-AF65-F5344CB8AC3E}">
        <p14:creationId xmlns:p14="http://schemas.microsoft.com/office/powerpoint/2010/main" val="348849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5A94D-BD42-4C34-81DA-ECCF2A3E6478}"/>
              </a:ext>
            </a:extLst>
          </p:cNvPr>
          <p:cNvSpPr>
            <a:spLocks noGrp="1"/>
          </p:cNvSpPr>
          <p:nvPr>
            <p:ph type="title"/>
          </p:nvPr>
        </p:nvSpPr>
        <p:spPr/>
        <p:txBody>
          <a:bodyPr/>
          <a:lstStyle/>
          <a:p>
            <a:r>
              <a:rPr lang="en-CA" dirty="0"/>
              <a:t>Example Systems – Web Based</a:t>
            </a:r>
          </a:p>
        </p:txBody>
      </p:sp>
      <p:sp>
        <p:nvSpPr>
          <p:cNvPr id="5" name="TextBox 4">
            <a:extLst>
              <a:ext uri="{FF2B5EF4-FFF2-40B4-BE49-F238E27FC236}">
                <a16:creationId xmlns:a16="http://schemas.microsoft.com/office/drawing/2014/main" id="{D266085C-C79D-4152-8FA0-E5570215901B}"/>
              </a:ext>
            </a:extLst>
          </p:cNvPr>
          <p:cNvSpPr txBox="1"/>
          <p:nvPr/>
        </p:nvSpPr>
        <p:spPr>
          <a:xfrm>
            <a:off x="3581400" y="6006235"/>
            <a:ext cx="2286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Arial"/>
                <a:ea typeface="+mn-ea"/>
                <a:cs typeface="+mn-cs"/>
              </a:rPr>
              <a:t>Source: Sparksdynamics.com</a:t>
            </a:r>
          </a:p>
        </p:txBody>
      </p:sp>
      <p:pic>
        <p:nvPicPr>
          <p:cNvPr id="3" name="Picture 2">
            <a:extLst>
              <a:ext uri="{FF2B5EF4-FFF2-40B4-BE49-F238E27FC236}">
                <a16:creationId xmlns:a16="http://schemas.microsoft.com/office/drawing/2014/main" id="{0A4E96F7-6D35-4F68-BC00-41975D46CF6B}"/>
              </a:ext>
            </a:extLst>
          </p:cNvPr>
          <p:cNvPicPr>
            <a:picLocks noChangeAspect="1"/>
          </p:cNvPicPr>
          <p:nvPr/>
        </p:nvPicPr>
        <p:blipFill rotWithShape="1">
          <a:blip r:embed="rId2"/>
          <a:srcRect t="44794"/>
          <a:stretch/>
        </p:blipFill>
        <p:spPr>
          <a:xfrm>
            <a:off x="1981200" y="919478"/>
            <a:ext cx="5486400" cy="5019043"/>
          </a:xfrm>
          <a:prstGeom prst="rect">
            <a:avLst/>
          </a:prstGeom>
        </p:spPr>
      </p:pic>
    </p:spTree>
    <p:extLst>
      <p:ext uri="{BB962C8B-B14F-4D97-AF65-F5344CB8AC3E}">
        <p14:creationId xmlns:p14="http://schemas.microsoft.com/office/powerpoint/2010/main" val="2828132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5A94D-BD42-4C34-81DA-ECCF2A3E6478}"/>
              </a:ext>
            </a:extLst>
          </p:cNvPr>
          <p:cNvSpPr>
            <a:spLocks noGrp="1"/>
          </p:cNvSpPr>
          <p:nvPr>
            <p:ph type="title"/>
          </p:nvPr>
        </p:nvSpPr>
        <p:spPr/>
        <p:txBody>
          <a:bodyPr/>
          <a:lstStyle/>
          <a:p>
            <a:r>
              <a:rPr lang="en-CA" dirty="0"/>
              <a:t>Example Systems – Web Based</a:t>
            </a:r>
          </a:p>
        </p:txBody>
      </p:sp>
      <p:sp>
        <p:nvSpPr>
          <p:cNvPr id="5" name="TextBox 4">
            <a:extLst>
              <a:ext uri="{FF2B5EF4-FFF2-40B4-BE49-F238E27FC236}">
                <a16:creationId xmlns:a16="http://schemas.microsoft.com/office/drawing/2014/main" id="{D266085C-C79D-4152-8FA0-E5570215901B}"/>
              </a:ext>
            </a:extLst>
          </p:cNvPr>
          <p:cNvSpPr txBox="1"/>
          <p:nvPr/>
        </p:nvSpPr>
        <p:spPr>
          <a:xfrm>
            <a:off x="3581400" y="5876985"/>
            <a:ext cx="2286000" cy="461665"/>
          </a:xfrm>
          <a:prstGeom prst="rect">
            <a:avLst/>
          </a:prstGeom>
          <a:noFill/>
        </p:spPr>
        <p:txBody>
          <a:bodyPr wrap="square" rtlCol="0">
            <a:spAutoFit/>
          </a:bodyPr>
          <a:lstStyle/>
          <a:p>
            <a:pPr lvl="0">
              <a:defRPr/>
            </a:pPr>
            <a:r>
              <a:rPr lang="en-CA" sz="1200" dirty="0">
                <a:solidFill>
                  <a:srgbClr val="000000"/>
                </a:solidFill>
              </a:rPr>
              <a:t>Source: Lightapp.com as featured in Aug 2018 CABP</a:t>
            </a:r>
          </a:p>
        </p:txBody>
      </p:sp>
      <p:pic>
        <p:nvPicPr>
          <p:cNvPr id="4" name="Picture 3">
            <a:extLst>
              <a:ext uri="{FF2B5EF4-FFF2-40B4-BE49-F238E27FC236}">
                <a16:creationId xmlns:a16="http://schemas.microsoft.com/office/drawing/2014/main" id="{3B1FE449-EF60-4F6D-B341-548E430386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984124"/>
            <a:ext cx="6540836" cy="4889751"/>
          </a:xfrm>
          <a:prstGeom prst="rect">
            <a:avLst/>
          </a:prstGeom>
        </p:spPr>
      </p:pic>
    </p:spTree>
    <p:extLst>
      <p:ext uri="{BB962C8B-B14F-4D97-AF65-F5344CB8AC3E}">
        <p14:creationId xmlns:p14="http://schemas.microsoft.com/office/powerpoint/2010/main" val="25430317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5A94D-BD42-4C34-81DA-ECCF2A3E6478}"/>
              </a:ext>
            </a:extLst>
          </p:cNvPr>
          <p:cNvSpPr>
            <a:spLocks noGrp="1"/>
          </p:cNvSpPr>
          <p:nvPr>
            <p:ph type="title"/>
          </p:nvPr>
        </p:nvSpPr>
        <p:spPr/>
        <p:txBody>
          <a:bodyPr/>
          <a:lstStyle/>
          <a:p>
            <a:r>
              <a:rPr lang="en-CA" dirty="0"/>
              <a:t>Example Systems – Web Based</a:t>
            </a:r>
          </a:p>
        </p:txBody>
      </p:sp>
      <p:sp>
        <p:nvSpPr>
          <p:cNvPr id="5" name="TextBox 4">
            <a:extLst>
              <a:ext uri="{FF2B5EF4-FFF2-40B4-BE49-F238E27FC236}">
                <a16:creationId xmlns:a16="http://schemas.microsoft.com/office/drawing/2014/main" id="{D266085C-C79D-4152-8FA0-E5570215901B}"/>
              </a:ext>
            </a:extLst>
          </p:cNvPr>
          <p:cNvSpPr txBox="1"/>
          <p:nvPr/>
        </p:nvSpPr>
        <p:spPr>
          <a:xfrm>
            <a:off x="3581400" y="5334000"/>
            <a:ext cx="2286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Arial"/>
                <a:ea typeface="+mn-ea"/>
                <a:cs typeface="+mn-cs"/>
              </a:rPr>
              <a:t>Source: Lightapp.com as featured in Aug 2018 CABP</a:t>
            </a:r>
          </a:p>
        </p:txBody>
      </p:sp>
      <p:pic>
        <p:nvPicPr>
          <p:cNvPr id="6" name="Picture 5">
            <a:extLst>
              <a:ext uri="{FF2B5EF4-FFF2-40B4-BE49-F238E27FC236}">
                <a16:creationId xmlns:a16="http://schemas.microsoft.com/office/drawing/2014/main" id="{DBD68224-9542-4045-91B2-BCB607541F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500"/>
            <a:ext cx="9144000" cy="3429000"/>
          </a:xfrm>
          <a:prstGeom prst="rect">
            <a:avLst/>
          </a:prstGeom>
        </p:spPr>
      </p:pic>
    </p:spTree>
    <p:extLst>
      <p:ext uri="{BB962C8B-B14F-4D97-AF65-F5344CB8AC3E}">
        <p14:creationId xmlns:p14="http://schemas.microsoft.com/office/powerpoint/2010/main" val="13613196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5A94D-BD42-4C34-81DA-ECCF2A3E6478}"/>
              </a:ext>
            </a:extLst>
          </p:cNvPr>
          <p:cNvSpPr>
            <a:spLocks noGrp="1"/>
          </p:cNvSpPr>
          <p:nvPr>
            <p:ph type="title"/>
          </p:nvPr>
        </p:nvSpPr>
        <p:spPr/>
        <p:txBody>
          <a:bodyPr/>
          <a:lstStyle/>
          <a:p>
            <a:r>
              <a:rPr lang="en-CA" dirty="0"/>
              <a:t>Example Systems – Web Based</a:t>
            </a:r>
          </a:p>
        </p:txBody>
      </p:sp>
      <p:sp>
        <p:nvSpPr>
          <p:cNvPr id="5" name="TextBox 4">
            <a:extLst>
              <a:ext uri="{FF2B5EF4-FFF2-40B4-BE49-F238E27FC236}">
                <a16:creationId xmlns:a16="http://schemas.microsoft.com/office/drawing/2014/main" id="{D266085C-C79D-4152-8FA0-E5570215901B}"/>
              </a:ext>
            </a:extLst>
          </p:cNvPr>
          <p:cNvSpPr txBox="1"/>
          <p:nvPr/>
        </p:nvSpPr>
        <p:spPr>
          <a:xfrm>
            <a:off x="3581400" y="5334000"/>
            <a:ext cx="2286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Arial"/>
                <a:ea typeface="+mn-ea"/>
                <a:cs typeface="+mn-cs"/>
              </a:rPr>
              <a:t>Source: </a:t>
            </a:r>
            <a:r>
              <a:rPr kumimoji="0" lang="en-CA" sz="1200" b="0" i="0" u="none" strike="noStrike" kern="1200" cap="none" spc="0" normalizeH="0" baseline="0" noProof="0" dirty="0" err="1">
                <a:ln>
                  <a:noFill/>
                </a:ln>
                <a:solidFill>
                  <a:srgbClr val="000000"/>
                </a:solidFill>
                <a:effectLst/>
                <a:uLnTx/>
                <a:uFillTx/>
                <a:latin typeface="Arial"/>
                <a:ea typeface="+mn-ea"/>
                <a:cs typeface="+mn-cs"/>
              </a:rPr>
              <a:t>Kaeser</a:t>
            </a:r>
            <a:endParaRPr kumimoji="0" lang="en-CA" sz="1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a:extLst>
              <a:ext uri="{FF2B5EF4-FFF2-40B4-BE49-F238E27FC236}">
                <a16:creationId xmlns:a16="http://schemas.microsoft.com/office/drawing/2014/main" id="{9F02CED8-FF46-4849-945A-0E2AA85D9082}"/>
              </a:ext>
            </a:extLst>
          </p:cNvPr>
          <p:cNvPicPr>
            <a:picLocks noChangeAspect="1"/>
          </p:cNvPicPr>
          <p:nvPr/>
        </p:nvPicPr>
        <p:blipFill>
          <a:blip r:embed="rId2"/>
          <a:stretch>
            <a:fillRect/>
          </a:stretch>
        </p:blipFill>
        <p:spPr>
          <a:xfrm>
            <a:off x="990600" y="1006659"/>
            <a:ext cx="7097136" cy="4604340"/>
          </a:xfrm>
          <a:prstGeom prst="rect">
            <a:avLst/>
          </a:prstGeom>
        </p:spPr>
      </p:pic>
      <p:sp>
        <p:nvSpPr>
          <p:cNvPr id="6" name="TextBox 5">
            <a:extLst>
              <a:ext uri="{FF2B5EF4-FFF2-40B4-BE49-F238E27FC236}">
                <a16:creationId xmlns:a16="http://schemas.microsoft.com/office/drawing/2014/main" id="{B04FE3AA-BD18-419C-A80A-38A71BAE16E1}"/>
              </a:ext>
            </a:extLst>
          </p:cNvPr>
          <p:cNvSpPr txBox="1"/>
          <p:nvPr/>
        </p:nvSpPr>
        <p:spPr>
          <a:xfrm>
            <a:off x="3657600" y="5658909"/>
            <a:ext cx="2286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Arial"/>
                <a:ea typeface="+mn-ea"/>
                <a:cs typeface="+mn-cs"/>
              </a:rPr>
              <a:t>Source: EnergAir.com</a:t>
            </a:r>
          </a:p>
        </p:txBody>
      </p:sp>
    </p:spTree>
    <p:extLst>
      <p:ext uri="{BB962C8B-B14F-4D97-AF65-F5344CB8AC3E}">
        <p14:creationId xmlns:p14="http://schemas.microsoft.com/office/powerpoint/2010/main" val="16347375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5A94D-BD42-4C34-81DA-ECCF2A3E6478}"/>
              </a:ext>
            </a:extLst>
          </p:cNvPr>
          <p:cNvSpPr>
            <a:spLocks noGrp="1"/>
          </p:cNvSpPr>
          <p:nvPr>
            <p:ph type="title"/>
          </p:nvPr>
        </p:nvSpPr>
        <p:spPr/>
        <p:txBody>
          <a:bodyPr/>
          <a:lstStyle/>
          <a:p>
            <a:r>
              <a:rPr lang="en-CA" dirty="0"/>
              <a:t>Example Systems – Web Based</a:t>
            </a:r>
          </a:p>
        </p:txBody>
      </p:sp>
      <p:sp>
        <p:nvSpPr>
          <p:cNvPr id="5" name="TextBox 4">
            <a:extLst>
              <a:ext uri="{FF2B5EF4-FFF2-40B4-BE49-F238E27FC236}">
                <a16:creationId xmlns:a16="http://schemas.microsoft.com/office/drawing/2014/main" id="{D266085C-C79D-4152-8FA0-E5570215901B}"/>
              </a:ext>
            </a:extLst>
          </p:cNvPr>
          <p:cNvSpPr txBox="1"/>
          <p:nvPr/>
        </p:nvSpPr>
        <p:spPr>
          <a:xfrm>
            <a:off x="3581400" y="5334000"/>
            <a:ext cx="2286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Arial"/>
                <a:ea typeface="+mn-ea"/>
                <a:cs typeface="+mn-cs"/>
              </a:rPr>
              <a:t>Source: </a:t>
            </a:r>
            <a:r>
              <a:rPr kumimoji="0" lang="en-CA" sz="1200" b="0" i="0" u="none" strike="noStrike" kern="1200" cap="none" spc="0" normalizeH="0" baseline="0" noProof="0" dirty="0" err="1">
                <a:ln>
                  <a:noFill/>
                </a:ln>
                <a:solidFill>
                  <a:srgbClr val="000000"/>
                </a:solidFill>
                <a:effectLst/>
                <a:uLnTx/>
                <a:uFillTx/>
                <a:latin typeface="Arial"/>
                <a:ea typeface="+mn-ea"/>
                <a:cs typeface="+mn-cs"/>
              </a:rPr>
              <a:t>Kaeser</a:t>
            </a:r>
            <a:endParaRPr kumimoji="0" lang="en-CA" sz="1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 name="Picture 3">
            <a:extLst>
              <a:ext uri="{FF2B5EF4-FFF2-40B4-BE49-F238E27FC236}">
                <a16:creationId xmlns:a16="http://schemas.microsoft.com/office/drawing/2014/main" id="{78409AEE-6218-419E-A640-6B3CCC65142C}"/>
              </a:ext>
            </a:extLst>
          </p:cNvPr>
          <p:cNvPicPr>
            <a:picLocks noChangeAspect="1"/>
          </p:cNvPicPr>
          <p:nvPr/>
        </p:nvPicPr>
        <p:blipFill>
          <a:blip r:embed="rId2"/>
          <a:stretch>
            <a:fillRect/>
          </a:stretch>
        </p:blipFill>
        <p:spPr>
          <a:xfrm>
            <a:off x="990600" y="1158756"/>
            <a:ext cx="6972300" cy="4489565"/>
          </a:xfrm>
          <a:prstGeom prst="rect">
            <a:avLst/>
          </a:prstGeom>
        </p:spPr>
      </p:pic>
      <p:sp>
        <p:nvSpPr>
          <p:cNvPr id="6" name="TextBox 5">
            <a:extLst>
              <a:ext uri="{FF2B5EF4-FFF2-40B4-BE49-F238E27FC236}">
                <a16:creationId xmlns:a16="http://schemas.microsoft.com/office/drawing/2014/main" id="{3DA66FE3-EC56-40D8-B814-9F7F7F9EC9FD}"/>
              </a:ext>
            </a:extLst>
          </p:cNvPr>
          <p:cNvSpPr txBox="1"/>
          <p:nvPr/>
        </p:nvSpPr>
        <p:spPr>
          <a:xfrm>
            <a:off x="3657600" y="5658909"/>
            <a:ext cx="2286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Arial"/>
                <a:ea typeface="+mn-ea"/>
                <a:cs typeface="+mn-cs"/>
              </a:rPr>
              <a:t>Source: EnergAir.com</a:t>
            </a:r>
          </a:p>
        </p:txBody>
      </p:sp>
    </p:spTree>
    <p:extLst>
      <p:ext uri="{BB962C8B-B14F-4D97-AF65-F5344CB8AC3E}">
        <p14:creationId xmlns:p14="http://schemas.microsoft.com/office/powerpoint/2010/main" val="27540319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5A94D-BD42-4C34-81DA-ECCF2A3E6478}"/>
              </a:ext>
            </a:extLst>
          </p:cNvPr>
          <p:cNvSpPr>
            <a:spLocks noGrp="1"/>
          </p:cNvSpPr>
          <p:nvPr>
            <p:ph type="title"/>
          </p:nvPr>
        </p:nvSpPr>
        <p:spPr/>
        <p:txBody>
          <a:bodyPr/>
          <a:lstStyle/>
          <a:p>
            <a:r>
              <a:rPr lang="en-CA" dirty="0"/>
              <a:t>Example Systems – Controller Based</a:t>
            </a:r>
          </a:p>
        </p:txBody>
      </p:sp>
      <p:sp>
        <p:nvSpPr>
          <p:cNvPr id="5" name="TextBox 4">
            <a:extLst>
              <a:ext uri="{FF2B5EF4-FFF2-40B4-BE49-F238E27FC236}">
                <a16:creationId xmlns:a16="http://schemas.microsoft.com/office/drawing/2014/main" id="{D266085C-C79D-4152-8FA0-E5570215901B}"/>
              </a:ext>
            </a:extLst>
          </p:cNvPr>
          <p:cNvSpPr txBox="1"/>
          <p:nvPr/>
        </p:nvSpPr>
        <p:spPr>
          <a:xfrm>
            <a:off x="3581400" y="5334000"/>
            <a:ext cx="2286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Arial"/>
                <a:ea typeface="+mn-ea"/>
                <a:cs typeface="+mn-cs"/>
              </a:rPr>
              <a:t>Source: </a:t>
            </a:r>
            <a:r>
              <a:rPr kumimoji="0" lang="en-CA" sz="1200" b="0" i="0" u="none" strike="noStrike" kern="1200" cap="none" spc="0" normalizeH="0" baseline="0" noProof="0" dirty="0" err="1">
                <a:ln>
                  <a:noFill/>
                </a:ln>
                <a:solidFill>
                  <a:srgbClr val="000000"/>
                </a:solidFill>
                <a:effectLst/>
                <a:uLnTx/>
                <a:uFillTx/>
                <a:latin typeface="Arial"/>
                <a:ea typeface="+mn-ea"/>
                <a:cs typeface="+mn-cs"/>
              </a:rPr>
              <a:t>Kaeser</a:t>
            </a:r>
            <a:endParaRPr kumimoji="0" lang="en-CA" sz="1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7" name="Picture 3">
            <a:extLst>
              <a:ext uri="{FF2B5EF4-FFF2-40B4-BE49-F238E27FC236}">
                <a16:creationId xmlns:a16="http://schemas.microsoft.com/office/drawing/2014/main" id="{5551008D-573B-4925-855C-2A0EA5DF43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86598"/>
            <a:ext cx="5105400" cy="418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56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5A94D-BD42-4C34-81DA-ECCF2A3E6478}"/>
              </a:ext>
            </a:extLst>
          </p:cNvPr>
          <p:cNvSpPr>
            <a:spLocks noGrp="1"/>
          </p:cNvSpPr>
          <p:nvPr>
            <p:ph type="title"/>
          </p:nvPr>
        </p:nvSpPr>
        <p:spPr/>
        <p:txBody>
          <a:bodyPr/>
          <a:lstStyle/>
          <a:p>
            <a:r>
              <a:rPr lang="en-CA" dirty="0"/>
              <a:t>Example Systems – BMS based</a:t>
            </a:r>
          </a:p>
        </p:txBody>
      </p:sp>
      <p:sp>
        <p:nvSpPr>
          <p:cNvPr id="5" name="TextBox 4">
            <a:extLst>
              <a:ext uri="{FF2B5EF4-FFF2-40B4-BE49-F238E27FC236}">
                <a16:creationId xmlns:a16="http://schemas.microsoft.com/office/drawing/2014/main" id="{D266085C-C79D-4152-8FA0-E5570215901B}"/>
              </a:ext>
            </a:extLst>
          </p:cNvPr>
          <p:cNvSpPr txBox="1"/>
          <p:nvPr/>
        </p:nvSpPr>
        <p:spPr>
          <a:xfrm>
            <a:off x="3467100" y="5429689"/>
            <a:ext cx="2286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Arial"/>
                <a:ea typeface="+mn-ea"/>
                <a:cs typeface="+mn-cs"/>
              </a:rPr>
              <a:t>User Designed System</a:t>
            </a:r>
          </a:p>
        </p:txBody>
      </p:sp>
      <p:pic>
        <p:nvPicPr>
          <p:cNvPr id="3" name="Picture 2">
            <a:extLst>
              <a:ext uri="{FF2B5EF4-FFF2-40B4-BE49-F238E27FC236}">
                <a16:creationId xmlns:a16="http://schemas.microsoft.com/office/drawing/2014/main" id="{FF595D35-3596-4989-A548-1C0DEC14DBB5}"/>
              </a:ext>
            </a:extLst>
          </p:cNvPr>
          <p:cNvPicPr>
            <a:picLocks noChangeAspect="1"/>
          </p:cNvPicPr>
          <p:nvPr/>
        </p:nvPicPr>
        <p:blipFill>
          <a:blip r:embed="rId2"/>
          <a:stretch>
            <a:fillRect/>
          </a:stretch>
        </p:blipFill>
        <p:spPr>
          <a:xfrm>
            <a:off x="1219200" y="1010309"/>
            <a:ext cx="6019800" cy="4263533"/>
          </a:xfrm>
          <a:prstGeom prst="rect">
            <a:avLst/>
          </a:prstGeom>
        </p:spPr>
      </p:pic>
    </p:spTree>
    <p:extLst>
      <p:ext uri="{BB962C8B-B14F-4D97-AF65-F5344CB8AC3E}">
        <p14:creationId xmlns:p14="http://schemas.microsoft.com/office/powerpoint/2010/main" val="8820581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5A94D-BD42-4C34-81DA-ECCF2A3E6478}"/>
              </a:ext>
            </a:extLst>
          </p:cNvPr>
          <p:cNvSpPr>
            <a:spLocks noGrp="1"/>
          </p:cNvSpPr>
          <p:nvPr>
            <p:ph type="title"/>
          </p:nvPr>
        </p:nvSpPr>
        <p:spPr/>
        <p:txBody>
          <a:bodyPr/>
          <a:lstStyle/>
          <a:p>
            <a:r>
              <a:rPr lang="en-CA" dirty="0"/>
              <a:t>Example Systems – Controller Based</a:t>
            </a:r>
          </a:p>
        </p:txBody>
      </p:sp>
      <p:sp>
        <p:nvSpPr>
          <p:cNvPr id="5" name="TextBox 4">
            <a:extLst>
              <a:ext uri="{FF2B5EF4-FFF2-40B4-BE49-F238E27FC236}">
                <a16:creationId xmlns:a16="http://schemas.microsoft.com/office/drawing/2014/main" id="{D266085C-C79D-4152-8FA0-E5570215901B}"/>
              </a:ext>
            </a:extLst>
          </p:cNvPr>
          <p:cNvSpPr txBox="1"/>
          <p:nvPr/>
        </p:nvSpPr>
        <p:spPr>
          <a:xfrm>
            <a:off x="3581400" y="5791200"/>
            <a:ext cx="22860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Arial"/>
                <a:ea typeface="+mn-ea"/>
                <a:cs typeface="+mn-cs"/>
              </a:rPr>
              <a:t>Source: </a:t>
            </a:r>
            <a:r>
              <a:rPr kumimoji="0" lang="en-CA" sz="1200" b="0" i="0" u="none" strike="noStrike" kern="1200" cap="none" spc="0" normalizeH="0" baseline="0" noProof="0" dirty="0" err="1">
                <a:ln>
                  <a:noFill/>
                </a:ln>
                <a:solidFill>
                  <a:srgbClr val="000000"/>
                </a:solidFill>
                <a:effectLst/>
                <a:uLnTx/>
                <a:uFillTx/>
                <a:latin typeface="Arial"/>
                <a:ea typeface="+mn-ea"/>
                <a:cs typeface="+mn-cs"/>
              </a:rPr>
              <a:t>VPInstruments</a:t>
            </a:r>
            <a:endParaRPr kumimoji="0" lang="en-CA" sz="1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 name="Picture 2">
            <a:extLst>
              <a:ext uri="{FF2B5EF4-FFF2-40B4-BE49-F238E27FC236}">
                <a16:creationId xmlns:a16="http://schemas.microsoft.com/office/drawing/2014/main" id="{BCBFE9FE-9FD1-44A6-A36F-41A9BC957FA0}"/>
              </a:ext>
            </a:extLst>
          </p:cNvPr>
          <p:cNvPicPr>
            <a:picLocks noChangeAspect="1"/>
          </p:cNvPicPr>
          <p:nvPr/>
        </p:nvPicPr>
        <p:blipFill>
          <a:blip r:embed="rId2"/>
          <a:stretch>
            <a:fillRect/>
          </a:stretch>
        </p:blipFill>
        <p:spPr>
          <a:xfrm>
            <a:off x="1600200" y="1037183"/>
            <a:ext cx="5604163" cy="4741985"/>
          </a:xfrm>
          <a:prstGeom prst="rect">
            <a:avLst/>
          </a:prstGeom>
        </p:spPr>
      </p:pic>
    </p:spTree>
    <p:extLst>
      <p:ext uri="{BB962C8B-B14F-4D97-AF65-F5344CB8AC3E}">
        <p14:creationId xmlns:p14="http://schemas.microsoft.com/office/powerpoint/2010/main" val="31460450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357EE-C71F-43A6-8D19-9C16828E34F3}"/>
              </a:ext>
            </a:extLst>
          </p:cNvPr>
          <p:cNvSpPr>
            <a:spLocks noGrp="1"/>
          </p:cNvSpPr>
          <p:nvPr>
            <p:ph type="title"/>
          </p:nvPr>
        </p:nvSpPr>
        <p:spPr/>
        <p:txBody>
          <a:bodyPr/>
          <a:lstStyle/>
          <a:p>
            <a:r>
              <a:rPr lang="en-CA" dirty="0"/>
              <a:t>Important Points</a:t>
            </a:r>
          </a:p>
        </p:txBody>
      </p:sp>
      <p:sp>
        <p:nvSpPr>
          <p:cNvPr id="3" name="Content Placeholder 2">
            <a:extLst>
              <a:ext uri="{FF2B5EF4-FFF2-40B4-BE49-F238E27FC236}">
                <a16:creationId xmlns:a16="http://schemas.microsoft.com/office/drawing/2014/main" id="{5D768C9A-E27B-4376-846B-6EC9CA8ADF23}"/>
              </a:ext>
            </a:extLst>
          </p:cNvPr>
          <p:cNvSpPr>
            <a:spLocks noGrp="1"/>
          </p:cNvSpPr>
          <p:nvPr>
            <p:ph sz="quarter" idx="1"/>
          </p:nvPr>
        </p:nvSpPr>
        <p:spPr/>
        <p:txBody>
          <a:bodyPr/>
          <a:lstStyle/>
          <a:p>
            <a:r>
              <a:rPr lang="en-CA" dirty="0"/>
              <a:t>Compressed air systems should be measured</a:t>
            </a:r>
          </a:p>
          <a:p>
            <a:r>
              <a:rPr lang="en-CA" dirty="0"/>
              <a:t>Output of monitoring system needs to be clear and simple</a:t>
            </a:r>
          </a:p>
          <a:p>
            <a:r>
              <a:rPr lang="en-CA" dirty="0"/>
              <a:t>Best practice is to monitor and track both production efficiency and waste</a:t>
            </a:r>
          </a:p>
          <a:p>
            <a:r>
              <a:rPr lang="en-CA" dirty="0"/>
              <a:t>Communication and interpretation of problems must be easy to understand</a:t>
            </a:r>
          </a:p>
          <a:p>
            <a:r>
              <a:rPr lang="en-CA" dirty="0"/>
              <a:t>Email notification of KPI’s daily, weekly or monthly is a good way of continuously monitoring systems</a:t>
            </a:r>
          </a:p>
        </p:txBody>
      </p:sp>
    </p:spTree>
    <p:extLst>
      <p:ext uri="{BB962C8B-B14F-4D97-AF65-F5344CB8AC3E}">
        <p14:creationId xmlns:p14="http://schemas.microsoft.com/office/powerpoint/2010/main" val="34973327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AAAE6-570D-4E58-A952-39FFF319B1B0}"/>
              </a:ext>
            </a:extLst>
          </p:cNvPr>
          <p:cNvSpPr>
            <a:spLocks noGrp="1"/>
          </p:cNvSpPr>
          <p:nvPr>
            <p:ph type="title"/>
          </p:nvPr>
        </p:nvSpPr>
        <p:spPr/>
        <p:txBody>
          <a:bodyPr/>
          <a:lstStyle/>
          <a:p>
            <a:r>
              <a:rPr lang="en-CA" dirty="0"/>
              <a:t>Recommended Measurements</a:t>
            </a:r>
          </a:p>
        </p:txBody>
      </p:sp>
      <p:sp>
        <p:nvSpPr>
          <p:cNvPr id="3" name="Content Placeholder 2">
            <a:extLst>
              <a:ext uri="{FF2B5EF4-FFF2-40B4-BE49-F238E27FC236}">
                <a16:creationId xmlns:a16="http://schemas.microsoft.com/office/drawing/2014/main" id="{D28BF6EE-68AE-42BB-90E6-97984B88ABFE}"/>
              </a:ext>
            </a:extLst>
          </p:cNvPr>
          <p:cNvSpPr>
            <a:spLocks noGrp="1"/>
          </p:cNvSpPr>
          <p:nvPr>
            <p:ph sz="quarter" idx="1"/>
          </p:nvPr>
        </p:nvSpPr>
        <p:spPr>
          <a:xfrm>
            <a:off x="457200" y="1143000"/>
            <a:ext cx="8229600" cy="4572000"/>
          </a:xfrm>
        </p:spPr>
        <p:txBody>
          <a:bodyPr>
            <a:normAutofit fontScale="77500" lnSpcReduction="20000"/>
          </a:bodyPr>
          <a:lstStyle/>
          <a:p>
            <a:r>
              <a:rPr lang="en-CA" dirty="0"/>
              <a:t>Capture the full measurement boundary</a:t>
            </a:r>
          </a:p>
          <a:p>
            <a:r>
              <a:rPr lang="en-CA" dirty="0"/>
              <a:t>Display on simple dashboard</a:t>
            </a:r>
          </a:p>
          <a:p>
            <a:r>
              <a:rPr lang="en-CA" dirty="0"/>
              <a:t>Pressure</a:t>
            </a:r>
          </a:p>
          <a:p>
            <a:pPr lvl="1"/>
            <a:r>
              <a:rPr lang="en-CA" dirty="0"/>
              <a:t>Discharge</a:t>
            </a:r>
          </a:p>
          <a:p>
            <a:pPr lvl="1"/>
            <a:r>
              <a:rPr lang="en-CA" dirty="0"/>
              <a:t>Dryer</a:t>
            </a:r>
          </a:p>
          <a:p>
            <a:pPr lvl="1"/>
            <a:r>
              <a:rPr lang="en-CA" dirty="0"/>
              <a:t>Critical Uses</a:t>
            </a:r>
          </a:p>
          <a:p>
            <a:r>
              <a:rPr lang="en-CA" dirty="0"/>
              <a:t>Power</a:t>
            </a:r>
          </a:p>
          <a:p>
            <a:pPr lvl="1"/>
            <a:r>
              <a:rPr lang="en-CA" dirty="0"/>
              <a:t>Compressor</a:t>
            </a:r>
          </a:p>
          <a:p>
            <a:pPr lvl="1"/>
            <a:r>
              <a:rPr lang="en-CA" dirty="0"/>
              <a:t>Dryers</a:t>
            </a:r>
          </a:p>
          <a:p>
            <a:r>
              <a:rPr lang="en-CA" dirty="0"/>
              <a:t>Flow</a:t>
            </a:r>
          </a:p>
          <a:p>
            <a:pPr lvl="1"/>
            <a:r>
              <a:rPr lang="en-CA" dirty="0"/>
              <a:t>Main</a:t>
            </a:r>
          </a:p>
          <a:p>
            <a:pPr lvl="1"/>
            <a:r>
              <a:rPr lang="en-CA" dirty="0"/>
              <a:t>Submetering</a:t>
            </a:r>
          </a:p>
          <a:p>
            <a:r>
              <a:rPr lang="en-CA" dirty="0"/>
              <a:t>Important KPI’s</a:t>
            </a:r>
          </a:p>
          <a:p>
            <a:r>
              <a:rPr lang="en-CA" dirty="0"/>
              <a:t>Dew Point</a:t>
            </a:r>
          </a:p>
          <a:p>
            <a:r>
              <a:rPr lang="en-CA" dirty="0"/>
              <a:t>Temperatures</a:t>
            </a:r>
          </a:p>
          <a:p>
            <a:r>
              <a:rPr lang="en-CA" dirty="0"/>
              <a:t>Warnings/Alarms</a:t>
            </a:r>
          </a:p>
        </p:txBody>
      </p:sp>
    </p:spTree>
    <p:extLst>
      <p:ext uri="{BB962C8B-B14F-4D97-AF65-F5344CB8AC3E}">
        <p14:creationId xmlns:p14="http://schemas.microsoft.com/office/powerpoint/2010/main" val="3005691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2">
            <a:extLst>
              <a:ext uri="{FF2B5EF4-FFF2-40B4-BE49-F238E27FC236}">
                <a16:creationId xmlns:a16="http://schemas.microsoft.com/office/drawing/2014/main" id="{13167465-23B3-4BF3-ACCD-1C9B91A4B820}"/>
              </a:ext>
            </a:extLst>
          </p:cNvPr>
          <p:cNvSpPr txBox="1">
            <a:spLocks/>
          </p:cNvSpPr>
          <p:nvPr/>
        </p:nvSpPr>
        <p:spPr bwMode="auto">
          <a:xfrm>
            <a:off x="1479335" y="2362200"/>
            <a:ext cx="6185326" cy="92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914400"/>
            <a:r>
              <a:rPr lang="en-US" altLang="en-US" dirty="0">
                <a:cs typeface="Arial" panose="020B0604020202020204" pitchFamily="34" charset="0"/>
              </a:rPr>
              <a:t>Introduction by </a:t>
            </a:r>
            <a:r>
              <a:rPr lang="en-US" altLang="en-US" i="1" dirty="0">
                <a:cs typeface="Arial" panose="020B0604020202020204" pitchFamily="34" charset="0"/>
              </a:rPr>
              <a:t>Rod Smith</a:t>
            </a:r>
            <a:r>
              <a:rPr lang="en-US" altLang="en-US" dirty="0">
                <a:cs typeface="Arial" panose="020B0604020202020204" pitchFamily="34" charset="0"/>
              </a:rPr>
              <a:t>, Publisher </a:t>
            </a:r>
          </a:p>
          <a:p>
            <a:pPr defTabSz="914400"/>
            <a:r>
              <a:rPr lang="en-US" altLang="en-US" sz="2000" dirty="0">
                <a:cs typeface="Arial" panose="020B0604020202020204" pitchFamily="34" charset="0"/>
              </a:rPr>
              <a:t>Compressed Air Best Practices® Magazine</a:t>
            </a:r>
          </a:p>
          <a:p>
            <a:pPr defTabSz="914400"/>
            <a:endParaRPr lang="en-US" altLang="en-US" sz="2800" dirty="0">
              <a:cs typeface="Arial" panose="020B0604020202020204" pitchFamily="34" charset="0"/>
            </a:endParaRPr>
          </a:p>
        </p:txBody>
      </p:sp>
      <p:pic>
        <p:nvPicPr>
          <p:cNvPr id="18" name="69753508-84B8-498F-9B08-6D5A769CBD20" descr="9A3E81F3-8EC0-44DC-AF99-7663B9FE2314@fios-router">
            <a:extLst>
              <a:ext uri="{FF2B5EF4-FFF2-40B4-BE49-F238E27FC236}">
                <a16:creationId xmlns:a16="http://schemas.microsoft.com/office/drawing/2014/main" id="{A10509AA-C249-43D2-B682-B65F25132F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8216" y="3701176"/>
            <a:ext cx="1647565" cy="2035601"/>
          </a:xfrm>
          <a:prstGeom prst="rect">
            <a:avLst/>
          </a:prstGeom>
          <a:solidFill>
            <a:srgbClr val="FFFFFF">
              <a:shade val="85000"/>
            </a:srgbClr>
          </a:solidFill>
          <a:ln w="762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9" name="Title 1">
            <a:extLst>
              <a:ext uri="{FF2B5EF4-FFF2-40B4-BE49-F238E27FC236}">
                <a16:creationId xmlns:a16="http://schemas.microsoft.com/office/drawing/2014/main" id="{9C652BFD-7582-462B-95BB-50AECE2A43F6}"/>
              </a:ext>
            </a:extLst>
          </p:cNvPr>
          <p:cNvSpPr txBox="1">
            <a:spLocks/>
          </p:cNvSpPr>
          <p:nvPr/>
        </p:nvSpPr>
        <p:spPr bwMode="auto">
          <a:xfrm>
            <a:off x="1104900" y="1387937"/>
            <a:ext cx="69342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fontAlgn="auto">
              <a:spcAft>
                <a:spcPts val="0"/>
              </a:spcAft>
              <a:defRPr/>
            </a:pPr>
            <a:r>
              <a:rPr lang="en-US" sz="3000" b="1" dirty="0">
                <a:solidFill>
                  <a:schemeClr val="accent4"/>
                </a:solidFill>
              </a:rPr>
              <a:t>Visualizing KPI’s: Specific Power, Flow, Pressure, Dewpoint</a:t>
            </a:r>
          </a:p>
        </p:txBody>
      </p:sp>
      <p:sp>
        <p:nvSpPr>
          <p:cNvPr id="5" name="TextBox 4">
            <a:extLst>
              <a:ext uri="{FF2B5EF4-FFF2-40B4-BE49-F238E27FC236}">
                <a16:creationId xmlns:a16="http://schemas.microsoft.com/office/drawing/2014/main" id="{A9DD16D8-DCFE-4C95-9665-090B8726E751}"/>
              </a:ext>
            </a:extLst>
          </p:cNvPr>
          <p:cNvSpPr txBox="1">
            <a:spLocks noChangeArrowheads="1"/>
          </p:cNvSpPr>
          <p:nvPr/>
        </p:nvSpPr>
        <p:spPr bwMode="auto">
          <a:xfrm>
            <a:off x="7104339" y="395942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7" name="Picture 6">
            <a:extLst>
              <a:ext uri="{FF2B5EF4-FFF2-40B4-BE49-F238E27FC236}">
                <a16:creationId xmlns:a16="http://schemas.microsoft.com/office/drawing/2014/main" id="{36FD4A72-BEC3-4396-B3B0-C3728473FF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0192" y="4297978"/>
            <a:ext cx="1725366" cy="691872"/>
          </a:xfrm>
          <a:prstGeom prst="rect">
            <a:avLst/>
          </a:prstGeom>
        </p:spPr>
      </p:pic>
    </p:spTree>
    <p:extLst>
      <p:ext uri="{BB962C8B-B14F-4D97-AF65-F5344CB8AC3E}">
        <p14:creationId xmlns:p14="http://schemas.microsoft.com/office/powerpoint/2010/main" val="150074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E1E6-CD34-40F7-83CB-07A631B9E22D}"/>
              </a:ext>
            </a:extLst>
          </p:cNvPr>
          <p:cNvSpPr>
            <a:spLocks noGrp="1"/>
          </p:cNvSpPr>
          <p:nvPr>
            <p:ph type="title"/>
          </p:nvPr>
        </p:nvSpPr>
        <p:spPr/>
        <p:txBody>
          <a:bodyPr/>
          <a:lstStyle/>
          <a:p>
            <a:r>
              <a:rPr lang="en-CA" dirty="0"/>
              <a:t>Summary</a:t>
            </a:r>
          </a:p>
        </p:txBody>
      </p:sp>
      <p:sp>
        <p:nvSpPr>
          <p:cNvPr id="3" name="Content Placeholder 2">
            <a:extLst>
              <a:ext uri="{FF2B5EF4-FFF2-40B4-BE49-F238E27FC236}">
                <a16:creationId xmlns:a16="http://schemas.microsoft.com/office/drawing/2014/main" id="{7BC3BD2E-BC4A-437A-A68A-1837B90AE03E}"/>
              </a:ext>
            </a:extLst>
          </p:cNvPr>
          <p:cNvSpPr>
            <a:spLocks noGrp="1"/>
          </p:cNvSpPr>
          <p:nvPr>
            <p:ph sz="quarter" idx="1"/>
          </p:nvPr>
        </p:nvSpPr>
        <p:spPr/>
        <p:txBody>
          <a:bodyPr>
            <a:normAutofit fontScale="92500" lnSpcReduction="20000"/>
          </a:bodyPr>
          <a:lstStyle/>
          <a:p>
            <a:r>
              <a:rPr lang="en-CA" dirty="0"/>
              <a:t>KPI’s are important to maintain system efficiency and effectiveness, reduce costs</a:t>
            </a:r>
          </a:p>
          <a:p>
            <a:r>
              <a:rPr lang="en-CA" dirty="0"/>
              <a:t>It is important to capture all data and relevant variables</a:t>
            </a:r>
          </a:p>
          <a:p>
            <a:r>
              <a:rPr lang="en-CA" dirty="0"/>
              <a:t>Monitoring systems can be used to identify problems and track changes</a:t>
            </a:r>
          </a:p>
          <a:p>
            <a:r>
              <a:rPr lang="en-CA" dirty="0"/>
              <a:t>Sometimes there are challenges in correctly monitoring</a:t>
            </a:r>
          </a:p>
          <a:p>
            <a:r>
              <a:rPr lang="en-CA" dirty="0"/>
              <a:t>Some processing of the data may be required</a:t>
            </a:r>
          </a:p>
          <a:p>
            <a:r>
              <a:rPr lang="en-CA" dirty="0"/>
              <a:t>The best systems display data in an a way that is effective and easy to understand, and alert the operators if there are problems</a:t>
            </a:r>
          </a:p>
          <a:p>
            <a:r>
              <a:rPr lang="en-CA" dirty="0"/>
              <a:t>There are various systems available to calculate and monitor KPI’s</a:t>
            </a:r>
          </a:p>
        </p:txBody>
      </p:sp>
    </p:spTree>
    <p:extLst>
      <p:ext uri="{BB962C8B-B14F-4D97-AF65-F5344CB8AC3E}">
        <p14:creationId xmlns:p14="http://schemas.microsoft.com/office/powerpoint/2010/main" val="35813770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725503" y="3422650"/>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9228" name="TextBox 19"/>
          <p:cNvSpPr txBox="1">
            <a:spLocks noChangeArrowheads="1"/>
          </p:cNvSpPr>
          <p:nvPr/>
        </p:nvSpPr>
        <p:spPr bwMode="auto">
          <a:xfrm>
            <a:off x="4745036" y="2162610"/>
            <a:ext cx="301403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Arial"/>
                <a:ea typeface="+mn-ea"/>
                <a:cs typeface="+mn-cs"/>
              </a:rPr>
              <a:t> Sales Manager Americas, </a:t>
            </a:r>
            <a:r>
              <a:rPr kumimoji="0" lang="en-US" altLang="en-US" sz="1600" b="0" i="0" u="none" strike="noStrike" kern="1200" cap="none" spc="0" normalizeH="0" baseline="0" noProof="0" dirty="0" err="1">
                <a:ln>
                  <a:noFill/>
                </a:ln>
                <a:solidFill>
                  <a:prstClr val="black"/>
                </a:solidFill>
                <a:effectLst/>
                <a:uLnTx/>
                <a:uFillTx/>
                <a:latin typeface="Arial"/>
                <a:ea typeface="+mn-ea"/>
                <a:cs typeface="+mn-cs"/>
              </a:rPr>
              <a:t>VPInstruments</a:t>
            </a:r>
            <a:endParaRPr kumimoji="0" lang="en-US" altLang="en-US"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9" name="Rectangle 18">
            <a:extLst>
              <a:ext uri="{FF2B5EF4-FFF2-40B4-BE49-F238E27FC236}">
                <a16:creationId xmlns:a16="http://schemas.microsoft.com/office/drawing/2014/main" id="{D58B20BE-B2FC-45C6-9A48-6364CC1BB347}"/>
              </a:ext>
            </a:extLst>
          </p:cNvPr>
          <p:cNvSpPr/>
          <p:nvPr/>
        </p:nvSpPr>
        <p:spPr>
          <a:xfrm>
            <a:off x="1561530" y="1474556"/>
            <a:ext cx="2837436" cy="2269948"/>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457200" y="152400"/>
            <a:ext cx="8305800" cy="563562"/>
          </a:xfrm>
        </p:spPr>
        <p:txBody>
          <a:bodyPr/>
          <a:lstStyle/>
          <a:p>
            <a:pPr algn="ctr"/>
            <a:r>
              <a:rPr lang="en-US" dirty="0"/>
              <a:t>About the Speaker</a:t>
            </a:r>
          </a:p>
        </p:txBody>
      </p:sp>
      <p:pic>
        <p:nvPicPr>
          <p:cNvPr id="5" name="Picture 4">
            <a:extLst>
              <a:ext uri="{FF2B5EF4-FFF2-40B4-BE49-F238E27FC236}">
                <a16:creationId xmlns:a16="http://schemas.microsoft.com/office/drawing/2014/main" id="{DB8D833D-56EC-4D82-89C2-28AAA7C4AE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462" t="4722" r="17286" b="51369"/>
          <a:stretch/>
        </p:blipFill>
        <p:spPr>
          <a:xfrm>
            <a:off x="2231558" y="1959255"/>
            <a:ext cx="1485899" cy="1545485"/>
          </a:xfrm>
          <a:prstGeom prst="rect">
            <a:avLst/>
          </a:prstGeom>
        </p:spPr>
      </p:pic>
      <p:grpSp>
        <p:nvGrpSpPr>
          <p:cNvPr id="20" name="Group 19">
            <a:extLst>
              <a:ext uri="{FF2B5EF4-FFF2-40B4-BE49-F238E27FC236}">
                <a16:creationId xmlns:a16="http://schemas.microsoft.com/office/drawing/2014/main" id="{2368B35B-EBD3-4C59-9741-C9FEF1EB1932}"/>
              </a:ext>
            </a:extLst>
          </p:cNvPr>
          <p:cNvGrpSpPr/>
          <p:nvPr/>
        </p:nvGrpSpPr>
        <p:grpSpPr>
          <a:xfrm>
            <a:off x="1561530" y="3519858"/>
            <a:ext cx="2825956" cy="726216"/>
            <a:chOff x="1249394" y="1756545"/>
            <a:chExt cx="3080761" cy="794482"/>
          </a:xfrm>
        </p:grpSpPr>
        <p:sp>
          <p:nvSpPr>
            <p:cNvPr id="21" name="Speech Bubble: Rectangle 20">
              <a:extLst>
                <a:ext uri="{FF2B5EF4-FFF2-40B4-BE49-F238E27FC236}">
                  <a16:creationId xmlns:a16="http://schemas.microsoft.com/office/drawing/2014/main" id="{F88779D1-B860-441F-9943-0826D2E3D0EC}"/>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Speech Bubble: Rectangle 4">
              <a:extLst>
                <a:ext uri="{FF2B5EF4-FFF2-40B4-BE49-F238E27FC236}">
                  <a16:creationId xmlns:a16="http://schemas.microsoft.com/office/drawing/2014/main" id="{34DC5784-CEEB-4B90-A764-4BB09582EDFC}"/>
                </a:ext>
              </a:extLst>
            </p:cNvPr>
            <p:cNvSpPr txBox="1"/>
            <p:nvPr/>
          </p:nvSpPr>
          <p:spPr>
            <a:xfrm>
              <a:off x="1249394" y="1756545"/>
              <a:ext cx="3080761" cy="794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ctr" defTabSz="80010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mn-cs"/>
                </a:rPr>
                <a:t>Menno Verbeek</a:t>
              </a:r>
            </a:p>
            <a:p>
              <a:pPr marL="0" marR="0" lvl="0" indent="0" algn="ctr" defTabSz="800100" rtl="0" eaLnBrk="1" fontAlgn="auto" latinLnBrk="0" hangingPunct="1">
                <a:lnSpc>
                  <a:spcPct val="100000"/>
                </a:lnSpc>
                <a:spcBef>
                  <a:spcPct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Arial"/>
                  <a:ea typeface="+mn-ea"/>
                  <a:cs typeface="+mn-cs"/>
                </a:rPr>
                <a:t>VPInstruments</a:t>
              </a:r>
              <a:endParaRPr kumimoji="0" lang="en-US" sz="1300" b="0" i="0" u="none" strike="noStrike" kern="1200" cap="none" spc="0" normalizeH="0" baseline="0" noProof="0" dirty="0">
                <a:ln>
                  <a:noFill/>
                </a:ln>
                <a:solidFill>
                  <a:prstClr val="white"/>
                </a:solidFill>
                <a:effectLst/>
                <a:uLnTx/>
                <a:uFillTx/>
                <a:latin typeface="Arial"/>
                <a:ea typeface="+mn-ea"/>
                <a:cs typeface="+mn-cs"/>
              </a:endParaRPr>
            </a:p>
          </p:txBody>
        </p:sp>
      </p:grpSp>
      <p:pic>
        <p:nvPicPr>
          <p:cNvPr id="11" name="Picture 10">
            <a:extLst>
              <a:ext uri="{FF2B5EF4-FFF2-40B4-BE49-F238E27FC236}">
                <a16:creationId xmlns:a16="http://schemas.microsoft.com/office/drawing/2014/main" id="{3CDE98EA-6E9F-4862-BE00-0C1D602F5E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4295289"/>
            <a:ext cx="1725366" cy="691872"/>
          </a:xfrm>
          <a:prstGeom prst="rect">
            <a:avLst/>
          </a:prstGeom>
        </p:spPr>
      </p:pic>
    </p:spTree>
    <p:extLst>
      <p:ext uri="{BB962C8B-B14F-4D97-AF65-F5344CB8AC3E}">
        <p14:creationId xmlns:p14="http://schemas.microsoft.com/office/powerpoint/2010/main" val="249901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4C8FF215-39B8-4049-A4FE-7805D827D9AE}"/>
              </a:ext>
            </a:extLst>
          </p:cNvPr>
          <p:cNvGrpSpPr/>
          <p:nvPr/>
        </p:nvGrpSpPr>
        <p:grpSpPr>
          <a:xfrm>
            <a:off x="159030" y="139960"/>
            <a:ext cx="4412970" cy="6489440"/>
            <a:chOff x="-789499" y="1161030"/>
            <a:chExt cx="4397824" cy="4331158"/>
          </a:xfrm>
        </p:grpSpPr>
        <p:sp>
          <p:nvSpPr>
            <p:cNvPr id="56" name="Rounded Rectangle 10">
              <a:extLst>
                <a:ext uri="{FF2B5EF4-FFF2-40B4-BE49-F238E27FC236}">
                  <a16:creationId xmlns:a16="http://schemas.microsoft.com/office/drawing/2014/main" id="{0BD914F4-1EEA-497E-B7EF-987A7BBEEE37}"/>
                </a:ext>
              </a:extLst>
            </p:cNvPr>
            <p:cNvSpPr/>
            <p:nvPr/>
          </p:nvSpPr>
          <p:spPr>
            <a:xfrm>
              <a:off x="-789496" y="1161030"/>
              <a:ext cx="2061323" cy="2063187"/>
            </a:xfrm>
            <a:prstGeom prst="roundRect">
              <a:avLst>
                <a:gd name="adj" fmla="val 637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30%</a:t>
              </a:r>
            </a:p>
          </p:txBody>
        </p:sp>
        <p:sp>
          <p:nvSpPr>
            <p:cNvPr id="57" name="Rounded Rectangle 11">
              <a:extLst>
                <a:ext uri="{FF2B5EF4-FFF2-40B4-BE49-F238E27FC236}">
                  <a16:creationId xmlns:a16="http://schemas.microsoft.com/office/drawing/2014/main" id="{F0094EDD-355A-4138-8A64-B29BC6E888F3}"/>
                </a:ext>
              </a:extLst>
            </p:cNvPr>
            <p:cNvSpPr/>
            <p:nvPr/>
          </p:nvSpPr>
          <p:spPr>
            <a:xfrm>
              <a:off x="-789499" y="2855831"/>
              <a:ext cx="2061323" cy="368383"/>
            </a:xfrm>
            <a:prstGeom prst="roundRect">
              <a:avLst>
                <a:gd name="adj" fmla="val 31164"/>
              </a:avLst>
            </a:prstGeom>
            <a:solidFill>
              <a:srgbClr val="0D0D0D">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LEAKS</a:t>
              </a:r>
            </a:p>
          </p:txBody>
        </p:sp>
        <p:sp>
          <p:nvSpPr>
            <p:cNvPr id="58" name="Rounded Rectangle 13">
              <a:extLst>
                <a:ext uri="{FF2B5EF4-FFF2-40B4-BE49-F238E27FC236}">
                  <a16:creationId xmlns:a16="http://schemas.microsoft.com/office/drawing/2014/main" id="{59566EAA-A543-43E8-9FFE-03CA3A0F829D}"/>
                </a:ext>
              </a:extLst>
            </p:cNvPr>
            <p:cNvSpPr/>
            <p:nvPr/>
          </p:nvSpPr>
          <p:spPr>
            <a:xfrm>
              <a:off x="1547002" y="1161030"/>
              <a:ext cx="2061323" cy="2063187"/>
            </a:xfrm>
            <a:prstGeom prst="roundRect">
              <a:avLst>
                <a:gd name="adj" fmla="val 564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300$</a:t>
              </a:r>
            </a:p>
          </p:txBody>
        </p:sp>
        <p:sp>
          <p:nvSpPr>
            <p:cNvPr id="59" name="Rounded Rectangle 14">
              <a:extLst>
                <a:ext uri="{FF2B5EF4-FFF2-40B4-BE49-F238E27FC236}">
                  <a16:creationId xmlns:a16="http://schemas.microsoft.com/office/drawing/2014/main" id="{FB455609-E1D7-4800-9154-E0EC710BBBE1}"/>
                </a:ext>
              </a:extLst>
            </p:cNvPr>
            <p:cNvSpPr/>
            <p:nvPr/>
          </p:nvSpPr>
          <p:spPr>
            <a:xfrm>
              <a:off x="1547001" y="2855831"/>
              <a:ext cx="2061323" cy="368385"/>
            </a:xfrm>
            <a:prstGeom prst="roundRect">
              <a:avLst>
                <a:gd name="adj" fmla="val 26445"/>
              </a:avLst>
            </a:prstGeom>
            <a:solidFill>
              <a:srgbClr val="0D0D0D">
                <a:alpha val="43137"/>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Costs</a:t>
              </a:r>
            </a:p>
          </p:txBody>
        </p:sp>
        <p:sp>
          <p:nvSpPr>
            <p:cNvPr id="60" name="Rounded Rectangle 16">
              <a:extLst>
                <a:ext uri="{FF2B5EF4-FFF2-40B4-BE49-F238E27FC236}">
                  <a16:creationId xmlns:a16="http://schemas.microsoft.com/office/drawing/2014/main" id="{6F355553-F447-4C0F-9D8B-69AE04433951}"/>
                </a:ext>
              </a:extLst>
            </p:cNvPr>
            <p:cNvSpPr/>
            <p:nvPr/>
          </p:nvSpPr>
          <p:spPr>
            <a:xfrm>
              <a:off x="-789497" y="3429001"/>
              <a:ext cx="2061323" cy="2063187"/>
            </a:xfrm>
            <a:prstGeom prst="roundRect">
              <a:avLst>
                <a:gd name="adj" fmla="val 504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10</a:t>
              </a:r>
            </a:p>
          </p:txBody>
        </p:sp>
        <p:sp>
          <p:nvSpPr>
            <p:cNvPr id="61" name="Rounded Rectangle 17">
              <a:extLst>
                <a:ext uri="{FF2B5EF4-FFF2-40B4-BE49-F238E27FC236}">
                  <a16:creationId xmlns:a16="http://schemas.microsoft.com/office/drawing/2014/main" id="{2EBBC27C-F9EE-4C97-A7EB-A2D71A42A620}"/>
                </a:ext>
              </a:extLst>
            </p:cNvPr>
            <p:cNvSpPr/>
            <p:nvPr/>
          </p:nvSpPr>
          <p:spPr>
            <a:xfrm>
              <a:off x="-789499" y="5123803"/>
              <a:ext cx="2061323" cy="368383"/>
            </a:xfrm>
            <a:prstGeom prst="roundRect">
              <a:avLst>
                <a:gd name="adj" fmla="val 23299"/>
              </a:avLst>
            </a:prstGeom>
            <a:solidFill>
              <a:srgbClr val="0D0D0D">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Efficiency</a:t>
              </a:r>
            </a:p>
          </p:txBody>
        </p:sp>
        <p:sp>
          <p:nvSpPr>
            <p:cNvPr id="62" name="Rounded Rectangle 19">
              <a:extLst>
                <a:ext uri="{FF2B5EF4-FFF2-40B4-BE49-F238E27FC236}">
                  <a16:creationId xmlns:a16="http://schemas.microsoft.com/office/drawing/2014/main" id="{ACA7FB2D-CEF5-4549-9B0B-4282EB024EAC}"/>
                </a:ext>
              </a:extLst>
            </p:cNvPr>
            <p:cNvSpPr/>
            <p:nvPr/>
          </p:nvSpPr>
          <p:spPr>
            <a:xfrm>
              <a:off x="1547001" y="3429001"/>
              <a:ext cx="2061323" cy="2063187"/>
            </a:xfrm>
            <a:prstGeom prst="roundRect">
              <a:avLst>
                <a:gd name="adj" fmla="val 541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1.5h</a:t>
              </a:r>
            </a:p>
          </p:txBody>
        </p:sp>
        <p:sp>
          <p:nvSpPr>
            <p:cNvPr id="63" name="Rounded Rectangle 20">
              <a:extLst>
                <a:ext uri="{FF2B5EF4-FFF2-40B4-BE49-F238E27FC236}">
                  <a16:creationId xmlns:a16="http://schemas.microsoft.com/office/drawing/2014/main" id="{705E114D-4D98-449A-BEAD-F6DED7E098D4}"/>
                </a:ext>
              </a:extLst>
            </p:cNvPr>
            <p:cNvSpPr/>
            <p:nvPr/>
          </p:nvSpPr>
          <p:spPr>
            <a:xfrm>
              <a:off x="1547000" y="5123801"/>
              <a:ext cx="2061323" cy="368385"/>
            </a:xfrm>
            <a:prstGeom prst="roundRect">
              <a:avLst>
                <a:gd name="adj" fmla="val 20153"/>
              </a:avLst>
            </a:prstGeom>
            <a:solidFill>
              <a:srgbClr val="0D0D0D">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Down time</a:t>
              </a:r>
            </a:p>
          </p:txBody>
        </p:sp>
      </p:grpSp>
      <p:sp>
        <p:nvSpPr>
          <p:cNvPr id="12" name="Title 1">
            <a:extLst>
              <a:ext uri="{FF2B5EF4-FFF2-40B4-BE49-F238E27FC236}">
                <a16:creationId xmlns:a16="http://schemas.microsoft.com/office/drawing/2014/main" id="{C5E67ABA-BB2F-4D20-8A11-B11676798AA6}"/>
              </a:ext>
            </a:extLst>
          </p:cNvPr>
          <p:cNvSpPr txBox="1">
            <a:spLocks/>
          </p:cNvSpPr>
          <p:nvPr/>
        </p:nvSpPr>
        <p:spPr>
          <a:xfrm>
            <a:off x="4963880" y="1812929"/>
            <a:ext cx="3890456" cy="33866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174489"/>
                </a:solidFill>
                <a:effectLst/>
                <a:uLnTx/>
                <a:uFillTx/>
                <a:latin typeface="Calibri Light" panose="020F0302020204030204"/>
                <a:ea typeface="+mj-ea"/>
                <a:cs typeface="+mj-cs"/>
              </a:rPr>
              <a:t>Visualizing KPI’s</a:t>
            </a:r>
            <a:endParaRPr kumimoji="0" lang="en-US" sz="66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3" name="Subtitle 2">
            <a:extLst>
              <a:ext uri="{FF2B5EF4-FFF2-40B4-BE49-F238E27FC236}">
                <a16:creationId xmlns:a16="http://schemas.microsoft.com/office/drawing/2014/main" id="{1EACC7F1-8C00-4224-82F8-6BAAF995B39F}"/>
              </a:ext>
            </a:extLst>
          </p:cNvPr>
          <p:cNvSpPr>
            <a:spLocks noGrp="1"/>
          </p:cNvSpPr>
          <p:nvPr>
            <p:ph type="subTitle" idx="1"/>
          </p:nvPr>
        </p:nvSpPr>
        <p:spPr>
          <a:xfrm>
            <a:off x="4963879" y="5199628"/>
            <a:ext cx="3984173" cy="604316"/>
          </a:xfrm>
        </p:spPr>
        <p:txBody>
          <a:bodyPr>
            <a:noAutofit/>
          </a:bodyPr>
          <a:lstStyle/>
          <a:p>
            <a:pPr algn="l"/>
            <a:r>
              <a:rPr lang="en-US" dirty="0">
                <a:solidFill>
                  <a:srgbClr val="595959"/>
                </a:solidFill>
              </a:rPr>
              <a:t>Specific Power, Flow, Pressure, Dewpoint</a:t>
            </a:r>
            <a:r>
              <a:rPr lang="en-US" dirty="0"/>
              <a:t> </a:t>
            </a:r>
          </a:p>
        </p:txBody>
      </p:sp>
      <p:sp>
        <p:nvSpPr>
          <p:cNvPr id="14" name="Tijdelijke aanduiding voor dianummer 5">
            <a:extLst>
              <a:ext uri="{FF2B5EF4-FFF2-40B4-BE49-F238E27FC236}">
                <a16:creationId xmlns:a16="http://schemas.microsoft.com/office/drawing/2014/main" id="{B146A249-71EF-43C0-AA4D-1371DF009EAB}"/>
              </a:ext>
            </a:extLst>
          </p:cNvPr>
          <p:cNvSpPr txBox="1">
            <a:spLocks/>
          </p:cNvSpPr>
          <p:nvPr/>
        </p:nvSpPr>
        <p:spPr>
          <a:xfrm>
            <a:off x="7392424" y="6628642"/>
            <a:ext cx="1500356" cy="178558"/>
          </a:xfrm>
          <a:prstGeom prst="rect">
            <a:avLst/>
          </a:prstGeom>
        </p:spPr>
        <p:txBody>
          <a:bodyPr lIns="0" tIns="0" rIns="0" bIns="0"/>
          <a:lstStyle>
            <a:defPPr>
              <a:defRPr lang="nl-NL"/>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nl-NL" sz="800" dirty="0">
                <a:solidFill>
                  <a:srgbClr val="535353"/>
                </a:solidFill>
              </a:rPr>
              <a:t>	1</a:t>
            </a:r>
          </a:p>
        </p:txBody>
      </p:sp>
    </p:spTree>
    <p:extLst>
      <p:ext uri="{BB962C8B-B14F-4D97-AF65-F5344CB8AC3E}">
        <p14:creationId xmlns:p14="http://schemas.microsoft.com/office/powerpoint/2010/main" val="12236245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1EB2AD3-3A2E-484E-9C3C-C4C2E9C4C3D2}"/>
              </a:ext>
            </a:extLst>
          </p:cNvPr>
          <p:cNvPicPr>
            <a:picLocks noGrp="1" noChangeAspect="1"/>
          </p:cNvPicPr>
          <p:nvPr>
            <p:ph type="pic" idx="13"/>
          </p:nvPr>
        </p:nvPicPr>
        <p:blipFill>
          <a:blip r:embed="rId3" cstate="print">
            <a:extLst>
              <a:ext uri="{28A0092B-C50C-407E-A947-70E740481C1C}">
                <a14:useLocalDpi xmlns:a14="http://schemas.microsoft.com/office/drawing/2010/main" val="0"/>
              </a:ext>
            </a:extLst>
          </a:blip>
          <a:srcRect t="2241" b="2241"/>
          <a:stretch>
            <a:fillRect/>
          </a:stretch>
        </p:blipFill>
        <p:spPr/>
      </p:pic>
      <p:sp>
        <p:nvSpPr>
          <p:cNvPr id="3" name="Tijdelijke aanduiding voor dianummer 5">
            <a:extLst>
              <a:ext uri="{FF2B5EF4-FFF2-40B4-BE49-F238E27FC236}">
                <a16:creationId xmlns:a16="http://schemas.microsoft.com/office/drawing/2014/main" id="{F0F89F05-39BA-4CFE-AEF0-6B1AF0EF5247}"/>
              </a:ext>
            </a:extLst>
          </p:cNvPr>
          <p:cNvSpPr txBox="1">
            <a:spLocks/>
          </p:cNvSpPr>
          <p:nvPr/>
        </p:nvSpPr>
        <p:spPr>
          <a:xfrm>
            <a:off x="7392424" y="6628642"/>
            <a:ext cx="1500356" cy="178558"/>
          </a:xfrm>
          <a:prstGeom prst="rect">
            <a:avLst/>
          </a:prstGeom>
        </p:spPr>
        <p:txBody>
          <a:bodyPr lIns="0" tIns="0" rIns="0" bIns="0"/>
          <a:lstStyle>
            <a:defPPr>
              <a:defRPr lang="nl-NL"/>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nl-NL" sz="800" dirty="0">
                <a:solidFill>
                  <a:srgbClr val="535353"/>
                </a:solidFill>
              </a:rPr>
              <a:t>	2</a:t>
            </a:r>
          </a:p>
        </p:txBody>
      </p:sp>
    </p:spTree>
    <p:extLst>
      <p:ext uri="{BB962C8B-B14F-4D97-AF65-F5344CB8AC3E}">
        <p14:creationId xmlns:p14="http://schemas.microsoft.com/office/powerpoint/2010/main" val="33028528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D7771-E392-47E2-AC30-1E0C2EB0A0EB}"/>
              </a:ext>
            </a:extLst>
          </p:cNvPr>
          <p:cNvSpPr>
            <a:spLocks noGrp="1"/>
          </p:cNvSpPr>
          <p:nvPr>
            <p:ph type="title"/>
          </p:nvPr>
        </p:nvSpPr>
        <p:spPr/>
        <p:txBody>
          <a:bodyPr>
            <a:normAutofit/>
          </a:bodyPr>
          <a:lstStyle/>
          <a:p>
            <a:r>
              <a:rPr lang="en-US" sz="3600" dirty="0"/>
              <a:t>Why KPI’s are important</a:t>
            </a:r>
            <a:endParaRPr lang="en-NL" sz="3600" dirty="0"/>
          </a:p>
        </p:txBody>
      </p:sp>
      <p:sp>
        <p:nvSpPr>
          <p:cNvPr id="3" name="Content Placeholder 2">
            <a:extLst>
              <a:ext uri="{FF2B5EF4-FFF2-40B4-BE49-F238E27FC236}">
                <a16:creationId xmlns:a16="http://schemas.microsoft.com/office/drawing/2014/main" id="{AF1FAC4E-45C3-44D5-8018-4585178C62C5}"/>
              </a:ext>
            </a:extLst>
          </p:cNvPr>
          <p:cNvSpPr>
            <a:spLocks noGrp="1"/>
          </p:cNvSpPr>
          <p:nvPr>
            <p:ph sz="half" idx="2"/>
          </p:nvPr>
        </p:nvSpPr>
        <p:spPr/>
        <p:txBody>
          <a:bodyPr/>
          <a:lstStyle/>
          <a:p>
            <a:pPr marL="0" lvl="4" indent="0" algn="ctr">
              <a:spcBef>
                <a:spcPts val="1000"/>
              </a:spcBef>
              <a:buNone/>
              <a:defRPr/>
            </a:pPr>
            <a:r>
              <a:rPr lang="en-US" sz="3600" b="1" dirty="0">
                <a:solidFill>
                  <a:srgbClr val="8DC63E"/>
                </a:solidFill>
              </a:rPr>
              <a:t>Know where you are </a:t>
            </a:r>
          </a:p>
          <a:p>
            <a:pPr marL="0" lvl="4" indent="0" algn="ctr">
              <a:spcBef>
                <a:spcPts val="1000"/>
              </a:spcBef>
              <a:buNone/>
              <a:defRPr/>
            </a:pPr>
            <a:r>
              <a:rPr lang="en-US" sz="3600" b="1" dirty="0">
                <a:solidFill>
                  <a:srgbClr val="8DC63E"/>
                </a:solidFill>
              </a:rPr>
              <a:t>and where you’re going…</a:t>
            </a:r>
          </a:p>
          <a:p>
            <a:pPr marL="0" lvl="4" indent="0" algn="ctr">
              <a:spcBef>
                <a:spcPts val="1000"/>
              </a:spcBef>
              <a:buNone/>
              <a:defRPr/>
            </a:pPr>
            <a:r>
              <a:rPr lang="en-US" sz="3600" dirty="0">
                <a:solidFill>
                  <a:srgbClr val="595959"/>
                </a:solidFill>
              </a:rPr>
              <a:t>Company purpose </a:t>
            </a:r>
          </a:p>
          <a:p>
            <a:pPr marL="0" lvl="4" indent="0" algn="ctr">
              <a:spcBef>
                <a:spcPts val="1000"/>
              </a:spcBef>
              <a:buNone/>
              <a:defRPr/>
            </a:pPr>
            <a:r>
              <a:rPr lang="en-US" sz="3600" dirty="0">
                <a:solidFill>
                  <a:srgbClr val="595959"/>
                </a:solidFill>
              </a:rPr>
              <a:t>Savings goal</a:t>
            </a:r>
            <a:endParaRPr lang="en-US" sz="3600" dirty="0">
              <a:solidFill>
                <a:srgbClr val="595959"/>
              </a:solidFill>
              <a:sym typeface="Wingdings" pitchFamily="2" charset="2"/>
            </a:endParaRPr>
          </a:p>
          <a:p>
            <a:pPr marL="0" lvl="4" indent="0" algn="ctr">
              <a:spcBef>
                <a:spcPts val="1000"/>
              </a:spcBef>
              <a:buNone/>
              <a:defRPr/>
            </a:pPr>
            <a:r>
              <a:rPr lang="en-US" sz="3600" dirty="0">
                <a:solidFill>
                  <a:srgbClr val="595959"/>
                </a:solidFill>
                <a:sym typeface="Wingdings" pitchFamily="2" charset="2"/>
              </a:rPr>
              <a:t>Production goal </a:t>
            </a:r>
          </a:p>
          <a:p>
            <a:pPr marL="0" lvl="4" indent="0" algn="ctr">
              <a:spcBef>
                <a:spcPts val="1000"/>
              </a:spcBef>
              <a:buNone/>
              <a:defRPr/>
            </a:pPr>
            <a:r>
              <a:rPr lang="en-US" sz="3600" dirty="0">
                <a:solidFill>
                  <a:srgbClr val="595959"/>
                </a:solidFill>
                <a:sym typeface="Wingdings" pitchFamily="2" charset="2"/>
              </a:rPr>
              <a:t>Maintenance goal</a:t>
            </a:r>
          </a:p>
          <a:p>
            <a:pPr marL="0" lvl="4" indent="0" algn="ctr">
              <a:spcBef>
                <a:spcPts val="1000"/>
              </a:spcBef>
              <a:buNone/>
              <a:defRPr/>
            </a:pPr>
            <a:r>
              <a:rPr lang="en-US" sz="3600" dirty="0">
                <a:solidFill>
                  <a:srgbClr val="595959"/>
                </a:solidFill>
                <a:sym typeface="Wingdings" pitchFamily="2" charset="2"/>
              </a:rPr>
              <a:t>Compliance goal</a:t>
            </a:r>
            <a:endParaRPr lang="en-NL" sz="3600" dirty="0"/>
          </a:p>
        </p:txBody>
      </p:sp>
      <p:sp>
        <p:nvSpPr>
          <p:cNvPr id="4" name="Tijdelijke aanduiding voor dianummer 5">
            <a:extLst>
              <a:ext uri="{FF2B5EF4-FFF2-40B4-BE49-F238E27FC236}">
                <a16:creationId xmlns:a16="http://schemas.microsoft.com/office/drawing/2014/main" id="{0C023674-E289-4696-A832-752A18918EFA}"/>
              </a:ext>
            </a:extLst>
          </p:cNvPr>
          <p:cNvSpPr txBox="1">
            <a:spLocks/>
          </p:cNvSpPr>
          <p:nvPr/>
        </p:nvSpPr>
        <p:spPr>
          <a:xfrm>
            <a:off x="7392424" y="6628642"/>
            <a:ext cx="1500356" cy="178558"/>
          </a:xfrm>
          <a:prstGeom prst="rect">
            <a:avLst/>
          </a:prstGeom>
        </p:spPr>
        <p:txBody>
          <a:bodyPr lIns="0" tIns="0" rIns="0" bIns="0"/>
          <a:lstStyle>
            <a:defPPr>
              <a:defRPr lang="nl-NL"/>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nl-NL" sz="800" dirty="0">
                <a:solidFill>
                  <a:srgbClr val="535353"/>
                </a:solidFill>
              </a:rPr>
              <a:t>	3</a:t>
            </a:r>
          </a:p>
        </p:txBody>
      </p:sp>
    </p:spTree>
    <p:extLst>
      <p:ext uri="{BB962C8B-B14F-4D97-AF65-F5344CB8AC3E}">
        <p14:creationId xmlns:p14="http://schemas.microsoft.com/office/powerpoint/2010/main" val="11905396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796D2-6B5A-4AA2-8E83-FCF0488112A9}"/>
              </a:ext>
            </a:extLst>
          </p:cNvPr>
          <p:cNvSpPr>
            <a:spLocks noGrp="1"/>
          </p:cNvSpPr>
          <p:nvPr>
            <p:ph type="title"/>
          </p:nvPr>
        </p:nvSpPr>
        <p:spPr/>
        <p:txBody>
          <a:bodyPr>
            <a:normAutofit/>
          </a:bodyPr>
          <a:lstStyle/>
          <a:p>
            <a:r>
              <a:rPr lang="en-US" sz="3600" dirty="0"/>
              <a:t>Why KPI’s are important</a:t>
            </a:r>
            <a:endParaRPr lang="en-NL" sz="3600" dirty="0"/>
          </a:p>
        </p:txBody>
      </p:sp>
      <p:sp>
        <p:nvSpPr>
          <p:cNvPr id="3" name="Content Placeholder 2">
            <a:extLst>
              <a:ext uri="{FF2B5EF4-FFF2-40B4-BE49-F238E27FC236}">
                <a16:creationId xmlns:a16="http://schemas.microsoft.com/office/drawing/2014/main" id="{10484074-39AB-4D73-9A31-6B7616E1B0C1}"/>
              </a:ext>
            </a:extLst>
          </p:cNvPr>
          <p:cNvSpPr>
            <a:spLocks noGrp="1"/>
          </p:cNvSpPr>
          <p:nvPr>
            <p:ph sz="half" idx="2"/>
          </p:nvPr>
        </p:nvSpPr>
        <p:spPr/>
        <p:txBody>
          <a:bodyPr/>
          <a:lstStyle/>
          <a:p>
            <a:pPr marL="0" lvl="4" indent="0" algn="ctr">
              <a:spcBef>
                <a:spcPts val="1000"/>
              </a:spcBef>
              <a:buNone/>
              <a:defRPr/>
            </a:pPr>
            <a:r>
              <a:rPr lang="en-US" sz="3600" b="1" dirty="0">
                <a:solidFill>
                  <a:srgbClr val="8DC63E"/>
                </a:solidFill>
              </a:rPr>
              <a:t>SMART KPI’s</a:t>
            </a:r>
          </a:p>
          <a:p>
            <a:pPr marL="0" lvl="4" indent="0" algn="ctr">
              <a:spcBef>
                <a:spcPts val="1000"/>
              </a:spcBef>
              <a:buNone/>
              <a:defRPr/>
            </a:pPr>
            <a:r>
              <a:rPr lang="en-US" sz="3600" dirty="0">
                <a:solidFill>
                  <a:srgbClr val="8DC63E"/>
                </a:solidFill>
              </a:rPr>
              <a:t>S</a:t>
            </a:r>
            <a:r>
              <a:rPr lang="en-US" sz="3600" dirty="0">
                <a:solidFill>
                  <a:srgbClr val="595959"/>
                </a:solidFill>
              </a:rPr>
              <a:t>imple</a:t>
            </a:r>
          </a:p>
          <a:p>
            <a:pPr marL="0" lvl="4" indent="0" algn="ctr">
              <a:spcBef>
                <a:spcPts val="1000"/>
              </a:spcBef>
              <a:buNone/>
              <a:defRPr/>
            </a:pPr>
            <a:r>
              <a:rPr lang="en-US" sz="3600" dirty="0">
                <a:solidFill>
                  <a:srgbClr val="8DC63E"/>
                </a:solidFill>
              </a:rPr>
              <a:t>M</a:t>
            </a:r>
            <a:r>
              <a:rPr lang="en-US" sz="3600" dirty="0">
                <a:solidFill>
                  <a:srgbClr val="595959"/>
                </a:solidFill>
              </a:rPr>
              <a:t>onitored permanently</a:t>
            </a:r>
          </a:p>
          <a:p>
            <a:pPr marL="0" lvl="4" indent="0" algn="ctr">
              <a:spcBef>
                <a:spcPts val="1000"/>
              </a:spcBef>
              <a:buNone/>
              <a:defRPr/>
            </a:pPr>
            <a:r>
              <a:rPr lang="en-US" sz="3600" dirty="0">
                <a:solidFill>
                  <a:srgbClr val="8DC63E"/>
                </a:solidFill>
              </a:rPr>
              <a:t>A</a:t>
            </a:r>
            <a:r>
              <a:rPr lang="en-US" sz="3600" dirty="0">
                <a:solidFill>
                  <a:srgbClr val="595959"/>
                </a:solidFill>
              </a:rPr>
              <a:t>ccounted for</a:t>
            </a:r>
          </a:p>
          <a:p>
            <a:pPr marL="0" lvl="4" indent="0" algn="ctr">
              <a:spcBef>
                <a:spcPts val="1000"/>
              </a:spcBef>
              <a:buNone/>
              <a:defRPr/>
            </a:pPr>
            <a:r>
              <a:rPr lang="en-US" sz="3600" dirty="0">
                <a:solidFill>
                  <a:srgbClr val="8DC63E"/>
                </a:solidFill>
              </a:rPr>
              <a:t>R</a:t>
            </a:r>
            <a:r>
              <a:rPr lang="en-US" sz="3600" dirty="0">
                <a:solidFill>
                  <a:srgbClr val="595959"/>
                </a:solidFill>
              </a:rPr>
              <a:t>ealistic </a:t>
            </a:r>
          </a:p>
          <a:p>
            <a:pPr marL="0" lvl="4" indent="0" algn="ctr">
              <a:spcBef>
                <a:spcPts val="1000"/>
              </a:spcBef>
              <a:buNone/>
              <a:defRPr/>
            </a:pPr>
            <a:r>
              <a:rPr lang="en-US" sz="3600" dirty="0" err="1">
                <a:solidFill>
                  <a:srgbClr val="8DC63E"/>
                </a:solidFill>
              </a:rPr>
              <a:t>T</a:t>
            </a:r>
            <a:r>
              <a:rPr lang="en-US" sz="3600" dirty="0" err="1">
                <a:solidFill>
                  <a:srgbClr val="595959"/>
                </a:solidFill>
              </a:rPr>
              <a:t>rendable</a:t>
            </a:r>
            <a:endParaRPr lang="en-US" sz="3600" dirty="0">
              <a:solidFill>
                <a:srgbClr val="595959"/>
              </a:solidFill>
            </a:endParaRPr>
          </a:p>
          <a:p>
            <a:endParaRPr lang="en-NL" dirty="0"/>
          </a:p>
        </p:txBody>
      </p:sp>
      <p:sp>
        <p:nvSpPr>
          <p:cNvPr id="4" name="Tijdelijke aanduiding voor dianummer 5">
            <a:extLst>
              <a:ext uri="{FF2B5EF4-FFF2-40B4-BE49-F238E27FC236}">
                <a16:creationId xmlns:a16="http://schemas.microsoft.com/office/drawing/2014/main" id="{DBC9E691-ABD3-47BB-BB4A-28B1A180081B}"/>
              </a:ext>
            </a:extLst>
          </p:cNvPr>
          <p:cNvSpPr txBox="1">
            <a:spLocks/>
          </p:cNvSpPr>
          <p:nvPr/>
        </p:nvSpPr>
        <p:spPr>
          <a:xfrm>
            <a:off x="7392424" y="6628642"/>
            <a:ext cx="1500356" cy="178558"/>
          </a:xfrm>
          <a:prstGeom prst="rect">
            <a:avLst/>
          </a:prstGeom>
        </p:spPr>
        <p:txBody>
          <a:bodyPr lIns="0" tIns="0" rIns="0" bIns="0"/>
          <a:lstStyle>
            <a:defPPr>
              <a:defRPr lang="nl-NL"/>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nl-NL" sz="800" dirty="0">
                <a:solidFill>
                  <a:srgbClr val="535353"/>
                </a:solidFill>
              </a:rPr>
              <a:t>	4</a:t>
            </a:r>
          </a:p>
        </p:txBody>
      </p:sp>
    </p:spTree>
    <p:extLst>
      <p:ext uri="{BB962C8B-B14F-4D97-AF65-F5344CB8AC3E}">
        <p14:creationId xmlns:p14="http://schemas.microsoft.com/office/powerpoint/2010/main" val="34461229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06C7D-7461-4076-B8E3-8DE7537EEE87}"/>
              </a:ext>
            </a:extLst>
          </p:cNvPr>
          <p:cNvSpPr>
            <a:spLocks noGrp="1"/>
          </p:cNvSpPr>
          <p:nvPr>
            <p:ph type="title"/>
          </p:nvPr>
        </p:nvSpPr>
        <p:spPr/>
        <p:txBody>
          <a:bodyPr>
            <a:normAutofit/>
          </a:bodyPr>
          <a:lstStyle/>
          <a:p>
            <a:r>
              <a:rPr lang="en-US" sz="3600" dirty="0"/>
              <a:t>Compressed air KPI’s</a:t>
            </a:r>
            <a:endParaRPr lang="en-NL" sz="3600" dirty="0"/>
          </a:p>
        </p:txBody>
      </p:sp>
      <p:sp>
        <p:nvSpPr>
          <p:cNvPr id="3" name="Content Placeholder 2">
            <a:extLst>
              <a:ext uri="{FF2B5EF4-FFF2-40B4-BE49-F238E27FC236}">
                <a16:creationId xmlns:a16="http://schemas.microsoft.com/office/drawing/2014/main" id="{40BBEE6C-16FB-4E27-A7C8-B5D297F8AABD}"/>
              </a:ext>
            </a:extLst>
          </p:cNvPr>
          <p:cNvSpPr>
            <a:spLocks noGrp="1"/>
          </p:cNvSpPr>
          <p:nvPr>
            <p:ph sz="half" idx="2"/>
          </p:nvPr>
        </p:nvSpPr>
        <p:spPr/>
        <p:txBody>
          <a:bodyPr>
            <a:normAutofit fontScale="85000" lnSpcReduction="20000"/>
          </a:bodyPr>
          <a:lstStyle/>
          <a:p>
            <a:r>
              <a:rPr lang="en-US" sz="2600" b="1" dirty="0">
                <a:solidFill>
                  <a:srgbClr val="595959"/>
                </a:solidFill>
              </a:rPr>
              <a:t>Supply side</a:t>
            </a:r>
          </a:p>
          <a:p>
            <a:pPr marL="342891" indent="-342891">
              <a:buFont typeface="Arial" panose="020B0604020202020204" pitchFamily="34" charset="0"/>
              <a:buChar char="•"/>
            </a:pPr>
            <a:r>
              <a:rPr lang="en-US" sz="2600" dirty="0">
                <a:solidFill>
                  <a:srgbClr val="595959"/>
                </a:solidFill>
              </a:rPr>
              <a:t>Energy costs per compressor room</a:t>
            </a:r>
          </a:p>
          <a:p>
            <a:pPr marL="342891" indent="-342891">
              <a:buFont typeface="Arial" panose="020B0604020202020204" pitchFamily="34" charset="0"/>
              <a:buChar char="•"/>
            </a:pPr>
            <a:r>
              <a:rPr lang="en-US" sz="2600" dirty="0">
                <a:solidFill>
                  <a:srgbClr val="595959"/>
                </a:solidFill>
              </a:rPr>
              <a:t>Specific power/Efficiency per 100*SCF or kW/m3n/min</a:t>
            </a:r>
          </a:p>
          <a:p>
            <a:pPr marL="342891" indent="-342891">
              <a:buFont typeface="Arial" panose="020B0604020202020204" pitchFamily="34" charset="0"/>
              <a:buChar char="•"/>
            </a:pPr>
            <a:r>
              <a:rPr lang="en-US" sz="2600" dirty="0">
                <a:solidFill>
                  <a:srgbClr val="595959"/>
                </a:solidFill>
              </a:rPr>
              <a:t>Quality (dew point)</a:t>
            </a:r>
          </a:p>
          <a:p>
            <a:pPr marL="342891" indent="-342891">
              <a:buFont typeface="Arial" panose="020B0604020202020204" pitchFamily="34" charset="0"/>
              <a:buChar char="•"/>
            </a:pPr>
            <a:r>
              <a:rPr lang="en-US" sz="2600" dirty="0">
                <a:solidFill>
                  <a:srgbClr val="595959"/>
                </a:solidFill>
              </a:rPr>
              <a:t>Purity (N2)</a:t>
            </a:r>
          </a:p>
          <a:p>
            <a:endParaRPr lang="en-US" sz="2600" dirty="0">
              <a:solidFill>
                <a:srgbClr val="595959"/>
              </a:solidFill>
            </a:endParaRPr>
          </a:p>
          <a:p>
            <a:r>
              <a:rPr lang="en-US" sz="2600" b="1" dirty="0">
                <a:solidFill>
                  <a:srgbClr val="595959"/>
                </a:solidFill>
              </a:rPr>
              <a:t>Demand side</a:t>
            </a:r>
          </a:p>
          <a:p>
            <a:pPr marL="342891" indent="-342891">
              <a:buFont typeface="Arial" charset="0"/>
              <a:buChar char="•"/>
            </a:pPr>
            <a:r>
              <a:rPr lang="en-US" sz="2600" dirty="0">
                <a:solidFill>
                  <a:srgbClr val="595959"/>
                </a:solidFill>
              </a:rPr>
              <a:t>Leakage % and $$$ per annum</a:t>
            </a:r>
          </a:p>
          <a:p>
            <a:pPr marL="342891" indent="-342891">
              <a:buFont typeface="Arial" charset="0"/>
              <a:buChar char="•"/>
            </a:pPr>
            <a:r>
              <a:rPr lang="en-US" sz="2600" dirty="0">
                <a:solidFill>
                  <a:srgbClr val="595959"/>
                </a:solidFill>
              </a:rPr>
              <a:t>Return on Repairs</a:t>
            </a:r>
          </a:p>
          <a:p>
            <a:pPr marL="342891" indent="-342891">
              <a:buFont typeface="Arial" charset="0"/>
              <a:buChar char="•"/>
            </a:pPr>
            <a:r>
              <a:rPr lang="en-US" sz="2600" dirty="0">
                <a:solidFill>
                  <a:srgbClr val="595959"/>
                </a:solidFill>
              </a:rPr>
              <a:t>Pressure loss</a:t>
            </a:r>
          </a:p>
          <a:p>
            <a:pPr marL="342891" indent="-342891">
              <a:buFont typeface="Arial" charset="0"/>
              <a:buChar char="•"/>
            </a:pPr>
            <a:r>
              <a:rPr lang="en-US" sz="2600" dirty="0">
                <a:solidFill>
                  <a:srgbClr val="595959"/>
                </a:solidFill>
              </a:rPr>
              <a:t>Costs per widget/tons produced</a:t>
            </a:r>
          </a:p>
          <a:p>
            <a:pPr marL="342891" indent="-342891">
              <a:buFont typeface="Arial" charset="0"/>
              <a:buChar char="•"/>
            </a:pPr>
            <a:r>
              <a:rPr lang="en-US" sz="2600" dirty="0">
                <a:solidFill>
                  <a:srgbClr val="595959"/>
                </a:solidFill>
              </a:rPr>
              <a:t>Production (repair/incident) downtime per machine</a:t>
            </a:r>
          </a:p>
          <a:p>
            <a:endParaRPr lang="en-NL" dirty="0"/>
          </a:p>
        </p:txBody>
      </p:sp>
      <p:sp>
        <p:nvSpPr>
          <p:cNvPr id="4" name="Tijdelijke aanduiding voor dianummer 5">
            <a:extLst>
              <a:ext uri="{FF2B5EF4-FFF2-40B4-BE49-F238E27FC236}">
                <a16:creationId xmlns:a16="http://schemas.microsoft.com/office/drawing/2014/main" id="{8524EF4E-3AA6-46D7-9181-AC8645639E5A}"/>
              </a:ext>
            </a:extLst>
          </p:cNvPr>
          <p:cNvSpPr txBox="1">
            <a:spLocks/>
          </p:cNvSpPr>
          <p:nvPr/>
        </p:nvSpPr>
        <p:spPr>
          <a:xfrm>
            <a:off x="7392424" y="6628642"/>
            <a:ext cx="1500356" cy="178558"/>
          </a:xfrm>
          <a:prstGeom prst="rect">
            <a:avLst/>
          </a:prstGeom>
        </p:spPr>
        <p:txBody>
          <a:bodyPr lIns="0" tIns="0" rIns="0" bIns="0"/>
          <a:lstStyle>
            <a:defPPr>
              <a:defRPr lang="nl-NL"/>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nl-NL" sz="800" dirty="0">
                <a:solidFill>
                  <a:srgbClr val="535353"/>
                </a:solidFill>
              </a:rPr>
              <a:t>	5</a:t>
            </a:r>
          </a:p>
        </p:txBody>
      </p:sp>
    </p:spTree>
    <p:extLst>
      <p:ext uri="{BB962C8B-B14F-4D97-AF65-F5344CB8AC3E}">
        <p14:creationId xmlns:p14="http://schemas.microsoft.com/office/powerpoint/2010/main" val="14049248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7929" cy="6858000"/>
          </a:xfrm>
          <a:prstGeom prst="rect">
            <a:avLst/>
          </a:prstGeom>
          <a:gradFill>
            <a:gsLst>
              <a:gs pos="0">
                <a:schemeClr val="accent6">
                  <a:lumMod val="90000"/>
                </a:schemeClr>
              </a:gs>
              <a:gs pos="25000">
                <a:schemeClr val="accent6">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80059" y="2053641"/>
            <a:ext cx="2751871" cy="2760098"/>
          </a:xfrm>
        </p:spPr>
        <p:txBody>
          <a:bodyPr vert="horz" lIns="91440" tIns="45720" rIns="91440" bIns="45720" rtlCol="0" anchor="ctr">
            <a:normAutofit/>
          </a:bodyPr>
          <a:lstStyle/>
          <a:p>
            <a:r>
              <a:rPr lang="en-US" sz="4400" kern="1200" dirty="0">
                <a:solidFill>
                  <a:srgbClr val="FFFFFF"/>
                </a:solidFill>
                <a:latin typeface="+mj-lt"/>
                <a:ea typeface="+mj-ea"/>
                <a:cs typeface="+mj-cs"/>
              </a:rPr>
              <a:t>Keep it Simple: start with 3 KPI’s</a:t>
            </a:r>
          </a:p>
        </p:txBody>
      </p:sp>
      <p:sp>
        <p:nvSpPr>
          <p:cNvPr id="4" name="Content Placeholder 3">
            <a:extLst>
              <a:ext uri="{FF2B5EF4-FFF2-40B4-BE49-F238E27FC236}">
                <a16:creationId xmlns:a16="http://schemas.microsoft.com/office/drawing/2014/main" id="{21CFD1C0-608A-9944-95FD-2225CCBE48FC}"/>
              </a:ext>
            </a:extLst>
          </p:cNvPr>
          <p:cNvSpPr>
            <a:spLocks noGrp="1"/>
          </p:cNvSpPr>
          <p:nvPr>
            <p:ph sz="half" idx="2"/>
          </p:nvPr>
        </p:nvSpPr>
        <p:spPr>
          <a:xfrm>
            <a:off x="4567930" y="1050444"/>
            <a:ext cx="4325245" cy="5230634"/>
          </a:xfrm>
        </p:spPr>
        <p:txBody>
          <a:bodyPr vert="horz" lIns="91440" tIns="45720" rIns="91440" bIns="45720" rtlCol="0" anchor="ctr">
            <a:normAutofit/>
          </a:bodyPr>
          <a:lstStyle/>
          <a:p>
            <a:pPr marL="0" indent="0">
              <a:buNone/>
            </a:pPr>
            <a:r>
              <a:rPr lang="en-US" sz="1900" dirty="0">
                <a:solidFill>
                  <a:srgbClr val="595959"/>
                </a:solidFill>
              </a:rPr>
              <a:t>Maintenance: </a:t>
            </a:r>
          </a:p>
          <a:p>
            <a:pPr lvl="3"/>
            <a:r>
              <a:rPr lang="en-US" sz="1900" dirty="0">
                <a:solidFill>
                  <a:srgbClr val="595959"/>
                </a:solidFill>
              </a:rPr>
              <a:t>Leakage % </a:t>
            </a:r>
          </a:p>
          <a:p>
            <a:pPr lvl="3"/>
            <a:r>
              <a:rPr lang="en-US" sz="1900" dirty="0">
                <a:solidFill>
                  <a:srgbClr val="595959"/>
                </a:solidFill>
              </a:rPr>
              <a:t>Dew point &amp; flow</a:t>
            </a:r>
          </a:p>
          <a:p>
            <a:pPr lvl="3"/>
            <a:r>
              <a:rPr lang="en-US" sz="1900" dirty="0">
                <a:solidFill>
                  <a:srgbClr val="595959"/>
                </a:solidFill>
              </a:rPr>
              <a:t>Running hours vs downtime hours</a:t>
            </a:r>
          </a:p>
          <a:p>
            <a:pPr lvl="3"/>
            <a:r>
              <a:rPr lang="en-US" sz="1900" dirty="0">
                <a:solidFill>
                  <a:srgbClr val="595959"/>
                </a:solidFill>
              </a:rPr>
              <a:t>Number of CA related incidents</a:t>
            </a:r>
          </a:p>
          <a:p>
            <a:pPr marL="0" indent="0">
              <a:buNone/>
            </a:pPr>
            <a:r>
              <a:rPr lang="en-US" sz="1900" dirty="0">
                <a:solidFill>
                  <a:srgbClr val="595959"/>
                </a:solidFill>
              </a:rPr>
              <a:t>Finance: </a:t>
            </a:r>
          </a:p>
          <a:p>
            <a:pPr lvl="3"/>
            <a:r>
              <a:rPr lang="en-US" sz="1900" dirty="0">
                <a:solidFill>
                  <a:srgbClr val="595959"/>
                </a:solidFill>
              </a:rPr>
              <a:t>costs per…</a:t>
            </a:r>
          </a:p>
          <a:p>
            <a:pPr lvl="3"/>
            <a:r>
              <a:rPr lang="en-US" sz="1900" dirty="0">
                <a:solidFill>
                  <a:srgbClr val="595959"/>
                </a:solidFill>
              </a:rPr>
              <a:t>MSCF of air</a:t>
            </a:r>
          </a:p>
          <a:p>
            <a:pPr lvl="3"/>
            <a:r>
              <a:rPr lang="en-US" sz="1900" dirty="0">
                <a:solidFill>
                  <a:srgbClr val="595959"/>
                </a:solidFill>
              </a:rPr>
              <a:t>Cost per x ton products</a:t>
            </a:r>
          </a:p>
          <a:p>
            <a:pPr marL="0" indent="0">
              <a:buNone/>
            </a:pPr>
            <a:r>
              <a:rPr lang="en-US" sz="1900" dirty="0">
                <a:solidFill>
                  <a:srgbClr val="595959"/>
                </a:solidFill>
              </a:rPr>
              <a:t>Production: </a:t>
            </a:r>
          </a:p>
          <a:p>
            <a:pPr lvl="3"/>
            <a:r>
              <a:rPr lang="en-US" sz="1900" dirty="0">
                <a:solidFill>
                  <a:srgbClr val="595959"/>
                </a:solidFill>
              </a:rPr>
              <a:t>Pressure band</a:t>
            </a:r>
          </a:p>
          <a:p>
            <a:pPr lvl="3"/>
            <a:r>
              <a:rPr lang="en-US" sz="1900" dirty="0">
                <a:solidFill>
                  <a:srgbClr val="595959"/>
                </a:solidFill>
              </a:rPr>
              <a:t>Cost per x ton products</a:t>
            </a:r>
          </a:p>
          <a:p>
            <a:pPr lvl="3"/>
            <a:r>
              <a:rPr lang="en-US" sz="1900" dirty="0">
                <a:solidFill>
                  <a:srgbClr val="595959"/>
                </a:solidFill>
              </a:rPr>
              <a:t>Allocate costs/ consumption per area</a:t>
            </a:r>
          </a:p>
          <a:p>
            <a:pPr lvl="3"/>
            <a:endParaRPr lang="en-US" sz="1900" dirty="0">
              <a:solidFill>
                <a:srgbClr val="000000"/>
              </a:solidFill>
            </a:endParaRPr>
          </a:p>
        </p:txBody>
      </p:sp>
      <p:pic>
        <p:nvPicPr>
          <p:cNvPr id="9" name="Picture 8">
            <a:extLst>
              <a:ext uri="{FF2B5EF4-FFF2-40B4-BE49-F238E27FC236}">
                <a16:creationId xmlns:a16="http://schemas.microsoft.com/office/drawing/2014/main" id="{F252C14A-FBB4-4B95-B5C3-FF8C5DC7F918}"/>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034400" y="126755"/>
            <a:ext cx="2005200" cy="806400"/>
          </a:xfrm>
          <a:prstGeom prst="rect">
            <a:avLst/>
          </a:prstGeom>
        </p:spPr>
      </p:pic>
      <p:sp>
        <p:nvSpPr>
          <p:cNvPr id="7" name="Tijdelijke aanduiding voor dianummer 5">
            <a:extLst>
              <a:ext uri="{FF2B5EF4-FFF2-40B4-BE49-F238E27FC236}">
                <a16:creationId xmlns:a16="http://schemas.microsoft.com/office/drawing/2014/main" id="{330E4A79-0B05-45B3-A6E7-8FBC800836B1}"/>
              </a:ext>
            </a:extLst>
          </p:cNvPr>
          <p:cNvSpPr txBox="1">
            <a:spLocks/>
          </p:cNvSpPr>
          <p:nvPr/>
        </p:nvSpPr>
        <p:spPr>
          <a:xfrm>
            <a:off x="7392424" y="6628642"/>
            <a:ext cx="1500356" cy="178558"/>
          </a:xfrm>
          <a:prstGeom prst="rect">
            <a:avLst/>
          </a:prstGeom>
        </p:spPr>
        <p:txBody>
          <a:bodyPr lIns="0" tIns="0" rIns="0" bIns="0"/>
          <a:lstStyle>
            <a:defPPr>
              <a:defRPr lang="nl-NL"/>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nl-NL" sz="800" dirty="0">
                <a:solidFill>
                  <a:srgbClr val="535353"/>
                </a:solidFill>
              </a:rPr>
              <a:t>	6</a:t>
            </a:r>
          </a:p>
        </p:txBody>
      </p:sp>
    </p:spTree>
    <p:extLst>
      <p:ext uri="{BB962C8B-B14F-4D97-AF65-F5344CB8AC3E}">
        <p14:creationId xmlns:p14="http://schemas.microsoft.com/office/powerpoint/2010/main" val="20124620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6" name="Elbow Connector 65">
            <a:extLst>
              <a:ext uri="{FF2B5EF4-FFF2-40B4-BE49-F238E27FC236}">
                <a16:creationId xmlns:a16="http://schemas.microsoft.com/office/drawing/2014/main" id="{224C3B55-7B15-2B47-A86E-95C232FB6605}"/>
              </a:ext>
            </a:extLst>
          </p:cNvPr>
          <p:cNvCxnSpPr>
            <a:cxnSpLocks/>
            <a:stCxn id="40" idx="6"/>
            <a:endCxn id="57" idx="1"/>
          </p:cNvCxnSpPr>
          <p:nvPr/>
        </p:nvCxnSpPr>
        <p:spPr>
          <a:xfrm flipV="1">
            <a:off x="1706894" y="3291509"/>
            <a:ext cx="5238476" cy="514789"/>
          </a:xfrm>
          <a:prstGeom prst="bentConnector3">
            <a:avLst>
              <a:gd name="adj1" fmla="val 82140"/>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4" name="Elbow Connector 87">
            <a:extLst>
              <a:ext uri="{FF2B5EF4-FFF2-40B4-BE49-F238E27FC236}">
                <a16:creationId xmlns:a16="http://schemas.microsoft.com/office/drawing/2014/main" id="{F7E59000-1584-4DBA-9C2F-C981B1CE5441}"/>
              </a:ext>
            </a:extLst>
          </p:cNvPr>
          <p:cNvCxnSpPr>
            <a:cxnSpLocks/>
            <a:stCxn id="43" idx="6"/>
            <a:endCxn id="32" idx="1"/>
          </p:cNvCxnSpPr>
          <p:nvPr/>
        </p:nvCxnSpPr>
        <p:spPr>
          <a:xfrm>
            <a:off x="2275793" y="5006084"/>
            <a:ext cx="4829816" cy="977468"/>
          </a:xfrm>
          <a:prstGeom prst="bentConnector3">
            <a:avLst>
              <a:gd name="adj1" fmla="val 50000"/>
            </a:avLst>
          </a:prstGeom>
          <a:ln w="28575">
            <a:solidFill>
              <a:srgbClr val="7F7F7F"/>
            </a:solidFill>
            <a:prstDash val="sys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Autofit/>
          </a:bodyPr>
          <a:lstStyle/>
          <a:p>
            <a:r>
              <a:rPr lang="en-US" sz="3600" dirty="0"/>
              <a:t>How permanent monitoring can </a:t>
            </a:r>
            <a:br>
              <a:rPr lang="en-US" sz="3600" dirty="0"/>
            </a:br>
            <a:r>
              <a:rPr lang="en-US" sz="3600" dirty="0"/>
              <a:t>help</a:t>
            </a:r>
          </a:p>
        </p:txBody>
      </p:sp>
      <p:sp>
        <p:nvSpPr>
          <p:cNvPr id="6" name="Content Placeholder 5">
            <a:extLst>
              <a:ext uri="{FF2B5EF4-FFF2-40B4-BE49-F238E27FC236}">
                <a16:creationId xmlns:a16="http://schemas.microsoft.com/office/drawing/2014/main" id="{43223F4B-7998-3F4A-A315-C48F8139F280}"/>
              </a:ext>
            </a:extLst>
          </p:cNvPr>
          <p:cNvSpPr>
            <a:spLocks noGrp="1"/>
          </p:cNvSpPr>
          <p:nvPr>
            <p:ph sz="half" idx="2"/>
          </p:nvPr>
        </p:nvSpPr>
        <p:spPr>
          <a:xfrm>
            <a:off x="584646" y="1673242"/>
            <a:ext cx="3868340" cy="4107700"/>
          </a:xfrm>
        </p:spPr>
        <p:txBody>
          <a:bodyPr>
            <a:normAutofit lnSpcReduction="10000"/>
          </a:bodyPr>
          <a:lstStyle/>
          <a:p>
            <a:r>
              <a:rPr lang="en-US" dirty="0"/>
              <a:t>Data is your starting point</a:t>
            </a:r>
          </a:p>
          <a:p>
            <a:r>
              <a:rPr lang="en-US" dirty="0"/>
              <a:t>Combine data!</a:t>
            </a:r>
          </a:p>
          <a:p>
            <a:pPr marL="0" indent="0">
              <a:buNone/>
            </a:pPr>
            <a:endParaRPr lang="en-US" dirty="0"/>
          </a:p>
          <a:p>
            <a:pPr marL="0" indent="0">
              <a:buNone/>
            </a:pPr>
            <a:r>
              <a:rPr lang="en-US" b="1" dirty="0"/>
              <a:t>Key data</a:t>
            </a:r>
          </a:p>
          <a:p>
            <a:r>
              <a:rPr lang="en-US" dirty="0"/>
              <a:t>Amps or Kw</a:t>
            </a:r>
          </a:p>
          <a:p>
            <a:r>
              <a:rPr lang="en-US" dirty="0"/>
              <a:t>Flow </a:t>
            </a:r>
          </a:p>
          <a:p>
            <a:r>
              <a:rPr lang="en-US" dirty="0"/>
              <a:t>Pressure </a:t>
            </a:r>
          </a:p>
          <a:p>
            <a:r>
              <a:rPr lang="en-US" dirty="0"/>
              <a:t>Temperature</a:t>
            </a:r>
          </a:p>
          <a:p>
            <a:r>
              <a:rPr lang="en-US" dirty="0"/>
              <a:t>Dew point</a:t>
            </a:r>
          </a:p>
          <a:p>
            <a:r>
              <a:rPr lang="en-US" dirty="0"/>
              <a:t>X products</a:t>
            </a:r>
          </a:p>
          <a:p>
            <a:endParaRPr lang="en-US" dirty="0"/>
          </a:p>
        </p:txBody>
      </p:sp>
      <p:sp>
        <p:nvSpPr>
          <p:cNvPr id="7" name="Oval 6">
            <a:extLst>
              <a:ext uri="{FF2B5EF4-FFF2-40B4-BE49-F238E27FC236}">
                <a16:creationId xmlns:a16="http://schemas.microsoft.com/office/drawing/2014/main" id="{299D6D29-68E0-5A4A-B096-25645BF23951}"/>
              </a:ext>
            </a:extLst>
          </p:cNvPr>
          <p:cNvSpPr/>
          <p:nvPr/>
        </p:nvSpPr>
        <p:spPr>
          <a:xfrm>
            <a:off x="2329044" y="3389701"/>
            <a:ext cx="125835" cy="125835"/>
          </a:xfrm>
          <a:prstGeom prst="ellipse">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0F59E500-F759-E543-9E3D-85AE4167340C}"/>
              </a:ext>
            </a:extLst>
          </p:cNvPr>
          <p:cNvSpPr/>
          <p:nvPr/>
        </p:nvSpPr>
        <p:spPr>
          <a:xfrm>
            <a:off x="1581059" y="3743380"/>
            <a:ext cx="125835" cy="125835"/>
          </a:xfrm>
          <a:prstGeom prst="ellipse">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E3515ED6-0943-3C4D-9B3D-D61FC3FB9A13}"/>
              </a:ext>
            </a:extLst>
          </p:cNvPr>
          <p:cNvSpPr/>
          <p:nvPr/>
        </p:nvSpPr>
        <p:spPr>
          <a:xfrm>
            <a:off x="1988337" y="4163106"/>
            <a:ext cx="125835" cy="125835"/>
          </a:xfrm>
          <a:prstGeom prst="ellipse">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63EFFBAB-967D-1749-8CF5-B7F580154BC5}"/>
              </a:ext>
            </a:extLst>
          </p:cNvPr>
          <p:cNvSpPr/>
          <p:nvPr/>
        </p:nvSpPr>
        <p:spPr>
          <a:xfrm>
            <a:off x="2419431" y="4543355"/>
            <a:ext cx="125835" cy="125835"/>
          </a:xfrm>
          <a:prstGeom prst="ellipse">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0ABAA7EF-66F7-864F-A08D-2A9408544082}"/>
              </a:ext>
            </a:extLst>
          </p:cNvPr>
          <p:cNvSpPr/>
          <p:nvPr/>
        </p:nvSpPr>
        <p:spPr>
          <a:xfrm>
            <a:off x="2149958" y="4943166"/>
            <a:ext cx="125835" cy="125835"/>
          </a:xfrm>
          <a:prstGeom prst="ellipse">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D770DF20-BBF1-F14F-A972-FEC5B2644548}"/>
              </a:ext>
            </a:extLst>
          </p:cNvPr>
          <p:cNvGrpSpPr/>
          <p:nvPr/>
        </p:nvGrpSpPr>
        <p:grpSpPr>
          <a:xfrm>
            <a:off x="4047814" y="2467895"/>
            <a:ext cx="1226782" cy="1132707"/>
            <a:chOff x="4906650" y="1855818"/>
            <a:chExt cx="2061324" cy="2063186"/>
          </a:xfrm>
        </p:grpSpPr>
        <p:sp>
          <p:nvSpPr>
            <p:cNvPr id="44" name="Rounded Rectangle 43">
              <a:extLst>
                <a:ext uri="{FF2B5EF4-FFF2-40B4-BE49-F238E27FC236}">
                  <a16:creationId xmlns:a16="http://schemas.microsoft.com/office/drawing/2014/main" id="{26BDC2FF-6B06-A24B-A7A3-99AB70488582}"/>
                </a:ext>
              </a:extLst>
            </p:cNvPr>
            <p:cNvSpPr/>
            <p:nvPr/>
          </p:nvSpPr>
          <p:spPr>
            <a:xfrm>
              <a:off x="4906651" y="1855818"/>
              <a:ext cx="2061323" cy="2063186"/>
            </a:xfrm>
            <a:prstGeom prst="roundRect">
              <a:avLst>
                <a:gd name="adj" fmla="val 284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10</a:t>
              </a:r>
            </a:p>
          </p:txBody>
        </p:sp>
        <p:sp>
          <p:nvSpPr>
            <p:cNvPr id="45" name="Rounded Rectangle 44">
              <a:extLst>
                <a:ext uri="{FF2B5EF4-FFF2-40B4-BE49-F238E27FC236}">
                  <a16:creationId xmlns:a16="http://schemas.microsoft.com/office/drawing/2014/main" id="{4FF1B100-DADB-0842-B2D9-EA6C1FD1FFDA}"/>
                </a:ext>
              </a:extLst>
            </p:cNvPr>
            <p:cNvSpPr/>
            <p:nvPr/>
          </p:nvSpPr>
          <p:spPr>
            <a:xfrm>
              <a:off x="4906650" y="3438600"/>
              <a:ext cx="2061323" cy="480403"/>
            </a:xfrm>
            <a:prstGeom prst="roundRect">
              <a:avLst>
                <a:gd name="adj" fmla="val 2849"/>
              </a:avLst>
            </a:prstGeom>
            <a:solidFill>
              <a:srgbClr val="0D0D0D">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Efficiency</a:t>
              </a:r>
            </a:p>
          </p:txBody>
        </p:sp>
      </p:grpSp>
      <p:cxnSp>
        <p:nvCxnSpPr>
          <p:cNvPr id="10" name="Elbow Connector 9">
            <a:extLst>
              <a:ext uri="{FF2B5EF4-FFF2-40B4-BE49-F238E27FC236}">
                <a16:creationId xmlns:a16="http://schemas.microsoft.com/office/drawing/2014/main" id="{541CD0A2-1BE8-454D-B9B9-F3A7FF287BDF}"/>
              </a:ext>
            </a:extLst>
          </p:cNvPr>
          <p:cNvCxnSpPr>
            <a:cxnSpLocks/>
            <a:stCxn id="7" idx="6"/>
            <a:endCxn id="44" idx="1"/>
          </p:cNvCxnSpPr>
          <p:nvPr/>
        </p:nvCxnSpPr>
        <p:spPr>
          <a:xfrm flipV="1">
            <a:off x="2454879" y="3034249"/>
            <a:ext cx="1592936" cy="418370"/>
          </a:xfrm>
          <a:prstGeom prst="bentConnector3">
            <a:avLst>
              <a:gd name="adj1" fmla="val 50000"/>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93C788B8-94C2-D346-BCD0-7244ABC5A555}"/>
              </a:ext>
            </a:extLst>
          </p:cNvPr>
          <p:cNvCxnSpPr>
            <a:cxnSpLocks/>
          </p:cNvCxnSpPr>
          <p:nvPr/>
        </p:nvCxnSpPr>
        <p:spPr>
          <a:xfrm rot="16200000" flipV="1">
            <a:off x="5240903" y="3313150"/>
            <a:ext cx="526505" cy="459791"/>
          </a:xfrm>
          <a:prstGeom prst="bentConnector3">
            <a:avLst>
              <a:gd name="adj1" fmla="val 100655"/>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D37ACC8F-EE46-BC42-83B2-170B861C1423}"/>
              </a:ext>
            </a:extLst>
          </p:cNvPr>
          <p:cNvGrpSpPr/>
          <p:nvPr/>
        </p:nvGrpSpPr>
        <p:grpSpPr>
          <a:xfrm>
            <a:off x="6945369" y="2725155"/>
            <a:ext cx="1356856" cy="1132707"/>
            <a:chOff x="4906650" y="1855818"/>
            <a:chExt cx="2061324" cy="2063186"/>
          </a:xfrm>
        </p:grpSpPr>
        <p:sp>
          <p:nvSpPr>
            <p:cNvPr id="57" name="Rounded Rectangle 56">
              <a:extLst>
                <a:ext uri="{FF2B5EF4-FFF2-40B4-BE49-F238E27FC236}">
                  <a16:creationId xmlns:a16="http://schemas.microsoft.com/office/drawing/2014/main" id="{200C3387-024A-834A-A1CE-E6D4664288A5}"/>
                </a:ext>
              </a:extLst>
            </p:cNvPr>
            <p:cNvSpPr/>
            <p:nvPr/>
          </p:nvSpPr>
          <p:spPr>
            <a:xfrm>
              <a:off x="4906651" y="1855818"/>
              <a:ext cx="2061323" cy="2063186"/>
            </a:xfrm>
            <a:prstGeom prst="roundRect">
              <a:avLst>
                <a:gd name="adj" fmla="val 284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58" name="Rounded Rectangle 57">
              <a:extLst>
                <a:ext uri="{FF2B5EF4-FFF2-40B4-BE49-F238E27FC236}">
                  <a16:creationId xmlns:a16="http://schemas.microsoft.com/office/drawing/2014/main" id="{14ED4C09-934E-2D4E-8D83-583C7E8DD151}"/>
                </a:ext>
              </a:extLst>
            </p:cNvPr>
            <p:cNvSpPr/>
            <p:nvPr/>
          </p:nvSpPr>
          <p:spPr>
            <a:xfrm>
              <a:off x="4906650" y="3438600"/>
              <a:ext cx="2061323" cy="480403"/>
            </a:xfrm>
            <a:prstGeom prst="roundRect">
              <a:avLst>
                <a:gd name="adj" fmla="val 2849"/>
              </a:avLst>
            </a:prstGeom>
            <a:solidFill>
              <a:srgbClr val="0D0D0D">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DP/Demand</a:t>
              </a:r>
            </a:p>
          </p:txBody>
        </p:sp>
      </p:grpSp>
      <p:cxnSp>
        <p:nvCxnSpPr>
          <p:cNvPr id="68" name="Elbow Connector 67">
            <a:extLst>
              <a:ext uri="{FF2B5EF4-FFF2-40B4-BE49-F238E27FC236}">
                <a16:creationId xmlns:a16="http://schemas.microsoft.com/office/drawing/2014/main" id="{43F46A48-E42A-0341-B362-729254840C0B}"/>
              </a:ext>
            </a:extLst>
          </p:cNvPr>
          <p:cNvCxnSpPr>
            <a:cxnSpLocks/>
            <a:stCxn id="41" idx="6"/>
            <a:endCxn id="57" idx="3"/>
          </p:cNvCxnSpPr>
          <p:nvPr/>
        </p:nvCxnSpPr>
        <p:spPr>
          <a:xfrm flipV="1">
            <a:off x="2114172" y="3291509"/>
            <a:ext cx="6188053" cy="934515"/>
          </a:xfrm>
          <a:prstGeom prst="bentConnector3">
            <a:avLst>
              <a:gd name="adj1" fmla="val 103694"/>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2158166D-D0F8-5444-9040-E8BEADCBAE9F}"/>
              </a:ext>
            </a:extLst>
          </p:cNvPr>
          <p:cNvGrpSpPr/>
          <p:nvPr/>
        </p:nvGrpSpPr>
        <p:grpSpPr>
          <a:xfrm>
            <a:off x="5288433" y="4618869"/>
            <a:ext cx="1487391" cy="1162074"/>
            <a:chOff x="4906650" y="1855818"/>
            <a:chExt cx="2061324" cy="2063186"/>
          </a:xfrm>
        </p:grpSpPr>
        <p:sp>
          <p:nvSpPr>
            <p:cNvPr id="83" name="Rounded Rectangle 82">
              <a:extLst>
                <a:ext uri="{FF2B5EF4-FFF2-40B4-BE49-F238E27FC236}">
                  <a16:creationId xmlns:a16="http://schemas.microsoft.com/office/drawing/2014/main" id="{089BACF0-2AED-534E-945D-88924C289146}"/>
                </a:ext>
              </a:extLst>
            </p:cNvPr>
            <p:cNvSpPr/>
            <p:nvPr/>
          </p:nvSpPr>
          <p:spPr>
            <a:xfrm>
              <a:off x="4906651" y="1855818"/>
              <a:ext cx="2061323" cy="2063186"/>
            </a:xfrm>
            <a:prstGeom prst="roundRect">
              <a:avLst>
                <a:gd name="adj" fmla="val 2849"/>
              </a:avLst>
            </a:prstGeom>
            <a:solidFill>
              <a:srgbClr val="8DC6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8</a:t>
              </a:r>
            </a:p>
          </p:txBody>
        </p:sp>
        <p:sp>
          <p:nvSpPr>
            <p:cNvPr id="84" name="Rounded Rectangle 83">
              <a:extLst>
                <a:ext uri="{FF2B5EF4-FFF2-40B4-BE49-F238E27FC236}">
                  <a16:creationId xmlns:a16="http://schemas.microsoft.com/office/drawing/2014/main" id="{05269710-F764-C344-9DB8-82ADC30A1BA1}"/>
                </a:ext>
              </a:extLst>
            </p:cNvPr>
            <p:cNvSpPr/>
            <p:nvPr/>
          </p:nvSpPr>
          <p:spPr>
            <a:xfrm>
              <a:off x="4906650" y="3438600"/>
              <a:ext cx="2061323" cy="480403"/>
            </a:xfrm>
            <a:prstGeom prst="roundRect">
              <a:avLst>
                <a:gd name="adj" fmla="val 2849"/>
              </a:avLst>
            </a:prstGeom>
            <a:solidFill>
              <a:srgbClr val="0D0D0D">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Cool reserve</a:t>
              </a:r>
            </a:p>
          </p:txBody>
        </p:sp>
      </p:grpSp>
      <p:cxnSp>
        <p:nvCxnSpPr>
          <p:cNvPr id="87" name="Elbow Connector 86">
            <a:extLst>
              <a:ext uri="{FF2B5EF4-FFF2-40B4-BE49-F238E27FC236}">
                <a16:creationId xmlns:a16="http://schemas.microsoft.com/office/drawing/2014/main" id="{7ABB55E7-359D-D148-B010-C70BA318CD18}"/>
              </a:ext>
            </a:extLst>
          </p:cNvPr>
          <p:cNvCxnSpPr>
            <a:cxnSpLocks/>
          </p:cNvCxnSpPr>
          <p:nvPr/>
        </p:nvCxnSpPr>
        <p:spPr>
          <a:xfrm rot="16200000" flipH="1">
            <a:off x="3478162" y="2057282"/>
            <a:ext cx="768082" cy="4343663"/>
          </a:xfrm>
          <a:prstGeom prst="bentConnector3">
            <a:avLst>
              <a:gd name="adj1" fmla="val 19765"/>
            </a:avLst>
          </a:prstGeom>
          <a:ln w="28575">
            <a:solidFill>
              <a:srgbClr val="7F7F7F"/>
            </a:solidFill>
            <a:prstDash val="sysDash"/>
          </a:ln>
        </p:spPr>
        <p:style>
          <a:lnRef idx="1">
            <a:schemeClr val="accent1"/>
          </a:lnRef>
          <a:fillRef idx="0">
            <a:schemeClr val="accent1"/>
          </a:fillRef>
          <a:effectRef idx="0">
            <a:schemeClr val="accent1"/>
          </a:effectRef>
          <a:fontRef idx="minor">
            <a:schemeClr val="tx1"/>
          </a:fontRef>
        </p:style>
      </p:cxnSp>
      <p:cxnSp>
        <p:nvCxnSpPr>
          <p:cNvPr id="88" name="Elbow Connector 87">
            <a:extLst>
              <a:ext uri="{FF2B5EF4-FFF2-40B4-BE49-F238E27FC236}">
                <a16:creationId xmlns:a16="http://schemas.microsoft.com/office/drawing/2014/main" id="{E251416B-1BF2-B44B-B1DA-FD6AB54C49F2}"/>
              </a:ext>
            </a:extLst>
          </p:cNvPr>
          <p:cNvCxnSpPr>
            <a:cxnSpLocks/>
            <a:stCxn id="42" idx="6"/>
            <a:endCxn id="83" idx="1"/>
          </p:cNvCxnSpPr>
          <p:nvPr/>
        </p:nvCxnSpPr>
        <p:spPr>
          <a:xfrm>
            <a:off x="2545266" y="4606273"/>
            <a:ext cx="2743168" cy="593633"/>
          </a:xfrm>
          <a:prstGeom prst="bentConnector3">
            <a:avLst>
              <a:gd name="adj1" fmla="val 50000"/>
            </a:avLst>
          </a:prstGeom>
          <a:ln w="28575">
            <a:solidFill>
              <a:srgbClr val="7F7F7F"/>
            </a:solidFill>
            <a:prstDash val="solid"/>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92C98BDA-A198-436E-B3C1-DA73EEB9DB68}"/>
              </a:ext>
            </a:extLst>
          </p:cNvPr>
          <p:cNvGrpSpPr/>
          <p:nvPr/>
        </p:nvGrpSpPr>
        <p:grpSpPr>
          <a:xfrm>
            <a:off x="7105608" y="5402515"/>
            <a:ext cx="1706548" cy="1162074"/>
            <a:chOff x="4906650" y="1855818"/>
            <a:chExt cx="2061324" cy="2063186"/>
          </a:xfrm>
        </p:grpSpPr>
        <p:sp>
          <p:nvSpPr>
            <p:cNvPr id="32" name="Rounded Rectangle 82">
              <a:extLst>
                <a:ext uri="{FF2B5EF4-FFF2-40B4-BE49-F238E27FC236}">
                  <a16:creationId xmlns:a16="http://schemas.microsoft.com/office/drawing/2014/main" id="{AE679778-6F8A-4222-8ABF-1FA0F9FB9C6B}"/>
                </a:ext>
              </a:extLst>
            </p:cNvPr>
            <p:cNvSpPr/>
            <p:nvPr/>
          </p:nvSpPr>
          <p:spPr>
            <a:xfrm>
              <a:off x="4906651" y="1855818"/>
              <a:ext cx="2061323" cy="2063186"/>
            </a:xfrm>
            <a:prstGeom prst="roundRect">
              <a:avLst>
                <a:gd name="adj" fmla="val 2849"/>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9</a:t>
              </a:r>
            </a:p>
          </p:txBody>
        </p:sp>
        <p:sp>
          <p:nvSpPr>
            <p:cNvPr id="33" name="Rounded Rectangle 83">
              <a:extLst>
                <a:ext uri="{FF2B5EF4-FFF2-40B4-BE49-F238E27FC236}">
                  <a16:creationId xmlns:a16="http://schemas.microsoft.com/office/drawing/2014/main" id="{48C4AB42-0BD2-4008-9EC8-0ABFE0B79949}"/>
                </a:ext>
              </a:extLst>
            </p:cNvPr>
            <p:cNvSpPr/>
            <p:nvPr/>
          </p:nvSpPr>
          <p:spPr>
            <a:xfrm>
              <a:off x="4906650" y="3438600"/>
              <a:ext cx="2061323" cy="480403"/>
            </a:xfrm>
            <a:prstGeom prst="roundRect">
              <a:avLst>
                <a:gd name="adj" fmla="val 2849"/>
              </a:avLst>
            </a:prstGeom>
            <a:solidFill>
              <a:srgbClr val="0D0D0D">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Dryer capacity</a:t>
              </a:r>
            </a:p>
          </p:txBody>
        </p:sp>
      </p:grpSp>
      <p:cxnSp>
        <p:nvCxnSpPr>
          <p:cNvPr id="59" name="Elbow Connector 86">
            <a:extLst>
              <a:ext uri="{FF2B5EF4-FFF2-40B4-BE49-F238E27FC236}">
                <a16:creationId xmlns:a16="http://schemas.microsoft.com/office/drawing/2014/main" id="{571F1EC8-878B-42C7-8243-979FAE89D497}"/>
              </a:ext>
            </a:extLst>
          </p:cNvPr>
          <p:cNvCxnSpPr>
            <a:cxnSpLocks/>
            <a:endCxn id="32" idx="0"/>
          </p:cNvCxnSpPr>
          <p:nvPr/>
        </p:nvCxnSpPr>
        <p:spPr>
          <a:xfrm>
            <a:off x="5994400" y="3997325"/>
            <a:ext cx="1964483" cy="1405190"/>
          </a:xfrm>
          <a:prstGeom prst="bentConnector2">
            <a:avLst/>
          </a:prstGeom>
          <a:ln w="28575">
            <a:solidFill>
              <a:srgbClr val="7F7F7F"/>
            </a:solidFill>
            <a:prstDash val="sysDash"/>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227B7C00-76C5-4957-A382-CB30139D8E14}"/>
              </a:ext>
            </a:extLst>
          </p:cNvPr>
          <p:cNvGrpSpPr/>
          <p:nvPr/>
        </p:nvGrpSpPr>
        <p:grpSpPr>
          <a:xfrm>
            <a:off x="2838741" y="5355132"/>
            <a:ext cx="1352259" cy="1220463"/>
            <a:chOff x="4906650" y="1855818"/>
            <a:chExt cx="2061324" cy="2063186"/>
          </a:xfrm>
          <a:solidFill>
            <a:schemeClr val="accent2">
              <a:lumMod val="60000"/>
              <a:lumOff val="40000"/>
            </a:schemeClr>
          </a:solidFill>
        </p:grpSpPr>
        <p:sp>
          <p:nvSpPr>
            <p:cNvPr id="35" name="Rounded Rectangle 82">
              <a:extLst>
                <a:ext uri="{FF2B5EF4-FFF2-40B4-BE49-F238E27FC236}">
                  <a16:creationId xmlns:a16="http://schemas.microsoft.com/office/drawing/2014/main" id="{3C9C099B-4229-4331-8793-EE9A371DC114}"/>
                </a:ext>
              </a:extLst>
            </p:cNvPr>
            <p:cNvSpPr/>
            <p:nvPr/>
          </p:nvSpPr>
          <p:spPr>
            <a:xfrm>
              <a:off x="4906651" y="1855818"/>
              <a:ext cx="2061323" cy="2063186"/>
            </a:xfrm>
            <a:prstGeom prst="roundRect">
              <a:avLst>
                <a:gd name="adj" fmla="val 2849"/>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6</a:t>
              </a:r>
            </a:p>
          </p:txBody>
        </p:sp>
        <p:sp>
          <p:nvSpPr>
            <p:cNvPr id="36" name="Rounded Rectangle 83">
              <a:extLst>
                <a:ext uri="{FF2B5EF4-FFF2-40B4-BE49-F238E27FC236}">
                  <a16:creationId xmlns:a16="http://schemas.microsoft.com/office/drawing/2014/main" id="{EBA4088D-C8B9-4172-9BC3-461F51C310BC}"/>
                </a:ext>
              </a:extLst>
            </p:cNvPr>
            <p:cNvSpPr/>
            <p:nvPr/>
          </p:nvSpPr>
          <p:spPr>
            <a:xfrm>
              <a:off x="4906650" y="3438600"/>
              <a:ext cx="2061323" cy="480403"/>
            </a:xfrm>
            <a:prstGeom prst="roundRect">
              <a:avLst>
                <a:gd name="adj" fmla="val 284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kW/x Ton</a:t>
              </a:r>
            </a:p>
          </p:txBody>
        </p:sp>
      </p:grpSp>
      <p:cxnSp>
        <p:nvCxnSpPr>
          <p:cNvPr id="37" name="Elbow Connector 9">
            <a:extLst>
              <a:ext uri="{FF2B5EF4-FFF2-40B4-BE49-F238E27FC236}">
                <a16:creationId xmlns:a16="http://schemas.microsoft.com/office/drawing/2014/main" id="{B92472C6-084A-4917-AA17-25ACEAE9FBA0}"/>
              </a:ext>
            </a:extLst>
          </p:cNvPr>
          <p:cNvCxnSpPr>
            <a:cxnSpLocks/>
            <a:endCxn id="35" idx="1"/>
          </p:cNvCxnSpPr>
          <p:nvPr/>
        </p:nvCxnSpPr>
        <p:spPr>
          <a:xfrm>
            <a:off x="2270616" y="5420805"/>
            <a:ext cx="568126" cy="544559"/>
          </a:xfrm>
          <a:prstGeom prst="bentConnector3">
            <a:avLst>
              <a:gd name="adj1" fmla="val 50000"/>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6BE8C288-920F-4B30-87E0-622B8492601C}"/>
              </a:ext>
            </a:extLst>
          </p:cNvPr>
          <p:cNvSpPr/>
          <p:nvPr/>
        </p:nvSpPr>
        <p:spPr>
          <a:xfrm>
            <a:off x="2149957" y="5354555"/>
            <a:ext cx="125835" cy="125835"/>
          </a:xfrm>
          <a:prstGeom prst="ellipse">
            <a:avLst/>
          </a:prstGeom>
          <a:solidFill>
            <a:srgbClr val="7F7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9" name="Elbow Connector 9">
            <a:extLst>
              <a:ext uri="{FF2B5EF4-FFF2-40B4-BE49-F238E27FC236}">
                <a16:creationId xmlns:a16="http://schemas.microsoft.com/office/drawing/2014/main" id="{77576FDF-B9C0-4347-AC19-B57463EA2D38}"/>
              </a:ext>
            </a:extLst>
          </p:cNvPr>
          <p:cNvCxnSpPr>
            <a:cxnSpLocks/>
            <a:stCxn id="7" idx="4"/>
            <a:endCxn id="35" idx="0"/>
          </p:cNvCxnSpPr>
          <p:nvPr/>
        </p:nvCxnSpPr>
        <p:spPr>
          <a:xfrm rot="16200000" flipH="1">
            <a:off x="2033618" y="3873879"/>
            <a:ext cx="1839596" cy="1122909"/>
          </a:xfrm>
          <a:prstGeom prst="bentConnector3">
            <a:avLst>
              <a:gd name="adj1" fmla="val 50000"/>
            </a:avLst>
          </a:prstGeom>
          <a:ln w="28575">
            <a:solidFill>
              <a:srgbClr val="7F7F7F"/>
            </a:solidFill>
            <a:prstDash val="sysDash"/>
          </a:ln>
        </p:spPr>
        <p:style>
          <a:lnRef idx="1">
            <a:schemeClr val="accent1"/>
          </a:lnRef>
          <a:fillRef idx="0">
            <a:schemeClr val="accent1"/>
          </a:fillRef>
          <a:effectRef idx="0">
            <a:schemeClr val="accent1"/>
          </a:effectRef>
          <a:fontRef idx="minor">
            <a:schemeClr val="tx1"/>
          </a:fontRef>
        </p:style>
      </p:cxnSp>
      <p:sp>
        <p:nvSpPr>
          <p:cNvPr id="46" name="Tijdelijke aanduiding voor dianummer 5">
            <a:extLst>
              <a:ext uri="{FF2B5EF4-FFF2-40B4-BE49-F238E27FC236}">
                <a16:creationId xmlns:a16="http://schemas.microsoft.com/office/drawing/2014/main" id="{3C5803A5-FB82-45EF-8F11-CE3AFDBDF31F}"/>
              </a:ext>
            </a:extLst>
          </p:cNvPr>
          <p:cNvSpPr txBox="1">
            <a:spLocks/>
          </p:cNvSpPr>
          <p:nvPr/>
        </p:nvSpPr>
        <p:spPr>
          <a:xfrm>
            <a:off x="7392424" y="6628642"/>
            <a:ext cx="1500356" cy="178558"/>
          </a:xfrm>
          <a:prstGeom prst="rect">
            <a:avLst/>
          </a:prstGeom>
        </p:spPr>
        <p:txBody>
          <a:bodyPr lIns="0" tIns="0" rIns="0" bIns="0"/>
          <a:lstStyle>
            <a:defPPr>
              <a:defRPr lang="nl-NL"/>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nl-NL" sz="800" dirty="0">
                <a:solidFill>
                  <a:srgbClr val="535353"/>
                </a:solidFill>
              </a:rPr>
              <a:t>	7</a:t>
            </a:r>
          </a:p>
        </p:txBody>
      </p:sp>
    </p:spTree>
    <p:extLst>
      <p:ext uri="{BB962C8B-B14F-4D97-AF65-F5344CB8AC3E}">
        <p14:creationId xmlns:p14="http://schemas.microsoft.com/office/powerpoint/2010/main" val="2802803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Real time KPI example: efficiency</a:t>
            </a:r>
          </a:p>
        </p:txBody>
      </p:sp>
      <p:sp>
        <p:nvSpPr>
          <p:cNvPr id="3" name="Rounded Rectangle 2">
            <a:extLst>
              <a:ext uri="{FF2B5EF4-FFF2-40B4-BE49-F238E27FC236}">
                <a16:creationId xmlns:a16="http://schemas.microsoft.com/office/drawing/2014/main" id="{2A8B7418-0057-9A41-8BCD-221AF689E783}"/>
              </a:ext>
            </a:extLst>
          </p:cNvPr>
          <p:cNvSpPr/>
          <p:nvPr/>
        </p:nvSpPr>
        <p:spPr>
          <a:xfrm>
            <a:off x="3498560" y="3036816"/>
            <a:ext cx="1149291" cy="11996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A/B</a:t>
            </a:r>
          </a:p>
        </p:txBody>
      </p:sp>
      <p:sp>
        <p:nvSpPr>
          <p:cNvPr id="5" name="Rounded Rectangle 4">
            <a:extLst>
              <a:ext uri="{FF2B5EF4-FFF2-40B4-BE49-F238E27FC236}">
                <a16:creationId xmlns:a16="http://schemas.microsoft.com/office/drawing/2014/main" id="{C6919924-3430-4345-AE4D-31781E33F54A}"/>
              </a:ext>
            </a:extLst>
          </p:cNvPr>
          <p:cNvSpPr/>
          <p:nvPr/>
        </p:nvSpPr>
        <p:spPr>
          <a:xfrm>
            <a:off x="749820" y="2917390"/>
            <a:ext cx="1668011" cy="40127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Flow meter</a:t>
            </a:r>
          </a:p>
        </p:txBody>
      </p:sp>
      <p:sp>
        <p:nvSpPr>
          <p:cNvPr id="6" name="Rounded Rectangle 5">
            <a:extLst>
              <a:ext uri="{FF2B5EF4-FFF2-40B4-BE49-F238E27FC236}">
                <a16:creationId xmlns:a16="http://schemas.microsoft.com/office/drawing/2014/main" id="{B670E443-0D2A-B540-BB6B-201016CEADE7}"/>
              </a:ext>
            </a:extLst>
          </p:cNvPr>
          <p:cNvSpPr/>
          <p:nvPr/>
        </p:nvSpPr>
        <p:spPr>
          <a:xfrm>
            <a:off x="749822" y="3835170"/>
            <a:ext cx="1668011" cy="40127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kW meter</a:t>
            </a:r>
          </a:p>
        </p:txBody>
      </p:sp>
      <p:sp>
        <p:nvSpPr>
          <p:cNvPr id="7" name="Rounded Rectangle 6">
            <a:extLst>
              <a:ext uri="{FF2B5EF4-FFF2-40B4-BE49-F238E27FC236}">
                <a16:creationId xmlns:a16="http://schemas.microsoft.com/office/drawing/2014/main" id="{1997DBAE-0A4C-8E41-A3F7-1F59C5D1FF78}"/>
              </a:ext>
            </a:extLst>
          </p:cNvPr>
          <p:cNvSpPr/>
          <p:nvPr/>
        </p:nvSpPr>
        <p:spPr>
          <a:xfrm>
            <a:off x="5978512" y="2627967"/>
            <a:ext cx="1425820" cy="57884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&gt; 12?</a:t>
            </a:r>
          </a:p>
        </p:txBody>
      </p:sp>
      <p:sp>
        <p:nvSpPr>
          <p:cNvPr id="8" name="Rounded Rectangle 7">
            <a:extLst>
              <a:ext uri="{FF2B5EF4-FFF2-40B4-BE49-F238E27FC236}">
                <a16:creationId xmlns:a16="http://schemas.microsoft.com/office/drawing/2014/main" id="{6ED807CA-16F8-C244-B765-13D5264C79AF}"/>
              </a:ext>
            </a:extLst>
          </p:cNvPr>
          <p:cNvSpPr/>
          <p:nvPr/>
        </p:nvSpPr>
        <p:spPr>
          <a:xfrm>
            <a:off x="5978512" y="3307476"/>
            <a:ext cx="1425821" cy="57884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&gt; 10 &lt; 12?</a:t>
            </a:r>
          </a:p>
        </p:txBody>
      </p:sp>
      <p:sp>
        <p:nvSpPr>
          <p:cNvPr id="9" name="Rounded Rectangle 8">
            <a:extLst>
              <a:ext uri="{FF2B5EF4-FFF2-40B4-BE49-F238E27FC236}">
                <a16:creationId xmlns:a16="http://schemas.microsoft.com/office/drawing/2014/main" id="{D648E96E-597D-AF42-99FB-DBD87EF17691}"/>
              </a:ext>
            </a:extLst>
          </p:cNvPr>
          <p:cNvSpPr/>
          <p:nvPr/>
        </p:nvSpPr>
        <p:spPr>
          <a:xfrm>
            <a:off x="5978513" y="3986985"/>
            <a:ext cx="1425819" cy="578840"/>
          </a:xfrm>
          <a:prstGeom prst="roundRect">
            <a:avLst/>
          </a:prstGeom>
          <a:solidFill>
            <a:srgbClr val="8DC6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&lt; 10?</a:t>
            </a:r>
          </a:p>
        </p:txBody>
      </p:sp>
      <p:sp>
        <p:nvSpPr>
          <p:cNvPr id="10" name="Tijdelijke aanduiding voor dianummer 5">
            <a:extLst>
              <a:ext uri="{FF2B5EF4-FFF2-40B4-BE49-F238E27FC236}">
                <a16:creationId xmlns:a16="http://schemas.microsoft.com/office/drawing/2014/main" id="{3FA23AC8-D169-4B62-8799-3A1AC8805BD4}"/>
              </a:ext>
            </a:extLst>
          </p:cNvPr>
          <p:cNvSpPr txBox="1">
            <a:spLocks/>
          </p:cNvSpPr>
          <p:nvPr/>
        </p:nvSpPr>
        <p:spPr>
          <a:xfrm>
            <a:off x="7392424" y="6628642"/>
            <a:ext cx="1500356" cy="178558"/>
          </a:xfrm>
          <a:prstGeom prst="rect">
            <a:avLst/>
          </a:prstGeom>
        </p:spPr>
        <p:txBody>
          <a:bodyPr lIns="0" tIns="0" rIns="0" bIns="0"/>
          <a:lstStyle>
            <a:defPPr>
              <a:defRPr lang="nl-NL"/>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nl-NL" sz="800" dirty="0">
                <a:solidFill>
                  <a:srgbClr val="535353"/>
                </a:solidFill>
              </a:rPr>
              <a:t>	8</a:t>
            </a:r>
          </a:p>
        </p:txBody>
      </p:sp>
    </p:spTree>
    <p:extLst>
      <p:ext uri="{BB962C8B-B14F-4D97-AF65-F5344CB8AC3E}">
        <p14:creationId xmlns:p14="http://schemas.microsoft.com/office/powerpoint/2010/main" val="1466281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F8549-75D4-4BF4-83DE-646009360461}"/>
              </a:ext>
            </a:extLst>
          </p:cNvPr>
          <p:cNvSpPr>
            <a:spLocks noGrp="1"/>
          </p:cNvSpPr>
          <p:nvPr>
            <p:ph type="title"/>
          </p:nvPr>
        </p:nvSpPr>
        <p:spPr>
          <a:xfrm>
            <a:off x="457200" y="152400"/>
            <a:ext cx="8305800" cy="563562"/>
          </a:xfrm>
        </p:spPr>
        <p:txBody>
          <a:bodyPr/>
          <a:lstStyle/>
          <a:p>
            <a:pPr algn="ctr"/>
            <a:r>
              <a:rPr lang="en-US" dirty="0"/>
              <a:t>2019 Best Practices EXPO &amp; Conference</a:t>
            </a:r>
          </a:p>
        </p:txBody>
      </p:sp>
      <p:pic>
        <p:nvPicPr>
          <p:cNvPr id="2" name="Picture 1">
            <a:extLst>
              <a:ext uri="{FF2B5EF4-FFF2-40B4-BE49-F238E27FC236}">
                <a16:creationId xmlns:a16="http://schemas.microsoft.com/office/drawing/2014/main" id="{E504E16F-9F6E-4D8B-90B2-D867C3A938D7}"/>
              </a:ext>
            </a:extLst>
          </p:cNvPr>
          <p:cNvPicPr>
            <a:picLocks noChangeAspect="1"/>
          </p:cNvPicPr>
          <p:nvPr/>
        </p:nvPicPr>
        <p:blipFill rotWithShape="1">
          <a:blip r:embed="rId2"/>
          <a:srcRect l="10834" t="15926" r="25000" b="8518"/>
          <a:stretch/>
        </p:blipFill>
        <p:spPr>
          <a:xfrm>
            <a:off x="1371600" y="1309254"/>
            <a:ext cx="6400800" cy="4239491"/>
          </a:xfrm>
          <a:prstGeom prst="rect">
            <a:avLst/>
          </a:prstGeom>
        </p:spPr>
      </p:pic>
    </p:spTree>
    <p:extLst>
      <p:ext uri="{BB962C8B-B14F-4D97-AF65-F5344CB8AC3E}">
        <p14:creationId xmlns:p14="http://schemas.microsoft.com/office/powerpoint/2010/main" val="159254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FC4C9-C19D-4D14-B164-8D5900C30D48}"/>
              </a:ext>
            </a:extLst>
          </p:cNvPr>
          <p:cNvSpPr>
            <a:spLocks noGrp="1"/>
          </p:cNvSpPr>
          <p:nvPr>
            <p:ph type="title"/>
          </p:nvPr>
        </p:nvSpPr>
        <p:spPr/>
        <p:txBody>
          <a:bodyPr>
            <a:normAutofit/>
          </a:bodyPr>
          <a:lstStyle/>
          <a:p>
            <a:r>
              <a:rPr lang="en-US" sz="3600" dirty="0"/>
              <a:t>How you could make it visual</a:t>
            </a:r>
          </a:p>
        </p:txBody>
      </p:sp>
      <p:pic>
        <p:nvPicPr>
          <p:cNvPr id="5" name="Picture 4">
            <a:extLst>
              <a:ext uri="{FF2B5EF4-FFF2-40B4-BE49-F238E27FC236}">
                <a16:creationId xmlns:a16="http://schemas.microsoft.com/office/drawing/2014/main" id="{63D4C62E-2101-40AA-A9A4-4B4BF5AE9266}"/>
              </a:ext>
            </a:extLst>
          </p:cNvPr>
          <p:cNvPicPr>
            <a:picLocks noChangeAspect="1"/>
          </p:cNvPicPr>
          <p:nvPr/>
        </p:nvPicPr>
        <p:blipFill rotWithShape="1">
          <a:blip r:embed="rId2"/>
          <a:srcRect l="4999" t="10083" r="5486" b="9462"/>
          <a:stretch/>
        </p:blipFill>
        <p:spPr>
          <a:xfrm>
            <a:off x="584646" y="1602622"/>
            <a:ext cx="7910961" cy="3999530"/>
          </a:xfrm>
          <a:prstGeom prst="rect">
            <a:avLst/>
          </a:prstGeom>
        </p:spPr>
      </p:pic>
      <p:sp>
        <p:nvSpPr>
          <p:cNvPr id="4" name="Tijdelijke aanduiding voor dianummer 5">
            <a:extLst>
              <a:ext uri="{FF2B5EF4-FFF2-40B4-BE49-F238E27FC236}">
                <a16:creationId xmlns:a16="http://schemas.microsoft.com/office/drawing/2014/main" id="{00E8497E-46DE-4DD3-B6D5-351DF36BBE07}"/>
              </a:ext>
            </a:extLst>
          </p:cNvPr>
          <p:cNvSpPr txBox="1">
            <a:spLocks/>
          </p:cNvSpPr>
          <p:nvPr/>
        </p:nvSpPr>
        <p:spPr>
          <a:xfrm>
            <a:off x="7392424" y="6628642"/>
            <a:ext cx="1500356" cy="178558"/>
          </a:xfrm>
          <a:prstGeom prst="rect">
            <a:avLst/>
          </a:prstGeom>
        </p:spPr>
        <p:txBody>
          <a:bodyPr lIns="0" tIns="0" rIns="0" bIns="0"/>
          <a:lstStyle>
            <a:defPPr>
              <a:defRPr lang="nl-NL"/>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nl-NL" sz="800" dirty="0">
                <a:solidFill>
                  <a:srgbClr val="535353"/>
                </a:solidFill>
              </a:rPr>
              <a:t>	9</a:t>
            </a:r>
          </a:p>
        </p:txBody>
      </p:sp>
    </p:spTree>
    <p:extLst>
      <p:ext uri="{BB962C8B-B14F-4D97-AF65-F5344CB8AC3E}">
        <p14:creationId xmlns:p14="http://schemas.microsoft.com/office/powerpoint/2010/main" val="37010933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spc="-30" dirty="0"/>
              <a:t>Efficiency for multiple compressors </a:t>
            </a:r>
            <a:br>
              <a:rPr lang="en-US" sz="3600" spc="-30" dirty="0"/>
            </a:br>
            <a:r>
              <a:rPr lang="en-US" sz="3600" spc="-30" dirty="0"/>
              <a:t>not so easy…</a:t>
            </a:r>
          </a:p>
        </p:txBody>
      </p:sp>
      <p:pic>
        <p:nvPicPr>
          <p:cNvPr id="19" name="Picture 18">
            <a:extLst>
              <a:ext uri="{FF2B5EF4-FFF2-40B4-BE49-F238E27FC236}">
                <a16:creationId xmlns:a16="http://schemas.microsoft.com/office/drawing/2014/main" id="{187AD9FA-77A9-4E36-BBBE-73D2FB23C438}"/>
              </a:ext>
            </a:extLst>
          </p:cNvPr>
          <p:cNvPicPr>
            <a:picLocks noChangeAspect="1"/>
          </p:cNvPicPr>
          <p:nvPr/>
        </p:nvPicPr>
        <p:blipFill>
          <a:blip r:embed="rId3"/>
          <a:stretch>
            <a:fillRect/>
          </a:stretch>
        </p:blipFill>
        <p:spPr>
          <a:xfrm flipH="1">
            <a:off x="673609" y="1350489"/>
            <a:ext cx="7263027" cy="5362247"/>
          </a:xfrm>
          <a:prstGeom prst="rect">
            <a:avLst/>
          </a:prstGeom>
        </p:spPr>
      </p:pic>
      <p:sp>
        <p:nvSpPr>
          <p:cNvPr id="4" name="Tijdelijke aanduiding voor dianummer 5">
            <a:extLst>
              <a:ext uri="{FF2B5EF4-FFF2-40B4-BE49-F238E27FC236}">
                <a16:creationId xmlns:a16="http://schemas.microsoft.com/office/drawing/2014/main" id="{9570F112-52AB-4D05-B593-8AE62695C8FC}"/>
              </a:ext>
            </a:extLst>
          </p:cNvPr>
          <p:cNvSpPr txBox="1">
            <a:spLocks/>
          </p:cNvSpPr>
          <p:nvPr/>
        </p:nvSpPr>
        <p:spPr>
          <a:xfrm>
            <a:off x="7392424" y="6628642"/>
            <a:ext cx="1500356" cy="178558"/>
          </a:xfrm>
          <a:prstGeom prst="rect">
            <a:avLst/>
          </a:prstGeom>
        </p:spPr>
        <p:txBody>
          <a:bodyPr lIns="0" tIns="0" rIns="0" bIns="0"/>
          <a:lstStyle>
            <a:defPPr>
              <a:defRPr lang="nl-NL"/>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nl-NL" sz="800" dirty="0">
                <a:solidFill>
                  <a:srgbClr val="535353"/>
                </a:solidFill>
              </a:rPr>
              <a:t>	10</a:t>
            </a:r>
          </a:p>
        </p:txBody>
      </p:sp>
    </p:spTree>
    <p:extLst>
      <p:ext uri="{BB962C8B-B14F-4D97-AF65-F5344CB8AC3E}">
        <p14:creationId xmlns:p14="http://schemas.microsoft.com/office/powerpoint/2010/main" val="31228494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spc="-30" dirty="0"/>
              <a:t>Efficiency for multiple compressors </a:t>
            </a:r>
            <a:br>
              <a:rPr lang="en-US" sz="3600" spc="-30" dirty="0"/>
            </a:br>
            <a:r>
              <a:rPr lang="en-US" sz="3600" spc="-30" dirty="0"/>
              <a:t>not so easy…</a:t>
            </a:r>
          </a:p>
        </p:txBody>
      </p:sp>
      <p:pic>
        <p:nvPicPr>
          <p:cNvPr id="3" name="Picture 2">
            <a:extLst>
              <a:ext uri="{FF2B5EF4-FFF2-40B4-BE49-F238E27FC236}">
                <a16:creationId xmlns:a16="http://schemas.microsoft.com/office/drawing/2014/main" id="{57BE96EE-588E-4138-8FAC-BA787593840D}"/>
              </a:ext>
            </a:extLst>
          </p:cNvPr>
          <p:cNvPicPr>
            <a:picLocks noChangeAspect="1"/>
          </p:cNvPicPr>
          <p:nvPr/>
        </p:nvPicPr>
        <p:blipFill>
          <a:blip r:embed="rId3"/>
          <a:stretch>
            <a:fillRect/>
          </a:stretch>
        </p:blipFill>
        <p:spPr>
          <a:xfrm flipH="1">
            <a:off x="477881" y="1350000"/>
            <a:ext cx="7458753" cy="5364000"/>
          </a:xfrm>
          <a:prstGeom prst="rect">
            <a:avLst/>
          </a:prstGeom>
        </p:spPr>
      </p:pic>
      <p:sp>
        <p:nvSpPr>
          <p:cNvPr id="4" name="Tijdelijke aanduiding voor dianummer 5">
            <a:extLst>
              <a:ext uri="{FF2B5EF4-FFF2-40B4-BE49-F238E27FC236}">
                <a16:creationId xmlns:a16="http://schemas.microsoft.com/office/drawing/2014/main" id="{5E3864F4-D10A-4915-B60F-EBAA3EF42E94}"/>
              </a:ext>
            </a:extLst>
          </p:cNvPr>
          <p:cNvSpPr txBox="1">
            <a:spLocks/>
          </p:cNvSpPr>
          <p:nvPr/>
        </p:nvSpPr>
        <p:spPr>
          <a:xfrm>
            <a:off x="7392424" y="6628642"/>
            <a:ext cx="1500356" cy="178558"/>
          </a:xfrm>
          <a:prstGeom prst="rect">
            <a:avLst/>
          </a:prstGeom>
        </p:spPr>
        <p:txBody>
          <a:bodyPr lIns="0" tIns="0" rIns="0" bIns="0"/>
          <a:lstStyle>
            <a:defPPr>
              <a:defRPr lang="nl-NL"/>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nl-NL" sz="800" dirty="0">
                <a:solidFill>
                  <a:srgbClr val="535353"/>
                </a:solidFill>
              </a:rPr>
              <a:t>	11</a:t>
            </a:r>
          </a:p>
        </p:txBody>
      </p:sp>
    </p:spTree>
    <p:extLst>
      <p:ext uri="{BB962C8B-B14F-4D97-AF65-F5344CB8AC3E}">
        <p14:creationId xmlns:p14="http://schemas.microsoft.com/office/powerpoint/2010/main" val="38476184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ADE7623-18F0-4007-8D88-3D28416932FC}"/>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l="12518" r="12518"/>
          <a:stretch>
            <a:fillRect/>
          </a:stretch>
        </p:blipFill>
        <p:spPr/>
      </p:pic>
      <p:grpSp>
        <p:nvGrpSpPr>
          <p:cNvPr id="10" name="Group 9">
            <a:extLst>
              <a:ext uri="{FF2B5EF4-FFF2-40B4-BE49-F238E27FC236}">
                <a16:creationId xmlns:a16="http://schemas.microsoft.com/office/drawing/2014/main" id="{3BD4443C-ABCB-4F98-96ED-E1C4C4487404}"/>
              </a:ext>
            </a:extLst>
          </p:cNvPr>
          <p:cNvGrpSpPr/>
          <p:nvPr/>
        </p:nvGrpSpPr>
        <p:grpSpPr>
          <a:xfrm>
            <a:off x="6615655" y="836038"/>
            <a:ext cx="1624188" cy="1763033"/>
            <a:chOff x="4906650" y="1855818"/>
            <a:chExt cx="2061326" cy="2063186"/>
          </a:xfrm>
        </p:grpSpPr>
        <p:sp>
          <p:nvSpPr>
            <p:cNvPr id="11" name="Rounded Rectangle 6">
              <a:extLst>
                <a:ext uri="{FF2B5EF4-FFF2-40B4-BE49-F238E27FC236}">
                  <a16:creationId xmlns:a16="http://schemas.microsoft.com/office/drawing/2014/main" id="{C75B1A6A-E811-45BA-AC7E-BCA4CD179A0A}"/>
                </a:ext>
              </a:extLst>
            </p:cNvPr>
            <p:cNvSpPr/>
            <p:nvPr/>
          </p:nvSpPr>
          <p:spPr>
            <a:xfrm>
              <a:off x="4906653" y="1855818"/>
              <a:ext cx="2061323" cy="2063186"/>
            </a:xfrm>
            <a:prstGeom prst="roundRect">
              <a:avLst>
                <a:gd name="adj" fmla="val 610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50</a:t>
              </a:r>
            </a:p>
          </p:txBody>
        </p:sp>
        <p:sp>
          <p:nvSpPr>
            <p:cNvPr id="12" name="Rounded Rectangle 8">
              <a:extLst>
                <a:ext uri="{FF2B5EF4-FFF2-40B4-BE49-F238E27FC236}">
                  <a16:creationId xmlns:a16="http://schemas.microsoft.com/office/drawing/2014/main" id="{57118B0C-FA1A-4557-B77D-30DC186F64E1}"/>
                </a:ext>
              </a:extLst>
            </p:cNvPr>
            <p:cNvSpPr/>
            <p:nvPr/>
          </p:nvSpPr>
          <p:spPr>
            <a:xfrm>
              <a:off x="4906650" y="3438600"/>
              <a:ext cx="2061323" cy="480403"/>
            </a:xfrm>
            <a:prstGeom prst="roundRect">
              <a:avLst>
                <a:gd name="adj" fmla="val 23099"/>
              </a:avLst>
            </a:prstGeom>
            <a:solidFill>
              <a:srgbClr val="0D0D0D">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Leakage %</a:t>
              </a:r>
            </a:p>
          </p:txBody>
        </p:sp>
      </p:grpSp>
      <p:sp>
        <p:nvSpPr>
          <p:cNvPr id="13" name="Content Placeholder 8">
            <a:extLst>
              <a:ext uri="{FF2B5EF4-FFF2-40B4-BE49-F238E27FC236}">
                <a16:creationId xmlns:a16="http://schemas.microsoft.com/office/drawing/2014/main" id="{863A50B3-D00C-416A-82FE-CCA15630618C}"/>
              </a:ext>
            </a:extLst>
          </p:cNvPr>
          <p:cNvSpPr>
            <a:spLocks noGrp="1"/>
          </p:cNvSpPr>
          <p:nvPr>
            <p:ph sz="half" idx="2"/>
          </p:nvPr>
        </p:nvSpPr>
        <p:spPr>
          <a:xfrm>
            <a:off x="552675" y="1333038"/>
            <a:ext cx="4489851" cy="4191924"/>
          </a:xfrm>
          <a:solidFill>
            <a:schemeClr val="bg1"/>
          </a:solidFill>
        </p:spPr>
        <p:txBody>
          <a:bodyPr>
            <a:normAutofit/>
          </a:bodyPr>
          <a:lstStyle/>
          <a:p>
            <a:pPr marL="0" indent="0">
              <a:lnSpc>
                <a:spcPct val="100000"/>
              </a:lnSpc>
              <a:spcBef>
                <a:spcPts val="51"/>
              </a:spcBef>
              <a:buNone/>
            </a:pPr>
            <a:r>
              <a:rPr lang="en-US" sz="1800" dirty="0">
                <a:solidFill>
                  <a:srgbClr val="174489"/>
                </a:solidFill>
              </a:rPr>
              <a:t>Common issues:</a:t>
            </a:r>
          </a:p>
          <a:p>
            <a:pPr>
              <a:lnSpc>
                <a:spcPct val="100000"/>
              </a:lnSpc>
              <a:spcBef>
                <a:spcPts val="51"/>
              </a:spcBef>
            </a:pPr>
            <a:r>
              <a:rPr lang="en-US" sz="1800" dirty="0"/>
              <a:t>Leaking membrane valves</a:t>
            </a:r>
          </a:p>
          <a:p>
            <a:pPr>
              <a:lnSpc>
                <a:spcPct val="100000"/>
              </a:lnSpc>
              <a:spcBef>
                <a:spcPts val="51"/>
              </a:spcBef>
            </a:pPr>
            <a:r>
              <a:rPr lang="en-US" sz="1800" dirty="0"/>
              <a:t>Don’t know which one leaks</a:t>
            </a:r>
          </a:p>
          <a:p>
            <a:pPr>
              <a:lnSpc>
                <a:spcPct val="100000"/>
              </a:lnSpc>
              <a:spcBef>
                <a:spcPts val="51"/>
              </a:spcBef>
            </a:pPr>
            <a:r>
              <a:rPr lang="en-US" sz="1800" dirty="0"/>
              <a:t>Hard </a:t>
            </a:r>
            <a:r>
              <a:rPr lang="en-US" sz="1800" dirty="0">
                <a:solidFill>
                  <a:srgbClr val="595959"/>
                </a:solidFill>
              </a:rPr>
              <a:t>to access</a:t>
            </a:r>
            <a:r>
              <a:rPr lang="en-US" sz="1800" dirty="0"/>
              <a:t>, </a:t>
            </a:r>
            <a:r>
              <a:rPr lang="en-US" sz="1800" dirty="0">
                <a:solidFill>
                  <a:srgbClr val="595959"/>
                </a:solidFill>
              </a:rPr>
              <a:t>no time to </a:t>
            </a:r>
            <a:r>
              <a:rPr lang="en-US" sz="1800" dirty="0"/>
              <a:t>inspect all</a:t>
            </a:r>
          </a:p>
          <a:p>
            <a:pPr>
              <a:lnSpc>
                <a:spcPct val="100000"/>
              </a:lnSpc>
              <a:spcBef>
                <a:spcPts val="51"/>
              </a:spcBef>
            </a:pPr>
            <a:endParaRPr lang="en-US" sz="1800" dirty="0"/>
          </a:p>
          <a:p>
            <a:pPr marL="0" indent="0">
              <a:lnSpc>
                <a:spcPct val="100000"/>
              </a:lnSpc>
              <a:spcBef>
                <a:spcPts val="51"/>
              </a:spcBef>
              <a:buNone/>
            </a:pPr>
            <a:r>
              <a:rPr lang="en-US" sz="1800" dirty="0">
                <a:solidFill>
                  <a:srgbClr val="174489"/>
                </a:solidFill>
              </a:rPr>
              <a:t>Solution: </a:t>
            </a:r>
          </a:p>
          <a:p>
            <a:pPr>
              <a:lnSpc>
                <a:spcPct val="100000"/>
              </a:lnSpc>
              <a:spcBef>
                <a:spcPts val="51"/>
              </a:spcBef>
            </a:pPr>
            <a:r>
              <a:rPr lang="en-US" sz="1800" dirty="0"/>
              <a:t>Permanent flow meter on main supply</a:t>
            </a:r>
          </a:p>
          <a:p>
            <a:pPr>
              <a:lnSpc>
                <a:spcPct val="100000"/>
              </a:lnSpc>
              <a:spcBef>
                <a:spcPts val="51"/>
              </a:spcBef>
            </a:pPr>
            <a:r>
              <a:rPr lang="en-US" sz="1800" dirty="0"/>
              <a:t>Flow meter on each filter system</a:t>
            </a:r>
          </a:p>
          <a:p>
            <a:pPr>
              <a:lnSpc>
                <a:spcPct val="100000"/>
              </a:lnSpc>
              <a:spcBef>
                <a:spcPts val="51"/>
              </a:spcBef>
            </a:pPr>
            <a:r>
              <a:rPr lang="en-US" sz="1800" dirty="0"/>
              <a:t>Central monitoring via </a:t>
            </a:r>
            <a:r>
              <a:rPr lang="en-US" sz="1800" dirty="0" err="1"/>
              <a:t>VPVision</a:t>
            </a:r>
            <a:endParaRPr lang="en-US" sz="1800" dirty="0"/>
          </a:p>
          <a:p>
            <a:pPr marL="0" indent="0">
              <a:lnSpc>
                <a:spcPts val="1000"/>
              </a:lnSpc>
              <a:spcBef>
                <a:spcPts val="0"/>
              </a:spcBef>
              <a:buNone/>
            </a:pPr>
            <a:endParaRPr lang="en-US" sz="1800" dirty="0"/>
          </a:p>
          <a:p>
            <a:pPr marL="0" indent="0">
              <a:lnSpc>
                <a:spcPts val="1000"/>
              </a:lnSpc>
              <a:spcBef>
                <a:spcPts val="0"/>
              </a:spcBef>
              <a:buNone/>
            </a:pPr>
            <a:endParaRPr lang="en-US" sz="1800" dirty="0">
              <a:solidFill>
                <a:srgbClr val="174489"/>
              </a:solidFill>
            </a:endParaRPr>
          </a:p>
          <a:p>
            <a:pPr marL="0" indent="0">
              <a:lnSpc>
                <a:spcPct val="100000"/>
              </a:lnSpc>
              <a:spcBef>
                <a:spcPts val="0"/>
              </a:spcBef>
              <a:buNone/>
            </a:pPr>
            <a:r>
              <a:rPr lang="en-US" sz="1800" dirty="0">
                <a:solidFill>
                  <a:srgbClr val="174489"/>
                </a:solidFill>
              </a:rPr>
              <a:t>Added value</a:t>
            </a:r>
          </a:p>
          <a:p>
            <a:pPr>
              <a:lnSpc>
                <a:spcPct val="100000"/>
              </a:lnSpc>
              <a:spcBef>
                <a:spcPts val="51"/>
              </a:spcBef>
            </a:pPr>
            <a:r>
              <a:rPr lang="en-US" sz="1800" dirty="0"/>
              <a:t>Real time leakage management</a:t>
            </a:r>
          </a:p>
          <a:p>
            <a:pPr>
              <a:lnSpc>
                <a:spcPct val="100000"/>
              </a:lnSpc>
              <a:spcBef>
                <a:spcPts val="51"/>
              </a:spcBef>
            </a:pPr>
            <a:r>
              <a:rPr lang="en-US" sz="1800" dirty="0"/>
              <a:t>Optimized maintenance schedules</a:t>
            </a:r>
          </a:p>
          <a:p>
            <a:pPr marL="0" indent="0">
              <a:lnSpc>
                <a:spcPts val="1000"/>
              </a:lnSpc>
              <a:spcBef>
                <a:spcPts val="0"/>
              </a:spcBef>
              <a:buNone/>
            </a:pPr>
            <a:endParaRPr lang="en-US" sz="1800" dirty="0">
              <a:solidFill>
                <a:srgbClr val="174489"/>
              </a:solidFill>
            </a:endParaRPr>
          </a:p>
          <a:p>
            <a:pPr marL="0" indent="0">
              <a:lnSpc>
                <a:spcPct val="100000"/>
              </a:lnSpc>
              <a:spcBef>
                <a:spcPts val="51"/>
              </a:spcBef>
              <a:buNone/>
            </a:pPr>
            <a:r>
              <a:rPr lang="en-US" sz="1800" dirty="0">
                <a:solidFill>
                  <a:srgbClr val="174489"/>
                </a:solidFill>
              </a:rPr>
              <a:t>ROI</a:t>
            </a:r>
            <a:r>
              <a:rPr lang="en-US" sz="1800" dirty="0"/>
              <a:t>: ½  year</a:t>
            </a:r>
          </a:p>
        </p:txBody>
      </p:sp>
      <p:pic>
        <p:nvPicPr>
          <p:cNvPr id="14" name="Picture 2" descr="https://encrypted-tbn1.gstatic.com/images?q=tbn:ANd9GcQg6I9pyGy5nDZqITSko140VMM0WWXV_tDB1RmPwo0c0RXKbE6Fd3sAGf4">
            <a:extLst>
              <a:ext uri="{FF2B5EF4-FFF2-40B4-BE49-F238E27FC236}">
                <a16:creationId xmlns:a16="http://schemas.microsoft.com/office/drawing/2014/main" id="{CFFDADF3-7643-4FBE-A937-04ACFA379C1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84552" y="5074240"/>
            <a:ext cx="1143000" cy="335756"/>
          </a:xfrm>
          <a:prstGeom prst="rect">
            <a:avLst/>
          </a:prstGeom>
          <a:noFill/>
          <a:extLst>
            <a:ext uri="{909E8E84-426E-40DD-AFC4-6F175D3DCCD1}">
              <a14:hiddenFill xmlns:a14="http://schemas.microsoft.com/office/drawing/2010/main">
                <a:solidFill>
                  <a:srgbClr val="FFFFFF"/>
                </a:solidFill>
              </a14:hiddenFill>
            </a:ext>
          </a:extLst>
        </p:spPr>
      </p:pic>
      <p:sp>
        <p:nvSpPr>
          <p:cNvPr id="8" name="Tijdelijke aanduiding voor dianummer 5">
            <a:extLst>
              <a:ext uri="{FF2B5EF4-FFF2-40B4-BE49-F238E27FC236}">
                <a16:creationId xmlns:a16="http://schemas.microsoft.com/office/drawing/2014/main" id="{67A19DF1-40A8-44A1-9CD6-9F2B4B13A65D}"/>
              </a:ext>
            </a:extLst>
          </p:cNvPr>
          <p:cNvSpPr txBox="1">
            <a:spLocks/>
          </p:cNvSpPr>
          <p:nvPr/>
        </p:nvSpPr>
        <p:spPr>
          <a:xfrm>
            <a:off x="7392424" y="6628642"/>
            <a:ext cx="1500356" cy="178558"/>
          </a:xfrm>
          <a:prstGeom prst="rect">
            <a:avLst/>
          </a:prstGeom>
        </p:spPr>
        <p:txBody>
          <a:bodyPr lIns="0" tIns="0" rIns="0" bIns="0"/>
          <a:lstStyle>
            <a:defPPr>
              <a:defRPr lang="nl-NL"/>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nl-NL" sz="800" dirty="0">
                <a:solidFill>
                  <a:srgbClr val="535353"/>
                </a:solidFill>
              </a:rPr>
              <a:t>	12</a:t>
            </a:r>
          </a:p>
        </p:txBody>
      </p:sp>
    </p:spTree>
    <p:extLst>
      <p:ext uri="{BB962C8B-B14F-4D97-AF65-F5344CB8AC3E}">
        <p14:creationId xmlns:p14="http://schemas.microsoft.com/office/powerpoint/2010/main" val="16980921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47CA0-2B6A-4B30-8AE3-FF9B6140E8CE}"/>
              </a:ext>
            </a:extLst>
          </p:cNvPr>
          <p:cNvSpPr>
            <a:spLocks noGrp="1"/>
          </p:cNvSpPr>
          <p:nvPr>
            <p:ph type="title"/>
          </p:nvPr>
        </p:nvSpPr>
        <p:spPr/>
        <p:txBody>
          <a:bodyPr>
            <a:normAutofit/>
          </a:bodyPr>
          <a:lstStyle/>
          <a:p>
            <a:r>
              <a:rPr lang="en-US" sz="3600" dirty="0"/>
              <a:t>Audit vs permanent</a:t>
            </a:r>
            <a:endParaRPr lang="en-NL" sz="3600" dirty="0"/>
          </a:p>
        </p:txBody>
      </p:sp>
      <p:sp>
        <p:nvSpPr>
          <p:cNvPr id="3" name="Content Placeholder 2">
            <a:extLst>
              <a:ext uri="{FF2B5EF4-FFF2-40B4-BE49-F238E27FC236}">
                <a16:creationId xmlns:a16="http://schemas.microsoft.com/office/drawing/2014/main" id="{5DC5F8D6-4637-448C-A65D-C859DE2EA9C7}"/>
              </a:ext>
            </a:extLst>
          </p:cNvPr>
          <p:cNvSpPr>
            <a:spLocks noGrp="1"/>
          </p:cNvSpPr>
          <p:nvPr>
            <p:ph sz="half" idx="2"/>
          </p:nvPr>
        </p:nvSpPr>
        <p:spPr/>
        <p:txBody>
          <a:bodyPr/>
          <a:lstStyle/>
          <a:p>
            <a:r>
              <a:rPr lang="en-US" sz="2400" dirty="0">
                <a:solidFill>
                  <a:srgbClr val="8DC63E"/>
                </a:solidFill>
              </a:rPr>
              <a:t>Long term data is key</a:t>
            </a:r>
          </a:p>
          <a:p>
            <a:endParaRPr lang="en-NL" dirty="0"/>
          </a:p>
        </p:txBody>
      </p:sp>
      <p:graphicFrame>
        <p:nvGraphicFramePr>
          <p:cNvPr id="4" name="Chart 3">
            <a:extLst>
              <a:ext uri="{FF2B5EF4-FFF2-40B4-BE49-F238E27FC236}">
                <a16:creationId xmlns:a16="http://schemas.microsoft.com/office/drawing/2014/main" id="{4A7007D6-734F-423A-9752-06B1BB1B3049}"/>
              </a:ext>
            </a:extLst>
          </p:cNvPr>
          <p:cNvGraphicFramePr>
            <a:graphicFrameLocks/>
          </p:cNvGraphicFramePr>
          <p:nvPr>
            <p:extLst/>
          </p:nvPr>
        </p:nvGraphicFramePr>
        <p:xfrm>
          <a:off x="419931" y="1944372"/>
          <a:ext cx="6646693" cy="4712429"/>
        </p:xfrm>
        <a:graphic>
          <a:graphicData uri="http://schemas.openxmlformats.org/drawingml/2006/chart">
            <c:chart xmlns:c="http://schemas.openxmlformats.org/drawingml/2006/chart" xmlns:r="http://schemas.openxmlformats.org/officeDocument/2006/relationships" r:id="rId3"/>
          </a:graphicData>
        </a:graphic>
      </p:graphicFrame>
      <p:sp>
        <p:nvSpPr>
          <p:cNvPr id="5" name="Tijdelijke aanduiding voor dianummer 5">
            <a:extLst>
              <a:ext uri="{FF2B5EF4-FFF2-40B4-BE49-F238E27FC236}">
                <a16:creationId xmlns:a16="http://schemas.microsoft.com/office/drawing/2014/main" id="{42C9F3DE-FCE8-4838-8663-0229084D529A}"/>
              </a:ext>
            </a:extLst>
          </p:cNvPr>
          <p:cNvSpPr txBox="1">
            <a:spLocks/>
          </p:cNvSpPr>
          <p:nvPr/>
        </p:nvSpPr>
        <p:spPr>
          <a:xfrm>
            <a:off x="7392424" y="6628642"/>
            <a:ext cx="1500356" cy="178558"/>
          </a:xfrm>
          <a:prstGeom prst="rect">
            <a:avLst/>
          </a:prstGeom>
        </p:spPr>
        <p:txBody>
          <a:bodyPr lIns="0" tIns="0" rIns="0" bIns="0"/>
          <a:lstStyle>
            <a:defPPr>
              <a:defRPr lang="nl-NL"/>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nl-NL" sz="800" dirty="0">
                <a:solidFill>
                  <a:srgbClr val="535353"/>
                </a:solidFill>
              </a:rPr>
              <a:t>	13</a:t>
            </a:r>
          </a:p>
        </p:txBody>
      </p:sp>
    </p:spTree>
    <p:extLst>
      <p:ext uri="{BB962C8B-B14F-4D97-AF65-F5344CB8AC3E}">
        <p14:creationId xmlns:p14="http://schemas.microsoft.com/office/powerpoint/2010/main" val="6289262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CCC6A-E5CB-489E-B32E-84FF72766F1C}"/>
              </a:ext>
            </a:extLst>
          </p:cNvPr>
          <p:cNvSpPr>
            <a:spLocks noGrp="1"/>
          </p:cNvSpPr>
          <p:nvPr>
            <p:ph type="title"/>
          </p:nvPr>
        </p:nvSpPr>
        <p:spPr/>
        <p:txBody>
          <a:bodyPr>
            <a:noAutofit/>
          </a:bodyPr>
          <a:lstStyle/>
          <a:p>
            <a:r>
              <a:rPr lang="en-US" sz="3600" dirty="0"/>
              <a:t>Real time KPI: </a:t>
            </a:r>
            <a:br>
              <a:rPr lang="en-US" sz="3600" dirty="0"/>
            </a:br>
            <a:r>
              <a:rPr lang="en-US" sz="3600" dirty="0"/>
              <a:t>Air treatment pressure loss</a:t>
            </a:r>
            <a:endParaRPr lang="en-NL" sz="3600" dirty="0"/>
          </a:p>
        </p:txBody>
      </p:sp>
      <p:sp>
        <p:nvSpPr>
          <p:cNvPr id="3" name="Content Placeholder 2">
            <a:extLst>
              <a:ext uri="{FF2B5EF4-FFF2-40B4-BE49-F238E27FC236}">
                <a16:creationId xmlns:a16="http://schemas.microsoft.com/office/drawing/2014/main" id="{1B2406D8-F6EA-4181-8224-C061B75D2BFB}"/>
              </a:ext>
            </a:extLst>
          </p:cNvPr>
          <p:cNvSpPr>
            <a:spLocks noGrp="1"/>
          </p:cNvSpPr>
          <p:nvPr>
            <p:ph sz="half" idx="2"/>
          </p:nvPr>
        </p:nvSpPr>
        <p:spPr/>
        <p:txBody>
          <a:bodyPr/>
          <a:lstStyle/>
          <a:p>
            <a:r>
              <a:rPr lang="en-US" sz="2400" dirty="0">
                <a:solidFill>
                  <a:srgbClr val="8DC63E"/>
                </a:solidFill>
              </a:rPr>
              <a:t>DP monitoring without flow sensor? Makes no sense at all.</a:t>
            </a:r>
            <a:endParaRPr lang="en-NL" dirty="0">
              <a:solidFill>
                <a:srgbClr val="8DC63E"/>
              </a:solidFill>
            </a:endParaRPr>
          </a:p>
        </p:txBody>
      </p:sp>
      <p:sp>
        <p:nvSpPr>
          <p:cNvPr id="4" name="Rounded Rectangle 2">
            <a:extLst>
              <a:ext uri="{FF2B5EF4-FFF2-40B4-BE49-F238E27FC236}">
                <a16:creationId xmlns:a16="http://schemas.microsoft.com/office/drawing/2014/main" id="{56226E98-6C16-4713-A682-0E3DA56777BD}"/>
              </a:ext>
            </a:extLst>
          </p:cNvPr>
          <p:cNvSpPr/>
          <p:nvPr/>
        </p:nvSpPr>
        <p:spPr>
          <a:xfrm>
            <a:off x="4584110" y="2841124"/>
            <a:ext cx="1311848" cy="10010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(P1-P2)/Q</a:t>
            </a:r>
          </a:p>
        </p:txBody>
      </p:sp>
      <p:sp>
        <p:nvSpPr>
          <p:cNvPr id="5" name="Rounded Rectangle 4">
            <a:extLst>
              <a:ext uri="{FF2B5EF4-FFF2-40B4-BE49-F238E27FC236}">
                <a16:creationId xmlns:a16="http://schemas.microsoft.com/office/drawing/2014/main" id="{0D83C5BC-B8C7-42C3-A45D-0C83B303E20D}"/>
              </a:ext>
            </a:extLst>
          </p:cNvPr>
          <p:cNvSpPr/>
          <p:nvPr/>
        </p:nvSpPr>
        <p:spPr>
          <a:xfrm>
            <a:off x="648393" y="2329755"/>
            <a:ext cx="2284700" cy="40127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Flow [Q]</a:t>
            </a:r>
          </a:p>
        </p:txBody>
      </p:sp>
      <p:sp>
        <p:nvSpPr>
          <p:cNvPr id="6" name="Rounded Rectangle 5">
            <a:extLst>
              <a:ext uri="{FF2B5EF4-FFF2-40B4-BE49-F238E27FC236}">
                <a16:creationId xmlns:a16="http://schemas.microsoft.com/office/drawing/2014/main" id="{DEF67307-F1BD-4C84-8861-4D5207557DDC}"/>
              </a:ext>
            </a:extLst>
          </p:cNvPr>
          <p:cNvSpPr/>
          <p:nvPr/>
        </p:nvSpPr>
        <p:spPr>
          <a:xfrm>
            <a:off x="648393" y="3141738"/>
            <a:ext cx="2284700" cy="40127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Pressure 1</a:t>
            </a:r>
          </a:p>
        </p:txBody>
      </p:sp>
      <p:sp>
        <p:nvSpPr>
          <p:cNvPr id="7" name="Rounded Rectangle 9">
            <a:extLst>
              <a:ext uri="{FF2B5EF4-FFF2-40B4-BE49-F238E27FC236}">
                <a16:creationId xmlns:a16="http://schemas.microsoft.com/office/drawing/2014/main" id="{D1F50880-E597-4243-BDE4-B2FBEE651976}"/>
              </a:ext>
            </a:extLst>
          </p:cNvPr>
          <p:cNvSpPr/>
          <p:nvPr/>
        </p:nvSpPr>
        <p:spPr>
          <a:xfrm>
            <a:off x="648393" y="3916975"/>
            <a:ext cx="2284700" cy="40127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Pressure 2</a:t>
            </a:r>
          </a:p>
        </p:txBody>
      </p:sp>
      <p:sp>
        <p:nvSpPr>
          <p:cNvPr id="8" name="Rounded Rectangle 12">
            <a:extLst>
              <a:ext uri="{FF2B5EF4-FFF2-40B4-BE49-F238E27FC236}">
                <a16:creationId xmlns:a16="http://schemas.microsoft.com/office/drawing/2014/main" id="{6976A60D-3573-41F4-8F17-108550F2E695}"/>
              </a:ext>
            </a:extLst>
          </p:cNvPr>
          <p:cNvSpPr/>
          <p:nvPr/>
        </p:nvSpPr>
        <p:spPr>
          <a:xfrm>
            <a:off x="6144890" y="2852789"/>
            <a:ext cx="1311848" cy="10010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&gt; factor?</a:t>
            </a:r>
          </a:p>
        </p:txBody>
      </p:sp>
      <p:grpSp>
        <p:nvGrpSpPr>
          <p:cNvPr id="9" name="Group 8">
            <a:extLst>
              <a:ext uri="{FF2B5EF4-FFF2-40B4-BE49-F238E27FC236}">
                <a16:creationId xmlns:a16="http://schemas.microsoft.com/office/drawing/2014/main" id="{32A51DF6-71B7-463B-A54C-B0BBED57A499}"/>
              </a:ext>
            </a:extLst>
          </p:cNvPr>
          <p:cNvGrpSpPr/>
          <p:nvPr/>
        </p:nvGrpSpPr>
        <p:grpSpPr>
          <a:xfrm>
            <a:off x="3368447" y="4493604"/>
            <a:ext cx="4083315" cy="1399164"/>
            <a:chOff x="4262162" y="4379910"/>
            <a:chExt cx="6199281" cy="2124208"/>
          </a:xfrm>
        </p:grpSpPr>
        <p:sp>
          <p:nvSpPr>
            <p:cNvPr id="10" name="Rectangle 9">
              <a:extLst>
                <a:ext uri="{FF2B5EF4-FFF2-40B4-BE49-F238E27FC236}">
                  <a16:creationId xmlns:a16="http://schemas.microsoft.com/office/drawing/2014/main" id="{02AEC508-91F8-4384-86E5-190522628121}"/>
                </a:ext>
              </a:extLst>
            </p:cNvPr>
            <p:cNvSpPr/>
            <p:nvPr/>
          </p:nvSpPr>
          <p:spPr>
            <a:xfrm>
              <a:off x="4262162" y="5130109"/>
              <a:ext cx="6199281" cy="33250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3">
              <a:extLst>
                <a:ext uri="{FF2B5EF4-FFF2-40B4-BE49-F238E27FC236}">
                  <a16:creationId xmlns:a16="http://schemas.microsoft.com/office/drawing/2014/main" id="{82B6C884-FA2C-4F01-B55E-D270F0243D3D}"/>
                </a:ext>
              </a:extLst>
            </p:cNvPr>
            <p:cNvSpPr/>
            <p:nvPr/>
          </p:nvSpPr>
          <p:spPr>
            <a:xfrm>
              <a:off x="6349839" y="5242095"/>
              <a:ext cx="612119" cy="1262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70224E1-27A3-4FB5-ABE6-17E1E84B4A88}"/>
                </a:ext>
              </a:extLst>
            </p:cNvPr>
            <p:cNvSpPr/>
            <p:nvPr/>
          </p:nvSpPr>
          <p:spPr>
            <a:xfrm>
              <a:off x="6204873" y="5011605"/>
              <a:ext cx="898731" cy="551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Filter </a:t>
              </a:r>
            </a:p>
          </p:txBody>
        </p:sp>
        <p:sp>
          <p:nvSpPr>
            <p:cNvPr id="13" name="Rounded Rectangle 15">
              <a:extLst>
                <a:ext uri="{FF2B5EF4-FFF2-40B4-BE49-F238E27FC236}">
                  <a16:creationId xmlns:a16="http://schemas.microsoft.com/office/drawing/2014/main" id="{7D034876-E07E-42F3-B303-EF1886ED8545}"/>
                </a:ext>
              </a:extLst>
            </p:cNvPr>
            <p:cNvSpPr/>
            <p:nvPr/>
          </p:nvSpPr>
          <p:spPr>
            <a:xfrm>
              <a:off x="7661687" y="5242095"/>
              <a:ext cx="612119" cy="1262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4E1B8BC-A916-4F33-92E6-4AE25A3CE392}"/>
                </a:ext>
              </a:extLst>
            </p:cNvPr>
            <p:cNvSpPr/>
            <p:nvPr/>
          </p:nvSpPr>
          <p:spPr>
            <a:xfrm>
              <a:off x="7516721" y="5011605"/>
              <a:ext cx="898731" cy="551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Filter</a:t>
              </a:r>
            </a:p>
          </p:txBody>
        </p:sp>
        <p:sp>
          <p:nvSpPr>
            <p:cNvPr id="15" name="Rounded Rectangle 17">
              <a:extLst>
                <a:ext uri="{FF2B5EF4-FFF2-40B4-BE49-F238E27FC236}">
                  <a16:creationId xmlns:a16="http://schemas.microsoft.com/office/drawing/2014/main" id="{8ED2FA41-45D7-47E2-85FC-422543DEACA3}"/>
                </a:ext>
              </a:extLst>
            </p:cNvPr>
            <p:cNvSpPr/>
            <p:nvPr/>
          </p:nvSpPr>
          <p:spPr>
            <a:xfrm>
              <a:off x="8973535" y="5242095"/>
              <a:ext cx="612119" cy="1262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95B5F05-65C2-4BDA-92FC-2E8991DAFDCF}"/>
                </a:ext>
              </a:extLst>
            </p:cNvPr>
            <p:cNvSpPr/>
            <p:nvPr/>
          </p:nvSpPr>
          <p:spPr>
            <a:xfrm>
              <a:off x="8828569" y="5011605"/>
              <a:ext cx="898731" cy="551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Filter</a:t>
              </a:r>
            </a:p>
          </p:txBody>
        </p:sp>
        <p:sp>
          <p:nvSpPr>
            <p:cNvPr id="17" name="Oval 16">
              <a:extLst>
                <a:ext uri="{FF2B5EF4-FFF2-40B4-BE49-F238E27FC236}">
                  <a16:creationId xmlns:a16="http://schemas.microsoft.com/office/drawing/2014/main" id="{FDCD7DD1-891B-43C5-B486-B620D17D7BCE}"/>
                </a:ext>
              </a:extLst>
            </p:cNvPr>
            <p:cNvSpPr/>
            <p:nvPr/>
          </p:nvSpPr>
          <p:spPr>
            <a:xfrm>
              <a:off x="5402377" y="4379910"/>
              <a:ext cx="556998" cy="556998"/>
            </a:xfrm>
            <a:prstGeom prst="ellipse">
              <a:avLst/>
            </a:prstGeom>
            <a:solidFill>
              <a:schemeClr val="bg1"/>
            </a:solidFill>
            <a:ln>
              <a:solidFill>
                <a:srgbClr val="0D0D0D"/>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P1</a:t>
              </a:r>
            </a:p>
          </p:txBody>
        </p:sp>
        <p:sp>
          <p:nvSpPr>
            <p:cNvPr id="18" name="Oval 17">
              <a:extLst>
                <a:ext uri="{FF2B5EF4-FFF2-40B4-BE49-F238E27FC236}">
                  <a16:creationId xmlns:a16="http://schemas.microsoft.com/office/drawing/2014/main" id="{6A6562F5-1D05-4203-9FEF-E7F309B29AC4}"/>
                </a:ext>
              </a:extLst>
            </p:cNvPr>
            <p:cNvSpPr/>
            <p:nvPr/>
          </p:nvSpPr>
          <p:spPr>
            <a:xfrm>
              <a:off x="9884012" y="4379910"/>
              <a:ext cx="556998" cy="556998"/>
            </a:xfrm>
            <a:prstGeom prst="ellipse">
              <a:avLst/>
            </a:prstGeom>
            <a:solidFill>
              <a:schemeClr val="bg1"/>
            </a:solidFill>
            <a:ln>
              <a:solidFill>
                <a:srgbClr val="0D0D0D"/>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P2</a:t>
              </a:r>
            </a:p>
          </p:txBody>
        </p:sp>
        <p:sp>
          <p:nvSpPr>
            <p:cNvPr id="19" name="Oval 18">
              <a:extLst>
                <a:ext uri="{FF2B5EF4-FFF2-40B4-BE49-F238E27FC236}">
                  <a16:creationId xmlns:a16="http://schemas.microsoft.com/office/drawing/2014/main" id="{ABD358CB-9813-4735-81D7-557C37C20DD9}"/>
                </a:ext>
              </a:extLst>
            </p:cNvPr>
            <p:cNvSpPr/>
            <p:nvPr/>
          </p:nvSpPr>
          <p:spPr>
            <a:xfrm>
              <a:off x="4405171" y="4381114"/>
              <a:ext cx="556998" cy="556998"/>
            </a:xfrm>
            <a:prstGeom prst="ellipse">
              <a:avLst/>
            </a:prstGeom>
            <a:solidFill>
              <a:schemeClr val="bg1"/>
            </a:solidFill>
            <a:ln>
              <a:solidFill>
                <a:srgbClr val="0D0D0D"/>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Q</a:t>
              </a:r>
            </a:p>
          </p:txBody>
        </p:sp>
        <p:cxnSp>
          <p:nvCxnSpPr>
            <p:cNvPr id="20" name="Straight Connector 19">
              <a:extLst>
                <a:ext uri="{FF2B5EF4-FFF2-40B4-BE49-F238E27FC236}">
                  <a16:creationId xmlns:a16="http://schemas.microsoft.com/office/drawing/2014/main" id="{A0B9007C-82E0-43EE-B498-DB6DCE31B040}"/>
                </a:ext>
              </a:extLst>
            </p:cNvPr>
            <p:cNvCxnSpPr>
              <a:stCxn id="19" idx="4"/>
            </p:cNvCxnSpPr>
            <p:nvPr/>
          </p:nvCxnSpPr>
          <p:spPr>
            <a:xfrm>
              <a:off x="4683670" y="4938112"/>
              <a:ext cx="0" cy="19199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992E57E-92BD-481A-811B-B3158A3E1A5B}"/>
                </a:ext>
              </a:extLst>
            </p:cNvPr>
            <p:cNvCxnSpPr/>
            <p:nvPr/>
          </p:nvCxnSpPr>
          <p:spPr>
            <a:xfrm>
              <a:off x="5680876" y="4938112"/>
              <a:ext cx="0" cy="191997"/>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0C92C05-FD1C-4239-A7C1-F3D14D4C0001}"/>
                </a:ext>
              </a:extLst>
            </p:cNvPr>
            <p:cNvCxnSpPr/>
            <p:nvPr/>
          </p:nvCxnSpPr>
          <p:spPr>
            <a:xfrm>
              <a:off x="10162511" y="4938112"/>
              <a:ext cx="0" cy="191997"/>
            </a:xfrm>
            <a:prstGeom prst="line">
              <a:avLst/>
            </a:prstGeom>
          </p:spPr>
          <p:style>
            <a:lnRef idx="1">
              <a:schemeClr val="accent1"/>
            </a:lnRef>
            <a:fillRef idx="0">
              <a:schemeClr val="accent1"/>
            </a:fillRef>
            <a:effectRef idx="0">
              <a:schemeClr val="accent1"/>
            </a:effectRef>
            <a:fontRef idx="minor">
              <a:schemeClr val="tx1"/>
            </a:fontRef>
          </p:style>
        </p:cxnSp>
      </p:grpSp>
      <p:sp>
        <p:nvSpPr>
          <p:cNvPr id="23" name="Oval 22">
            <a:extLst>
              <a:ext uri="{FF2B5EF4-FFF2-40B4-BE49-F238E27FC236}">
                <a16:creationId xmlns:a16="http://schemas.microsoft.com/office/drawing/2014/main" id="{7BA7EB1B-6F6A-496A-B02C-4E478CCB0672}"/>
              </a:ext>
            </a:extLst>
          </p:cNvPr>
          <p:cNvSpPr/>
          <p:nvPr/>
        </p:nvSpPr>
        <p:spPr>
          <a:xfrm>
            <a:off x="3450226" y="3105742"/>
            <a:ext cx="473395" cy="47339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tIns="0" bIns="7200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24" name="Elbow Connector 28">
            <a:extLst>
              <a:ext uri="{FF2B5EF4-FFF2-40B4-BE49-F238E27FC236}">
                <a16:creationId xmlns:a16="http://schemas.microsoft.com/office/drawing/2014/main" id="{11A6E26B-5042-4C61-B651-A279BE01137B}"/>
              </a:ext>
            </a:extLst>
          </p:cNvPr>
          <p:cNvCxnSpPr>
            <a:cxnSpLocks/>
            <a:stCxn id="7" idx="3"/>
            <a:endCxn id="23" idx="4"/>
          </p:cNvCxnSpPr>
          <p:nvPr/>
        </p:nvCxnSpPr>
        <p:spPr>
          <a:xfrm flipV="1">
            <a:off x="2933093" y="3579135"/>
            <a:ext cx="753831" cy="538475"/>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25" name="Elbow Connector 31">
            <a:extLst>
              <a:ext uri="{FF2B5EF4-FFF2-40B4-BE49-F238E27FC236}">
                <a16:creationId xmlns:a16="http://schemas.microsoft.com/office/drawing/2014/main" id="{C20C3552-6F3B-4F55-944A-76CE87FA8B86}"/>
              </a:ext>
            </a:extLst>
          </p:cNvPr>
          <p:cNvCxnSpPr>
            <a:stCxn id="6" idx="3"/>
            <a:endCxn id="23" idx="2"/>
          </p:cNvCxnSpPr>
          <p:nvPr/>
        </p:nvCxnSpPr>
        <p:spPr>
          <a:xfrm>
            <a:off x="2933095" y="3342373"/>
            <a:ext cx="517131" cy="67"/>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6" name="Elbow Connector 35">
            <a:extLst>
              <a:ext uri="{FF2B5EF4-FFF2-40B4-BE49-F238E27FC236}">
                <a16:creationId xmlns:a16="http://schemas.microsoft.com/office/drawing/2014/main" id="{9E35CF0A-F227-4617-A435-C0709766C833}"/>
              </a:ext>
            </a:extLst>
          </p:cNvPr>
          <p:cNvCxnSpPr>
            <a:stCxn id="5" idx="3"/>
            <a:endCxn id="4" idx="0"/>
          </p:cNvCxnSpPr>
          <p:nvPr/>
        </p:nvCxnSpPr>
        <p:spPr>
          <a:xfrm>
            <a:off x="2933093" y="2530391"/>
            <a:ext cx="2306943" cy="310735"/>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27" name="Elbow Connector 37">
            <a:extLst>
              <a:ext uri="{FF2B5EF4-FFF2-40B4-BE49-F238E27FC236}">
                <a16:creationId xmlns:a16="http://schemas.microsoft.com/office/drawing/2014/main" id="{02522C7A-996D-4E45-8445-AE5085E5DA0E}"/>
              </a:ext>
            </a:extLst>
          </p:cNvPr>
          <p:cNvCxnSpPr>
            <a:stCxn id="23" idx="6"/>
            <a:endCxn id="4" idx="1"/>
          </p:cNvCxnSpPr>
          <p:nvPr/>
        </p:nvCxnSpPr>
        <p:spPr>
          <a:xfrm flipV="1">
            <a:off x="3923620" y="3341667"/>
            <a:ext cx="660491" cy="772"/>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28" name="Tijdelijke aanduiding voor dianummer 5">
            <a:extLst>
              <a:ext uri="{FF2B5EF4-FFF2-40B4-BE49-F238E27FC236}">
                <a16:creationId xmlns:a16="http://schemas.microsoft.com/office/drawing/2014/main" id="{6B30EE03-C182-4F2E-AB17-32620A6FDD71}"/>
              </a:ext>
            </a:extLst>
          </p:cNvPr>
          <p:cNvSpPr txBox="1">
            <a:spLocks/>
          </p:cNvSpPr>
          <p:nvPr/>
        </p:nvSpPr>
        <p:spPr>
          <a:xfrm>
            <a:off x="7392424" y="6628642"/>
            <a:ext cx="1500356" cy="178558"/>
          </a:xfrm>
          <a:prstGeom prst="rect">
            <a:avLst/>
          </a:prstGeom>
        </p:spPr>
        <p:txBody>
          <a:bodyPr lIns="0" tIns="0" rIns="0" bIns="0"/>
          <a:lstStyle>
            <a:defPPr>
              <a:defRPr lang="nl-NL"/>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nl-NL" sz="800" dirty="0">
                <a:solidFill>
                  <a:srgbClr val="535353"/>
                </a:solidFill>
              </a:rPr>
              <a:t>	14</a:t>
            </a:r>
          </a:p>
        </p:txBody>
      </p:sp>
    </p:spTree>
    <p:extLst>
      <p:ext uri="{BB962C8B-B14F-4D97-AF65-F5344CB8AC3E}">
        <p14:creationId xmlns:p14="http://schemas.microsoft.com/office/powerpoint/2010/main" val="7344216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Chart 27">
            <a:extLst>
              <a:ext uri="{FF2B5EF4-FFF2-40B4-BE49-F238E27FC236}">
                <a16:creationId xmlns:a16="http://schemas.microsoft.com/office/drawing/2014/main" id="{43364302-629C-49A8-A8C3-2EBAC7B2EE70}"/>
              </a:ext>
            </a:extLst>
          </p:cNvPr>
          <p:cNvGraphicFramePr>
            <a:graphicFrameLocks/>
          </p:cNvGraphicFramePr>
          <p:nvPr>
            <p:extLst/>
          </p:nvPr>
        </p:nvGraphicFramePr>
        <p:xfrm>
          <a:off x="584646" y="1602620"/>
          <a:ext cx="7334236" cy="525994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D93CCC6A-E5CB-489E-B32E-84FF72766F1C}"/>
              </a:ext>
            </a:extLst>
          </p:cNvPr>
          <p:cNvSpPr>
            <a:spLocks noGrp="1"/>
          </p:cNvSpPr>
          <p:nvPr>
            <p:ph type="title"/>
          </p:nvPr>
        </p:nvSpPr>
        <p:spPr/>
        <p:txBody>
          <a:bodyPr>
            <a:noAutofit/>
          </a:bodyPr>
          <a:lstStyle/>
          <a:p>
            <a:r>
              <a:rPr lang="en-US" sz="3600" dirty="0"/>
              <a:t>Real time KPI: </a:t>
            </a:r>
            <a:br>
              <a:rPr lang="en-US" sz="3600" dirty="0"/>
            </a:br>
            <a:r>
              <a:rPr lang="en-US" sz="3600" dirty="0"/>
              <a:t>Air treatment pressure loss</a:t>
            </a:r>
            <a:endParaRPr lang="en-NL" sz="3600" dirty="0"/>
          </a:p>
        </p:txBody>
      </p:sp>
      <p:sp>
        <p:nvSpPr>
          <p:cNvPr id="3" name="Content Placeholder 2">
            <a:extLst>
              <a:ext uri="{FF2B5EF4-FFF2-40B4-BE49-F238E27FC236}">
                <a16:creationId xmlns:a16="http://schemas.microsoft.com/office/drawing/2014/main" id="{1B2406D8-F6EA-4181-8224-C061B75D2BFB}"/>
              </a:ext>
            </a:extLst>
          </p:cNvPr>
          <p:cNvSpPr>
            <a:spLocks noGrp="1"/>
          </p:cNvSpPr>
          <p:nvPr>
            <p:ph sz="half" idx="2"/>
          </p:nvPr>
        </p:nvSpPr>
        <p:spPr/>
        <p:txBody>
          <a:bodyPr/>
          <a:lstStyle/>
          <a:p>
            <a:r>
              <a:rPr lang="en-US" sz="2400" dirty="0">
                <a:solidFill>
                  <a:srgbClr val="8DC63E"/>
                </a:solidFill>
              </a:rPr>
              <a:t>DP monitoring without flow sensor? Makes no sense at all.</a:t>
            </a:r>
            <a:endParaRPr lang="en-NL" dirty="0">
              <a:solidFill>
                <a:srgbClr val="8DC63E"/>
              </a:solidFill>
            </a:endParaRPr>
          </a:p>
        </p:txBody>
      </p:sp>
      <p:sp>
        <p:nvSpPr>
          <p:cNvPr id="29" name="TextBox 28">
            <a:extLst>
              <a:ext uri="{FF2B5EF4-FFF2-40B4-BE49-F238E27FC236}">
                <a16:creationId xmlns:a16="http://schemas.microsoft.com/office/drawing/2014/main" id="{54B3524D-6C8F-4DF4-A28F-79EB160550DE}"/>
              </a:ext>
            </a:extLst>
          </p:cNvPr>
          <p:cNvSpPr txBox="1"/>
          <p:nvPr/>
        </p:nvSpPr>
        <p:spPr>
          <a:xfrm>
            <a:off x="449391" y="5585739"/>
            <a:ext cx="398004" cy="246221"/>
          </a:xfrm>
          <a:prstGeom prst="rect">
            <a:avLst/>
          </a:prstGeom>
          <a:solidFill>
            <a:schemeClr val="bg1"/>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30</a:t>
            </a:r>
            <a:endPar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24D146B4-0E6D-4C2E-87F0-1C86F1B1E0E6}"/>
              </a:ext>
            </a:extLst>
          </p:cNvPr>
          <p:cNvSpPr txBox="1"/>
          <p:nvPr/>
        </p:nvSpPr>
        <p:spPr>
          <a:xfrm>
            <a:off x="449391" y="2159911"/>
            <a:ext cx="398004" cy="246221"/>
          </a:xfrm>
          <a:prstGeom prst="rect">
            <a:avLst/>
          </a:prstGeom>
          <a:solidFill>
            <a:schemeClr val="bg1"/>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210</a:t>
            </a:r>
          </a:p>
        </p:txBody>
      </p:sp>
      <p:sp>
        <p:nvSpPr>
          <p:cNvPr id="36" name="TextBox 35">
            <a:extLst>
              <a:ext uri="{FF2B5EF4-FFF2-40B4-BE49-F238E27FC236}">
                <a16:creationId xmlns:a16="http://schemas.microsoft.com/office/drawing/2014/main" id="{3D298CD9-5724-462A-B615-472AAB96777C}"/>
              </a:ext>
            </a:extLst>
          </p:cNvPr>
          <p:cNvSpPr txBox="1"/>
          <p:nvPr/>
        </p:nvSpPr>
        <p:spPr>
          <a:xfrm>
            <a:off x="449391" y="2702296"/>
            <a:ext cx="398004" cy="246221"/>
          </a:xfrm>
          <a:prstGeom prst="rect">
            <a:avLst/>
          </a:prstGeom>
          <a:solidFill>
            <a:schemeClr val="bg1"/>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180</a:t>
            </a:r>
            <a:endPar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72465F98-C565-4318-9A92-93D51BE53A31}"/>
              </a:ext>
            </a:extLst>
          </p:cNvPr>
          <p:cNvSpPr txBox="1"/>
          <p:nvPr/>
        </p:nvSpPr>
        <p:spPr>
          <a:xfrm>
            <a:off x="449391" y="3294625"/>
            <a:ext cx="398004" cy="246221"/>
          </a:xfrm>
          <a:prstGeom prst="rect">
            <a:avLst/>
          </a:prstGeom>
          <a:solidFill>
            <a:schemeClr val="bg1"/>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150</a:t>
            </a:r>
            <a:endPar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CAC08F31-0ADF-449F-99EF-D61D95D99A5B}"/>
              </a:ext>
            </a:extLst>
          </p:cNvPr>
          <p:cNvSpPr txBox="1"/>
          <p:nvPr/>
        </p:nvSpPr>
        <p:spPr>
          <a:xfrm>
            <a:off x="449391" y="3872043"/>
            <a:ext cx="398004" cy="246221"/>
          </a:xfrm>
          <a:prstGeom prst="rect">
            <a:avLst/>
          </a:prstGeom>
          <a:solidFill>
            <a:schemeClr val="bg1"/>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120</a:t>
            </a:r>
            <a:endPar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56E8C65-9735-4B86-8553-2408FAFD4335}"/>
              </a:ext>
            </a:extLst>
          </p:cNvPr>
          <p:cNvSpPr txBox="1"/>
          <p:nvPr/>
        </p:nvSpPr>
        <p:spPr>
          <a:xfrm>
            <a:off x="449391" y="4481778"/>
            <a:ext cx="398004" cy="246221"/>
          </a:xfrm>
          <a:prstGeom prst="rect">
            <a:avLst/>
          </a:prstGeom>
          <a:solidFill>
            <a:schemeClr val="bg1"/>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90</a:t>
            </a:r>
            <a:endPar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504CCC94-98C7-4682-A515-BE3725B69258}"/>
              </a:ext>
            </a:extLst>
          </p:cNvPr>
          <p:cNvSpPr txBox="1"/>
          <p:nvPr/>
        </p:nvSpPr>
        <p:spPr>
          <a:xfrm>
            <a:off x="449391" y="5007210"/>
            <a:ext cx="398004" cy="246221"/>
          </a:xfrm>
          <a:prstGeom prst="rect">
            <a:avLst/>
          </a:prstGeom>
          <a:solidFill>
            <a:schemeClr val="bg1"/>
          </a:solid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60</a:t>
            </a:r>
            <a:endPar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41" name="TextBox 5">
            <a:extLst>
              <a:ext uri="{FF2B5EF4-FFF2-40B4-BE49-F238E27FC236}">
                <a16:creationId xmlns:a16="http://schemas.microsoft.com/office/drawing/2014/main" id="{38987D6B-D117-4218-B52D-B0B65CD38DD7}"/>
              </a:ext>
            </a:extLst>
          </p:cNvPr>
          <p:cNvSpPr txBox="1"/>
          <p:nvPr/>
        </p:nvSpPr>
        <p:spPr>
          <a:xfrm>
            <a:off x="909538" y="4118264"/>
            <a:ext cx="2182657" cy="43727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NORMAL 100% FLOW DP LEVEL</a:t>
            </a:r>
          </a:p>
        </p:txBody>
      </p:sp>
      <p:sp>
        <p:nvSpPr>
          <p:cNvPr id="42" name="TextBox 4">
            <a:extLst>
              <a:ext uri="{FF2B5EF4-FFF2-40B4-BE49-F238E27FC236}">
                <a16:creationId xmlns:a16="http://schemas.microsoft.com/office/drawing/2014/main" id="{13E5E781-9EBE-434F-8327-9B7F49DD4B33}"/>
              </a:ext>
            </a:extLst>
          </p:cNvPr>
          <p:cNvSpPr txBox="1"/>
          <p:nvPr/>
        </p:nvSpPr>
        <p:spPr>
          <a:xfrm>
            <a:off x="909537" y="3725374"/>
            <a:ext cx="2182657" cy="43727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FILTER POTENTIAL BURST LEVEL</a:t>
            </a:r>
          </a:p>
        </p:txBody>
      </p:sp>
      <p:sp>
        <p:nvSpPr>
          <p:cNvPr id="14" name="Tijdelijke aanduiding voor dianummer 5">
            <a:extLst>
              <a:ext uri="{FF2B5EF4-FFF2-40B4-BE49-F238E27FC236}">
                <a16:creationId xmlns:a16="http://schemas.microsoft.com/office/drawing/2014/main" id="{444C1116-ECC1-4571-9EBF-C6DD5D5D3070}"/>
              </a:ext>
            </a:extLst>
          </p:cNvPr>
          <p:cNvSpPr txBox="1">
            <a:spLocks/>
          </p:cNvSpPr>
          <p:nvPr/>
        </p:nvSpPr>
        <p:spPr>
          <a:xfrm>
            <a:off x="7392424" y="6628642"/>
            <a:ext cx="1500356" cy="178558"/>
          </a:xfrm>
          <a:prstGeom prst="rect">
            <a:avLst/>
          </a:prstGeom>
        </p:spPr>
        <p:txBody>
          <a:bodyPr lIns="0" tIns="0" rIns="0" bIns="0"/>
          <a:lstStyle>
            <a:defPPr>
              <a:defRPr lang="nl-NL"/>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nl-NL" sz="800" dirty="0">
                <a:solidFill>
                  <a:srgbClr val="535353"/>
                </a:solidFill>
              </a:rPr>
              <a:t>	15</a:t>
            </a:r>
          </a:p>
        </p:txBody>
      </p:sp>
    </p:spTree>
    <p:extLst>
      <p:ext uri="{BB962C8B-B14F-4D97-AF65-F5344CB8AC3E}">
        <p14:creationId xmlns:p14="http://schemas.microsoft.com/office/powerpoint/2010/main" val="33401634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3F450-414D-4F7D-8BCA-A2C4C3F30CE3}"/>
              </a:ext>
            </a:extLst>
          </p:cNvPr>
          <p:cNvSpPr>
            <a:spLocks noGrp="1"/>
          </p:cNvSpPr>
          <p:nvPr>
            <p:ph type="title"/>
          </p:nvPr>
        </p:nvSpPr>
        <p:spPr/>
        <p:txBody>
          <a:bodyPr>
            <a:normAutofit/>
          </a:bodyPr>
          <a:lstStyle/>
          <a:p>
            <a:r>
              <a:rPr lang="en-US" sz="3600" dirty="0"/>
              <a:t>Dew point measurement</a:t>
            </a:r>
            <a:endParaRPr lang="en-NL" sz="3600" dirty="0"/>
          </a:p>
        </p:txBody>
      </p:sp>
      <p:sp>
        <p:nvSpPr>
          <p:cNvPr id="6" name="Content Placeholder 3">
            <a:extLst>
              <a:ext uri="{FF2B5EF4-FFF2-40B4-BE49-F238E27FC236}">
                <a16:creationId xmlns:a16="http://schemas.microsoft.com/office/drawing/2014/main" id="{F5B2BB96-D6AC-4793-8435-71482F034C76}"/>
              </a:ext>
            </a:extLst>
          </p:cNvPr>
          <p:cNvSpPr txBox="1">
            <a:spLocks/>
          </p:cNvSpPr>
          <p:nvPr/>
        </p:nvSpPr>
        <p:spPr>
          <a:xfrm>
            <a:off x="603250" y="5202613"/>
            <a:ext cx="8049137" cy="15177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8DC63E"/>
              </a:buClr>
              <a:buFontTx/>
              <a:buNone/>
              <a:defRPr sz="2200" kern="1200" baseline="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rgbClr val="8DC63E"/>
              </a:buClr>
              <a:buFont typeface="Arial" panose="020B0604020202020204" pitchFamily="34" charset="0"/>
              <a:buChar char="•"/>
              <a:defRPr sz="2200" kern="1200">
                <a:solidFill>
                  <a:srgbClr val="7F7F7F"/>
                </a:solidFill>
                <a:latin typeface="+mn-lt"/>
                <a:ea typeface="+mn-ea"/>
                <a:cs typeface="+mn-cs"/>
              </a:defRPr>
            </a:lvl2pPr>
            <a:lvl3pPr marL="1143000" indent="-228600" algn="l" defTabSz="914400" rtl="0" eaLnBrk="1" latinLnBrk="0" hangingPunct="1">
              <a:lnSpc>
                <a:spcPct val="90000"/>
              </a:lnSpc>
              <a:spcBef>
                <a:spcPts val="500"/>
              </a:spcBef>
              <a:buClr>
                <a:srgbClr val="8DC63E"/>
              </a:buClr>
              <a:buFont typeface="Arial" panose="020B0604020202020204" pitchFamily="34" charset="0"/>
              <a:buChar char="•"/>
              <a:defRPr sz="2200" kern="1200">
                <a:solidFill>
                  <a:srgbClr val="7F7F7F"/>
                </a:solidFill>
                <a:latin typeface="+mn-lt"/>
                <a:ea typeface="+mn-ea"/>
                <a:cs typeface="+mn-cs"/>
              </a:defRPr>
            </a:lvl3pPr>
            <a:lvl4pPr marL="1600200" indent="-228600" algn="l" defTabSz="914400" rtl="0" eaLnBrk="1" latinLnBrk="0" hangingPunct="1">
              <a:lnSpc>
                <a:spcPct val="90000"/>
              </a:lnSpc>
              <a:spcBef>
                <a:spcPts val="500"/>
              </a:spcBef>
              <a:buClr>
                <a:srgbClr val="8DC63E"/>
              </a:buClr>
              <a:buFont typeface="Arial" panose="020B0604020202020204" pitchFamily="34" charset="0"/>
              <a:buChar char="•"/>
              <a:defRPr sz="2200" kern="1200">
                <a:solidFill>
                  <a:srgbClr val="7F7F7F"/>
                </a:solidFill>
                <a:latin typeface="+mn-lt"/>
                <a:ea typeface="+mn-ea"/>
                <a:cs typeface="+mn-cs"/>
              </a:defRPr>
            </a:lvl4pPr>
            <a:lvl5pPr marL="2057400" indent="-228600" algn="l" defTabSz="914400" rtl="0" eaLnBrk="1" latinLnBrk="0" hangingPunct="1">
              <a:lnSpc>
                <a:spcPct val="90000"/>
              </a:lnSpc>
              <a:spcBef>
                <a:spcPts val="500"/>
              </a:spcBef>
              <a:buClr>
                <a:srgbClr val="8DC63E"/>
              </a:buClr>
              <a:buFont typeface="Arial" panose="020B0604020202020204" pitchFamily="34" charset="0"/>
              <a:buChar char="•"/>
              <a:defRPr sz="2200" kern="1200">
                <a:solidFill>
                  <a:srgbClr val="7F7F7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8DC63E"/>
              </a:buClr>
              <a:buSzTx/>
              <a:buFontTx/>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Just measuring dew point is not enough.</a:t>
            </a:r>
          </a:p>
          <a:p>
            <a:pPr marL="0" marR="0" lvl="0" indent="0" algn="l" defTabSz="914400" rtl="0" eaLnBrk="1" fontAlgn="auto" latinLnBrk="0" hangingPunct="1">
              <a:lnSpc>
                <a:spcPct val="90000"/>
              </a:lnSpc>
              <a:spcBef>
                <a:spcPts val="1000"/>
              </a:spcBef>
              <a:spcAft>
                <a:spcPts val="0"/>
              </a:spcAft>
              <a:buClr>
                <a:srgbClr val="8DC63E"/>
              </a:buClr>
              <a:buSzTx/>
              <a:buFontTx/>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You want to be looking at dew point and flow. </a:t>
            </a:r>
          </a:p>
        </p:txBody>
      </p:sp>
      <p:pic>
        <p:nvPicPr>
          <p:cNvPr id="8" name="Picture 7" descr="A screenshot of a cell phone&#10;&#10;Description automatically generated">
            <a:extLst>
              <a:ext uri="{FF2B5EF4-FFF2-40B4-BE49-F238E27FC236}">
                <a16:creationId xmlns:a16="http://schemas.microsoft.com/office/drawing/2014/main" id="{0C0B43E0-CE3B-4C0A-B95D-BB8BB340B810}"/>
              </a:ext>
            </a:extLst>
          </p:cNvPr>
          <p:cNvPicPr>
            <a:picLocks noChangeAspect="1"/>
          </p:cNvPicPr>
          <p:nvPr/>
        </p:nvPicPr>
        <p:blipFill rotWithShape="1">
          <a:blip r:embed="rId3">
            <a:extLst>
              <a:ext uri="{28A0092B-C50C-407E-A947-70E740481C1C}">
                <a14:useLocalDpi xmlns:a14="http://schemas.microsoft.com/office/drawing/2010/main" val="0"/>
              </a:ext>
            </a:extLst>
          </a:blip>
          <a:srcRect b="15384"/>
          <a:stretch/>
        </p:blipFill>
        <p:spPr>
          <a:xfrm>
            <a:off x="584646" y="1412875"/>
            <a:ext cx="7647061" cy="3728085"/>
          </a:xfrm>
          <a:prstGeom prst="rect">
            <a:avLst/>
          </a:prstGeom>
        </p:spPr>
      </p:pic>
      <p:sp>
        <p:nvSpPr>
          <p:cNvPr id="5" name="Tijdelijke aanduiding voor dianummer 5">
            <a:extLst>
              <a:ext uri="{FF2B5EF4-FFF2-40B4-BE49-F238E27FC236}">
                <a16:creationId xmlns:a16="http://schemas.microsoft.com/office/drawing/2014/main" id="{4BDAA68C-341B-41A5-8B9D-DAB330254A14}"/>
              </a:ext>
            </a:extLst>
          </p:cNvPr>
          <p:cNvSpPr txBox="1">
            <a:spLocks/>
          </p:cNvSpPr>
          <p:nvPr/>
        </p:nvSpPr>
        <p:spPr>
          <a:xfrm>
            <a:off x="7392424" y="6628642"/>
            <a:ext cx="1500356" cy="178558"/>
          </a:xfrm>
          <a:prstGeom prst="rect">
            <a:avLst/>
          </a:prstGeom>
        </p:spPr>
        <p:txBody>
          <a:bodyPr lIns="0" tIns="0" rIns="0" bIns="0"/>
          <a:lstStyle>
            <a:defPPr>
              <a:defRPr lang="nl-NL"/>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nl-NL" sz="800" dirty="0">
                <a:solidFill>
                  <a:srgbClr val="535353"/>
                </a:solidFill>
              </a:rPr>
              <a:t>	16</a:t>
            </a:r>
          </a:p>
        </p:txBody>
      </p:sp>
    </p:spTree>
    <p:extLst>
      <p:ext uri="{BB962C8B-B14F-4D97-AF65-F5344CB8AC3E}">
        <p14:creationId xmlns:p14="http://schemas.microsoft.com/office/powerpoint/2010/main" val="14467441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6AA18-5A24-4C17-818F-5F74B2D4961B}"/>
              </a:ext>
            </a:extLst>
          </p:cNvPr>
          <p:cNvSpPr>
            <a:spLocks noGrp="1"/>
          </p:cNvSpPr>
          <p:nvPr>
            <p:ph type="title"/>
          </p:nvPr>
        </p:nvSpPr>
        <p:spPr/>
        <p:txBody>
          <a:bodyPr>
            <a:noAutofit/>
          </a:bodyPr>
          <a:lstStyle/>
          <a:p>
            <a:r>
              <a:rPr lang="en-US" sz="3600" dirty="0"/>
              <a:t>Real time KPI: </a:t>
            </a:r>
            <a:br>
              <a:rPr lang="en-US" sz="3600" dirty="0"/>
            </a:br>
            <a:r>
              <a:rPr lang="en-US" sz="3600" dirty="0"/>
              <a:t>Drying capacity</a:t>
            </a:r>
            <a:endParaRPr lang="en-NL" sz="3600" dirty="0"/>
          </a:p>
        </p:txBody>
      </p:sp>
      <p:sp>
        <p:nvSpPr>
          <p:cNvPr id="3" name="Content Placeholder 2">
            <a:extLst>
              <a:ext uri="{FF2B5EF4-FFF2-40B4-BE49-F238E27FC236}">
                <a16:creationId xmlns:a16="http://schemas.microsoft.com/office/drawing/2014/main" id="{26618F8A-5E72-473E-A86B-FB82435DA3FE}"/>
              </a:ext>
            </a:extLst>
          </p:cNvPr>
          <p:cNvSpPr>
            <a:spLocks noGrp="1"/>
          </p:cNvSpPr>
          <p:nvPr>
            <p:ph sz="half" idx="2"/>
          </p:nvPr>
        </p:nvSpPr>
        <p:spPr/>
        <p:txBody>
          <a:bodyPr>
            <a:normAutofit/>
          </a:bodyPr>
          <a:lstStyle/>
          <a:p>
            <a:r>
              <a:rPr lang="en-US" sz="2400" dirty="0">
                <a:solidFill>
                  <a:srgbClr val="8DC63E"/>
                </a:solidFill>
              </a:rPr>
              <a:t>See when demand exceeds capacity</a:t>
            </a:r>
            <a:endParaRPr lang="en-NL" sz="2400" dirty="0">
              <a:solidFill>
                <a:srgbClr val="8DC63E"/>
              </a:solidFill>
            </a:endParaRPr>
          </a:p>
        </p:txBody>
      </p:sp>
      <p:pic>
        <p:nvPicPr>
          <p:cNvPr id="27" name="Picture 26">
            <a:extLst>
              <a:ext uri="{FF2B5EF4-FFF2-40B4-BE49-F238E27FC236}">
                <a16:creationId xmlns:a16="http://schemas.microsoft.com/office/drawing/2014/main" id="{93590D19-BB62-4D70-8491-D6C9CD059434}"/>
              </a:ext>
            </a:extLst>
          </p:cNvPr>
          <p:cNvPicPr>
            <a:picLocks noChangeAspect="1"/>
          </p:cNvPicPr>
          <p:nvPr/>
        </p:nvPicPr>
        <p:blipFill>
          <a:blip r:embed="rId3"/>
          <a:stretch>
            <a:fillRect/>
          </a:stretch>
        </p:blipFill>
        <p:spPr>
          <a:xfrm>
            <a:off x="901528" y="2211215"/>
            <a:ext cx="6718374" cy="3968840"/>
          </a:xfrm>
          <a:prstGeom prst="rect">
            <a:avLst/>
          </a:prstGeom>
        </p:spPr>
      </p:pic>
      <p:pic>
        <p:nvPicPr>
          <p:cNvPr id="30" name="Picture 29">
            <a:extLst>
              <a:ext uri="{FF2B5EF4-FFF2-40B4-BE49-F238E27FC236}">
                <a16:creationId xmlns:a16="http://schemas.microsoft.com/office/drawing/2014/main" id="{A0163074-2302-4B35-B8CF-ACBA5ACBA1F4}"/>
              </a:ext>
            </a:extLst>
          </p:cNvPr>
          <p:cNvPicPr>
            <a:picLocks noChangeAspect="1"/>
          </p:cNvPicPr>
          <p:nvPr/>
        </p:nvPicPr>
        <p:blipFill>
          <a:blip r:embed="rId4"/>
          <a:stretch>
            <a:fillRect/>
          </a:stretch>
        </p:blipFill>
        <p:spPr>
          <a:xfrm>
            <a:off x="901528" y="2211215"/>
            <a:ext cx="6718374" cy="3968840"/>
          </a:xfrm>
          <a:prstGeom prst="rect">
            <a:avLst/>
          </a:prstGeom>
        </p:spPr>
      </p:pic>
      <p:sp>
        <p:nvSpPr>
          <p:cNvPr id="6" name="Tijdelijke aanduiding voor dianummer 5">
            <a:extLst>
              <a:ext uri="{FF2B5EF4-FFF2-40B4-BE49-F238E27FC236}">
                <a16:creationId xmlns:a16="http://schemas.microsoft.com/office/drawing/2014/main" id="{8315B145-B39A-4998-8661-D6111C63FFE1}"/>
              </a:ext>
            </a:extLst>
          </p:cNvPr>
          <p:cNvSpPr txBox="1">
            <a:spLocks/>
          </p:cNvSpPr>
          <p:nvPr/>
        </p:nvSpPr>
        <p:spPr>
          <a:xfrm>
            <a:off x="7392424" y="6628642"/>
            <a:ext cx="1500356" cy="178558"/>
          </a:xfrm>
          <a:prstGeom prst="rect">
            <a:avLst/>
          </a:prstGeom>
        </p:spPr>
        <p:txBody>
          <a:bodyPr lIns="0" tIns="0" rIns="0" bIns="0"/>
          <a:lstStyle>
            <a:defPPr>
              <a:defRPr lang="nl-NL"/>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nl-NL" sz="800" dirty="0">
                <a:solidFill>
                  <a:srgbClr val="535353"/>
                </a:solidFill>
              </a:rPr>
              <a:t>	17</a:t>
            </a:r>
          </a:p>
        </p:txBody>
      </p:sp>
    </p:spTree>
    <p:extLst>
      <p:ext uri="{BB962C8B-B14F-4D97-AF65-F5344CB8AC3E}">
        <p14:creationId xmlns:p14="http://schemas.microsoft.com/office/powerpoint/2010/main" val="315275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7"/>
                                        </p:tgtEl>
                                        <p:attrNameLst>
                                          <p:attrName>ppt_x</p:attrName>
                                        </p:attrNameLst>
                                      </p:cBhvr>
                                      <p:tavLst>
                                        <p:tav tm="0">
                                          <p:val>
                                            <p:strVal val="ppt_x"/>
                                          </p:val>
                                        </p:tav>
                                        <p:tav tm="100000">
                                          <p:val>
                                            <p:strVal val="ppt_x"/>
                                          </p:val>
                                        </p:tav>
                                      </p:tavLst>
                                    </p:anim>
                                    <p:anim calcmode="lin" valueType="num">
                                      <p:cBhvr additive="base">
                                        <p:cTn id="7" dur="500"/>
                                        <p:tgtEl>
                                          <p:spTgt spid="27"/>
                                        </p:tgtEl>
                                        <p:attrNameLst>
                                          <p:attrName>ppt_y</p:attrName>
                                        </p:attrNameLst>
                                      </p:cBhvr>
                                      <p:tavLst>
                                        <p:tav tm="0">
                                          <p:val>
                                            <p:strVal val="ppt_y"/>
                                          </p:val>
                                        </p:tav>
                                        <p:tav tm="100000">
                                          <p:val>
                                            <p:strVal val="1+ppt_h/2"/>
                                          </p:val>
                                        </p:tav>
                                      </p:tavLst>
                                    </p:anim>
                                    <p:set>
                                      <p:cBhvr>
                                        <p:cTn id="8" dur="1" fill="hold">
                                          <p:stCondLst>
                                            <p:cond delay="499"/>
                                          </p:stCondLst>
                                        </p:cTn>
                                        <p:tgtEl>
                                          <p:spTgt spid="2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6AA18-5A24-4C17-818F-5F74B2D4961B}"/>
              </a:ext>
            </a:extLst>
          </p:cNvPr>
          <p:cNvSpPr>
            <a:spLocks noGrp="1"/>
          </p:cNvSpPr>
          <p:nvPr>
            <p:ph type="title"/>
          </p:nvPr>
        </p:nvSpPr>
        <p:spPr/>
        <p:txBody>
          <a:bodyPr>
            <a:noAutofit/>
          </a:bodyPr>
          <a:lstStyle/>
          <a:p>
            <a:r>
              <a:rPr lang="en-US" sz="3600" dirty="0"/>
              <a:t>Real time KPI: </a:t>
            </a:r>
            <a:br>
              <a:rPr lang="en-US" sz="3600" dirty="0"/>
            </a:br>
            <a:r>
              <a:rPr lang="en-US" sz="3600" dirty="0"/>
              <a:t>Drying capacity</a:t>
            </a:r>
            <a:endParaRPr lang="en-NL" sz="3600" dirty="0"/>
          </a:p>
        </p:txBody>
      </p:sp>
      <p:sp>
        <p:nvSpPr>
          <p:cNvPr id="3" name="Content Placeholder 2">
            <a:extLst>
              <a:ext uri="{FF2B5EF4-FFF2-40B4-BE49-F238E27FC236}">
                <a16:creationId xmlns:a16="http://schemas.microsoft.com/office/drawing/2014/main" id="{26618F8A-5E72-473E-A86B-FB82435DA3FE}"/>
              </a:ext>
            </a:extLst>
          </p:cNvPr>
          <p:cNvSpPr>
            <a:spLocks noGrp="1"/>
          </p:cNvSpPr>
          <p:nvPr>
            <p:ph sz="half" idx="2"/>
          </p:nvPr>
        </p:nvSpPr>
        <p:spPr/>
        <p:txBody>
          <a:bodyPr>
            <a:normAutofit/>
          </a:bodyPr>
          <a:lstStyle/>
          <a:p>
            <a:endParaRPr lang="en-NL" sz="2400" dirty="0">
              <a:solidFill>
                <a:srgbClr val="8DC63E"/>
              </a:solidFill>
            </a:endParaRPr>
          </a:p>
        </p:txBody>
      </p:sp>
      <p:pic>
        <p:nvPicPr>
          <p:cNvPr id="6" name="Picture 5">
            <a:extLst>
              <a:ext uri="{FF2B5EF4-FFF2-40B4-BE49-F238E27FC236}">
                <a16:creationId xmlns:a16="http://schemas.microsoft.com/office/drawing/2014/main" id="{7E04DF55-A819-4649-8F82-D692F9BBBFBC}"/>
              </a:ext>
            </a:extLst>
          </p:cNvPr>
          <p:cNvPicPr>
            <a:picLocks noChangeAspect="1"/>
          </p:cNvPicPr>
          <p:nvPr/>
        </p:nvPicPr>
        <p:blipFill>
          <a:blip r:embed="rId3"/>
          <a:stretch>
            <a:fillRect/>
          </a:stretch>
        </p:blipFill>
        <p:spPr>
          <a:xfrm>
            <a:off x="908297" y="2196136"/>
            <a:ext cx="6913463" cy="3688400"/>
          </a:xfrm>
          <a:prstGeom prst="rect">
            <a:avLst/>
          </a:prstGeom>
        </p:spPr>
      </p:pic>
      <p:sp>
        <p:nvSpPr>
          <p:cNvPr id="5" name="Tijdelijke aanduiding voor dianummer 5">
            <a:extLst>
              <a:ext uri="{FF2B5EF4-FFF2-40B4-BE49-F238E27FC236}">
                <a16:creationId xmlns:a16="http://schemas.microsoft.com/office/drawing/2014/main" id="{A6DA61C3-DF70-445E-A7BA-BBB7A3269F9C}"/>
              </a:ext>
            </a:extLst>
          </p:cNvPr>
          <p:cNvSpPr txBox="1">
            <a:spLocks/>
          </p:cNvSpPr>
          <p:nvPr/>
        </p:nvSpPr>
        <p:spPr>
          <a:xfrm>
            <a:off x="7392424" y="6628642"/>
            <a:ext cx="1500356" cy="178558"/>
          </a:xfrm>
          <a:prstGeom prst="rect">
            <a:avLst/>
          </a:prstGeom>
        </p:spPr>
        <p:txBody>
          <a:bodyPr lIns="0" tIns="0" rIns="0" bIns="0"/>
          <a:lstStyle>
            <a:defPPr>
              <a:defRPr lang="nl-NL"/>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nl-NL" sz="800" dirty="0">
                <a:solidFill>
                  <a:srgbClr val="535353"/>
                </a:solidFill>
              </a:rPr>
              <a:t>	18</a:t>
            </a:r>
          </a:p>
        </p:txBody>
      </p:sp>
    </p:spTree>
    <p:extLst>
      <p:ext uri="{BB962C8B-B14F-4D97-AF65-F5344CB8AC3E}">
        <p14:creationId xmlns:p14="http://schemas.microsoft.com/office/powerpoint/2010/main" val="4289053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F8549-75D4-4BF4-83DE-646009360461}"/>
              </a:ext>
            </a:extLst>
          </p:cNvPr>
          <p:cNvSpPr>
            <a:spLocks noGrp="1"/>
          </p:cNvSpPr>
          <p:nvPr>
            <p:ph type="title"/>
          </p:nvPr>
        </p:nvSpPr>
        <p:spPr>
          <a:xfrm>
            <a:off x="457200" y="152400"/>
            <a:ext cx="8305800" cy="563562"/>
          </a:xfrm>
        </p:spPr>
        <p:txBody>
          <a:bodyPr/>
          <a:lstStyle/>
          <a:p>
            <a:pPr algn="ctr"/>
            <a:r>
              <a:rPr lang="en-US" dirty="0"/>
              <a:t>2019 Best Practices EXPO &amp; Conference</a:t>
            </a:r>
          </a:p>
        </p:txBody>
      </p:sp>
      <p:sp>
        <p:nvSpPr>
          <p:cNvPr id="5" name="Rectangle 4">
            <a:extLst>
              <a:ext uri="{FF2B5EF4-FFF2-40B4-BE49-F238E27FC236}">
                <a16:creationId xmlns:a16="http://schemas.microsoft.com/office/drawing/2014/main" id="{F16F3FC7-9B73-4325-ABB5-E5869032CB22}"/>
              </a:ext>
            </a:extLst>
          </p:cNvPr>
          <p:cNvSpPr/>
          <p:nvPr/>
        </p:nvSpPr>
        <p:spPr>
          <a:xfrm>
            <a:off x="762000" y="1717109"/>
            <a:ext cx="7620000" cy="1384995"/>
          </a:xfrm>
          <a:prstGeom prst="rect">
            <a:avLst/>
          </a:prstGeom>
        </p:spPr>
        <p:txBody>
          <a:bodyPr wrap="square">
            <a:spAutoFit/>
          </a:bodyPr>
          <a:lstStyle/>
          <a:p>
            <a:pPr algn="ctr"/>
            <a:r>
              <a:rPr lang="en-US" sz="1400" dirty="0"/>
              <a:t>The conference will focus on the industrial plant utilities of compressed air, blower, vacuum and cooling systems. Presentations should encompass one or more of these themes.</a:t>
            </a:r>
          </a:p>
          <a:p>
            <a:pPr algn="ctr"/>
            <a:endParaRPr lang="en-US" sz="1400" dirty="0"/>
          </a:p>
          <a:p>
            <a:pPr lvl="1" algn="ctr"/>
            <a:endParaRPr lang="en-US" sz="1400" dirty="0">
              <a:effectLst/>
            </a:endParaRPr>
          </a:p>
          <a:p>
            <a:pPr lvl="1"/>
            <a:endParaRPr lang="en-US" sz="1400" dirty="0"/>
          </a:p>
          <a:p>
            <a:pPr lvl="1"/>
            <a:endParaRPr lang="en-US" sz="1400" dirty="0">
              <a:effectLst/>
            </a:endParaRPr>
          </a:p>
        </p:txBody>
      </p:sp>
      <p:sp>
        <p:nvSpPr>
          <p:cNvPr id="9" name="Title 1">
            <a:extLst>
              <a:ext uri="{FF2B5EF4-FFF2-40B4-BE49-F238E27FC236}">
                <a16:creationId xmlns:a16="http://schemas.microsoft.com/office/drawing/2014/main" id="{7425D0B6-C184-443D-A522-C5C5882355C9}"/>
              </a:ext>
            </a:extLst>
          </p:cNvPr>
          <p:cNvSpPr txBox="1">
            <a:spLocks/>
          </p:cNvSpPr>
          <p:nvPr/>
        </p:nvSpPr>
        <p:spPr>
          <a:xfrm>
            <a:off x="533400" y="1019513"/>
            <a:ext cx="8305800" cy="563562"/>
          </a:xfrm>
          <a:prstGeom prst="rect">
            <a:avLst/>
          </a:prstGeom>
        </p:spPr>
        <p:txBody>
          <a:bodyPr vert="horz" anchor="b">
            <a:normAutofit/>
          </a:bodyPr>
          <a:lstStyle>
            <a:lvl1pPr algn="l" rtl="0" eaLnBrk="1" latinLnBrk="0" hangingPunct="1">
              <a:spcBef>
                <a:spcPct val="0"/>
              </a:spcBef>
              <a:buNone/>
              <a:defRPr kumimoji="0" sz="3000" b="0" kern="1200" cap="none" baseline="0">
                <a:solidFill>
                  <a:schemeClr val="accent4"/>
                </a:solidFill>
                <a:latin typeface="+mj-lt"/>
                <a:ea typeface="+mj-ea"/>
                <a:cs typeface="+mj-cs"/>
              </a:defRPr>
            </a:lvl1pPr>
          </a:lstStyle>
          <a:p>
            <a:pPr algn="ctr"/>
            <a:r>
              <a:rPr lang="en-US" sz="2800" b="1" dirty="0">
                <a:solidFill>
                  <a:schemeClr val="tx1"/>
                </a:solidFill>
              </a:rPr>
              <a:t>Call for Abstracts</a:t>
            </a:r>
          </a:p>
        </p:txBody>
      </p:sp>
      <p:graphicFrame>
        <p:nvGraphicFramePr>
          <p:cNvPr id="16" name="Diagram 15">
            <a:extLst>
              <a:ext uri="{FF2B5EF4-FFF2-40B4-BE49-F238E27FC236}">
                <a16:creationId xmlns:a16="http://schemas.microsoft.com/office/drawing/2014/main" id="{7BFEC9F6-B6A0-45DB-9C42-196616DEB5D7}"/>
              </a:ext>
            </a:extLst>
          </p:cNvPr>
          <p:cNvGraphicFramePr/>
          <p:nvPr>
            <p:extLst>
              <p:ext uri="{D42A27DB-BD31-4B8C-83A1-F6EECF244321}">
                <p14:modId xmlns:p14="http://schemas.microsoft.com/office/powerpoint/2010/main" val="3639383057"/>
              </p:ext>
            </p:extLst>
          </p:nvPr>
        </p:nvGraphicFramePr>
        <p:xfrm>
          <a:off x="1162050" y="1863556"/>
          <a:ext cx="7048500" cy="2811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Rectangle 17">
            <a:extLst>
              <a:ext uri="{FF2B5EF4-FFF2-40B4-BE49-F238E27FC236}">
                <a16:creationId xmlns:a16="http://schemas.microsoft.com/office/drawing/2014/main" id="{5E6FBB31-358A-4B39-9B52-A93454FF6D4C}"/>
              </a:ext>
            </a:extLst>
          </p:cNvPr>
          <p:cNvSpPr/>
          <p:nvPr/>
        </p:nvSpPr>
        <p:spPr>
          <a:xfrm>
            <a:off x="1333500" y="4343400"/>
            <a:ext cx="6553200" cy="1384995"/>
          </a:xfrm>
          <a:prstGeom prst="rect">
            <a:avLst/>
          </a:prstGeom>
        </p:spPr>
        <p:txBody>
          <a:bodyPr wrap="square">
            <a:spAutoFit/>
          </a:bodyPr>
          <a:lstStyle/>
          <a:p>
            <a:pPr lvl="1" algn="ctr"/>
            <a:r>
              <a:rPr lang="en-US" sz="1400" b="1" dirty="0"/>
              <a:t>Abstract submissions are due Friday, March 29, 2019.</a:t>
            </a:r>
          </a:p>
          <a:p>
            <a:pPr lvl="1" algn="ctr"/>
            <a:endParaRPr lang="en-US" sz="1400" b="1" dirty="0"/>
          </a:p>
          <a:p>
            <a:pPr lvl="1" algn="ctr"/>
            <a:r>
              <a:rPr lang="en-US" sz="1400" b="1" dirty="0"/>
              <a:t>Speakers receive a complimentary Conference Pass, a $675 value!</a:t>
            </a:r>
          </a:p>
          <a:p>
            <a:pPr lvl="1" algn="ctr"/>
            <a:endParaRPr lang="en-US" sz="1400" b="1" dirty="0"/>
          </a:p>
          <a:p>
            <a:pPr lvl="1" algn="ctr"/>
            <a:r>
              <a:rPr lang="en-US" sz="1400" dirty="0"/>
              <a:t>To submit an abstract, please visit</a:t>
            </a:r>
          </a:p>
          <a:p>
            <a:pPr lvl="1" algn="ctr"/>
            <a:r>
              <a:rPr lang="en-US" sz="1400" b="1" dirty="0">
                <a:solidFill>
                  <a:srgbClr val="8B2E54"/>
                </a:solidFill>
              </a:rPr>
              <a:t>cabpexpo.com/conference/speakers</a:t>
            </a:r>
          </a:p>
        </p:txBody>
      </p:sp>
    </p:spTree>
    <p:extLst>
      <p:ext uri="{BB962C8B-B14F-4D97-AF65-F5344CB8AC3E}">
        <p14:creationId xmlns:p14="http://schemas.microsoft.com/office/powerpoint/2010/main" val="132155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04651-15DE-4E90-8B30-275B786FF97A}"/>
              </a:ext>
            </a:extLst>
          </p:cNvPr>
          <p:cNvSpPr>
            <a:spLocks noGrp="1"/>
          </p:cNvSpPr>
          <p:nvPr>
            <p:ph type="title"/>
          </p:nvPr>
        </p:nvSpPr>
        <p:spPr/>
        <p:txBody>
          <a:bodyPr>
            <a:normAutofit/>
          </a:bodyPr>
          <a:lstStyle/>
          <a:p>
            <a:r>
              <a:rPr lang="en-US" sz="3600" dirty="0"/>
              <a:t>Flow and dew point</a:t>
            </a:r>
          </a:p>
        </p:txBody>
      </p:sp>
      <p:graphicFrame>
        <p:nvGraphicFramePr>
          <p:cNvPr id="4" name="Chart 3">
            <a:extLst>
              <a:ext uri="{FF2B5EF4-FFF2-40B4-BE49-F238E27FC236}">
                <a16:creationId xmlns:a16="http://schemas.microsoft.com/office/drawing/2014/main" id="{5BD3DE7C-F8ED-4FC3-9526-CC33863FA5F8}"/>
              </a:ext>
            </a:extLst>
          </p:cNvPr>
          <p:cNvGraphicFramePr>
            <a:graphicFrameLocks/>
          </p:cNvGraphicFramePr>
          <p:nvPr>
            <p:extLst/>
          </p:nvPr>
        </p:nvGraphicFramePr>
        <p:xfrm>
          <a:off x="673510" y="1594677"/>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A4AC60D9-73E4-4CCA-81F1-187403E15E90}"/>
              </a:ext>
            </a:extLst>
          </p:cNvPr>
          <p:cNvGraphicFramePr>
            <a:graphicFrameLocks/>
          </p:cNvGraphicFramePr>
          <p:nvPr>
            <p:extLst/>
          </p:nvPr>
        </p:nvGraphicFramePr>
        <p:xfrm>
          <a:off x="4259029" y="4017142"/>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6" name="Tijdelijke aanduiding voor dianummer 5">
            <a:extLst>
              <a:ext uri="{FF2B5EF4-FFF2-40B4-BE49-F238E27FC236}">
                <a16:creationId xmlns:a16="http://schemas.microsoft.com/office/drawing/2014/main" id="{9133364D-4050-4D33-8DA6-CA0B3B2E0991}"/>
              </a:ext>
            </a:extLst>
          </p:cNvPr>
          <p:cNvSpPr txBox="1">
            <a:spLocks/>
          </p:cNvSpPr>
          <p:nvPr/>
        </p:nvSpPr>
        <p:spPr>
          <a:xfrm>
            <a:off x="7392424" y="6628642"/>
            <a:ext cx="1500356" cy="178558"/>
          </a:xfrm>
          <a:prstGeom prst="rect">
            <a:avLst/>
          </a:prstGeom>
        </p:spPr>
        <p:txBody>
          <a:bodyPr lIns="0" tIns="0" rIns="0" bIns="0"/>
          <a:lstStyle>
            <a:defPPr>
              <a:defRPr lang="nl-NL"/>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nl-NL" sz="800" dirty="0">
                <a:solidFill>
                  <a:srgbClr val="535353"/>
                </a:solidFill>
              </a:rPr>
              <a:t>	19</a:t>
            </a:r>
          </a:p>
        </p:txBody>
      </p:sp>
    </p:spTree>
    <p:extLst>
      <p:ext uri="{BB962C8B-B14F-4D97-AF65-F5344CB8AC3E}">
        <p14:creationId xmlns:p14="http://schemas.microsoft.com/office/powerpoint/2010/main" val="7236441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05F96-79B2-AA4A-9074-1489101A0DFD}"/>
              </a:ext>
            </a:extLst>
          </p:cNvPr>
          <p:cNvSpPr>
            <a:spLocks noGrp="1"/>
          </p:cNvSpPr>
          <p:nvPr>
            <p:ph type="title"/>
          </p:nvPr>
        </p:nvSpPr>
        <p:spPr/>
        <p:txBody>
          <a:bodyPr>
            <a:noAutofit/>
          </a:bodyPr>
          <a:lstStyle/>
          <a:p>
            <a:r>
              <a:rPr lang="en-US" sz="3600" dirty="0"/>
              <a:t>Monitoring example dashboard</a:t>
            </a:r>
          </a:p>
        </p:txBody>
      </p:sp>
      <p:pic>
        <p:nvPicPr>
          <p:cNvPr id="7" name="Picture 6">
            <a:extLst>
              <a:ext uri="{FF2B5EF4-FFF2-40B4-BE49-F238E27FC236}">
                <a16:creationId xmlns:a16="http://schemas.microsoft.com/office/drawing/2014/main" id="{5839F5A0-A19E-40AE-BC53-9B497FD2C2C9}"/>
              </a:ext>
            </a:extLst>
          </p:cNvPr>
          <p:cNvPicPr>
            <a:picLocks noChangeAspect="1"/>
          </p:cNvPicPr>
          <p:nvPr/>
        </p:nvPicPr>
        <p:blipFill rotWithShape="1">
          <a:blip r:embed="rId2"/>
          <a:srcRect l="4894" t="10802" r="4894" b="15485"/>
          <a:stretch/>
        </p:blipFill>
        <p:spPr>
          <a:xfrm>
            <a:off x="584646" y="1602621"/>
            <a:ext cx="7910961" cy="3636029"/>
          </a:xfrm>
          <a:prstGeom prst="rect">
            <a:avLst/>
          </a:prstGeom>
        </p:spPr>
      </p:pic>
      <p:sp>
        <p:nvSpPr>
          <p:cNvPr id="4" name="Tijdelijke aanduiding voor dianummer 5">
            <a:extLst>
              <a:ext uri="{FF2B5EF4-FFF2-40B4-BE49-F238E27FC236}">
                <a16:creationId xmlns:a16="http://schemas.microsoft.com/office/drawing/2014/main" id="{7C5E0B86-50F1-4174-B088-8A2F3F516FF5}"/>
              </a:ext>
            </a:extLst>
          </p:cNvPr>
          <p:cNvSpPr txBox="1">
            <a:spLocks/>
          </p:cNvSpPr>
          <p:nvPr/>
        </p:nvSpPr>
        <p:spPr>
          <a:xfrm>
            <a:off x="7392424" y="6628642"/>
            <a:ext cx="1500356" cy="178558"/>
          </a:xfrm>
          <a:prstGeom prst="rect">
            <a:avLst/>
          </a:prstGeom>
        </p:spPr>
        <p:txBody>
          <a:bodyPr lIns="0" tIns="0" rIns="0" bIns="0"/>
          <a:lstStyle>
            <a:defPPr>
              <a:defRPr lang="nl-NL"/>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nl-NL" sz="800" dirty="0">
                <a:solidFill>
                  <a:srgbClr val="535353"/>
                </a:solidFill>
              </a:rPr>
              <a:t>	20</a:t>
            </a:r>
          </a:p>
        </p:txBody>
      </p:sp>
    </p:spTree>
    <p:extLst>
      <p:ext uri="{BB962C8B-B14F-4D97-AF65-F5344CB8AC3E}">
        <p14:creationId xmlns:p14="http://schemas.microsoft.com/office/powerpoint/2010/main" val="41280925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a:t>Where to start?</a:t>
            </a:r>
          </a:p>
        </p:txBody>
      </p:sp>
      <p:grpSp>
        <p:nvGrpSpPr>
          <p:cNvPr id="2" name="Group 1">
            <a:extLst>
              <a:ext uri="{FF2B5EF4-FFF2-40B4-BE49-F238E27FC236}">
                <a16:creationId xmlns:a16="http://schemas.microsoft.com/office/drawing/2014/main" id="{A5B7BE76-DBA8-4E7E-9CE7-164AC772115F}"/>
              </a:ext>
            </a:extLst>
          </p:cNvPr>
          <p:cNvGrpSpPr/>
          <p:nvPr/>
        </p:nvGrpSpPr>
        <p:grpSpPr>
          <a:xfrm>
            <a:off x="584645" y="1526512"/>
            <a:ext cx="8095501" cy="3558076"/>
            <a:chOff x="-720725" y="1476884"/>
            <a:chExt cx="11311619" cy="5050273"/>
          </a:xfrm>
        </p:grpSpPr>
        <p:pic>
          <p:nvPicPr>
            <p:cNvPr id="35" name="Afbeelding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45690" y="1985904"/>
              <a:ext cx="8387351" cy="4541253"/>
            </a:xfrm>
            <a:prstGeom prst="rect">
              <a:avLst/>
            </a:prstGeom>
          </p:spPr>
        </p:pic>
        <p:sp>
          <p:nvSpPr>
            <p:cNvPr id="23" name="Rectangle 22"/>
            <p:cNvSpPr/>
            <p:nvPr/>
          </p:nvSpPr>
          <p:spPr>
            <a:xfrm>
              <a:off x="-703054" y="1476884"/>
              <a:ext cx="2165465" cy="369332"/>
            </a:xfrm>
            <a:prstGeom prst="rect">
              <a:avLst/>
            </a:prstGeom>
          </p:spPr>
          <p:txBody>
            <a:bodyPr wrap="none">
              <a:spAutoFit/>
            </a:bodyPr>
            <a:lstStyle/>
            <a:p>
              <a:pPr marL="0" marR="0" lvl="0" indent="-287993" algn="l" defTabSz="4572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8DC63E"/>
                  </a:solidFill>
                  <a:effectLst/>
                  <a:uLnTx/>
                  <a:uFillTx/>
                  <a:latin typeface="Calibri" panose="020F0502020204030204"/>
                  <a:ea typeface="+mn-ea"/>
                  <a:cs typeface="+mn-cs"/>
                </a:rPr>
                <a:t>Efficiency monitoring</a:t>
              </a:r>
            </a:p>
          </p:txBody>
        </p:sp>
        <p:sp>
          <p:nvSpPr>
            <p:cNvPr id="57" name="Rectangle 56"/>
            <p:cNvSpPr/>
            <p:nvPr/>
          </p:nvSpPr>
          <p:spPr>
            <a:xfrm>
              <a:off x="3633762" y="1476884"/>
              <a:ext cx="2814662" cy="524224"/>
            </a:xfrm>
            <a:prstGeom prst="rect">
              <a:avLst/>
            </a:prstGeom>
          </p:spPr>
          <p:txBody>
            <a:bodyPr wrap="none">
              <a:spAutoFit/>
            </a:bodyPr>
            <a:lstStyle/>
            <a:p>
              <a:pPr marL="0" marR="0" lvl="0" indent="-287993" algn="l" defTabSz="4572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8DC63E"/>
                  </a:solidFill>
                  <a:effectLst/>
                  <a:uLnTx/>
                  <a:uFillTx/>
                  <a:latin typeface="Calibri" panose="020F0502020204030204"/>
                  <a:ea typeface="+mn-ea"/>
                  <a:cs typeface="+mn-cs"/>
                </a:rPr>
                <a:t>Air quality and flow</a:t>
              </a:r>
            </a:p>
          </p:txBody>
        </p:sp>
        <p:sp>
          <p:nvSpPr>
            <p:cNvPr id="58" name="Rectangle 57"/>
            <p:cNvSpPr/>
            <p:nvPr/>
          </p:nvSpPr>
          <p:spPr>
            <a:xfrm>
              <a:off x="8133619" y="1476884"/>
              <a:ext cx="2457275" cy="1026604"/>
            </a:xfrm>
            <a:prstGeom prst="rect">
              <a:avLst/>
            </a:prstGeom>
          </p:spPr>
          <p:txBody>
            <a:bodyPr wrap="none">
              <a:spAutoFit/>
            </a:bodyPr>
            <a:lstStyle/>
            <a:p>
              <a:pPr marL="0" marR="0" lvl="0" indent="-287993" algn="l" defTabSz="4572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8DC63E"/>
                  </a:solidFill>
                  <a:effectLst/>
                  <a:uLnTx/>
                  <a:uFillTx/>
                  <a:latin typeface="Calibri" panose="020F0502020204030204"/>
                  <a:ea typeface="+mn-ea"/>
                  <a:cs typeface="+mn-cs"/>
                </a:rPr>
                <a:t>Cost allocation / </a:t>
              </a:r>
            </a:p>
            <a:p>
              <a:pPr marL="0" marR="0" lvl="0" indent="-287993" algn="l" defTabSz="4572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8DC63E"/>
                  </a:solidFill>
                  <a:effectLst/>
                  <a:uLnTx/>
                  <a:uFillTx/>
                  <a:latin typeface="Calibri" panose="020F0502020204030204"/>
                  <a:ea typeface="+mn-ea"/>
                  <a:cs typeface="+mn-cs"/>
                </a:rPr>
                <a:t>demand profile</a:t>
              </a:r>
            </a:p>
          </p:txBody>
        </p:sp>
        <p:cxnSp>
          <p:nvCxnSpPr>
            <p:cNvPr id="64" name="Straight Connector 63"/>
            <p:cNvCxnSpPr/>
            <p:nvPr/>
          </p:nvCxnSpPr>
          <p:spPr>
            <a:xfrm>
              <a:off x="-720725" y="5651535"/>
              <a:ext cx="4630200" cy="0"/>
            </a:xfrm>
            <a:prstGeom prst="line">
              <a:avLst/>
            </a:prstGeom>
            <a:ln w="19050">
              <a:solidFill>
                <a:srgbClr val="8DC63E"/>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20725" y="5200768"/>
              <a:ext cx="6140668" cy="0"/>
            </a:xfrm>
            <a:prstGeom prst="line">
              <a:avLst/>
            </a:prstGeom>
            <a:ln w="19050">
              <a:solidFill>
                <a:srgbClr val="8DC63E"/>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625820" y="4471219"/>
              <a:ext cx="3215949" cy="0"/>
            </a:xfrm>
            <a:prstGeom prst="line">
              <a:avLst/>
            </a:prstGeom>
            <a:ln w="19050">
              <a:solidFill>
                <a:srgbClr val="EE7E3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cxnSpLocks/>
            </p:cNvCxnSpPr>
            <p:nvPr/>
          </p:nvCxnSpPr>
          <p:spPr>
            <a:xfrm>
              <a:off x="9081868" y="2814316"/>
              <a:ext cx="0" cy="1744964"/>
            </a:xfrm>
            <a:prstGeom prst="line">
              <a:avLst/>
            </a:prstGeom>
            <a:ln w="19050">
              <a:solidFill>
                <a:srgbClr val="94288E"/>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a:cxnSpLocks/>
            </p:cNvCxnSpPr>
            <p:nvPr/>
          </p:nvCxnSpPr>
          <p:spPr>
            <a:xfrm>
              <a:off x="8107547" y="2814316"/>
              <a:ext cx="974321" cy="0"/>
            </a:xfrm>
            <a:prstGeom prst="line">
              <a:avLst/>
            </a:prstGeom>
            <a:ln w="19050">
              <a:solidFill>
                <a:srgbClr val="94288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cxnSpLocks/>
            </p:cNvCxnSpPr>
            <p:nvPr/>
          </p:nvCxnSpPr>
          <p:spPr>
            <a:xfrm>
              <a:off x="8125483" y="1590403"/>
              <a:ext cx="8136" cy="2441627"/>
            </a:xfrm>
            <a:prstGeom prst="line">
              <a:avLst/>
            </a:prstGeom>
            <a:ln w="19050">
              <a:solidFill>
                <a:srgbClr val="94288E"/>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625819" y="1590404"/>
              <a:ext cx="0" cy="2879007"/>
            </a:xfrm>
            <a:prstGeom prst="line">
              <a:avLst/>
            </a:prstGeom>
            <a:ln w="19050">
              <a:solidFill>
                <a:srgbClr val="EE7E31"/>
              </a:solidFill>
            </a:ln>
          </p:spPr>
          <p:style>
            <a:lnRef idx="1">
              <a:schemeClr val="accent1"/>
            </a:lnRef>
            <a:fillRef idx="0">
              <a:schemeClr val="accent1"/>
            </a:fillRef>
            <a:effectRef idx="0">
              <a:schemeClr val="accent1"/>
            </a:effectRef>
            <a:fontRef idx="minor">
              <a:schemeClr val="tx1"/>
            </a:fontRef>
          </p:style>
        </p:cxnSp>
        <p:sp>
          <p:nvSpPr>
            <p:cNvPr id="37" name="Ovaal 5"/>
            <p:cNvSpPr/>
            <p:nvPr/>
          </p:nvSpPr>
          <p:spPr>
            <a:xfrm flipV="1">
              <a:off x="3845105" y="5575774"/>
              <a:ext cx="150891" cy="150891"/>
            </a:xfrm>
            <a:prstGeom prst="ellipse">
              <a:avLst/>
            </a:prstGeom>
            <a:solidFill>
              <a:srgbClr val="8DC63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0" name="Straight Connector 19"/>
            <p:cNvCxnSpPr/>
            <p:nvPr/>
          </p:nvCxnSpPr>
          <p:spPr>
            <a:xfrm>
              <a:off x="-709651" y="1590403"/>
              <a:ext cx="0" cy="4061132"/>
            </a:xfrm>
            <a:prstGeom prst="line">
              <a:avLst/>
            </a:prstGeom>
            <a:ln w="19050">
              <a:solidFill>
                <a:srgbClr val="8DC63E"/>
              </a:solidFill>
            </a:ln>
          </p:spPr>
          <p:style>
            <a:lnRef idx="1">
              <a:schemeClr val="accent1"/>
            </a:lnRef>
            <a:fillRef idx="0">
              <a:schemeClr val="accent1"/>
            </a:fillRef>
            <a:effectRef idx="0">
              <a:schemeClr val="accent1"/>
            </a:effectRef>
            <a:fontRef idx="minor">
              <a:schemeClr val="tx1"/>
            </a:fontRef>
          </p:style>
        </p:cxnSp>
        <p:sp>
          <p:nvSpPr>
            <p:cNvPr id="22" name="Ovaal 5"/>
            <p:cNvSpPr/>
            <p:nvPr/>
          </p:nvSpPr>
          <p:spPr>
            <a:xfrm flipV="1">
              <a:off x="5355573" y="5117928"/>
              <a:ext cx="150891" cy="150891"/>
            </a:xfrm>
            <a:prstGeom prst="ellipse">
              <a:avLst/>
            </a:prstGeom>
            <a:solidFill>
              <a:srgbClr val="8DC63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Ovaal 5"/>
            <p:cNvSpPr/>
            <p:nvPr/>
          </p:nvSpPr>
          <p:spPr>
            <a:xfrm flipV="1">
              <a:off x="6827248" y="4394870"/>
              <a:ext cx="150891" cy="150891"/>
            </a:xfrm>
            <a:prstGeom prst="ellipse">
              <a:avLst/>
            </a:prstGeom>
            <a:solidFill>
              <a:srgbClr val="EE7E3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al 5"/>
            <p:cNvSpPr/>
            <p:nvPr/>
          </p:nvSpPr>
          <p:spPr>
            <a:xfrm flipV="1">
              <a:off x="8386267" y="3956586"/>
              <a:ext cx="150891" cy="150890"/>
            </a:xfrm>
            <a:prstGeom prst="ellipse">
              <a:avLst/>
            </a:prstGeom>
            <a:solidFill>
              <a:srgbClr val="9428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Ovaal 5"/>
            <p:cNvSpPr/>
            <p:nvPr/>
          </p:nvSpPr>
          <p:spPr>
            <a:xfrm flipV="1">
              <a:off x="9006422" y="4553235"/>
              <a:ext cx="150891" cy="150890"/>
            </a:xfrm>
            <a:prstGeom prst="ellipse">
              <a:avLst/>
            </a:prstGeom>
            <a:solidFill>
              <a:srgbClr val="9428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cxnSp>
        <p:nvCxnSpPr>
          <p:cNvPr id="27" name="Straight Connector 26">
            <a:extLst>
              <a:ext uri="{FF2B5EF4-FFF2-40B4-BE49-F238E27FC236}">
                <a16:creationId xmlns:a16="http://schemas.microsoft.com/office/drawing/2014/main" id="{42FEEF43-1E82-4316-B0EB-A08920FDF6A5}"/>
              </a:ext>
            </a:extLst>
          </p:cNvPr>
          <p:cNvCxnSpPr>
            <a:cxnSpLocks/>
            <a:endCxn id="25" idx="2"/>
          </p:cNvCxnSpPr>
          <p:nvPr/>
        </p:nvCxnSpPr>
        <p:spPr>
          <a:xfrm>
            <a:off x="6915700" y="3326693"/>
            <a:ext cx="186638" cy="0"/>
          </a:xfrm>
          <a:prstGeom prst="line">
            <a:avLst/>
          </a:prstGeom>
          <a:ln w="19050">
            <a:solidFill>
              <a:srgbClr val="94288E"/>
            </a:solidFill>
          </a:ln>
        </p:spPr>
        <p:style>
          <a:lnRef idx="1">
            <a:schemeClr val="accent1"/>
          </a:lnRef>
          <a:fillRef idx="0">
            <a:schemeClr val="accent1"/>
          </a:fillRef>
          <a:effectRef idx="0">
            <a:schemeClr val="accent1"/>
          </a:effectRef>
          <a:fontRef idx="minor">
            <a:schemeClr val="tx1"/>
          </a:fontRef>
        </p:style>
      </p:cxnSp>
      <p:sp>
        <p:nvSpPr>
          <p:cNvPr id="28" name="Tijdelijke aanduiding voor dianummer 5">
            <a:extLst>
              <a:ext uri="{FF2B5EF4-FFF2-40B4-BE49-F238E27FC236}">
                <a16:creationId xmlns:a16="http://schemas.microsoft.com/office/drawing/2014/main" id="{5293F6D9-9FE8-43C3-8876-FF755139E361}"/>
              </a:ext>
            </a:extLst>
          </p:cNvPr>
          <p:cNvSpPr txBox="1">
            <a:spLocks/>
          </p:cNvSpPr>
          <p:nvPr/>
        </p:nvSpPr>
        <p:spPr>
          <a:xfrm>
            <a:off x="7392424" y="6628642"/>
            <a:ext cx="1500356" cy="178558"/>
          </a:xfrm>
          <a:prstGeom prst="rect">
            <a:avLst/>
          </a:prstGeom>
        </p:spPr>
        <p:txBody>
          <a:bodyPr lIns="0" tIns="0" rIns="0" bIns="0"/>
          <a:lstStyle>
            <a:defPPr>
              <a:defRPr lang="nl-NL"/>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nl-NL" sz="800" dirty="0">
                <a:solidFill>
                  <a:srgbClr val="535353"/>
                </a:solidFill>
              </a:rPr>
              <a:t>	21</a:t>
            </a:r>
          </a:p>
        </p:txBody>
      </p:sp>
    </p:spTree>
    <p:extLst>
      <p:ext uri="{BB962C8B-B14F-4D97-AF65-F5344CB8AC3E}">
        <p14:creationId xmlns:p14="http://schemas.microsoft.com/office/powerpoint/2010/main" val="15848264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a:t>Where to start?</a:t>
            </a:r>
          </a:p>
        </p:txBody>
      </p:sp>
      <p:grpSp>
        <p:nvGrpSpPr>
          <p:cNvPr id="2" name="Group 1">
            <a:extLst>
              <a:ext uri="{FF2B5EF4-FFF2-40B4-BE49-F238E27FC236}">
                <a16:creationId xmlns:a16="http://schemas.microsoft.com/office/drawing/2014/main" id="{46935F7B-408A-4853-B4CF-55AE34093C66}"/>
              </a:ext>
            </a:extLst>
          </p:cNvPr>
          <p:cNvGrpSpPr/>
          <p:nvPr/>
        </p:nvGrpSpPr>
        <p:grpSpPr>
          <a:xfrm>
            <a:off x="584646" y="1507598"/>
            <a:ext cx="8244819" cy="3827882"/>
            <a:chOff x="-720723" y="1476884"/>
            <a:chExt cx="11457450" cy="5047742"/>
          </a:xfrm>
        </p:grpSpPr>
        <p:pic>
          <p:nvPicPr>
            <p:cNvPr id="19" name="Afbeelding 1"/>
            <p:cNvPicPr>
              <a:picLocks noChangeAspect="1"/>
            </p:cNvPicPr>
            <p:nvPr/>
          </p:nvPicPr>
          <p:blipFill rotWithShape="1">
            <a:blip r:embed="rId3" cstate="print">
              <a:extLst>
                <a:ext uri="{28A0092B-C50C-407E-A947-70E740481C1C}">
                  <a14:useLocalDpi xmlns:a14="http://schemas.microsoft.com/office/drawing/2010/main"/>
                </a:ext>
              </a:extLst>
            </a:blip>
            <a:srcRect r="4319"/>
            <a:stretch/>
          </p:blipFill>
          <p:spPr>
            <a:xfrm>
              <a:off x="681249" y="2923758"/>
              <a:ext cx="9767013" cy="3600868"/>
            </a:xfrm>
            <a:prstGeom prst="rect">
              <a:avLst/>
            </a:prstGeom>
          </p:spPr>
        </p:pic>
        <p:sp>
          <p:nvSpPr>
            <p:cNvPr id="16" name="Rectangle 15"/>
            <p:cNvSpPr/>
            <p:nvPr/>
          </p:nvSpPr>
          <p:spPr>
            <a:xfrm>
              <a:off x="-703345" y="1481673"/>
              <a:ext cx="4025577" cy="487030"/>
            </a:xfrm>
            <a:prstGeom prst="rect">
              <a:avLst/>
            </a:prstGeom>
          </p:spPr>
          <p:txBody>
            <a:bodyPr wrap="none">
              <a:spAutoFit/>
            </a:bodyPr>
            <a:lstStyle/>
            <a:p>
              <a:pPr marL="0" marR="0" lvl="0" indent="-287993" algn="l" defTabSz="4572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8DC63E"/>
                  </a:solidFill>
                  <a:effectLst/>
                  <a:uLnTx/>
                  <a:uFillTx/>
                  <a:latin typeface="Calibri" panose="020F0502020204030204"/>
                  <a:ea typeface="+mn-ea"/>
                  <a:cs typeface="+mn-cs"/>
                </a:rPr>
                <a:t>Allocate cost /usage per shift</a:t>
              </a:r>
            </a:p>
          </p:txBody>
        </p:sp>
        <p:cxnSp>
          <p:nvCxnSpPr>
            <p:cNvPr id="31" name="Straight Connector 30"/>
            <p:cNvCxnSpPr/>
            <p:nvPr/>
          </p:nvCxnSpPr>
          <p:spPr>
            <a:xfrm>
              <a:off x="-720723" y="4910545"/>
              <a:ext cx="4386175" cy="0"/>
            </a:xfrm>
            <a:prstGeom prst="line">
              <a:avLst/>
            </a:prstGeom>
            <a:ln w="19050">
              <a:solidFill>
                <a:srgbClr val="8DC63E"/>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700506" y="4763109"/>
              <a:ext cx="3486132" cy="6381"/>
            </a:xfrm>
            <a:prstGeom prst="line">
              <a:avLst/>
            </a:prstGeom>
            <a:ln w="19050">
              <a:solidFill>
                <a:srgbClr val="8DC63E"/>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cxnSpLocks/>
              <a:endCxn id="28" idx="2"/>
            </p:cNvCxnSpPr>
            <p:nvPr/>
          </p:nvCxnSpPr>
          <p:spPr>
            <a:xfrm flipV="1">
              <a:off x="4255363" y="3455570"/>
              <a:ext cx="414583" cy="6066"/>
            </a:xfrm>
            <a:prstGeom prst="line">
              <a:avLst/>
            </a:prstGeom>
            <a:ln w="19050">
              <a:solidFill>
                <a:srgbClr val="EE7E3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515377" y="5672427"/>
              <a:ext cx="1610107" cy="0"/>
            </a:xfrm>
            <a:prstGeom prst="line">
              <a:avLst/>
            </a:prstGeom>
            <a:ln w="19050">
              <a:solidFill>
                <a:srgbClr val="94288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a:xfrm>
              <a:off x="4261764" y="1590402"/>
              <a:ext cx="0" cy="1865168"/>
            </a:xfrm>
            <a:prstGeom prst="line">
              <a:avLst/>
            </a:prstGeom>
            <a:ln w="19050">
              <a:solidFill>
                <a:srgbClr val="EE7E3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09651" y="1590404"/>
              <a:ext cx="0" cy="3320143"/>
            </a:xfrm>
            <a:prstGeom prst="line">
              <a:avLst/>
            </a:prstGeom>
            <a:ln w="19050">
              <a:solidFill>
                <a:srgbClr val="8DC63E"/>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200603" y="1476884"/>
              <a:ext cx="256712" cy="487030"/>
            </a:xfrm>
            <a:prstGeom prst="rect">
              <a:avLst/>
            </a:prstGeom>
          </p:spPr>
          <p:txBody>
            <a:bodyPr wrap="none">
              <a:spAutoFit/>
            </a:bodyPr>
            <a:lstStyle/>
            <a:p>
              <a:pPr marL="0" marR="0" lvl="0" indent="-287993" algn="l" defTabSz="4572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EE7E31"/>
                </a:solidFill>
                <a:effectLst/>
                <a:uLnTx/>
                <a:uFillTx/>
                <a:latin typeface="Calibri" panose="020F0502020204030204"/>
                <a:ea typeface="+mn-ea"/>
                <a:cs typeface="+mn-cs"/>
              </a:endParaRPr>
            </a:p>
          </p:txBody>
        </p:sp>
        <p:cxnSp>
          <p:nvCxnSpPr>
            <p:cNvPr id="23" name="Straight Connector 22"/>
            <p:cNvCxnSpPr/>
            <p:nvPr/>
          </p:nvCxnSpPr>
          <p:spPr>
            <a:xfrm>
              <a:off x="8125483" y="1590403"/>
              <a:ext cx="0" cy="4082024"/>
            </a:xfrm>
            <a:prstGeom prst="line">
              <a:avLst/>
            </a:prstGeom>
            <a:ln w="19050">
              <a:solidFill>
                <a:srgbClr val="94288E"/>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8133619" y="1476884"/>
              <a:ext cx="2603108" cy="1420503"/>
            </a:xfrm>
            <a:prstGeom prst="rect">
              <a:avLst/>
            </a:prstGeom>
          </p:spPr>
          <p:txBody>
            <a:bodyPr wrap="none">
              <a:spAutoFit/>
            </a:bodyPr>
            <a:lstStyle/>
            <a:p>
              <a:pPr marL="0" marR="0" lvl="0" indent="-287993" algn="l" defTabSz="4572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94288E"/>
                  </a:solidFill>
                  <a:effectLst/>
                  <a:uLnTx/>
                  <a:uFillTx/>
                  <a:latin typeface="Calibri" panose="020F0502020204030204"/>
                  <a:ea typeface="+mn-ea"/>
                  <a:cs typeface="+mn-cs"/>
                </a:rPr>
                <a:t>Measure pressure</a:t>
              </a:r>
            </a:p>
            <a:p>
              <a:pPr marL="0" marR="0" lvl="0" indent="-287993" algn="l" defTabSz="4572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94288E"/>
                  </a:solidFill>
                  <a:effectLst/>
                  <a:uLnTx/>
                  <a:uFillTx/>
                  <a:latin typeface="Calibri" panose="020F0502020204030204"/>
                  <a:ea typeface="+mn-ea"/>
                  <a:cs typeface="+mn-cs"/>
                </a:rPr>
                <a:t>loss throughout </a:t>
              </a:r>
            </a:p>
            <a:p>
              <a:pPr marL="0" marR="0" lvl="0" indent="-287993" algn="l" defTabSz="4572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94288E"/>
                  </a:solidFill>
                  <a:effectLst/>
                  <a:uLnTx/>
                  <a:uFillTx/>
                  <a:latin typeface="Calibri" panose="020F0502020204030204"/>
                  <a:ea typeface="+mn-ea"/>
                  <a:cs typeface="+mn-cs"/>
                </a:rPr>
                <a:t>the plant</a:t>
              </a:r>
            </a:p>
          </p:txBody>
        </p:sp>
        <p:sp>
          <p:nvSpPr>
            <p:cNvPr id="26" name="Ovaal 5"/>
            <p:cNvSpPr/>
            <p:nvPr/>
          </p:nvSpPr>
          <p:spPr>
            <a:xfrm flipV="1">
              <a:off x="3625818" y="4829662"/>
              <a:ext cx="150891" cy="150891"/>
            </a:xfrm>
            <a:prstGeom prst="ellipse">
              <a:avLst/>
            </a:prstGeom>
            <a:solidFill>
              <a:srgbClr val="8DC63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Ovaal 5"/>
            <p:cNvSpPr/>
            <p:nvPr/>
          </p:nvSpPr>
          <p:spPr>
            <a:xfrm flipV="1">
              <a:off x="2784758" y="4687664"/>
              <a:ext cx="150891" cy="150891"/>
            </a:xfrm>
            <a:prstGeom prst="ellipse">
              <a:avLst/>
            </a:prstGeom>
            <a:solidFill>
              <a:srgbClr val="8DC63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al 5"/>
            <p:cNvSpPr/>
            <p:nvPr/>
          </p:nvSpPr>
          <p:spPr>
            <a:xfrm flipV="1">
              <a:off x="4669946" y="3380125"/>
              <a:ext cx="150891" cy="150891"/>
            </a:xfrm>
            <a:prstGeom prst="ellipse">
              <a:avLst/>
            </a:prstGeom>
            <a:solidFill>
              <a:srgbClr val="EE7E3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Ovaal 5"/>
            <p:cNvSpPr/>
            <p:nvPr/>
          </p:nvSpPr>
          <p:spPr>
            <a:xfrm flipV="1">
              <a:off x="6420192" y="5596982"/>
              <a:ext cx="150891" cy="150891"/>
            </a:xfrm>
            <a:prstGeom prst="ellipse">
              <a:avLst/>
            </a:prstGeom>
            <a:solidFill>
              <a:srgbClr val="9428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2" name="Rectangle 21">
            <a:extLst>
              <a:ext uri="{FF2B5EF4-FFF2-40B4-BE49-F238E27FC236}">
                <a16:creationId xmlns:a16="http://schemas.microsoft.com/office/drawing/2014/main" id="{05D9ABA0-6473-4A50-96D8-C6F148B7E943}"/>
              </a:ext>
            </a:extLst>
          </p:cNvPr>
          <p:cNvSpPr/>
          <p:nvPr/>
        </p:nvSpPr>
        <p:spPr>
          <a:xfrm>
            <a:off x="4155929" y="1511230"/>
            <a:ext cx="1137491" cy="369332"/>
          </a:xfrm>
          <a:prstGeom prst="rect">
            <a:avLst/>
          </a:prstGeom>
        </p:spPr>
        <p:txBody>
          <a:bodyPr wrap="none">
            <a:spAutoFit/>
          </a:bodyPr>
          <a:lstStyle/>
          <a:p>
            <a:pPr marL="0" marR="0" lvl="0" indent="-287993" algn="l" defTabSz="4572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rPr>
              <a:t>Cost per X</a:t>
            </a:r>
          </a:p>
        </p:txBody>
      </p:sp>
      <p:sp>
        <p:nvSpPr>
          <p:cNvPr id="25" name="Tijdelijke aanduiding voor dianummer 5">
            <a:extLst>
              <a:ext uri="{FF2B5EF4-FFF2-40B4-BE49-F238E27FC236}">
                <a16:creationId xmlns:a16="http://schemas.microsoft.com/office/drawing/2014/main" id="{E0EFBB89-E7EF-4AFB-8A7E-3BD6F48C578D}"/>
              </a:ext>
            </a:extLst>
          </p:cNvPr>
          <p:cNvSpPr txBox="1">
            <a:spLocks/>
          </p:cNvSpPr>
          <p:nvPr/>
        </p:nvSpPr>
        <p:spPr>
          <a:xfrm>
            <a:off x="7392424" y="6628642"/>
            <a:ext cx="1500356" cy="178558"/>
          </a:xfrm>
          <a:prstGeom prst="rect">
            <a:avLst/>
          </a:prstGeom>
        </p:spPr>
        <p:txBody>
          <a:bodyPr lIns="0" tIns="0" rIns="0" bIns="0"/>
          <a:lstStyle>
            <a:defPPr>
              <a:defRPr lang="nl-NL"/>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nl-NL" sz="800" dirty="0">
                <a:solidFill>
                  <a:srgbClr val="535353"/>
                </a:solidFill>
              </a:rPr>
              <a:t>	22</a:t>
            </a:r>
          </a:p>
        </p:txBody>
      </p:sp>
    </p:spTree>
    <p:extLst>
      <p:ext uri="{BB962C8B-B14F-4D97-AF65-F5344CB8AC3E}">
        <p14:creationId xmlns:p14="http://schemas.microsoft.com/office/powerpoint/2010/main" val="17583564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05F96-79B2-AA4A-9074-1489101A0DFD}"/>
              </a:ext>
            </a:extLst>
          </p:cNvPr>
          <p:cNvSpPr>
            <a:spLocks noGrp="1"/>
          </p:cNvSpPr>
          <p:nvPr>
            <p:ph type="title"/>
          </p:nvPr>
        </p:nvSpPr>
        <p:spPr/>
        <p:txBody>
          <a:bodyPr>
            <a:normAutofit/>
          </a:bodyPr>
          <a:lstStyle/>
          <a:p>
            <a:r>
              <a:rPr lang="en-US" sz="3600" dirty="0"/>
              <a:t>Example Report</a:t>
            </a:r>
          </a:p>
        </p:txBody>
      </p:sp>
      <p:pic>
        <p:nvPicPr>
          <p:cNvPr id="6" name="Picture 5" descr="A screenshot of a social media post&#10;&#10;Description automatically generated">
            <a:extLst>
              <a:ext uri="{FF2B5EF4-FFF2-40B4-BE49-F238E27FC236}">
                <a16:creationId xmlns:a16="http://schemas.microsoft.com/office/drawing/2014/main" id="{4CB2E8AF-A8A7-4975-9700-09C6920797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646" y="1602621"/>
            <a:ext cx="4431237" cy="4980140"/>
          </a:xfrm>
          <a:prstGeom prst="rect">
            <a:avLst/>
          </a:prstGeom>
        </p:spPr>
      </p:pic>
      <p:sp>
        <p:nvSpPr>
          <p:cNvPr id="4" name="Tijdelijke aanduiding voor dianummer 5">
            <a:extLst>
              <a:ext uri="{FF2B5EF4-FFF2-40B4-BE49-F238E27FC236}">
                <a16:creationId xmlns:a16="http://schemas.microsoft.com/office/drawing/2014/main" id="{EE74ECFA-D8B7-4C86-ABA2-420ADE5C81BD}"/>
              </a:ext>
            </a:extLst>
          </p:cNvPr>
          <p:cNvSpPr txBox="1">
            <a:spLocks/>
          </p:cNvSpPr>
          <p:nvPr/>
        </p:nvSpPr>
        <p:spPr>
          <a:xfrm>
            <a:off x="7392424" y="6628642"/>
            <a:ext cx="1500356" cy="178558"/>
          </a:xfrm>
          <a:prstGeom prst="rect">
            <a:avLst/>
          </a:prstGeom>
        </p:spPr>
        <p:txBody>
          <a:bodyPr lIns="0" tIns="0" rIns="0" bIns="0"/>
          <a:lstStyle>
            <a:defPPr>
              <a:defRPr lang="nl-NL"/>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nl-NL" sz="800" dirty="0">
                <a:solidFill>
                  <a:srgbClr val="535353"/>
                </a:solidFill>
              </a:rPr>
              <a:t>	23</a:t>
            </a:r>
          </a:p>
        </p:txBody>
      </p:sp>
    </p:spTree>
    <p:extLst>
      <p:ext uri="{BB962C8B-B14F-4D97-AF65-F5344CB8AC3E}">
        <p14:creationId xmlns:p14="http://schemas.microsoft.com/office/powerpoint/2010/main" val="361133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250"/>
                                  </p:stCondLst>
                                  <p:childTnLst>
                                    <p:animScale>
                                      <p:cBhvr>
                                        <p:cTn id="6" dur="2000" fill="hold"/>
                                        <p:tgtEl>
                                          <p:spTgt spid="6"/>
                                        </p:tgtEl>
                                      </p:cBhvr>
                                      <p:by x="150000" y="150000"/>
                                    </p:animScale>
                                  </p:childTnLst>
                                </p:cTn>
                              </p:par>
                              <p:par>
                                <p:cTn id="7" presetID="42" presetClass="path" presetSubtype="0" accel="50000" decel="50000" fill="hold" nodeType="withEffect">
                                  <p:stCondLst>
                                    <p:cond delay="0"/>
                                  </p:stCondLst>
                                  <p:childTnLst>
                                    <p:animMotion origin="layout" path="M 0 7.40741E-7 L 0.19375 7.40741E-7 " pathEditMode="relative" rAng="0" ptsTypes="AA">
                                      <p:cBhvr>
                                        <p:cTn id="8" dur="2000" fill="hold"/>
                                        <p:tgtEl>
                                          <p:spTgt spid="6"/>
                                        </p:tgtEl>
                                        <p:attrNameLst>
                                          <p:attrName>ppt_x</p:attrName>
                                          <p:attrName>ppt_y</p:attrName>
                                        </p:attrNameLst>
                                      </p:cBhvr>
                                      <p:rCtr x="968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05F96-79B2-AA4A-9074-1489101A0DFD}"/>
              </a:ext>
            </a:extLst>
          </p:cNvPr>
          <p:cNvSpPr>
            <a:spLocks noGrp="1"/>
          </p:cNvSpPr>
          <p:nvPr>
            <p:ph type="title"/>
          </p:nvPr>
        </p:nvSpPr>
        <p:spPr/>
        <p:txBody>
          <a:bodyPr>
            <a:normAutofit/>
          </a:bodyPr>
          <a:lstStyle/>
          <a:p>
            <a:r>
              <a:rPr lang="en-US" sz="3600" dirty="0"/>
              <a:t>KPI example Report</a:t>
            </a:r>
          </a:p>
        </p:txBody>
      </p:sp>
      <p:pic>
        <p:nvPicPr>
          <p:cNvPr id="10" name="Picture 9" descr="A screenshot of a cell phone&#10;&#10;Description automatically generated">
            <a:extLst>
              <a:ext uri="{FF2B5EF4-FFF2-40B4-BE49-F238E27FC236}">
                <a16:creationId xmlns:a16="http://schemas.microsoft.com/office/drawing/2014/main" id="{B498EA1B-CBE5-4329-B263-A4E0AD0AD7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646" y="1610332"/>
            <a:ext cx="8133835" cy="3566311"/>
          </a:xfrm>
          <a:prstGeom prst="rect">
            <a:avLst/>
          </a:prstGeom>
        </p:spPr>
      </p:pic>
      <p:sp>
        <p:nvSpPr>
          <p:cNvPr id="4" name="Tijdelijke aanduiding voor dianummer 5">
            <a:extLst>
              <a:ext uri="{FF2B5EF4-FFF2-40B4-BE49-F238E27FC236}">
                <a16:creationId xmlns:a16="http://schemas.microsoft.com/office/drawing/2014/main" id="{F3861498-C2F5-4907-930B-6AD2EA7DD142}"/>
              </a:ext>
            </a:extLst>
          </p:cNvPr>
          <p:cNvSpPr txBox="1">
            <a:spLocks/>
          </p:cNvSpPr>
          <p:nvPr/>
        </p:nvSpPr>
        <p:spPr>
          <a:xfrm>
            <a:off x="7392424" y="6628642"/>
            <a:ext cx="1500356" cy="178558"/>
          </a:xfrm>
          <a:prstGeom prst="rect">
            <a:avLst/>
          </a:prstGeom>
        </p:spPr>
        <p:txBody>
          <a:bodyPr lIns="0" tIns="0" rIns="0" bIns="0"/>
          <a:lstStyle>
            <a:defPPr>
              <a:defRPr lang="nl-NL"/>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nl-NL" sz="800" dirty="0">
                <a:solidFill>
                  <a:srgbClr val="535353"/>
                </a:solidFill>
              </a:rPr>
              <a:t>	24</a:t>
            </a:r>
          </a:p>
        </p:txBody>
      </p:sp>
    </p:spTree>
    <p:extLst>
      <p:ext uri="{BB962C8B-B14F-4D97-AF65-F5344CB8AC3E}">
        <p14:creationId xmlns:p14="http://schemas.microsoft.com/office/powerpoint/2010/main" val="11561205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06C7D-7461-4076-B8E3-8DE7537EEE87}"/>
              </a:ext>
            </a:extLst>
          </p:cNvPr>
          <p:cNvSpPr>
            <a:spLocks noGrp="1"/>
          </p:cNvSpPr>
          <p:nvPr>
            <p:ph type="title"/>
          </p:nvPr>
        </p:nvSpPr>
        <p:spPr/>
        <p:txBody>
          <a:bodyPr>
            <a:normAutofit/>
          </a:bodyPr>
          <a:lstStyle/>
          <a:p>
            <a:r>
              <a:rPr lang="en-US" sz="3600" dirty="0"/>
              <a:t>Summary</a:t>
            </a:r>
            <a:endParaRPr lang="en-NL" sz="3600" dirty="0"/>
          </a:p>
        </p:txBody>
      </p:sp>
      <p:sp>
        <p:nvSpPr>
          <p:cNvPr id="3" name="Content Placeholder 2">
            <a:extLst>
              <a:ext uri="{FF2B5EF4-FFF2-40B4-BE49-F238E27FC236}">
                <a16:creationId xmlns:a16="http://schemas.microsoft.com/office/drawing/2014/main" id="{40BBEE6C-16FB-4E27-A7C8-B5D297F8AABD}"/>
              </a:ext>
            </a:extLst>
          </p:cNvPr>
          <p:cNvSpPr>
            <a:spLocks noGrp="1"/>
          </p:cNvSpPr>
          <p:nvPr>
            <p:ph sz="half" idx="2"/>
          </p:nvPr>
        </p:nvSpPr>
        <p:spPr>
          <a:xfrm>
            <a:off x="584646" y="1736725"/>
            <a:ext cx="7910961" cy="4577434"/>
          </a:xfrm>
        </p:spPr>
        <p:txBody>
          <a:bodyPr>
            <a:normAutofit/>
          </a:bodyPr>
          <a:lstStyle/>
          <a:p>
            <a:pPr marL="342900" indent="-342900">
              <a:buFont typeface="Wingdings" panose="05000000000000000000" pitchFamily="2" charset="2"/>
              <a:buChar char="ü"/>
            </a:pPr>
            <a:r>
              <a:rPr lang="en-US" sz="2400" dirty="0">
                <a:solidFill>
                  <a:srgbClr val="595959"/>
                </a:solidFill>
              </a:rPr>
              <a:t>Define your top 3</a:t>
            </a:r>
          </a:p>
          <a:p>
            <a:pPr marL="342900" indent="-342900">
              <a:buFont typeface="Wingdings" panose="05000000000000000000" pitchFamily="2" charset="2"/>
              <a:buChar char="ü"/>
            </a:pPr>
            <a:r>
              <a:rPr lang="en-US" sz="2400" dirty="0">
                <a:solidFill>
                  <a:srgbClr val="595959"/>
                </a:solidFill>
              </a:rPr>
              <a:t>Collect your primary data (energy, flow, pressure, dew point, products produced)</a:t>
            </a:r>
          </a:p>
          <a:p>
            <a:pPr marL="342900" indent="-342900">
              <a:buFont typeface="Wingdings" panose="05000000000000000000" pitchFamily="2" charset="2"/>
              <a:buChar char="ü"/>
            </a:pPr>
            <a:r>
              <a:rPr lang="en-US" sz="2400" dirty="0"/>
              <a:t>Combine data to create better information</a:t>
            </a:r>
          </a:p>
          <a:p>
            <a:pPr marL="342900" indent="-342900">
              <a:buFont typeface="Wingdings" panose="05000000000000000000" pitchFamily="2" charset="2"/>
              <a:buChar char="ü"/>
            </a:pPr>
            <a:r>
              <a:rPr lang="en-US" sz="2400" dirty="0"/>
              <a:t>Report the data</a:t>
            </a:r>
          </a:p>
          <a:p>
            <a:pPr marL="342900" indent="-342900">
              <a:buFont typeface="Wingdings" panose="05000000000000000000" pitchFamily="2" charset="2"/>
              <a:buChar char="ü"/>
            </a:pPr>
            <a:r>
              <a:rPr lang="en-US" sz="2400" dirty="0"/>
              <a:t>Share data on an accessible dashboard for all</a:t>
            </a:r>
          </a:p>
          <a:p>
            <a:pPr marL="342900" indent="-342900">
              <a:buFont typeface="Wingdings" panose="05000000000000000000" pitchFamily="2" charset="2"/>
              <a:buChar char="ü"/>
            </a:pPr>
            <a:r>
              <a:rPr lang="en-US" sz="2400" dirty="0"/>
              <a:t>Make system changes based on facts!</a:t>
            </a:r>
            <a:endParaRPr lang="en-NL" sz="2400" dirty="0"/>
          </a:p>
        </p:txBody>
      </p:sp>
      <p:sp>
        <p:nvSpPr>
          <p:cNvPr id="4" name="Tijdelijke aanduiding voor dianummer 5">
            <a:extLst>
              <a:ext uri="{FF2B5EF4-FFF2-40B4-BE49-F238E27FC236}">
                <a16:creationId xmlns:a16="http://schemas.microsoft.com/office/drawing/2014/main" id="{37B53692-BE37-476A-8042-5DB5E2450D63}"/>
              </a:ext>
            </a:extLst>
          </p:cNvPr>
          <p:cNvSpPr txBox="1">
            <a:spLocks/>
          </p:cNvSpPr>
          <p:nvPr/>
        </p:nvSpPr>
        <p:spPr>
          <a:xfrm>
            <a:off x="7392424" y="6628642"/>
            <a:ext cx="1500356" cy="178558"/>
          </a:xfrm>
          <a:prstGeom prst="rect">
            <a:avLst/>
          </a:prstGeom>
        </p:spPr>
        <p:txBody>
          <a:bodyPr lIns="0" tIns="0" rIns="0" bIns="0"/>
          <a:lstStyle>
            <a:defPPr>
              <a:defRPr lang="nl-NL"/>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nl-NL" sz="800" dirty="0">
                <a:solidFill>
                  <a:srgbClr val="535353"/>
                </a:solidFill>
              </a:rPr>
              <a:t>	25</a:t>
            </a:r>
          </a:p>
        </p:txBody>
      </p:sp>
    </p:spTree>
    <p:extLst>
      <p:ext uri="{BB962C8B-B14F-4D97-AF65-F5344CB8AC3E}">
        <p14:creationId xmlns:p14="http://schemas.microsoft.com/office/powerpoint/2010/main" val="7127922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5">
            <a:extLst>
              <a:ext uri="{FF2B5EF4-FFF2-40B4-BE49-F238E27FC236}">
                <a16:creationId xmlns:a16="http://schemas.microsoft.com/office/drawing/2014/main" id="{9D077D01-F8C4-4E9D-8CF2-AB6737FAA5BD}"/>
              </a:ext>
            </a:extLst>
          </p:cNvPr>
          <p:cNvSpPr txBox="1">
            <a:spLocks/>
          </p:cNvSpPr>
          <p:nvPr/>
        </p:nvSpPr>
        <p:spPr>
          <a:xfrm>
            <a:off x="7392424" y="6628642"/>
            <a:ext cx="1500356" cy="178558"/>
          </a:xfrm>
          <a:prstGeom prst="rect">
            <a:avLst/>
          </a:prstGeom>
        </p:spPr>
        <p:txBody>
          <a:bodyPr lIns="0" tIns="0" rIns="0" bIns="0"/>
          <a:lstStyle>
            <a:defPPr>
              <a:defRPr lang="nl-NL"/>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nl-NL" sz="800" dirty="0">
                <a:solidFill>
                  <a:srgbClr val="535353"/>
                </a:solidFill>
              </a:rPr>
              <a:t>	26</a:t>
            </a:r>
          </a:p>
        </p:txBody>
      </p:sp>
    </p:spTree>
    <p:extLst>
      <p:ext uri="{BB962C8B-B14F-4D97-AF65-F5344CB8AC3E}">
        <p14:creationId xmlns:p14="http://schemas.microsoft.com/office/powerpoint/2010/main" val="9344856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5">
            <a:extLst>
              <a:ext uri="{FF2B5EF4-FFF2-40B4-BE49-F238E27FC236}">
                <a16:creationId xmlns:a16="http://schemas.microsoft.com/office/drawing/2014/main" id="{8B7047B3-E5FE-49D3-B290-694367680BDD}"/>
              </a:ext>
            </a:extLst>
          </p:cNvPr>
          <p:cNvSpPr txBox="1">
            <a:spLocks/>
          </p:cNvSpPr>
          <p:nvPr/>
        </p:nvSpPr>
        <p:spPr>
          <a:xfrm>
            <a:off x="7392424" y="6628642"/>
            <a:ext cx="1500356" cy="178558"/>
          </a:xfrm>
          <a:prstGeom prst="rect">
            <a:avLst/>
          </a:prstGeom>
        </p:spPr>
        <p:txBody>
          <a:bodyPr lIns="0" tIns="0" rIns="0" bIns="0"/>
          <a:lstStyle>
            <a:defPPr>
              <a:defRPr lang="nl-NL"/>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nl-NL" sz="800" dirty="0">
                <a:solidFill>
                  <a:srgbClr val="535353"/>
                </a:solidFill>
              </a:rPr>
              <a:t>	27</a:t>
            </a:r>
          </a:p>
        </p:txBody>
      </p:sp>
    </p:spTree>
    <p:extLst>
      <p:ext uri="{BB962C8B-B14F-4D97-AF65-F5344CB8AC3E}">
        <p14:creationId xmlns:p14="http://schemas.microsoft.com/office/powerpoint/2010/main" val="17530636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685800" y="2951164"/>
            <a:ext cx="559593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mj-lt"/>
                <a:ea typeface="+mn-ea"/>
                <a:cs typeface="+mn-cs"/>
              </a:rPr>
              <a:t>Please submit any questions through the Question Window on your </a:t>
            </a:r>
            <a:r>
              <a:rPr kumimoji="0" lang="en-US" altLang="en-US" sz="1800" b="0" i="0" u="none" strike="noStrike" kern="1200" cap="none" spc="0" normalizeH="0" baseline="0" noProof="0" dirty="0" err="1">
                <a:ln>
                  <a:noFill/>
                </a:ln>
                <a:solidFill>
                  <a:prstClr val="black"/>
                </a:solidFill>
                <a:effectLst/>
                <a:uLnTx/>
                <a:uFillTx/>
                <a:latin typeface="+mj-lt"/>
                <a:ea typeface="+mn-ea"/>
                <a:cs typeface="+mn-cs"/>
              </a:rPr>
              <a:t>GoToWebinar</a:t>
            </a:r>
            <a:r>
              <a:rPr kumimoji="0" lang="en-US" altLang="en-US" sz="1800" b="0" i="0" u="none" strike="noStrike" kern="1200" cap="none" spc="0" normalizeH="0" baseline="0" noProof="0" dirty="0">
                <a:ln>
                  <a:noFill/>
                </a:ln>
                <a:solidFill>
                  <a:prstClr val="black"/>
                </a:solidFill>
                <a:effectLst/>
                <a:uLnTx/>
                <a:uFillTx/>
                <a:latin typeface="+mj-lt"/>
                <a:ea typeface="+mn-ea"/>
                <a:cs typeface="+mn-cs"/>
              </a:rPr>
              <a:t> interface, directing them to Compressed Air Best Practices Magazine. Our panelists will do their best to address your questions, and will follow up with you on anything that goes unanswered during this session.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mj-lt"/>
                <a:ea typeface="+mn-ea"/>
                <a:cs typeface="+mn-cs"/>
              </a:rPr>
              <a:t>Thank you for attending!</a:t>
            </a:r>
          </a:p>
        </p:txBody>
      </p:sp>
      <p:sp>
        <p:nvSpPr>
          <p:cNvPr id="14" name="Subtitle 13">
            <a:extLst>
              <a:ext uri="{FF2B5EF4-FFF2-40B4-BE49-F238E27FC236}">
                <a16:creationId xmlns:a16="http://schemas.microsoft.com/office/drawing/2014/main" id="{FE5354C5-89D0-47DE-8C4A-BEE50BA88786}"/>
              </a:ext>
            </a:extLst>
          </p:cNvPr>
          <p:cNvSpPr txBox="1">
            <a:spLocks/>
          </p:cNvSpPr>
          <p:nvPr/>
        </p:nvSpPr>
        <p:spPr bwMode="auto">
          <a:xfrm>
            <a:off x="3562350" y="2304427"/>
            <a:ext cx="20193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Q&amp;A</a:t>
            </a:r>
          </a:p>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5C504A8C-8870-4993-9851-30D4A8B5BC51}"/>
              </a:ext>
            </a:extLst>
          </p:cNvPr>
          <p:cNvSpPr txBox="1">
            <a:spLocks/>
          </p:cNvSpPr>
          <p:nvPr/>
        </p:nvSpPr>
        <p:spPr bwMode="auto">
          <a:xfrm>
            <a:off x="1028700" y="1387937"/>
            <a:ext cx="70866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Autofit/>
          </a:bodyPr>
          <a:lstStyle>
            <a:lvl1pPr algn="ctr" rtl="0" fontAlgn="base">
              <a:lnSpc>
                <a:spcPct val="90000"/>
              </a:lnSpc>
              <a:spcBef>
                <a:spcPct val="0"/>
              </a:spcBef>
              <a:spcAft>
                <a:spcPct val="0"/>
              </a:spcAft>
              <a:defRPr sz="60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lvl="0" fontAlgn="auto">
              <a:spcAft>
                <a:spcPts val="0"/>
              </a:spcAft>
              <a:defRPr/>
            </a:pPr>
            <a:r>
              <a:rPr lang="en-US" sz="3000" b="1" dirty="0">
                <a:solidFill>
                  <a:schemeClr val="accent4"/>
                </a:solidFill>
              </a:rPr>
              <a:t>Visualizing KPI’s: Specific Power, Flow, Pressure, Dewpoint</a:t>
            </a:r>
          </a:p>
        </p:txBody>
      </p:sp>
      <p:sp>
        <p:nvSpPr>
          <p:cNvPr id="5" name="TextBox 4">
            <a:extLst>
              <a:ext uri="{FF2B5EF4-FFF2-40B4-BE49-F238E27FC236}">
                <a16:creationId xmlns:a16="http://schemas.microsoft.com/office/drawing/2014/main" id="{770B0C82-9CA8-4301-87B0-88E31707CEED}"/>
              </a:ext>
            </a:extLst>
          </p:cNvPr>
          <p:cNvSpPr txBox="1">
            <a:spLocks noChangeArrowheads="1"/>
          </p:cNvSpPr>
          <p:nvPr/>
        </p:nvSpPr>
        <p:spPr bwMode="auto">
          <a:xfrm>
            <a:off x="7104339" y="395942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7" name="Picture 6">
            <a:extLst>
              <a:ext uri="{FF2B5EF4-FFF2-40B4-BE49-F238E27FC236}">
                <a16:creationId xmlns:a16="http://schemas.microsoft.com/office/drawing/2014/main" id="{0F23E208-91F7-4E7A-BFDF-5B5EC3C03F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0192" y="4419600"/>
            <a:ext cx="1725366" cy="691872"/>
          </a:xfrm>
          <a:prstGeom prst="rect">
            <a:avLst/>
          </a:prstGeom>
        </p:spPr>
      </p:pic>
    </p:spTree>
    <p:extLst>
      <p:ext uri="{BB962C8B-B14F-4D97-AF65-F5344CB8AC3E}">
        <p14:creationId xmlns:p14="http://schemas.microsoft.com/office/powerpoint/2010/main" val="102261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15"/>
          <p:cNvSpPr txBox="1">
            <a:spLocks noChangeArrowheads="1"/>
          </p:cNvSpPr>
          <p:nvPr/>
        </p:nvSpPr>
        <p:spPr bwMode="auto">
          <a:xfrm>
            <a:off x="725503" y="3422650"/>
            <a:ext cx="334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9228" name="TextBox 19"/>
          <p:cNvSpPr txBox="1">
            <a:spLocks noChangeArrowheads="1"/>
          </p:cNvSpPr>
          <p:nvPr/>
        </p:nvSpPr>
        <p:spPr bwMode="auto">
          <a:xfrm>
            <a:off x="3867837" y="1501794"/>
            <a:ext cx="4110146"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0" i="0" u="none" strike="noStrike" kern="1200" cap="none" spc="0" normalizeH="0" baseline="0" noProof="0" dirty="0">
                <a:ln>
                  <a:noFill/>
                </a:ln>
                <a:solidFill>
                  <a:prstClr val="black"/>
                </a:solidFill>
                <a:effectLst/>
                <a:uLnTx/>
                <a:uFillTx/>
                <a:latin typeface="+mj-lt"/>
                <a:ea typeface="+mn-ea"/>
                <a:cs typeface="+mn-cs"/>
              </a:rPr>
              <a:t> Chief Auditor, Marshall Compressed Air Consulting</a:t>
            </a:r>
          </a:p>
          <a:p>
            <a:pPr>
              <a:buFont typeface="Arial" panose="020B0604020202020204" pitchFamily="34" charset="0"/>
              <a:buChar char="•"/>
              <a:defRPr/>
            </a:pPr>
            <a:r>
              <a:rPr lang="en-US" sz="1400" dirty="0">
                <a:solidFill>
                  <a:prstClr val="black"/>
                </a:solidFill>
                <a:latin typeface="+mj-lt"/>
              </a:rPr>
              <a:t> 38 year Employee of Power Utility</a:t>
            </a:r>
          </a:p>
          <a:p>
            <a:pPr>
              <a:buFont typeface="Arial" panose="020B0604020202020204" pitchFamily="34" charset="0"/>
              <a:buChar char="•"/>
              <a:defRPr/>
            </a:pPr>
            <a:r>
              <a:rPr lang="en-US" sz="1400" dirty="0">
                <a:solidFill>
                  <a:prstClr val="black"/>
                </a:solidFill>
                <a:latin typeface="+mj-lt"/>
              </a:rPr>
              <a:t> 24 years Technical Compressed Air Support</a:t>
            </a:r>
          </a:p>
          <a:p>
            <a:pPr>
              <a:buFont typeface="Arial" panose="020B0604020202020204" pitchFamily="34" charset="0"/>
              <a:buChar char="•"/>
              <a:defRPr/>
            </a:pPr>
            <a:r>
              <a:rPr lang="en-US" sz="1400" dirty="0">
                <a:solidFill>
                  <a:prstClr val="black"/>
                </a:solidFill>
                <a:latin typeface="+mj-lt"/>
              </a:rPr>
              <a:t> Compressed Air Challenge Level 2 Instructor</a:t>
            </a:r>
          </a:p>
          <a:p>
            <a:pPr>
              <a:buFont typeface="Arial" panose="020B0604020202020204" pitchFamily="34" charset="0"/>
              <a:buChar char="•"/>
              <a:defRPr/>
            </a:pPr>
            <a:r>
              <a:rPr lang="en-US" sz="1400" dirty="0">
                <a:solidFill>
                  <a:prstClr val="black"/>
                </a:solidFill>
                <a:latin typeface="+mj-lt"/>
              </a:rPr>
              <a:t> International Trainer for United Nations Industrial Development Organization (UNIDO)</a:t>
            </a:r>
            <a:endPar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9" name="Rectangle 18">
            <a:extLst>
              <a:ext uri="{FF2B5EF4-FFF2-40B4-BE49-F238E27FC236}">
                <a16:creationId xmlns:a16="http://schemas.microsoft.com/office/drawing/2014/main" id="{D58B20BE-B2FC-45C6-9A48-6364CC1BB347}"/>
              </a:ext>
            </a:extLst>
          </p:cNvPr>
          <p:cNvSpPr/>
          <p:nvPr/>
        </p:nvSpPr>
        <p:spPr>
          <a:xfrm>
            <a:off x="877952" y="1371600"/>
            <a:ext cx="2837436" cy="2269948"/>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0" name="Picture 9">
            <a:extLst>
              <a:ext uri="{FF2B5EF4-FFF2-40B4-BE49-F238E27FC236}">
                <a16:creationId xmlns:a16="http://schemas.microsoft.com/office/drawing/2014/main" id="{4FC23F93-47FE-4054-8A17-32E0673D88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475" y="1693266"/>
            <a:ext cx="1524000" cy="1735667"/>
          </a:xfrm>
          <a:prstGeom prst="rect">
            <a:avLst/>
          </a:prstGeom>
        </p:spPr>
      </p:pic>
      <p:sp>
        <p:nvSpPr>
          <p:cNvPr id="14" name="Title 1">
            <a:extLst>
              <a:ext uri="{FF2B5EF4-FFF2-40B4-BE49-F238E27FC236}">
                <a16:creationId xmlns:a16="http://schemas.microsoft.com/office/drawing/2014/main" id="{F2CBD3E3-8AD4-4543-A803-FE2688D1FD99}"/>
              </a:ext>
            </a:extLst>
          </p:cNvPr>
          <p:cNvSpPr>
            <a:spLocks noGrp="1"/>
          </p:cNvSpPr>
          <p:nvPr>
            <p:ph type="title"/>
          </p:nvPr>
        </p:nvSpPr>
        <p:spPr>
          <a:xfrm>
            <a:off x="457200" y="152400"/>
            <a:ext cx="8305800" cy="563562"/>
          </a:xfrm>
        </p:spPr>
        <p:txBody>
          <a:bodyPr/>
          <a:lstStyle/>
          <a:p>
            <a:pPr algn="ctr"/>
            <a:r>
              <a:rPr lang="en-US" dirty="0"/>
              <a:t>About the Speaker</a:t>
            </a:r>
          </a:p>
        </p:txBody>
      </p:sp>
      <p:sp>
        <p:nvSpPr>
          <p:cNvPr id="11" name="TextBox 10">
            <a:extLst>
              <a:ext uri="{FF2B5EF4-FFF2-40B4-BE49-F238E27FC236}">
                <a16:creationId xmlns:a16="http://schemas.microsoft.com/office/drawing/2014/main" id="{0E22E7DB-203C-4DAC-9813-827E25DD350C}"/>
              </a:ext>
            </a:extLst>
          </p:cNvPr>
          <p:cNvSpPr txBox="1">
            <a:spLocks noChangeArrowheads="1"/>
          </p:cNvSpPr>
          <p:nvPr/>
        </p:nvSpPr>
        <p:spPr bwMode="auto">
          <a:xfrm>
            <a:off x="7122078" y="424607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grpSp>
        <p:nvGrpSpPr>
          <p:cNvPr id="20" name="Group 19">
            <a:extLst>
              <a:ext uri="{FF2B5EF4-FFF2-40B4-BE49-F238E27FC236}">
                <a16:creationId xmlns:a16="http://schemas.microsoft.com/office/drawing/2014/main" id="{2368B35B-EBD3-4C59-9741-C9FEF1EB1932}"/>
              </a:ext>
            </a:extLst>
          </p:cNvPr>
          <p:cNvGrpSpPr/>
          <p:nvPr/>
        </p:nvGrpSpPr>
        <p:grpSpPr>
          <a:xfrm>
            <a:off x="877952" y="3416902"/>
            <a:ext cx="2825956" cy="726216"/>
            <a:chOff x="1249394" y="1756545"/>
            <a:chExt cx="3080761" cy="794482"/>
          </a:xfrm>
        </p:grpSpPr>
        <p:sp>
          <p:nvSpPr>
            <p:cNvPr id="21" name="Speech Bubble: Rectangle 20">
              <a:extLst>
                <a:ext uri="{FF2B5EF4-FFF2-40B4-BE49-F238E27FC236}">
                  <a16:creationId xmlns:a16="http://schemas.microsoft.com/office/drawing/2014/main" id="{F88779D1-B860-441F-9943-0826D2E3D0EC}"/>
                </a:ext>
              </a:extLst>
            </p:cNvPr>
            <p:cNvSpPr/>
            <p:nvPr/>
          </p:nvSpPr>
          <p:spPr>
            <a:xfrm>
              <a:off x="1249394" y="1756545"/>
              <a:ext cx="3080761" cy="794482"/>
            </a:xfrm>
            <a:prstGeom prst="wedgeRectCallout">
              <a:avLst>
                <a:gd name="adj1" fmla="val 20250"/>
                <a:gd name="adj2" fmla="val -607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Speech Bubble: Rectangle 4">
              <a:extLst>
                <a:ext uri="{FF2B5EF4-FFF2-40B4-BE49-F238E27FC236}">
                  <a16:creationId xmlns:a16="http://schemas.microsoft.com/office/drawing/2014/main" id="{34DC5784-CEEB-4B90-A764-4BB09582EDFC}"/>
                </a:ext>
              </a:extLst>
            </p:cNvPr>
            <p:cNvSpPr txBox="1"/>
            <p:nvPr/>
          </p:nvSpPr>
          <p:spPr>
            <a:xfrm>
              <a:off x="1249394" y="1756545"/>
              <a:ext cx="3080761" cy="794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lvl="0" indent="0" algn="ctr" defTabSz="800100">
                <a:spcBef>
                  <a:spcPct val="0"/>
                </a:spcBef>
                <a:buNone/>
              </a:pPr>
              <a:r>
                <a:rPr lang="en-US" sz="1800" b="1" kern="1200" dirty="0"/>
                <a:t>Ron Marshall</a:t>
              </a:r>
            </a:p>
            <a:p>
              <a:pPr marL="0" lvl="0" indent="0" algn="ctr" defTabSz="800100">
                <a:spcBef>
                  <a:spcPct val="0"/>
                </a:spcBef>
                <a:buNone/>
              </a:pPr>
              <a:r>
                <a:rPr lang="en-US" sz="1300" kern="1200" dirty="0"/>
                <a:t>Marshall Compressed Air Consulting</a:t>
              </a:r>
            </a:p>
          </p:txBody>
        </p:sp>
      </p:grpSp>
      <p:pic>
        <p:nvPicPr>
          <p:cNvPr id="13" name="Picture 12" descr="marshal.jpg">
            <a:extLst>
              <a:ext uri="{FF2B5EF4-FFF2-40B4-BE49-F238E27FC236}">
                <a16:creationId xmlns:a16="http://schemas.microsoft.com/office/drawing/2014/main" id="{8C968BC8-9C23-4E80-AB0A-9DF6A962EC17}"/>
              </a:ext>
            </a:extLst>
          </p:cNvPr>
          <p:cNvPicPr>
            <a:picLocks noChangeAspect="1"/>
          </p:cNvPicPr>
          <p:nvPr/>
        </p:nvPicPr>
        <p:blipFill>
          <a:blip r:embed="rId3" cstate="print"/>
          <a:stretch>
            <a:fillRect/>
          </a:stretch>
        </p:blipFill>
        <p:spPr>
          <a:xfrm>
            <a:off x="4073540" y="3233631"/>
            <a:ext cx="909487" cy="909487"/>
          </a:xfrm>
          <a:prstGeom prst="rect">
            <a:avLst/>
          </a:prstGeom>
        </p:spPr>
      </p:pic>
      <p:pic>
        <p:nvPicPr>
          <p:cNvPr id="16" name="Picture 15">
            <a:extLst>
              <a:ext uri="{FF2B5EF4-FFF2-40B4-BE49-F238E27FC236}">
                <a16:creationId xmlns:a16="http://schemas.microsoft.com/office/drawing/2014/main" id="{09B6EFA0-8106-4CF6-BB45-7131E60B8F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7931" y="4584628"/>
            <a:ext cx="1725366" cy="691872"/>
          </a:xfrm>
          <a:prstGeom prst="rect">
            <a:avLst/>
          </a:prstGeom>
        </p:spPr>
      </p:pic>
    </p:spTree>
    <p:extLst>
      <p:ext uri="{BB962C8B-B14F-4D97-AF65-F5344CB8AC3E}">
        <p14:creationId xmlns:p14="http://schemas.microsoft.com/office/powerpoint/2010/main" val="77626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TextBox 7"/>
          <p:cNvSpPr txBox="1">
            <a:spLocks noChangeArrowheads="1"/>
          </p:cNvSpPr>
          <p:nvPr/>
        </p:nvSpPr>
        <p:spPr bwMode="auto">
          <a:xfrm>
            <a:off x="2157268" y="1981200"/>
            <a:ext cx="490566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mj-lt"/>
                <a:ea typeface="+mn-ea"/>
                <a:cs typeface="+mn-cs"/>
              </a:rPr>
              <a:t>The recording and slides of this webinar will be made available to attendees via email later today.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mj-lt"/>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mj-lt"/>
                <a:ea typeface="+mn-ea"/>
                <a:cs typeface="+mn-cs"/>
              </a:rPr>
              <a:t>PDH Certificates will be e-mailed to Attendees within two days.</a:t>
            </a:r>
            <a:endParaRPr kumimoji="0" lang="en-US" altLang="en-US" sz="1800" b="1" i="0" u="none" strike="noStrike" kern="0" cap="none" spc="0" normalizeH="0" baseline="0" noProof="0" dirty="0">
              <a:ln>
                <a:noFill/>
              </a:ln>
              <a:solidFill>
                <a:prstClr val="black"/>
              </a:solidFill>
              <a:effectLst/>
              <a:uLnTx/>
              <a:uFillTx/>
              <a:latin typeface="+mj-lt"/>
              <a:ea typeface="+mn-ea"/>
              <a:cs typeface="+mn-cs"/>
            </a:endParaRPr>
          </a:p>
        </p:txBody>
      </p:sp>
      <p:sp>
        <p:nvSpPr>
          <p:cNvPr id="12" name="Title 1">
            <a:extLst>
              <a:ext uri="{FF2B5EF4-FFF2-40B4-BE49-F238E27FC236}">
                <a16:creationId xmlns:a16="http://schemas.microsoft.com/office/drawing/2014/main" id="{60B226DA-101F-4830-B78E-81F720F44D4D}"/>
              </a:ext>
            </a:extLst>
          </p:cNvPr>
          <p:cNvSpPr>
            <a:spLocks noGrp="1"/>
          </p:cNvSpPr>
          <p:nvPr>
            <p:ph type="title"/>
          </p:nvPr>
        </p:nvSpPr>
        <p:spPr>
          <a:xfrm>
            <a:off x="457200" y="152400"/>
            <a:ext cx="8305800" cy="563562"/>
          </a:xfrm>
        </p:spPr>
        <p:txBody>
          <a:bodyPr/>
          <a:lstStyle/>
          <a:p>
            <a:pPr algn="ctr"/>
            <a:r>
              <a:rPr lang="en-US" dirty="0"/>
              <a:t>Thank you for attending!</a:t>
            </a:r>
          </a:p>
        </p:txBody>
      </p:sp>
      <p:sp>
        <p:nvSpPr>
          <p:cNvPr id="4" name="TextBox 3">
            <a:extLst>
              <a:ext uri="{FF2B5EF4-FFF2-40B4-BE49-F238E27FC236}">
                <a16:creationId xmlns:a16="http://schemas.microsoft.com/office/drawing/2014/main" id="{2CC8D779-AE57-4FE8-AF8E-EB00D0FF1E31}"/>
              </a:ext>
            </a:extLst>
          </p:cNvPr>
          <p:cNvSpPr txBox="1">
            <a:spLocks noChangeArrowheads="1"/>
          </p:cNvSpPr>
          <p:nvPr/>
        </p:nvSpPr>
        <p:spPr bwMode="auto">
          <a:xfrm>
            <a:off x="7104339" y="3959424"/>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7" name="Picture 6">
            <a:extLst>
              <a:ext uri="{FF2B5EF4-FFF2-40B4-BE49-F238E27FC236}">
                <a16:creationId xmlns:a16="http://schemas.microsoft.com/office/drawing/2014/main" id="{AF43D39C-12E4-40C7-A122-26431576F8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0192" y="4419600"/>
            <a:ext cx="1725366" cy="691872"/>
          </a:xfrm>
          <a:prstGeom prst="rect">
            <a:avLst/>
          </a:prstGeom>
        </p:spPr>
      </p:pic>
    </p:spTree>
    <p:extLst>
      <p:ext uri="{BB962C8B-B14F-4D97-AF65-F5344CB8AC3E}">
        <p14:creationId xmlns:p14="http://schemas.microsoft.com/office/powerpoint/2010/main" val="356905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F8549-75D4-4BF4-83DE-646009360461}"/>
              </a:ext>
            </a:extLst>
          </p:cNvPr>
          <p:cNvSpPr>
            <a:spLocks noGrp="1"/>
          </p:cNvSpPr>
          <p:nvPr>
            <p:ph type="title"/>
          </p:nvPr>
        </p:nvSpPr>
        <p:spPr>
          <a:xfrm>
            <a:off x="457200" y="152400"/>
            <a:ext cx="8305800" cy="563562"/>
          </a:xfrm>
        </p:spPr>
        <p:txBody>
          <a:bodyPr/>
          <a:lstStyle/>
          <a:p>
            <a:pPr algn="ctr"/>
            <a:r>
              <a:rPr lang="en-US" dirty="0"/>
              <a:t>2019 Best Practices EXPO &amp; Conference</a:t>
            </a:r>
          </a:p>
        </p:txBody>
      </p:sp>
      <p:pic>
        <p:nvPicPr>
          <p:cNvPr id="5" name="Picture 4">
            <a:extLst>
              <a:ext uri="{FF2B5EF4-FFF2-40B4-BE49-F238E27FC236}">
                <a16:creationId xmlns:a16="http://schemas.microsoft.com/office/drawing/2014/main" id="{EBCF6CD8-B4B5-4A3A-AFBF-73AE57D45426}"/>
              </a:ext>
            </a:extLst>
          </p:cNvPr>
          <p:cNvPicPr>
            <a:picLocks noChangeAspect="1"/>
          </p:cNvPicPr>
          <p:nvPr/>
        </p:nvPicPr>
        <p:blipFill rotWithShape="1">
          <a:blip r:embed="rId2"/>
          <a:srcRect l="10834" t="15926" r="25000" b="8518"/>
          <a:stretch/>
        </p:blipFill>
        <p:spPr>
          <a:xfrm>
            <a:off x="1371600" y="1309254"/>
            <a:ext cx="6400800" cy="4239491"/>
          </a:xfrm>
          <a:prstGeom prst="rect">
            <a:avLst/>
          </a:prstGeom>
        </p:spPr>
      </p:pic>
    </p:spTree>
    <p:extLst>
      <p:ext uri="{BB962C8B-B14F-4D97-AF65-F5344CB8AC3E}">
        <p14:creationId xmlns:p14="http://schemas.microsoft.com/office/powerpoint/2010/main" val="419211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BF8549-75D4-4BF4-83DE-646009360461}"/>
              </a:ext>
            </a:extLst>
          </p:cNvPr>
          <p:cNvSpPr>
            <a:spLocks noGrp="1"/>
          </p:cNvSpPr>
          <p:nvPr>
            <p:ph type="title"/>
          </p:nvPr>
        </p:nvSpPr>
        <p:spPr>
          <a:xfrm>
            <a:off x="457200" y="152400"/>
            <a:ext cx="8305800" cy="563562"/>
          </a:xfrm>
        </p:spPr>
        <p:txBody>
          <a:bodyPr/>
          <a:lstStyle/>
          <a:p>
            <a:pPr algn="ctr"/>
            <a:r>
              <a:rPr lang="en-US" dirty="0"/>
              <a:t>2019 Best Practices EXPO &amp; Conference</a:t>
            </a:r>
          </a:p>
        </p:txBody>
      </p:sp>
      <p:sp>
        <p:nvSpPr>
          <p:cNvPr id="5" name="Rectangle 4">
            <a:extLst>
              <a:ext uri="{FF2B5EF4-FFF2-40B4-BE49-F238E27FC236}">
                <a16:creationId xmlns:a16="http://schemas.microsoft.com/office/drawing/2014/main" id="{F16F3FC7-9B73-4325-ABB5-E5869032CB22}"/>
              </a:ext>
            </a:extLst>
          </p:cNvPr>
          <p:cNvSpPr/>
          <p:nvPr/>
        </p:nvSpPr>
        <p:spPr>
          <a:xfrm>
            <a:off x="762000" y="1717109"/>
            <a:ext cx="7620000" cy="1384995"/>
          </a:xfrm>
          <a:prstGeom prst="rect">
            <a:avLst/>
          </a:prstGeom>
        </p:spPr>
        <p:txBody>
          <a:bodyPr wrap="square">
            <a:spAutoFit/>
          </a:bodyPr>
          <a:lstStyle/>
          <a:p>
            <a:pPr algn="ctr"/>
            <a:r>
              <a:rPr lang="en-US" sz="1400" dirty="0"/>
              <a:t>The conference will focus on the industrial plant utilities of compressed air, blower, vacuum and cooling systems. Presentations should encompass one or more of these themes.</a:t>
            </a:r>
          </a:p>
          <a:p>
            <a:pPr algn="ctr"/>
            <a:endParaRPr lang="en-US" sz="1400" dirty="0"/>
          </a:p>
          <a:p>
            <a:pPr lvl="1" algn="ctr"/>
            <a:endParaRPr lang="en-US" sz="1400" dirty="0">
              <a:effectLst/>
            </a:endParaRPr>
          </a:p>
          <a:p>
            <a:pPr lvl="1"/>
            <a:endParaRPr lang="en-US" sz="1400" dirty="0"/>
          </a:p>
          <a:p>
            <a:pPr lvl="1"/>
            <a:endParaRPr lang="en-US" sz="1400" dirty="0">
              <a:effectLst/>
            </a:endParaRPr>
          </a:p>
        </p:txBody>
      </p:sp>
      <p:sp>
        <p:nvSpPr>
          <p:cNvPr id="9" name="Title 1">
            <a:extLst>
              <a:ext uri="{FF2B5EF4-FFF2-40B4-BE49-F238E27FC236}">
                <a16:creationId xmlns:a16="http://schemas.microsoft.com/office/drawing/2014/main" id="{7425D0B6-C184-443D-A522-C5C5882355C9}"/>
              </a:ext>
            </a:extLst>
          </p:cNvPr>
          <p:cNvSpPr txBox="1">
            <a:spLocks/>
          </p:cNvSpPr>
          <p:nvPr/>
        </p:nvSpPr>
        <p:spPr>
          <a:xfrm>
            <a:off x="533400" y="1019513"/>
            <a:ext cx="8305800" cy="563562"/>
          </a:xfrm>
          <a:prstGeom prst="rect">
            <a:avLst/>
          </a:prstGeom>
        </p:spPr>
        <p:txBody>
          <a:bodyPr vert="horz" anchor="b">
            <a:normAutofit/>
          </a:bodyPr>
          <a:lstStyle>
            <a:lvl1pPr algn="l" rtl="0" eaLnBrk="1" latinLnBrk="0" hangingPunct="1">
              <a:spcBef>
                <a:spcPct val="0"/>
              </a:spcBef>
              <a:buNone/>
              <a:defRPr kumimoji="0" sz="3000" b="0" kern="1200" cap="none" baseline="0">
                <a:solidFill>
                  <a:schemeClr val="accent4"/>
                </a:solidFill>
                <a:latin typeface="+mj-lt"/>
                <a:ea typeface="+mj-ea"/>
                <a:cs typeface="+mj-cs"/>
              </a:defRPr>
            </a:lvl1pPr>
          </a:lstStyle>
          <a:p>
            <a:pPr algn="ctr"/>
            <a:r>
              <a:rPr lang="en-US" sz="2800" b="1" dirty="0">
                <a:solidFill>
                  <a:schemeClr val="tx1"/>
                </a:solidFill>
              </a:rPr>
              <a:t>Call for Abstracts</a:t>
            </a:r>
          </a:p>
        </p:txBody>
      </p:sp>
      <p:graphicFrame>
        <p:nvGraphicFramePr>
          <p:cNvPr id="16" name="Diagram 15">
            <a:extLst>
              <a:ext uri="{FF2B5EF4-FFF2-40B4-BE49-F238E27FC236}">
                <a16:creationId xmlns:a16="http://schemas.microsoft.com/office/drawing/2014/main" id="{7BFEC9F6-B6A0-45DB-9C42-196616DEB5D7}"/>
              </a:ext>
            </a:extLst>
          </p:cNvPr>
          <p:cNvGraphicFramePr/>
          <p:nvPr/>
        </p:nvGraphicFramePr>
        <p:xfrm>
          <a:off x="1162050" y="1863556"/>
          <a:ext cx="7048500" cy="2811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Rectangle 17">
            <a:extLst>
              <a:ext uri="{FF2B5EF4-FFF2-40B4-BE49-F238E27FC236}">
                <a16:creationId xmlns:a16="http://schemas.microsoft.com/office/drawing/2014/main" id="{5E6FBB31-358A-4B39-9B52-A93454FF6D4C}"/>
              </a:ext>
            </a:extLst>
          </p:cNvPr>
          <p:cNvSpPr/>
          <p:nvPr/>
        </p:nvSpPr>
        <p:spPr>
          <a:xfrm>
            <a:off x="1333500" y="4343400"/>
            <a:ext cx="6553200" cy="1384995"/>
          </a:xfrm>
          <a:prstGeom prst="rect">
            <a:avLst/>
          </a:prstGeom>
        </p:spPr>
        <p:txBody>
          <a:bodyPr wrap="square">
            <a:spAutoFit/>
          </a:bodyPr>
          <a:lstStyle/>
          <a:p>
            <a:pPr lvl="1" algn="ctr"/>
            <a:r>
              <a:rPr lang="en-US" sz="1400" b="1" dirty="0"/>
              <a:t>Abstract submissions are due Friday, March 29, 2019.</a:t>
            </a:r>
          </a:p>
          <a:p>
            <a:pPr lvl="1" algn="ctr"/>
            <a:endParaRPr lang="en-US" sz="1400" b="1" dirty="0"/>
          </a:p>
          <a:p>
            <a:pPr lvl="1" algn="ctr"/>
            <a:r>
              <a:rPr lang="en-US" sz="1400" b="1" dirty="0"/>
              <a:t>Speakers receive a complimentary Conference Pass, a $675 value!</a:t>
            </a:r>
          </a:p>
          <a:p>
            <a:pPr lvl="1" algn="ctr"/>
            <a:endParaRPr lang="en-US" sz="1400" b="1" dirty="0"/>
          </a:p>
          <a:p>
            <a:pPr lvl="1" algn="ctr"/>
            <a:r>
              <a:rPr lang="en-US" sz="1400" dirty="0"/>
              <a:t>To submit an abstract, please visit</a:t>
            </a:r>
          </a:p>
          <a:p>
            <a:pPr lvl="1" algn="ctr"/>
            <a:r>
              <a:rPr lang="en-US" sz="1400" b="1" dirty="0">
                <a:solidFill>
                  <a:srgbClr val="8B2E54"/>
                </a:solidFill>
              </a:rPr>
              <a:t>cabpexpo.com/conference/speakers</a:t>
            </a:r>
          </a:p>
        </p:txBody>
      </p:sp>
    </p:spTree>
    <p:extLst>
      <p:ext uri="{BB962C8B-B14F-4D97-AF65-F5344CB8AC3E}">
        <p14:creationId xmlns:p14="http://schemas.microsoft.com/office/powerpoint/2010/main" val="3570973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926C33-8650-4869-85E8-3400B3EBAF0A}"/>
              </a:ext>
            </a:extLst>
          </p:cNvPr>
          <p:cNvSpPr txBox="1"/>
          <p:nvPr/>
        </p:nvSpPr>
        <p:spPr>
          <a:xfrm>
            <a:off x="1539091" y="4818384"/>
            <a:ext cx="6200775" cy="1107996"/>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panose="020F0502020204030204"/>
                <a:ea typeface="+mn-ea"/>
                <a:cs typeface="+mn-cs"/>
              </a:rPr>
              <a:t>Thursday, March 14, 2019 – 2:00 PM 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rPr>
              <a:t>Register for free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hlinkClick r:id="rId2"/>
              </a:rPr>
              <a:t>www.</a:t>
            </a:r>
            <a:r>
              <a:rPr lang="en-US" sz="1600" kern="0" dirty="0" err="1">
                <a:solidFill>
                  <a:sysClr val="windowText" lastClr="000000"/>
                </a:solidFill>
                <a:latin typeface="Calibri" panose="020F0502020204030204"/>
                <a:hlinkClick r:id="rId2"/>
              </a:rPr>
              <a:t>blowervacuum</a:t>
            </a:r>
            <a:r>
              <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hlinkClick r:id="rId2"/>
              </a:rPr>
              <a:t>bestpractices.com/magazine/webinars</a:t>
            </a:r>
            <a:endPar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hlinkClick r:id="rId3"/>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DE92447-1CAC-4D9F-B514-2A22A273DFBA}"/>
              </a:ext>
            </a:extLst>
          </p:cNvPr>
          <p:cNvSpPr txBox="1"/>
          <p:nvPr/>
        </p:nvSpPr>
        <p:spPr>
          <a:xfrm>
            <a:off x="2708165" y="4033540"/>
            <a:ext cx="3727670"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Calibri" panose="020F0502020204030204"/>
                <a:ea typeface="+mn-ea"/>
                <a:cs typeface="+mn-cs"/>
              </a:rPr>
              <a:t>Tim Dugan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0" dirty="0">
                <a:solidFill>
                  <a:sysClr val="windowText" lastClr="000000"/>
                </a:solidFill>
                <a:latin typeface="Calibri" panose="020F0502020204030204"/>
              </a:rPr>
              <a:t>Compression Engineering Corporation</a:t>
            </a:r>
            <a:endParaRPr kumimoji="0" lang="en-US" sz="1400" b="1"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ysClr val="windowText" lastClr="000000"/>
                </a:solidFill>
                <a:effectLst/>
                <a:uLnTx/>
                <a:uFillTx/>
                <a:latin typeface="Calibri" panose="020F0502020204030204"/>
                <a:ea typeface="+mn-ea"/>
                <a:cs typeface="+mn-cs"/>
              </a:rPr>
              <a:t>Keynote Speaker</a:t>
            </a:r>
          </a:p>
        </p:txBody>
      </p:sp>
      <p:sp>
        <p:nvSpPr>
          <p:cNvPr id="10" name="Title 1">
            <a:extLst>
              <a:ext uri="{FF2B5EF4-FFF2-40B4-BE49-F238E27FC236}">
                <a16:creationId xmlns:a16="http://schemas.microsoft.com/office/drawing/2014/main" id="{EE7111DF-B3FD-46B5-980C-08DAA98737AF}"/>
              </a:ext>
            </a:extLst>
          </p:cNvPr>
          <p:cNvSpPr txBox="1">
            <a:spLocks/>
          </p:cNvSpPr>
          <p:nvPr/>
        </p:nvSpPr>
        <p:spPr>
          <a:xfrm>
            <a:off x="755383" y="1111458"/>
            <a:ext cx="7633234" cy="1357483"/>
          </a:xfrm>
          <a:prstGeom prst="rect">
            <a:avLst/>
          </a:prstGeom>
        </p:spPr>
        <p:txBody>
          <a:bodyPr vert="horz" rtlCol="0" anchor="b">
            <a:normAutofit fontScale="97500"/>
          </a:bodyPr>
          <a:lstStyle>
            <a:lvl1pPr algn="l" rtl="0" eaLnBrk="1" latinLnBrk="0" hangingPunct="1">
              <a:spcBef>
                <a:spcPct val="0"/>
              </a:spcBef>
              <a:buNone/>
              <a:defRPr kumimoji="0" sz="3000" b="0" kern="1200" cap="none" baseline="0">
                <a:solidFill>
                  <a:schemeClr val="accent4"/>
                </a:solidFill>
                <a:latin typeface="+mj-lt"/>
                <a:ea typeface="+mj-ea"/>
                <a:cs typeface="+mj-cs"/>
              </a:defRPr>
            </a:lvl1pPr>
          </a:lstStyle>
          <a:p>
            <a:pPr algn="ctr">
              <a:defRPr/>
            </a:pPr>
            <a:r>
              <a:rPr lang="en-US" sz="2000" b="1" dirty="0">
                <a:cs typeface="Arial"/>
              </a:rPr>
              <a:t>March 2019 Webinar</a:t>
            </a:r>
            <a:br>
              <a:rPr lang="en-US" sz="2400" b="1" dirty="0">
                <a:solidFill>
                  <a:srgbClr val="85214B"/>
                </a:solidFill>
                <a:cs typeface="Arial"/>
              </a:rPr>
            </a:br>
            <a:r>
              <a:rPr lang="en-US" sz="2800" b="1" dirty="0">
                <a:solidFill>
                  <a:srgbClr val="008640"/>
                </a:solidFill>
                <a:latin typeface="+mn-lt"/>
                <a:cs typeface="Arial"/>
              </a:rPr>
              <a:t> </a:t>
            </a:r>
            <a:r>
              <a:rPr lang="en-US" sz="2800" b="1" dirty="0">
                <a:solidFill>
                  <a:srgbClr val="008640"/>
                </a:solidFill>
              </a:rPr>
              <a:t>How to Design a Centralized Vacuum System</a:t>
            </a:r>
            <a:endParaRPr lang="en-US" sz="2800" b="1" dirty="0">
              <a:solidFill>
                <a:srgbClr val="008640"/>
              </a:solidFill>
              <a:latin typeface="+mn-lt"/>
              <a:cs typeface="Arial"/>
            </a:endParaRPr>
          </a:p>
        </p:txBody>
      </p:sp>
      <p:sp>
        <p:nvSpPr>
          <p:cNvPr id="11" name="TextBox 10">
            <a:extLst>
              <a:ext uri="{FF2B5EF4-FFF2-40B4-BE49-F238E27FC236}">
                <a16:creationId xmlns:a16="http://schemas.microsoft.com/office/drawing/2014/main" id="{64CB1291-1EF1-4A8A-9CE1-7D746F24B872}"/>
              </a:ext>
            </a:extLst>
          </p:cNvPr>
          <p:cNvSpPr txBox="1">
            <a:spLocks noChangeArrowheads="1"/>
          </p:cNvSpPr>
          <p:nvPr/>
        </p:nvSpPr>
        <p:spPr bwMode="auto">
          <a:xfrm>
            <a:off x="7022298" y="2757887"/>
            <a:ext cx="1317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Sponsored by</a:t>
            </a:r>
          </a:p>
        </p:txBody>
      </p:sp>
      <p:pic>
        <p:nvPicPr>
          <p:cNvPr id="3" name="Picture 2">
            <a:extLst>
              <a:ext uri="{FF2B5EF4-FFF2-40B4-BE49-F238E27FC236}">
                <a16:creationId xmlns:a16="http://schemas.microsoft.com/office/drawing/2014/main" id="{404BDB41-AD95-4B01-9DFF-B1B4AF396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3350" y="2637286"/>
            <a:ext cx="1257300" cy="1357884"/>
          </a:xfrm>
          <a:prstGeom prst="rect">
            <a:avLst/>
          </a:prstGeom>
        </p:spPr>
      </p:pic>
      <p:pic>
        <p:nvPicPr>
          <p:cNvPr id="5" name="Picture 4">
            <a:extLst>
              <a:ext uri="{FF2B5EF4-FFF2-40B4-BE49-F238E27FC236}">
                <a16:creationId xmlns:a16="http://schemas.microsoft.com/office/drawing/2014/main" id="{926B8D40-C310-407F-A205-3F55F61D0F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4071" y="3089075"/>
            <a:ext cx="1533525" cy="742950"/>
          </a:xfrm>
          <a:prstGeom prst="rect">
            <a:avLst/>
          </a:prstGeom>
        </p:spPr>
      </p:pic>
    </p:spTree>
    <p:extLst>
      <p:ext uri="{BB962C8B-B14F-4D97-AF65-F5344CB8AC3E}">
        <p14:creationId xmlns:p14="http://schemas.microsoft.com/office/powerpoint/2010/main" val="251845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1242F-0F56-4C3B-9E00-835E4E9B0FDD}"/>
              </a:ext>
            </a:extLst>
          </p:cNvPr>
          <p:cNvSpPr>
            <a:spLocks noGrp="1"/>
          </p:cNvSpPr>
          <p:nvPr>
            <p:ph type="ctrTitle"/>
          </p:nvPr>
        </p:nvSpPr>
        <p:spPr/>
        <p:txBody>
          <a:bodyPr>
            <a:normAutofit fontScale="90000"/>
          </a:bodyPr>
          <a:lstStyle/>
          <a:p>
            <a:r>
              <a:rPr lang="en-CA" b="1" dirty="0"/>
              <a:t>Visualizing KPI’s: Specific Power, Flow, Pressure, Dewpoint</a:t>
            </a:r>
            <a:br>
              <a:rPr lang="en-CA" b="1" dirty="0"/>
            </a:br>
            <a:endParaRPr lang="en-US" dirty="0"/>
          </a:p>
        </p:txBody>
      </p:sp>
    </p:spTree>
    <p:extLst>
      <p:ext uri="{BB962C8B-B14F-4D97-AF65-F5344CB8AC3E}">
        <p14:creationId xmlns:p14="http://schemas.microsoft.com/office/powerpoint/2010/main" val="17251971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P Expo PowerPoint Template">
  <a:themeElements>
    <a:clrScheme name="BP Expo">
      <a:dk1>
        <a:srgbClr val="000000"/>
      </a:dk1>
      <a:lt1>
        <a:sysClr val="window" lastClr="FFFFFF"/>
      </a:lt1>
      <a:dk2>
        <a:srgbClr val="006CA2"/>
      </a:dk2>
      <a:lt2>
        <a:srgbClr val="F7FBF4"/>
      </a:lt2>
      <a:accent1>
        <a:srgbClr val="872F52"/>
      </a:accent1>
      <a:accent2>
        <a:srgbClr val="008944"/>
      </a:accent2>
      <a:accent3>
        <a:srgbClr val="006BA0"/>
      </a:accent3>
      <a:accent4>
        <a:srgbClr val="008FD0"/>
      </a:accent4>
      <a:accent5>
        <a:srgbClr val="808080"/>
      </a:accent5>
      <a:accent6>
        <a:srgbClr val="A6CA7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1_BP Expo PowerPoint Template">
  <a:themeElements>
    <a:clrScheme name="BP Expo">
      <a:dk1>
        <a:srgbClr val="000000"/>
      </a:dk1>
      <a:lt1>
        <a:sysClr val="window" lastClr="FFFFFF"/>
      </a:lt1>
      <a:dk2>
        <a:srgbClr val="006CA2"/>
      </a:dk2>
      <a:lt2>
        <a:srgbClr val="F7FBF4"/>
      </a:lt2>
      <a:accent1>
        <a:srgbClr val="872F52"/>
      </a:accent1>
      <a:accent2>
        <a:srgbClr val="008944"/>
      </a:accent2>
      <a:accent3>
        <a:srgbClr val="006BA0"/>
      </a:accent3>
      <a:accent4>
        <a:srgbClr val="008FD0"/>
      </a:accent4>
      <a:accent5>
        <a:srgbClr val="808080"/>
      </a:accent5>
      <a:accent6>
        <a:srgbClr val="A6CA73"/>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xml><?xml version="1.0" encoding="utf-8"?>
<a:theme xmlns:a="http://schemas.openxmlformats.org/drawingml/2006/main" name="Kantoorthema">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BP Expo PowerPoint Template.thmx</Template>
  <TotalTime>9740</TotalTime>
  <Words>3394</Words>
  <Application>Microsoft Office PowerPoint</Application>
  <PresentationFormat>On-screen Show (4:3)</PresentationFormat>
  <Paragraphs>552</Paragraphs>
  <Slides>83</Slides>
  <Notes>24</Notes>
  <HiddenSlides>0</HiddenSlides>
  <MMClips>0</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1</vt:i4>
      </vt:variant>
      <vt:variant>
        <vt:lpstr>Slide Titles</vt:lpstr>
      </vt:variant>
      <vt:variant>
        <vt:i4>83</vt:i4>
      </vt:variant>
    </vt:vector>
  </HeadingPairs>
  <TitlesOfParts>
    <vt:vector size="91" baseType="lpstr">
      <vt:lpstr>Arial</vt:lpstr>
      <vt:lpstr>Calibri</vt:lpstr>
      <vt:lpstr>Calibri Light</vt:lpstr>
      <vt:lpstr>Wingdings</vt:lpstr>
      <vt:lpstr>BP Expo PowerPoint Template</vt:lpstr>
      <vt:lpstr>1_BP Expo PowerPoint Template</vt:lpstr>
      <vt:lpstr>Kantoorthema</vt:lpstr>
      <vt:lpstr>Acrobat Document</vt:lpstr>
      <vt:lpstr>PowerPoint Presentation</vt:lpstr>
      <vt:lpstr>Q&amp;A Format</vt:lpstr>
      <vt:lpstr>Handouts</vt:lpstr>
      <vt:lpstr>Disclaimer</vt:lpstr>
      <vt:lpstr>PowerPoint Presentation</vt:lpstr>
      <vt:lpstr>2019 Best Practices EXPO &amp; Conference</vt:lpstr>
      <vt:lpstr>2019 Best Practices EXPO &amp; Conference</vt:lpstr>
      <vt:lpstr>About the Speaker</vt:lpstr>
      <vt:lpstr>Visualizing KPI’s: Specific Power, Flow, Pressure, Dewpoint </vt:lpstr>
      <vt:lpstr>Presenter</vt:lpstr>
      <vt:lpstr>Coming Up</vt:lpstr>
      <vt:lpstr>What are Key Performance Indicators?</vt:lpstr>
      <vt:lpstr>What are Key Performance Indicators?</vt:lpstr>
      <vt:lpstr>What are Key Performance Indicators?</vt:lpstr>
      <vt:lpstr>What Makes KPI’s effective?</vt:lpstr>
      <vt:lpstr>Why KPI’s are important in compressed air?</vt:lpstr>
      <vt:lpstr>Compressed Air: What is most important?</vt:lpstr>
      <vt:lpstr>Example Spot Measurement</vt:lpstr>
      <vt:lpstr>Example Time Based Measurement</vt:lpstr>
      <vt:lpstr>Example Time Based Measurement</vt:lpstr>
      <vt:lpstr>Example Time Based Measurement</vt:lpstr>
      <vt:lpstr>Example Time Based Measurement</vt:lpstr>
      <vt:lpstr>Measuring KPI’s Important Points</vt:lpstr>
      <vt:lpstr>Guidance on KPI’s: CSA C837-16 Standard</vt:lpstr>
      <vt:lpstr>Guidance on KPI’s: CSA C837-16 Standard</vt:lpstr>
      <vt:lpstr>Guidance on KPI’s: CSA C837-16 Standard</vt:lpstr>
      <vt:lpstr>Guidance on KPI’s: CSA C837-16 Standard</vt:lpstr>
      <vt:lpstr>Guidance on KPI’s: CSA C837-16 Standard</vt:lpstr>
      <vt:lpstr>Guidance on KPI’s: CSA C837-16 Standard</vt:lpstr>
      <vt:lpstr>Use of KPI’s</vt:lpstr>
      <vt:lpstr>Additional KPI’s</vt:lpstr>
      <vt:lpstr>Example Systems</vt:lpstr>
      <vt:lpstr>Example Systems</vt:lpstr>
      <vt:lpstr>Example Systems</vt:lpstr>
      <vt:lpstr>Example Systems – Web Based</vt:lpstr>
      <vt:lpstr>Example Systems – Web Based</vt:lpstr>
      <vt:lpstr>Example Systems – Web Based</vt:lpstr>
      <vt:lpstr>Example Systems – Web Based</vt:lpstr>
      <vt:lpstr>Example Systems – Web Based</vt:lpstr>
      <vt:lpstr>Example Systems – Web Based</vt:lpstr>
      <vt:lpstr>Example Systems – Web Based</vt:lpstr>
      <vt:lpstr>Example Systems – Web Based</vt:lpstr>
      <vt:lpstr>Example Systems – Web Based</vt:lpstr>
      <vt:lpstr>Example Systems – Web Based</vt:lpstr>
      <vt:lpstr>Example Systems – Controller Based</vt:lpstr>
      <vt:lpstr>Example Systems – BMS based</vt:lpstr>
      <vt:lpstr>Example Systems – Controller Based</vt:lpstr>
      <vt:lpstr>Important Points</vt:lpstr>
      <vt:lpstr>Recommended Measurements</vt:lpstr>
      <vt:lpstr>Summary</vt:lpstr>
      <vt:lpstr>About the Speaker</vt:lpstr>
      <vt:lpstr>PowerPoint Presentation</vt:lpstr>
      <vt:lpstr>PowerPoint Presentation</vt:lpstr>
      <vt:lpstr>Why KPI’s are important</vt:lpstr>
      <vt:lpstr>Why KPI’s are important</vt:lpstr>
      <vt:lpstr>Compressed air KPI’s</vt:lpstr>
      <vt:lpstr>Keep it Simple: start with 3 KPI’s</vt:lpstr>
      <vt:lpstr>How permanent monitoring can  help</vt:lpstr>
      <vt:lpstr>Real time KPI example: efficiency</vt:lpstr>
      <vt:lpstr>How you could make it visual</vt:lpstr>
      <vt:lpstr>Efficiency for multiple compressors  not so easy…</vt:lpstr>
      <vt:lpstr>Efficiency for multiple compressors  not so easy…</vt:lpstr>
      <vt:lpstr>PowerPoint Presentation</vt:lpstr>
      <vt:lpstr>Audit vs permanent</vt:lpstr>
      <vt:lpstr>Real time KPI:  Air treatment pressure loss</vt:lpstr>
      <vt:lpstr>Real time KPI:  Air treatment pressure loss</vt:lpstr>
      <vt:lpstr>Dew point measurement</vt:lpstr>
      <vt:lpstr>Real time KPI:  Drying capacity</vt:lpstr>
      <vt:lpstr>Real time KPI:  Drying capacity</vt:lpstr>
      <vt:lpstr>Flow and dew point</vt:lpstr>
      <vt:lpstr>Monitoring example dashboard</vt:lpstr>
      <vt:lpstr>Where to start?</vt:lpstr>
      <vt:lpstr>Where to start?</vt:lpstr>
      <vt:lpstr>Example Report</vt:lpstr>
      <vt:lpstr>KPI example Report</vt:lpstr>
      <vt:lpstr>Summary</vt:lpstr>
      <vt:lpstr>PowerPoint Presentation</vt:lpstr>
      <vt:lpstr>PowerPoint Presentation</vt:lpstr>
      <vt:lpstr>PowerPoint Presentation</vt:lpstr>
      <vt:lpstr>Thank you for attending!</vt:lpstr>
      <vt:lpstr>2019 Best Practices EXPO &amp; Conference</vt:lpstr>
      <vt:lpstr>2019 Best Practices EXPO &amp; Conference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Title Presentation Title Date Speaker Name/Info</dc:title>
  <dc:creator>mwhitlock</dc:creator>
  <cp:lastModifiedBy>Patricia</cp:lastModifiedBy>
  <cp:revision>85</cp:revision>
  <dcterms:created xsi:type="dcterms:W3CDTF">2013-07-31T15:38:58Z</dcterms:created>
  <dcterms:modified xsi:type="dcterms:W3CDTF">2019-02-28T20:25:52Z</dcterms:modified>
</cp:coreProperties>
</file>